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0.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11.xml" ContentType="application/vnd.openxmlformats-officedocument.presentationml.tags+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2" r:id="rId4"/>
  </p:sldMasterIdLst>
  <p:notesMasterIdLst>
    <p:notesMasterId r:id="rId123"/>
  </p:notesMasterIdLst>
  <p:handoutMasterIdLst>
    <p:handoutMasterId r:id="rId124"/>
  </p:handoutMasterIdLst>
  <p:sldIdLst>
    <p:sldId id="4648" r:id="rId5"/>
    <p:sldId id="4647" r:id="rId6"/>
    <p:sldId id="4637" r:id="rId7"/>
    <p:sldId id="4649" r:id="rId8"/>
    <p:sldId id="4641" r:id="rId9"/>
    <p:sldId id="4642" r:id="rId10"/>
    <p:sldId id="4643" r:id="rId11"/>
    <p:sldId id="4644" r:id="rId12"/>
    <p:sldId id="4589" r:id="rId13"/>
    <p:sldId id="4422" r:id="rId14"/>
    <p:sldId id="3392" r:id="rId15"/>
    <p:sldId id="4645" r:id="rId16"/>
    <p:sldId id="4407" r:id="rId17"/>
    <p:sldId id="4610" r:id="rId18"/>
    <p:sldId id="4593" r:id="rId19"/>
    <p:sldId id="4619" r:id="rId20"/>
    <p:sldId id="4412" r:id="rId21"/>
    <p:sldId id="1478" r:id="rId22"/>
    <p:sldId id="1485" r:id="rId23"/>
    <p:sldId id="1288" r:id="rId24"/>
    <p:sldId id="1291" r:id="rId25"/>
    <p:sldId id="4614" r:id="rId26"/>
    <p:sldId id="4411" r:id="rId27"/>
    <p:sldId id="4430" r:id="rId28"/>
    <p:sldId id="4451" r:id="rId29"/>
    <p:sldId id="1301" r:id="rId30"/>
    <p:sldId id="4431" r:id="rId31"/>
    <p:sldId id="1302" r:id="rId32"/>
    <p:sldId id="4433" r:id="rId33"/>
    <p:sldId id="1303" r:id="rId34"/>
    <p:sldId id="4434" r:id="rId35"/>
    <p:sldId id="3410" r:id="rId36"/>
    <p:sldId id="4435" r:id="rId37"/>
    <p:sldId id="1300" r:id="rId38"/>
    <p:sldId id="4489" r:id="rId39"/>
    <p:sldId id="4436" r:id="rId40"/>
    <p:sldId id="4486" r:id="rId41"/>
    <p:sldId id="4487" r:id="rId42"/>
    <p:sldId id="4615" r:id="rId43"/>
    <p:sldId id="1322" r:id="rId44"/>
    <p:sldId id="1323" r:id="rId45"/>
    <p:sldId id="4437" r:id="rId46"/>
    <p:sldId id="1528" r:id="rId47"/>
    <p:sldId id="1335" r:id="rId48"/>
    <p:sldId id="1345" r:id="rId49"/>
    <p:sldId id="4438" r:id="rId50"/>
    <p:sldId id="1346" r:id="rId51"/>
    <p:sldId id="4439" r:id="rId52"/>
    <p:sldId id="1347" r:id="rId53"/>
    <p:sldId id="4441" r:id="rId54"/>
    <p:sldId id="1543" r:id="rId55"/>
    <p:sldId id="4440" r:id="rId56"/>
    <p:sldId id="835" r:id="rId57"/>
    <p:sldId id="4442" r:id="rId58"/>
    <p:sldId id="1351" r:id="rId59"/>
    <p:sldId id="4443" r:id="rId60"/>
    <p:sldId id="1349" r:id="rId61"/>
    <p:sldId id="4444" r:id="rId62"/>
    <p:sldId id="4404" r:id="rId63"/>
    <p:sldId id="4616" r:id="rId64"/>
    <p:sldId id="1531" r:id="rId65"/>
    <p:sldId id="4445" r:id="rId66"/>
    <p:sldId id="1532" r:id="rId67"/>
    <p:sldId id="1533" r:id="rId68"/>
    <p:sldId id="4446" r:id="rId69"/>
    <p:sldId id="1535" r:id="rId70"/>
    <p:sldId id="4447" r:id="rId71"/>
    <p:sldId id="3411" r:id="rId72"/>
    <p:sldId id="4424" r:id="rId73"/>
    <p:sldId id="4448" r:id="rId74"/>
    <p:sldId id="4425" r:id="rId75"/>
    <p:sldId id="4449" r:id="rId76"/>
    <p:sldId id="4426" r:id="rId77"/>
    <p:sldId id="4450" r:id="rId78"/>
    <p:sldId id="1376" r:id="rId79"/>
    <p:sldId id="1483" r:id="rId80"/>
    <p:sldId id="4617" r:id="rId81"/>
    <p:sldId id="4607" r:id="rId82"/>
    <p:sldId id="4618" r:id="rId83"/>
    <p:sldId id="4369" r:id="rId84"/>
    <p:sldId id="1460" r:id="rId85"/>
    <p:sldId id="898" r:id="rId86"/>
    <p:sldId id="4630" r:id="rId87"/>
    <p:sldId id="4634" r:id="rId88"/>
    <p:sldId id="4635" r:id="rId89"/>
    <p:sldId id="1487" r:id="rId90"/>
    <p:sldId id="1522" r:id="rId91"/>
    <p:sldId id="4631" r:id="rId92"/>
    <p:sldId id="4420" r:id="rId93"/>
    <p:sldId id="1488" r:id="rId94"/>
    <p:sldId id="1523" r:id="rId95"/>
    <p:sldId id="1490" r:id="rId96"/>
    <p:sldId id="1492" r:id="rId97"/>
    <p:sldId id="1495" r:id="rId98"/>
    <p:sldId id="1366" r:id="rId99"/>
    <p:sldId id="4429" r:id="rId100"/>
    <p:sldId id="1524" r:id="rId101"/>
    <p:sldId id="1525" r:id="rId102"/>
    <p:sldId id="976" r:id="rId103"/>
    <p:sldId id="896" r:id="rId104"/>
    <p:sldId id="945" r:id="rId105"/>
    <p:sldId id="4415" r:id="rId106"/>
    <p:sldId id="4417" r:id="rId107"/>
    <p:sldId id="946" r:id="rId108"/>
    <p:sldId id="947" r:id="rId109"/>
    <p:sldId id="4455" r:id="rId110"/>
    <p:sldId id="948" r:id="rId111"/>
    <p:sldId id="949" r:id="rId112"/>
    <p:sldId id="4608" r:id="rId113"/>
    <p:sldId id="4609" r:id="rId114"/>
    <p:sldId id="1372" r:id="rId115"/>
    <p:sldId id="1373" r:id="rId116"/>
    <p:sldId id="1374" r:id="rId117"/>
    <p:sldId id="1123" r:id="rId118"/>
    <p:sldId id="3412" r:id="rId119"/>
    <p:sldId id="4646" r:id="rId120"/>
    <p:sldId id="4636" r:id="rId121"/>
    <p:sldId id="4477" r:id="rId122"/>
  </p:sldIdLst>
  <p:sldSz cx="6858000" cy="9906000" type="A4"/>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il Prakash" initials="AP" lastIdx="1" clrIdx="0">
    <p:extLst>
      <p:ext uri="{19B8F6BF-5375-455C-9EA6-DF929625EA0E}">
        <p15:presenceInfo xmlns:p15="http://schemas.microsoft.com/office/powerpoint/2012/main" userId="918738dde9253641" providerId="Windows Live"/>
      </p:ext>
    </p:extLst>
  </p:cmAuthor>
  <p:cmAuthor id="2" name="Prakash, Anurag" initials="PA" lastIdx="1" clrIdx="1">
    <p:extLst>
      <p:ext uri="{19B8F6BF-5375-455C-9EA6-DF929625EA0E}">
        <p15:presenceInfo xmlns:p15="http://schemas.microsoft.com/office/powerpoint/2012/main" userId="S::anuragprakash@kpmg.com::5cb48f18-2cae-46bf-b119-849d1ccab6a3" providerId="AD"/>
      </p:ext>
    </p:extLst>
  </p:cmAuthor>
  <p:cmAuthor id="3" name="Akash S.U" initials="AS" lastIdx="1" clrIdx="2">
    <p:extLst>
      <p:ext uri="{19B8F6BF-5375-455C-9EA6-DF929625EA0E}">
        <p15:presenceInfo xmlns:p15="http://schemas.microsoft.com/office/powerpoint/2012/main" userId="Akash S.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A3"/>
    <a:srgbClr val="9278B8"/>
    <a:srgbClr val="CB4335"/>
    <a:srgbClr val="EE6885"/>
    <a:srgbClr val="EA46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20" autoAdjust="0"/>
    <p:restoredTop sz="95814" autoAdjust="0"/>
  </p:normalViewPr>
  <p:slideViewPr>
    <p:cSldViewPr snapToGrid="0">
      <p:cViewPr varScale="1">
        <p:scale>
          <a:sx n="46" d="100"/>
          <a:sy n="46" d="100"/>
        </p:scale>
        <p:origin x="244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rts/_rels/chart1.xml.rels><?xml version="1.0" encoding="UTF-8" standalone="yes"?>
<Relationships xmlns="http://schemas.openxmlformats.org/package/2006/relationships"><Relationship Id="rId3" Type="http://schemas.openxmlformats.org/officeDocument/2006/relationships/oleObject" Target="file:///\\Users\anilprakash\Documents\SS_2022\SS%202022%20Curtain%20Raiser\SS%202022%20learn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nilprakash\Documents\SBM%20(Urban)\Ranking_M&amp;E\SS-2021\SS2021%20slide%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nilprakash\Documents\SBM%20(Urban)\Ranking_M&amp;E\SS-2021\SS2021%20slide%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anilprakash\Documents\SS_2022\SS_2020_Supporting%20data%20and%20graph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nilprakash\Documents\SS_2022\SS_2020_Supporting%20data%20and%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nilprakash\Documents\SS_2022\SS_2020_Supporting%20data%20and%20graph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anilprakash\Documents\SS_2022\SS%202022%20Curtain%20Raiser\SS%202022%20learning.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anilprakash\Documents\SS_2022\SS%202022%20Curtain%20Raiser\SS%202022%20learning.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909F-E84E-90C7-7BBCB6834B2B}"/>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909F-E84E-90C7-7BBCB6834B2B}"/>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909F-E84E-90C7-7BBCB6834B2B}"/>
              </c:ext>
            </c:extLst>
          </c:dPt>
          <c:cat>
            <c:strRef>
              <c:f>Sheet6!$F$10:$F$12</c:f>
              <c:strCache>
                <c:ptCount val="3"/>
                <c:pt idx="0">
                  <c:v>SLP</c:v>
                </c:pt>
                <c:pt idx="1">
                  <c:v>CERTIFICATION</c:v>
                </c:pt>
                <c:pt idx="2">
                  <c:v>Citizens Voice</c:v>
                </c:pt>
              </c:strCache>
            </c:strRef>
          </c:cat>
          <c:val>
            <c:numRef>
              <c:f>Sheet6!$G$10:$G$12</c:f>
              <c:numCache>
                <c:formatCode>General</c:formatCode>
                <c:ptCount val="3"/>
                <c:pt idx="0">
                  <c:v>3000</c:v>
                </c:pt>
                <c:pt idx="1">
                  <c:v>2250</c:v>
                </c:pt>
                <c:pt idx="2">
                  <c:v>2250</c:v>
                </c:pt>
              </c:numCache>
            </c:numRef>
          </c:val>
          <c:extLst>
            <c:ext xmlns:c16="http://schemas.microsoft.com/office/drawing/2014/chart" uri="{C3380CC4-5D6E-409C-BE32-E72D297353CC}">
              <c16:uniqueId val="{00000006-909F-E84E-90C7-7BBCB6834B2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909F-E84E-90C7-7BBCB6834B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909F-E84E-90C7-7BBCB6834B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909F-E84E-90C7-7BBCB6834B2B}"/>
              </c:ext>
            </c:extLst>
          </c:dPt>
          <c:cat>
            <c:strRef>
              <c:f>Sheet6!$F$10:$F$12</c:f>
              <c:strCache>
                <c:ptCount val="3"/>
                <c:pt idx="0">
                  <c:v>SLP</c:v>
                </c:pt>
                <c:pt idx="1">
                  <c:v>CERTIFICATION</c:v>
                </c:pt>
                <c:pt idx="2">
                  <c:v>Citizens Voice</c:v>
                </c:pt>
              </c:strCache>
            </c:strRef>
          </c:cat>
          <c:val>
            <c:numRef>
              <c:f>Sheet6!$H$10:$H$12</c:f>
              <c:numCache>
                <c:formatCode>0%</c:formatCode>
                <c:ptCount val="3"/>
                <c:pt idx="0">
                  <c:v>0.4</c:v>
                </c:pt>
                <c:pt idx="1">
                  <c:v>0.3</c:v>
                </c:pt>
                <c:pt idx="2">
                  <c:v>0.3</c:v>
                </c:pt>
              </c:numCache>
            </c:numRef>
          </c:val>
          <c:extLst>
            <c:ext xmlns:c16="http://schemas.microsoft.com/office/drawing/2014/chart" uri="{C3380CC4-5D6E-409C-BE32-E72D297353CC}">
              <c16:uniqueId val="{0000000D-909F-E84E-90C7-7BBCB6834B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8617432264124834"/>
          <c:y val="5.1994048039969543E-2"/>
          <c:w val="0.667594658290804"/>
          <c:h val="0.94800595196003046"/>
        </c:manualLayout>
      </c:layout>
      <c:pieChart>
        <c:varyColors val="1"/>
        <c:ser>
          <c:idx val="0"/>
          <c:order val="0"/>
          <c:spPr>
            <a:solidFill>
              <a:schemeClr val="accent5">
                <a:lumMod val="60000"/>
                <a:lumOff val="40000"/>
              </a:schemeClr>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1CAC-4F7B-BFF9-66B5E2510CF2}"/>
              </c:ext>
            </c:extLst>
          </c:dPt>
          <c:dPt>
            <c:idx val="1"/>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3-1CAC-4F7B-BFF9-66B5E2510CF2}"/>
              </c:ext>
            </c:extLst>
          </c:dPt>
          <c:dPt>
            <c:idx val="2"/>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5-1CAC-4F7B-BFF9-66B5E2510CF2}"/>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7-1CAC-4F7B-BFF9-66B5E2510CF2}"/>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1CAC-4F7B-BFF9-66B5E2510CF2}"/>
              </c:ext>
            </c:extLst>
          </c:dPt>
          <c:dPt>
            <c:idx val="5"/>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B-1CAC-4F7B-BFF9-66B5E2510CF2}"/>
              </c:ext>
            </c:extLst>
          </c:dPt>
          <c:cat>
            <c:strRef>
              <c:f>'SLP Weightage'!$C$5:$C$10</c:f>
              <c:strCache>
                <c:ptCount val="3"/>
                <c:pt idx="0">
                  <c:v>Collection &amp; Transportation</c:v>
                </c:pt>
                <c:pt idx="1">
                  <c:v>Processing &amp; Disposal</c:v>
                </c:pt>
                <c:pt idx="2">
                  <c:v>Sustainable Sanitation</c:v>
                </c:pt>
              </c:strCache>
            </c:strRef>
          </c:cat>
          <c:val>
            <c:numRef>
              <c:f>'SLP Weightage'!$D$5:$D$10</c:f>
              <c:numCache>
                <c:formatCode>0%</c:formatCode>
                <c:ptCount val="6"/>
                <c:pt idx="0">
                  <c:v>0.3</c:v>
                </c:pt>
                <c:pt idx="1">
                  <c:v>0.4</c:v>
                </c:pt>
                <c:pt idx="2">
                  <c:v>0.3</c:v>
                </c:pt>
              </c:numCache>
            </c:numRef>
          </c:val>
          <c:extLst>
            <c:ext xmlns:c16="http://schemas.microsoft.com/office/drawing/2014/chart" uri="{C3380CC4-5D6E-409C-BE32-E72D297353CC}">
              <c16:uniqueId val="{0000000C-1CAC-4F7B-BFF9-66B5E2510C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8617432264124834"/>
          <c:y val="5.1994048039969543E-2"/>
          <c:w val="0.667594658290804"/>
          <c:h val="0.94800595196003046"/>
        </c:manualLayout>
      </c:layout>
      <c:pieChart>
        <c:varyColors val="1"/>
        <c:ser>
          <c:idx val="0"/>
          <c:order val="0"/>
          <c:spPr>
            <a:solidFill>
              <a:schemeClr val="accent5">
                <a:lumMod val="60000"/>
                <a:lumOff val="40000"/>
              </a:schemeClr>
            </a:solidFill>
          </c:spPr>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B7C9-4B28-B923-8647A3931FF8}"/>
              </c:ext>
            </c:extLst>
          </c:dPt>
          <c:dPt>
            <c:idx val="1"/>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3-B7C9-4B28-B923-8647A3931FF8}"/>
              </c:ext>
            </c:extLst>
          </c:dPt>
          <c:dPt>
            <c:idx val="2"/>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5-B7C9-4B28-B923-8647A3931FF8}"/>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7-B7C9-4B28-B923-8647A3931FF8}"/>
              </c:ext>
            </c:extLst>
          </c:dPt>
          <c:dPt>
            <c:idx val="4"/>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9-B7C9-4B28-B923-8647A3931FF8}"/>
              </c:ext>
            </c:extLst>
          </c:dPt>
          <c:dPt>
            <c:idx val="5"/>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B-B7C9-4B28-B923-8647A3931FF8}"/>
              </c:ext>
            </c:extLst>
          </c:dPt>
          <c:cat>
            <c:strRef>
              <c:f>'SLP Weightage'!$C$5:$C$10</c:f>
              <c:strCache>
                <c:ptCount val="3"/>
                <c:pt idx="0">
                  <c:v>Collection &amp; Transportation</c:v>
                </c:pt>
                <c:pt idx="1">
                  <c:v>Processing &amp; Disposal</c:v>
                </c:pt>
                <c:pt idx="2">
                  <c:v>Sustainable Sanitation</c:v>
                </c:pt>
              </c:strCache>
            </c:strRef>
          </c:cat>
          <c:val>
            <c:numRef>
              <c:f>'SLP Weightage'!$D$5:$D$10</c:f>
              <c:numCache>
                <c:formatCode>0%</c:formatCode>
                <c:ptCount val="6"/>
                <c:pt idx="0">
                  <c:v>0.3</c:v>
                </c:pt>
                <c:pt idx="1">
                  <c:v>0.4</c:v>
                </c:pt>
                <c:pt idx="2">
                  <c:v>0.3</c:v>
                </c:pt>
              </c:numCache>
            </c:numRef>
          </c:val>
          <c:extLst>
            <c:ext xmlns:c16="http://schemas.microsoft.com/office/drawing/2014/chart" uri="{C3380CC4-5D6E-409C-BE32-E72D297353CC}">
              <c16:uniqueId val="{0000000C-B7C9-4B28-B923-8647A3931FF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explosion val="3"/>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AA06-E442-A22C-A9D6F8462364}"/>
              </c:ext>
            </c:extLst>
          </c:dPt>
          <c:dPt>
            <c:idx val="1"/>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3-AA06-E442-A22C-A9D6F8462364}"/>
              </c:ext>
            </c:extLst>
          </c:dPt>
          <c:dPt>
            <c:idx val="2"/>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5-AA06-E442-A22C-A9D6F84623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AA06-E442-A22C-A9D6F8462364}"/>
              </c:ext>
            </c:extLst>
          </c:dPt>
          <c:cat>
            <c:strRef>
              <c:f>SLP!$F$6:$F$9</c:f>
              <c:strCache>
                <c:ptCount val="3"/>
                <c:pt idx="0">
                  <c:v>Segregated Collection &amp; Transportation</c:v>
                </c:pt>
                <c:pt idx="1">
                  <c:v>Processing &amp; Disposal</c:v>
                </c:pt>
                <c:pt idx="2">
                  <c:v>Sustainable Sanitation</c:v>
                </c:pt>
              </c:strCache>
            </c:strRef>
          </c:cat>
          <c:val>
            <c:numRef>
              <c:f>SLP!$G$6:$G$9</c:f>
              <c:numCache>
                <c:formatCode>0%</c:formatCode>
                <c:ptCount val="4"/>
                <c:pt idx="0">
                  <c:v>0.3</c:v>
                </c:pt>
                <c:pt idx="1">
                  <c:v>0.35</c:v>
                </c:pt>
                <c:pt idx="2">
                  <c:v>0.35</c:v>
                </c:pt>
              </c:numCache>
            </c:numRef>
          </c:val>
          <c:extLst>
            <c:ext xmlns:c16="http://schemas.microsoft.com/office/drawing/2014/chart" uri="{C3380CC4-5D6E-409C-BE32-E72D297353CC}">
              <c16:uniqueId val="{00000008-AA06-E442-A22C-A9D6F8462364}"/>
            </c:ext>
          </c:extLst>
        </c:ser>
        <c:ser>
          <c:idx val="1"/>
          <c:order val="1"/>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A-AA06-E442-A22C-A9D6F8462364}"/>
              </c:ext>
            </c:extLst>
          </c:dPt>
          <c:dPt>
            <c:idx val="1"/>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C-AA06-E442-A22C-A9D6F8462364}"/>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E-AA06-E442-A22C-A9D6F84623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10-AA06-E442-A22C-A9D6F8462364}"/>
              </c:ext>
            </c:extLst>
          </c:dPt>
          <c:cat>
            <c:strRef>
              <c:f>SLP!$F$6:$F$9</c:f>
              <c:strCache>
                <c:ptCount val="3"/>
                <c:pt idx="0">
                  <c:v>Segregated Collection &amp; Transportation</c:v>
                </c:pt>
                <c:pt idx="1">
                  <c:v>Processing &amp; Disposal</c:v>
                </c:pt>
                <c:pt idx="2">
                  <c:v>Sustainable Sanitation</c:v>
                </c:pt>
              </c:strCache>
            </c:strRef>
          </c:cat>
          <c:val>
            <c:numRef>
              <c:f>SLP!$H$6:$H$9</c:f>
              <c:numCache>
                <c:formatCode>General</c:formatCode>
                <c:ptCount val="4"/>
                <c:pt idx="0">
                  <c:v>720</c:v>
                </c:pt>
                <c:pt idx="1">
                  <c:v>840</c:v>
                </c:pt>
                <c:pt idx="2">
                  <c:v>840</c:v>
                </c:pt>
                <c:pt idx="3">
                  <c:v>0</c:v>
                </c:pt>
              </c:numCache>
            </c:numRef>
          </c:val>
          <c:extLst>
            <c:ext xmlns:c16="http://schemas.microsoft.com/office/drawing/2014/chart" uri="{C3380CC4-5D6E-409C-BE32-E72D297353CC}">
              <c16:uniqueId val="{00000011-AA06-E442-A22C-A9D6F84623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AA06-E442-A22C-A9D6F8462364}"/>
              </c:ext>
            </c:extLst>
          </c:dPt>
          <c:dPt>
            <c:idx val="1"/>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3-AA06-E442-A22C-A9D6F8462364}"/>
              </c:ext>
            </c:extLst>
          </c:dPt>
          <c:dPt>
            <c:idx val="2"/>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5-AA06-E442-A22C-A9D6F84623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AA06-E442-A22C-A9D6F8462364}"/>
              </c:ext>
            </c:extLst>
          </c:dPt>
          <c:cat>
            <c:strRef>
              <c:f>SLP!$F$6:$F$9</c:f>
              <c:strCache>
                <c:ptCount val="3"/>
                <c:pt idx="0">
                  <c:v>Segregated Collection &amp; Transportation</c:v>
                </c:pt>
                <c:pt idx="1">
                  <c:v>Processing &amp; Disposal</c:v>
                </c:pt>
                <c:pt idx="2">
                  <c:v>Sustainable Sanitation</c:v>
                </c:pt>
              </c:strCache>
            </c:strRef>
          </c:cat>
          <c:val>
            <c:numRef>
              <c:f>SLP!$G$6:$G$9</c:f>
              <c:numCache>
                <c:formatCode>0%</c:formatCode>
                <c:ptCount val="4"/>
                <c:pt idx="0">
                  <c:v>0.3</c:v>
                </c:pt>
                <c:pt idx="1">
                  <c:v>0.35</c:v>
                </c:pt>
                <c:pt idx="2">
                  <c:v>0.35</c:v>
                </c:pt>
              </c:numCache>
            </c:numRef>
          </c:val>
          <c:extLst>
            <c:ext xmlns:c16="http://schemas.microsoft.com/office/drawing/2014/chart" uri="{C3380CC4-5D6E-409C-BE32-E72D297353CC}">
              <c16:uniqueId val="{00000008-AA06-E442-A22C-A9D6F8462364}"/>
            </c:ext>
          </c:extLst>
        </c:ser>
        <c:ser>
          <c:idx val="1"/>
          <c:order val="1"/>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A-AA06-E442-A22C-A9D6F8462364}"/>
              </c:ext>
            </c:extLst>
          </c:dPt>
          <c:dPt>
            <c:idx val="1"/>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C-AA06-E442-A22C-A9D6F8462364}"/>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E-AA06-E442-A22C-A9D6F84623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10-AA06-E442-A22C-A9D6F8462364}"/>
              </c:ext>
            </c:extLst>
          </c:dPt>
          <c:cat>
            <c:strRef>
              <c:f>SLP!$F$6:$F$9</c:f>
              <c:strCache>
                <c:ptCount val="3"/>
                <c:pt idx="0">
                  <c:v>Segregated Collection &amp; Transportation</c:v>
                </c:pt>
                <c:pt idx="1">
                  <c:v>Processing &amp; Disposal</c:v>
                </c:pt>
                <c:pt idx="2">
                  <c:v>Sustainable Sanitation</c:v>
                </c:pt>
              </c:strCache>
            </c:strRef>
          </c:cat>
          <c:val>
            <c:numRef>
              <c:f>SLP!$H$6:$H$9</c:f>
              <c:numCache>
                <c:formatCode>General</c:formatCode>
                <c:ptCount val="4"/>
                <c:pt idx="0">
                  <c:v>720</c:v>
                </c:pt>
                <c:pt idx="1">
                  <c:v>840</c:v>
                </c:pt>
                <c:pt idx="2">
                  <c:v>840</c:v>
                </c:pt>
                <c:pt idx="3">
                  <c:v>0</c:v>
                </c:pt>
              </c:numCache>
            </c:numRef>
          </c:val>
          <c:extLst>
            <c:ext xmlns:c16="http://schemas.microsoft.com/office/drawing/2014/chart" uri="{C3380CC4-5D6E-409C-BE32-E72D297353CC}">
              <c16:uniqueId val="{00000011-AA06-E442-A22C-A9D6F84623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dPt>
            <c:idx val="0"/>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1-AA06-E442-A22C-A9D6F8462364}"/>
              </c:ext>
            </c:extLst>
          </c:dPt>
          <c:dPt>
            <c:idx val="1"/>
            <c:bubble3D val="0"/>
            <c:spPr>
              <a:solidFill>
                <a:schemeClr val="accent6">
                  <a:lumMod val="20000"/>
                  <a:lumOff val="80000"/>
                </a:schemeClr>
              </a:solidFill>
              <a:ln w="19050">
                <a:solidFill>
                  <a:schemeClr val="lt1"/>
                </a:solidFill>
              </a:ln>
              <a:effectLst/>
            </c:spPr>
            <c:extLst>
              <c:ext xmlns:c16="http://schemas.microsoft.com/office/drawing/2014/chart" uri="{C3380CC4-5D6E-409C-BE32-E72D297353CC}">
                <c16:uniqueId val="{00000003-AA06-E442-A22C-A9D6F8462364}"/>
              </c:ext>
            </c:extLst>
          </c:dPt>
          <c:dPt>
            <c:idx val="2"/>
            <c:bubble3D val="0"/>
            <c:explosion val="7"/>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5-AA06-E442-A22C-A9D6F84623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7-AA06-E442-A22C-A9D6F8462364}"/>
              </c:ext>
            </c:extLst>
          </c:dPt>
          <c:cat>
            <c:strRef>
              <c:f>SLP!$F$6:$F$9</c:f>
              <c:strCache>
                <c:ptCount val="3"/>
                <c:pt idx="0">
                  <c:v>Segregated Collection &amp; Transportation</c:v>
                </c:pt>
                <c:pt idx="1">
                  <c:v>Processing &amp; Disposal</c:v>
                </c:pt>
                <c:pt idx="2">
                  <c:v>Sustainable Sanitation</c:v>
                </c:pt>
              </c:strCache>
            </c:strRef>
          </c:cat>
          <c:val>
            <c:numRef>
              <c:f>SLP!$G$6:$G$9</c:f>
              <c:numCache>
                <c:formatCode>0%</c:formatCode>
                <c:ptCount val="4"/>
                <c:pt idx="0">
                  <c:v>0.3</c:v>
                </c:pt>
                <c:pt idx="1">
                  <c:v>0.35</c:v>
                </c:pt>
                <c:pt idx="2">
                  <c:v>0.35</c:v>
                </c:pt>
              </c:numCache>
            </c:numRef>
          </c:val>
          <c:extLst>
            <c:ext xmlns:c16="http://schemas.microsoft.com/office/drawing/2014/chart" uri="{C3380CC4-5D6E-409C-BE32-E72D297353CC}">
              <c16:uniqueId val="{00000008-AA06-E442-A22C-A9D6F8462364}"/>
            </c:ext>
          </c:extLst>
        </c:ser>
        <c:ser>
          <c:idx val="1"/>
          <c:order val="1"/>
          <c:dPt>
            <c:idx val="0"/>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A-AA06-E442-A22C-A9D6F8462364}"/>
              </c:ext>
            </c:extLst>
          </c:dPt>
          <c:dPt>
            <c:idx val="1"/>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C-AA06-E442-A22C-A9D6F8462364}"/>
              </c:ext>
            </c:extLst>
          </c:dPt>
          <c:dPt>
            <c:idx val="2"/>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E-AA06-E442-A22C-A9D6F8462364}"/>
              </c:ext>
            </c:extLst>
          </c:dPt>
          <c:dPt>
            <c:idx val="3"/>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10-AA06-E442-A22C-A9D6F8462364}"/>
              </c:ext>
            </c:extLst>
          </c:dPt>
          <c:cat>
            <c:strRef>
              <c:f>SLP!$F$6:$F$9</c:f>
              <c:strCache>
                <c:ptCount val="3"/>
                <c:pt idx="0">
                  <c:v>Segregated Collection &amp; Transportation</c:v>
                </c:pt>
                <c:pt idx="1">
                  <c:v>Processing &amp; Disposal</c:v>
                </c:pt>
                <c:pt idx="2">
                  <c:v>Sustainable Sanitation</c:v>
                </c:pt>
              </c:strCache>
            </c:strRef>
          </c:cat>
          <c:val>
            <c:numRef>
              <c:f>SLP!$H$6:$H$9</c:f>
              <c:numCache>
                <c:formatCode>General</c:formatCode>
                <c:ptCount val="4"/>
                <c:pt idx="0">
                  <c:v>720</c:v>
                </c:pt>
                <c:pt idx="1">
                  <c:v>840</c:v>
                </c:pt>
                <c:pt idx="2">
                  <c:v>840</c:v>
                </c:pt>
                <c:pt idx="3">
                  <c:v>0</c:v>
                </c:pt>
              </c:numCache>
            </c:numRef>
          </c:val>
          <c:extLst>
            <c:ext xmlns:c16="http://schemas.microsoft.com/office/drawing/2014/chart" uri="{C3380CC4-5D6E-409C-BE32-E72D297353CC}">
              <c16:uniqueId val="{00000011-AA06-E442-A22C-A9D6F846236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909F-E84E-90C7-7BBCB6834B2B}"/>
              </c:ext>
            </c:extLst>
          </c:dPt>
          <c:dPt>
            <c:idx val="1"/>
            <c:bubble3D val="0"/>
            <c:explosion val="3"/>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909F-E84E-90C7-7BBCB6834B2B}"/>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909F-E84E-90C7-7BBCB6834B2B}"/>
              </c:ext>
            </c:extLst>
          </c:dPt>
          <c:cat>
            <c:strRef>
              <c:f>Sheet6!$F$10:$F$12</c:f>
              <c:strCache>
                <c:ptCount val="3"/>
                <c:pt idx="0">
                  <c:v>SLP</c:v>
                </c:pt>
                <c:pt idx="1">
                  <c:v>CERTIFICATION</c:v>
                </c:pt>
                <c:pt idx="2">
                  <c:v>Citizens Voice</c:v>
                </c:pt>
              </c:strCache>
            </c:strRef>
          </c:cat>
          <c:val>
            <c:numRef>
              <c:f>Sheet6!$G$10:$G$12</c:f>
              <c:numCache>
                <c:formatCode>General</c:formatCode>
                <c:ptCount val="3"/>
                <c:pt idx="0">
                  <c:v>3000</c:v>
                </c:pt>
                <c:pt idx="1">
                  <c:v>2250</c:v>
                </c:pt>
                <c:pt idx="2">
                  <c:v>2250</c:v>
                </c:pt>
              </c:numCache>
            </c:numRef>
          </c:val>
          <c:extLst>
            <c:ext xmlns:c16="http://schemas.microsoft.com/office/drawing/2014/chart" uri="{C3380CC4-5D6E-409C-BE32-E72D297353CC}">
              <c16:uniqueId val="{00000006-909F-E84E-90C7-7BBCB6834B2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909F-E84E-90C7-7BBCB6834B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909F-E84E-90C7-7BBCB6834B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909F-E84E-90C7-7BBCB6834B2B}"/>
              </c:ext>
            </c:extLst>
          </c:dPt>
          <c:cat>
            <c:strRef>
              <c:f>Sheet6!$F$10:$F$12</c:f>
              <c:strCache>
                <c:ptCount val="3"/>
                <c:pt idx="0">
                  <c:v>SLP</c:v>
                </c:pt>
                <c:pt idx="1">
                  <c:v>CERTIFICATION</c:v>
                </c:pt>
                <c:pt idx="2">
                  <c:v>Citizens Voice</c:v>
                </c:pt>
              </c:strCache>
            </c:strRef>
          </c:cat>
          <c:val>
            <c:numRef>
              <c:f>Sheet6!$H$10:$H$12</c:f>
              <c:numCache>
                <c:formatCode>0%</c:formatCode>
                <c:ptCount val="3"/>
                <c:pt idx="0">
                  <c:v>0.4</c:v>
                </c:pt>
                <c:pt idx="1">
                  <c:v>0.3</c:v>
                </c:pt>
                <c:pt idx="2">
                  <c:v>0.3</c:v>
                </c:pt>
              </c:numCache>
            </c:numRef>
          </c:val>
          <c:extLst>
            <c:ext xmlns:c16="http://schemas.microsoft.com/office/drawing/2014/chart" uri="{C3380CC4-5D6E-409C-BE32-E72D297353CC}">
              <c16:uniqueId val="{0000000D-909F-E84E-90C7-7BBCB6834B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lumMod val="40000"/>
                  <a:lumOff val="60000"/>
                </a:schemeClr>
              </a:solidFill>
              <a:ln w="19050">
                <a:solidFill>
                  <a:schemeClr val="lt1"/>
                </a:solidFill>
              </a:ln>
              <a:effectLst/>
            </c:spPr>
            <c:extLst>
              <c:ext xmlns:c16="http://schemas.microsoft.com/office/drawing/2014/chart" uri="{C3380CC4-5D6E-409C-BE32-E72D297353CC}">
                <c16:uniqueId val="{00000001-909F-E84E-90C7-7BBCB6834B2B}"/>
              </c:ext>
            </c:extLst>
          </c:dPt>
          <c:dPt>
            <c:idx val="1"/>
            <c:bubble3D val="0"/>
            <c:spPr>
              <a:solidFill>
                <a:schemeClr val="accent2">
                  <a:lumMod val="40000"/>
                  <a:lumOff val="60000"/>
                </a:schemeClr>
              </a:solidFill>
              <a:ln w="19050">
                <a:solidFill>
                  <a:schemeClr val="lt1"/>
                </a:solidFill>
              </a:ln>
              <a:effectLst/>
            </c:spPr>
            <c:extLst>
              <c:ext xmlns:c16="http://schemas.microsoft.com/office/drawing/2014/chart" uri="{C3380CC4-5D6E-409C-BE32-E72D297353CC}">
                <c16:uniqueId val="{00000003-909F-E84E-90C7-7BBCB6834B2B}"/>
              </c:ext>
            </c:extLst>
          </c:dPt>
          <c:dPt>
            <c:idx val="2"/>
            <c:bubble3D val="0"/>
            <c:explosion val="5"/>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5-909F-E84E-90C7-7BBCB6834B2B}"/>
              </c:ext>
            </c:extLst>
          </c:dPt>
          <c:cat>
            <c:strRef>
              <c:f>Sheet6!$F$10:$F$12</c:f>
              <c:strCache>
                <c:ptCount val="3"/>
                <c:pt idx="0">
                  <c:v>SLP</c:v>
                </c:pt>
                <c:pt idx="1">
                  <c:v>CERTIFICATION</c:v>
                </c:pt>
                <c:pt idx="2">
                  <c:v>Citizens Voice</c:v>
                </c:pt>
              </c:strCache>
            </c:strRef>
          </c:cat>
          <c:val>
            <c:numRef>
              <c:f>Sheet6!$G$10:$G$12</c:f>
              <c:numCache>
                <c:formatCode>General</c:formatCode>
                <c:ptCount val="3"/>
                <c:pt idx="0">
                  <c:v>3000</c:v>
                </c:pt>
                <c:pt idx="1">
                  <c:v>2250</c:v>
                </c:pt>
                <c:pt idx="2">
                  <c:v>2250</c:v>
                </c:pt>
              </c:numCache>
            </c:numRef>
          </c:val>
          <c:extLst>
            <c:ext xmlns:c16="http://schemas.microsoft.com/office/drawing/2014/chart" uri="{C3380CC4-5D6E-409C-BE32-E72D297353CC}">
              <c16:uniqueId val="{00000006-909F-E84E-90C7-7BBCB6834B2B}"/>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909F-E84E-90C7-7BBCB6834B2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A-909F-E84E-90C7-7BBCB6834B2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C-909F-E84E-90C7-7BBCB6834B2B}"/>
              </c:ext>
            </c:extLst>
          </c:dPt>
          <c:cat>
            <c:strRef>
              <c:f>Sheet6!$F$10:$F$12</c:f>
              <c:strCache>
                <c:ptCount val="3"/>
                <c:pt idx="0">
                  <c:v>SLP</c:v>
                </c:pt>
                <c:pt idx="1">
                  <c:v>CERTIFICATION</c:v>
                </c:pt>
                <c:pt idx="2">
                  <c:v>Citizens Voice</c:v>
                </c:pt>
              </c:strCache>
            </c:strRef>
          </c:cat>
          <c:val>
            <c:numRef>
              <c:f>Sheet6!$H$10:$H$12</c:f>
              <c:numCache>
                <c:formatCode>0%</c:formatCode>
                <c:ptCount val="3"/>
                <c:pt idx="0">
                  <c:v>0.4</c:v>
                </c:pt>
                <c:pt idx="1">
                  <c:v>0.3</c:v>
                </c:pt>
                <c:pt idx="2">
                  <c:v>0.3</c:v>
                </c:pt>
              </c:numCache>
            </c:numRef>
          </c:val>
          <c:extLst>
            <c:ext xmlns:c16="http://schemas.microsoft.com/office/drawing/2014/chart" uri="{C3380CC4-5D6E-409C-BE32-E72D297353CC}">
              <c16:uniqueId val="{0000000D-909F-E84E-90C7-7BBCB6834B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withinLinearReversed" id="21">
  <a:schemeClr val="accent1"/>
</cs:colorStyle>
</file>

<file path=ppt/charts/colors6.xml><?xml version="1.0" encoding="utf-8"?>
<cs:colorStyle xmlns:cs="http://schemas.microsoft.com/office/drawing/2012/chartStyle" xmlns:a="http://schemas.openxmlformats.org/drawingml/2006/main" meth="withinLinearReversed" id="21">
  <a:schemeClr val="accent1"/>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103B0B-5428-4736-A04B-C4129A06906F}"/>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28EA86B1-5AF2-4A64-82E3-533C0E036DE9}"/>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DB83FDB6-F5A5-4B05-A873-7000C35C0CAE}" type="datetimeFigureOut">
              <a:rPr lang="en-IN" smtClean="0"/>
              <a:t>20-10-2021</a:t>
            </a:fld>
            <a:endParaRPr lang="en-IN"/>
          </a:p>
        </p:txBody>
      </p:sp>
      <p:sp>
        <p:nvSpPr>
          <p:cNvPr id="4" name="Footer Placeholder 3">
            <a:extLst>
              <a:ext uri="{FF2B5EF4-FFF2-40B4-BE49-F238E27FC236}">
                <a16:creationId xmlns:a16="http://schemas.microsoft.com/office/drawing/2014/main" id="{0EA93C40-DEFF-42B6-8AF7-2D43B85322A7}"/>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B36A489D-3A5B-41DC-A990-927A76DFD63A}"/>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F836A459-594B-4D79-9E10-E75662C174E3}" type="slidenum">
              <a:rPr lang="en-IN" smtClean="0"/>
              <a:t>‹#›</a:t>
            </a:fld>
            <a:endParaRPr lang="en-IN"/>
          </a:p>
        </p:txBody>
      </p:sp>
    </p:spTree>
    <p:extLst>
      <p:ext uri="{BB962C8B-B14F-4D97-AF65-F5344CB8AC3E}">
        <p14:creationId xmlns:p14="http://schemas.microsoft.com/office/powerpoint/2010/main" val="64374668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A1ACD67F-B129-45F4-9F60-E8DE5ADE0EFC}" type="datetimeFigureOut">
              <a:rPr lang="en-US" smtClean="0"/>
              <a:t>10/20/2021</a:t>
            </a:fld>
            <a:endParaRPr lang="en-US" dirty="0"/>
          </a:p>
        </p:txBody>
      </p:sp>
      <p:sp>
        <p:nvSpPr>
          <p:cNvPr id="4" name="Slide Image Placeholder 3"/>
          <p:cNvSpPr>
            <a:spLocks noGrp="1" noRot="1" noChangeAspect="1"/>
          </p:cNvSpPr>
          <p:nvPr>
            <p:ph type="sldImg" idx="2"/>
          </p:nvPr>
        </p:nvSpPr>
        <p:spPr>
          <a:xfrm>
            <a:off x="2397125" y="1154113"/>
            <a:ext cx="215582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399A8867-6246-4E17-8D58-0A9B2FC18E9C}" type="slidenum">
              <a:rPr lang="en-US" smtClean="0"/>
              <a:t>‹#›</a:t>
            </a:fld>
            <a:endParaRPr lang="en-US" dirty="0"/>
          </a:p>
        </p:txBody>
      </p:sp>
    </p:spTree>
    <p:extLst>
      <p:ext uri="{BB962C8B-B14F-4D97-AF65-F5344CB8AC3E}">
        <p14:creationId xmlns:p14="http://schemas.microsoft.com/office/powerpoint/2010/main" val="406497322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451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8583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4970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0731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644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5730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4681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9458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47529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902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124824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5855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602432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1830302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6231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727140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 Indicator introduced this year</a:t>
            </a:r>
          </a:p>
        </p:txBody>
      </p:sp>
    </p:spTree>
    <p:extLst>
      <p:ext uri="{BB962C8B-B14F-4D97-AF65-F5344CB8AC3E}">
        <p14:creationId xmlns:p14="http://schemas.microsoft.com/office/powerpoint/2010/main" val="232302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339935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48351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930377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Indicator introduced this year</a:t>
            </a:r>
          </a:p>
          <a:p>
            <a:endParaRPr lang="en-US" dirty="0"/>
          </a:p>
        </p:txBody>
      </p:sp>
    </p:spTree>
    <p:extLst>
      <p:ext uri="{BB962C8B-B14F-4D97-AF65-F5344CB8AC3E}">
        <p14:creationId xmlns:p14="http://schemas.microsoft.com/office/powerpoint/2010/main" val="8379997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3715087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37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89128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6855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3949511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9463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39112509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00352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842053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 retained fro SS 2019. </a:t>
            </a:r>
          </a:p>
        </p:txBody>
      </p:sp>
    </p:spTree>
    <p:extLst>
      <p:ext uri="{BB962C8B-B14F-4D97-AF65-F5344CB8AC3E}">
        <p14:creationId xmlns:p14="http://schemas.microsoft.com/office/powerpoint/2010/main" val="35504117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b="1" dirty="0"/>
              <a:t>Indicator</a:t>
            </a:r>
            <a:r>
              <a:rPr lang="en-US" b="1" baseline="0" dirty="0"/>
              <a:t> retained from SS 2019</a:t>
            </a:r>
            <a:endParaRPr lang="en-US" b="1" dirty="0"/>
          </a:p>
        </p:txBody>
      </p:sp>
    </p:spTree>
    <p:extLst>
      <p:ext uri="{BB962C8B-B14F-4D97-AF65-F5344CB8AC3E}">
        <p14:creationId xmlns:p14="http://schemas.microsoft.com/office/powerpoint/2010/main" val="3844533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309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584372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 retained from SS</a:t>
            </a:r>
            <a:r>
              <a:rPr lang="en-US" baseline="0" dirty="0"/>
              <a:t> 2019 ( plastic waste to be excluded in this year’s indicator)</a:t>
            </a:r>
            <a:endParaRPr lang="en-US" dirty="0"/>
          </a:p>
        </p:txBody>
      </p:sp>
    </p:spTree>
    <p:extLst>
      <p:ext uri="{BB962C8B-B14F-4D97-AF65-F5344CB8AC3E}">
        <p14:creationId xmlns:p14="http://schemas.microsoft.com/office/powerpoint/2010/main" val="14603042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 indicator introduced this year</a:t>
            </a:r>
          </a:p>
          <a:p>
            <a:endParaRPr lang="en-US" dirty="0"/>
          </a:p>
        </p:txBody>
      </p:sp>
    </p:spTree>
    <p:extLst>
      <p:ext uri="{BB962C8B-B14F-4D97-AF65-F5344CB8AC3E}">
        <p14:creationId xmlns:p14="http://schemas.microsoft.com/office/powerpoint/2010/main" val="1121751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a:t>
            </a:r>
            <a:r>
              <a:rPr lang="en-US" baseline="0" dirty="0"/>
              <a:t> retained from SS 2019</a:t>
            </a:r>
            <a:endParaRPr lang="en-US" dirty="0"/>
          </a:p>
        </p:txBody>
      </p:sp>
    </p:spTree>
    <p:extLst>
      <p:ext uri="{BB962C8B-B14F-4D97-AF65-F5344CB8AC3E}">
        <p14:creationId xmlns:p14="http://schemas.microsoft.com/office/powerpoint/2010/main" val="24706697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a:t>
            </a:r>
            <a:r>
              <a:rPr lang="en-US" baseline="0" dirty="0"/>
              <a:t> retained from SS 2019</a:t>
            </a:r>
            <a:endParaRPr lang="en-US" dirty="0"/>
          </a:p>
        </p:txBody>
      </p:sp>
    </p:spTree>
    <p:extLst>
      <p:ext uri="{BB962C8B-B14F-4D97-AF65-F5344CB8AC3E}">
        <p14:creationId xmlns:p14="http://schemas.microsoft.com/office/powerpoint/2010/main" val="781575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a:t>
            </a:r>
            <a:r>
              <a:rPr lang="en-US" baseline="0" dirty="0"/>
              <a:t> retained from SS 2019</a:t>
            </a:r>
            <a:endParaRPr lang="en-US" dirty="0"/>
          </a:p>
        </p:txBody>
      </p:sp>
    </p:spTree>
    <p:extLst>
      <p:ext uri="{BB962C8B-B14F-4D97-AF65-F5344CB8AC3E}">
        <p14:creationId xmlns:p14="http://schemas.microsoft.com/office/powerpoint/2010/main" val="36298190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 retained from SS 2019</a:t>
            </a:r>
          </a:p>
        </p:txBody>
      </p:sp>
    </p:spTree>
    <p:extLst>
      <p:ext uri="{BB962C8B-B14F-4D97-AF65-F5344CB8AC3E}">
        <p14:creationId xmlns:p14="http://schemas.microsoft.com/office/powerpoint/2010/main" val="9636700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 retained from SS 2019</a:t>
            </a:r>
          </a:p>
        </p:txBody>
      </p:sp>
    </p:spTree>
    <p:extLst>
      <p:ext uri="{BB962C8B-B14F-4D97-AF65-F5344CB8AC3E}">
        <p14:creationId xmlns:p14="http://schemas.microsoft.com/office/powerpoint/2010/main" val="4232790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 retained from SS</a:t>
            </a:r>
            <a:r>
              <a:rPr lang="en-US" baseline="0" dirty="0"/>
              <a:t> 2019</a:t>
            </a:r>
            <a:endParaRPr lang="en-US" dirty="0"/>
          </a:p>
        </p:txBody>
      </p:sp>
    </p:spTree>
    <p:extLst>
      <p:ext uri="{BB962C8B-B14F-4D97-AF65-F5344CB8AC3E}">
        <p14:creationId xmlns:p14="http://schemas.microsoft.com/office/powerpoint/2010/main" val="38463278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 retained from SS 2019</a:t>
            </a:r>
          </a:p>
        </p:txBody>
      </p:sp>
    </p:spTree>
    <p:extLst>
      <p:ext uri="{BB962C8B-B14F-4D97-AF65-F5344CB8AC3E}">
        <p14:creationId xmlns:p14="http://schemas.microsoft.com/office/powerpoint/2010/main" val="24228651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0511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65525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Indicator retained from SS 2019</a:t>
            </a:r>
          </a:p>
        </p:txBody>
      </p:sp>
    </p:spTree>
    <p:extLst>
      <p:ext uri="{BB962C8B-B14F-4D97-AF65-F5344CB8AC3E}">
        <p14:creationId xmlns:p14="http://schemas.microsoft.com/office/powerpoint/2010/main" val="1189643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 indicator</a:t>
            </a:r>
          </a:p>
        </p:txBody>
      </p:sp>
    </p:spTree>
    <p:extLst>
      <p:ext uri="{BB962C8B-B14F-4D97-AF65-F5344CB8AC3E}">
        <p14:creationId xmlns:p14="http://schemas.microsoft.com/office/powerpoint/2010/main" val="2092613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lang="en-US" dirty="0"/>
          </a:p>
        </p:txBody>
      </p:sp>
    </p:spTree>
    <p:extLst>
      <p:ext uri="{BB962C8B-B14F-4D97-AF65-F5344CB8AC3E}">
        <p14:creationId xmlns:p14="http://schemas.microsoft.com/office/powerpoint/2010/main" val="31548776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21034908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 Indicator</a:t>
            </a:r>
          </a:p>
        </p:txBody>
      </p:sp>
    </p:spTree>
    <p:extLst>
      <p:ext uri="{BB962C8B-B14F-4D97-AF65-F5344CB8AC3E}">
        <p14:creationId xmlns:p14="http://schemas.microsoft.com/office/powerpoint/2010/main" val="38048418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 Indicator</a:t>
            </a:r>
          </a:p>
        </p:txBody>
      </p:sp>
    </p:spTree>
    <p:extLst>
      <p:ext uri="{BB962C8B-B14F-4D97-AF65-F5344CB8AC3E}">
        <p14:creationId xmlns:p14="http://schemas.microsoft.com/office/powerpoint/2010/main" val="1667496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 Indicator</a:t>
            </a:r>
          </a:p>
        </p:txBody>
      </p:sp>
    </p:spTree>
    <p:extLst>
      <p:ext uri="{BB962C8B-B14F-4D97-AF65-F5344CB8AC3E}">
        <p14:creationId xmlns:p14="http://schemas.microsoft.com/office/powerpoint/2010/main" val="31030892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 Indicator</a:t>
            </a:r>
          </a:p>
        </p:txBody>
      </p:sp>
    </p:spTree>
    <p:extLst>
      <p:ext uri="{BB962C8B-B14F-4D97-AF65-F5344CB8AC3E}">
        <p14:creationId xmlns:p14="http://schemas.microsoft.com/office/powerpoint/2010/main" val="35871771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49358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67788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0691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91392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094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77471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046824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204216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3437756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18237692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14371782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7367755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3923807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4913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42142714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15186773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18520870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13389739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32045665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20952260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15937688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a:t>
            </a:r>
            <a:r>
              <a:rPr lang="en-US" baseline="0" dirty="0"/>
              <a:t> Indicator</a:t>
            </a:r>
            <a:endParaRPr lang="en-US" dirty="0"/>
          </a:p>
        </p:txBody>
      </p:sp>
    </p:spTree>
    <p:extLst>
      <p:ext uri="{BB962C8B-B14F-4D97-AF65-F5344CB8AC3E}">
        <p14:creationId xmlns:p14="http://schemas.microsoft.com/office/powerpoint/2010/main" val="32254296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a:t>
            </a:r>
            <a:r>
              <a:rPr lang="en-US" baseline="0" dirty="0"/>
              <a:t> Indicator</a:t>
            </a:r>
            <a:endParaRPr lang="en-US" dirty="0"/>
          </a:p>
        </p:txBody>
      </p:sp>
    </p:spTree>
    <p:extLst>
      <p:ext uri="{BB962C8B-B14F-4D97-AF65-F5344CB8AC3E}">
        <p14:creationId xmlns:p14="http://schemas.microsoft.com/office/powerpoint/2010/main" val="67845536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a:t>
            </a:r>
            <a:r>
              <a:rPr lang="en-US" baseline="0" dirty="0"/>
              <a:t> Indicator</a:t>
            </a:r>
            <a:endParaRPr lang="en-US" dirty="0"/>
          </a:p>
        </p:txBody>
      </p:sp>
    </p:spTree>
    <p:extLst>
      <p:ext uri="{BB962C8B-B14F-4D97-AF65-F5344CB8AC3E}">
        <p14:creationId xmlns:p14="http://schemas.microsoft.com/office/powerpoint/2010/main" val="3422991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276643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r>
              <a:rPr lang="en-US" dirty="0"/>
              <a:t>New</a:t>
            </a:r>
            <a:r>
              <a:rPr lang="en-US" baseline="0" dirty="0"/>
              <a:t> Indicator</a:t>
            </a:r>
            <a:endParaRPr lang="en-US" dirty="0"/>
          </a:p>
        </p:txBody>
      </p:sp>
    </p:spTree>
    <p:extLst>
      <p:ext uri="{BB962C8B-B14F-4D97-AF65-F5344CB8AC3E}">
        <p14:creationId xmlns:p14="http://schemas.microsoft.com/office/powerpoint/2010/main" val="9432280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01615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25954500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6490005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2581107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841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26675359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4221016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5478406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2089828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1075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dirty="0"/>
          </a:p>
        </p:txBody>
      </p:sp>
    </p:spTree>
    <p:extLst>
      <p:ext uri="{BB962C8B-B14F-4D97-AF65-F5344CB8AC3E}">
        <p14:creationId xmlns:p14="http://schemas.microsoft.com/office/powerpoint/2010/main" val="33996917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997702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82813" y="1220788"/>
            <a:ext cx="2281237" cy="329723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458906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233270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82204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Indicator retained from SS 2019</a:t>
            </a:r>
          </a:p>
          <a:p>
            <a:endParaRPr lang="en-US" dirty="0"/>
          </a:p>
        </p:txBody>
      </p:sp>
    </p:spTree>
    <p:extLst>
      <p:ext uri="{BB962C8B-B14F-4D97-AF65-F5344CB8AC3E}">
        <p14:creationId xmlns:p14="http://schemas.microsoft.com/office/powerpoint/2010/main" val="29597333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42573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32676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042976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7125" y="1154113"/>
            <a:ext cx="2155825" cy="31178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2868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924938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147681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096274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with imag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2" y="0"/>
            <a:ext cx="6857999" cy="9906000"/>
          </a:xfrm>
          <a:prstGeom prst="rect">
            <a:avLst/>
          </a:prstGeom>
          <a:solidFill>
            <a:schemeClr val="bg1">
              <a:lumMod val="85000"/>
            </a:schemeClr>
          </a:solidFill>
        </p:spPr>
        <p:txBody>
          <a:bodyPr vert="horz"/>
          <a:lstStyle>
            <a:lvl1pPr marL="0" indent="0">
              <a:buNone/>
              <a:defRPr sz="2311">
                <a:latin typeface="Univers for KPMG" panose="020B0603020202020204" pitchFamily="34" charset="0"/>
                <a:cs typeface="Univers for KPMG" panose="020B0603020202020204" pitchFamily="34" charset="0"/>
              </a:defRPr>
            </a:lvl1pPr>
          </a:lstStyle>
          <a:p>
            <a:r>
              <a:rPr lang="en-US" dirty="0"/>
              <a:t>Click icon to add picture</a:t>
            </a:r>
          </a:p>
        </p:txBody>
      </p:sp>
      <p:pic>
        <p:nvPicPr>
          <p:cNvPr id="15" name="Picture 1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387422" y="961638"/>
            <a:ext cx="606041" cy="758154"/>
          </a:xfrm>
          <a:prstGeom prst="rect">
            <a:avLst/>
          </a:prstGeom>
        </p:spPr>
      </p:pic>
      <p:sp>
        <p:nvSpPr>
          <p:cNvPr id="10" name="Title 8"/>
          <p:cNvSpPr>
            <a:spLocks noGrp="1"/>
          </p:cNvSpPr>
          <p:nvPr>
            <p:ph type="title"/>
          </p:nvPr>
        </p:nvSpPr>
        <p:spPr>
          <a:xfrm>
            <a:off x="387421" y="2119601"/>
            <a:ext cx="4289694" cy="3319020"/>
          </a:xfrm>
          <a:prstGeom prst="rect">
            <a:avLst/>
          </a:prstGeom>
        </p:spPr>
        <p:txBody>
          <a:bodyPr lIns="0" tIns="0" rIns="0" bIns="0"/>
          <a:lstStyle>
            <a:lvl1pPr>
              <a:lnSpc>
                <a:spcPct val="70000"/>
              </a:lnSpc>
              <a:defRPr sz="15888">
                <a:solidFill>
                  <a:schemeClr val="bg1"/>
                </a:solidFill>
              </a:defRPr>
            </a:lvl1pPr>
          </a:lstStyle>
          <a:p>
            <a:r>
              <a:rPr lang="en-US" dirty="0"/>
              <a:t>Click to edit Master title style</a:t>
            </a:r>
          </a:p>
        </p:txBody>
      </p:sp>
      <p:sp>
        <p:nvSpPr>
          <p:cNvPr id="7" name="Text Placeholder 6"/>
          <p:cNvSpPr>
            <a:spLocks noGrp="1"/>
          </p:cNvSpPr>
          <p:nvPr>
            <p:ph type="body" sz="quarter" idx="12"/>
          </p:nvPr>
        </p:nvSpPr>
        <p:spPr>
          <a:xfrm>
            <a:off x="387422" y="8176823"/>
            <a:ext cx="2241479" cy="264903"/>
          </a:xfrm>
          <a:prstGeom prst="rect">
            <a:avLst/>
          </a:prstGeom>
        </p:spPr>
        <p:txBody>
          <a:bodyPr vert="horz" lIns="0" tIns="0" rIns="0" bIns="0"/>
          <a:lstStyle>
            <a:lvl1pPr marL="0" indent="0">
              <a:spcBef>
                <a:spcPts val="405"/>
              </a:spcBef>
              <a:spcAft>
                <a:spcPts val="0"/>
              </a:spcAft>
              <a:buNone/>
              <a:defRPr sz="1589">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8" name="Text Placeholder 6"/>
          <p:cNvSpPr>
            <a:spLocks noGrp="1"/>
          </p:cNvSpPr>
          <p:nvPr>
            <p:ph type="body" sz="quarter" idx="13"/>
          </p:nvPr>
        </p:nvSpPr>
        <p:spPr>
          <a:xfrm>
            <a:off x="387422" y="5810559"/>
            <a:ext cx="2241479" cy="819726"/>
          </a:xfrm>
          <a:prstGeom prst="rect">
            <a:avLst/>
          </a:prstGeom>
        </p:spPr>
        <p:txBody>
          <a:bodyPr vert="horz" lIns="0" tIns="0" rIns="0" bIns="0"/>
          <a:lstStyle>
            <a:lvl1pPr marL="0" indent="0">
              <a:spcBef>
                <a:spcPts val="405"/>
              </a:spcBef>
              <a:spcAft>
                <a:spcPts val="0"/>
              </a:spcAft>
              <a:buNone/>
              <a:defRPr sz="2311">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9" name="TextBox 8"/>
          <p:cNvSpPr txBox="1"/>
          <p:nvPr userDrawn="1"/>
        </p:nvSpPr>
        <p:spPr>
          <a:xfrm>
            <a:off x="387422" y="8813665"/>
            <a:ext cx="2336347" cy="244554"/>
          </a:xfrm>
          <a:prstGeom prst="rect">
            <a:avLst/>
          </a:prstGeom>
          <a:noFill/>
        </p:spPr>
        <p:txBody>
          <a:bodyPr wrap="square" lIns="0" tIns="0" rIns="0" bIns="0" rtlCol="0">
            <a:spAutoFit/>
          </a:bodyPr>
          <a:lstStyle/>
          <a:p>
            <a:pPr defTabSz="1320682"/>
            <a:r>
              <a:rPr lang="en-US" sz="1589" dirty="0">
                <a:solidFill>
                  <a:prstClr val="white"/>
                </a:solidFill>
                <a:latin typeface="Univers for KPMG" panose="020B0603020202020204" pitchFamily="34" charset="0"/>
              </a:rPr>
              <a:t>KPMG.com/in</a:t>
            </a:r>
          </a:p>
        </p:txBody>
      </p:sp>
      <p:cxnSp>
        <p:nvCxnSpPr>
          <p:cNvPr id="11" name="Straight Connector 10"/>
          <p:cNvCxnSpPr/>
          <p:nvPr userDrawn="1"/>
        </p:nvCxnSpPr>
        <p:spPr>
          <a:xfrm>
            <a:off x="387422" y="8585937"/>
            <a:ext cx="10658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1738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itle 9"/>
          <p:cNvSpPr>
            <a:spLocks noGrp="1"/>
          </p:cNvSpPr>
          <p:nvPr>
            <p:ph type="title"/>
          </p:nvPr>
        </p:nvSpPr>
        <p:spPr>
          <a:xfrm>
            <a:off x="471489" y="527405"/>
            <a:ext cx="5915025" cy="1061383"/>
          </a:xfrm>
          <a:prstGeom prst="rect">
            <a:avLst/>
          </a:prstGeom>
        </p:spPr>
        <p:txBody>
          <a:bodyPr lIns="0" tIns="0" rIns="0" bIns="0" anchor="ctr"/>
          <a:lstStyle>
            <a:lvl1pPr algn="l" defTabSz="1320816" rtl="0" eaLnBrk="1" latinLnBrk="0" hangingPunct="1">
              <a:lnSpc>
                <a:spcPct val="70000"/>
              </a:lnSpc>
              <a:spcBef>
                <a:spcPct val="0"/>
              </a:spcBef>
              <a:buNone/>
              <a:defRPr lang="en-US" sz="6355" kern="1200" dirty="0">
                <a:solidFill>
                  <a:srgbClr val="005EB8"/>
                </a:solidFill>
                <a:latin typeface="KPMG Extralight" panose="020B0303030202040204" pitchFamily="34" charset="0"/>
                <a:ea typeface="+mj-ea"/>
                <a:cs typeface="KPMG Extralight" panose="020B0303030202040204" pitchFamily="34" charset="0"/>
              </a:defRPr>
            </a:lvl1pPr>
          </a:lstStyle>
          <a:p>
            <a:r>
              <a:rPr lang="en-US" dirty="0"/>
              <a:t>Click to edit Master title style</a:t>
            </a:r>
          </a:p>
        </p:txBody>
      </p:sp>
      <p:cxnSp>
        <p:nvCxnSpPr>
          <p:cNvPr id="8" name="Straight Connector 7"/>
          <p:cNvCxnSpPr/>
          <p:nvPr userDrawn="1"/>
        </p:nvCxnSpPr>
        <p:spPr>
          <a:xfrm>
            <a:off x="471489" y="1588788"/>
            <a:ext cx="5915025" cy="0"/>
          </a:xfrm>
          <a:prstGeom prst="line">
            <a:avLst/>
          </a:prstGeom>
          <a:ln>
            <a:solidFill>
              <a:srgbClr val="005EB8"/>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7843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2 Line Heading">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471489" y="527405"/>
            <a:ext cx="5915025" cy="1061383"/>
          </a:xfrm>
          <a:prstGeom prst="rect">
            <a:avLst/>
          </a:prstGeom>
        </p:spPr>
        <p:txBody>
          <a:bodyPr lIns="0" tIns="0" rIns="0" bIns="0" anchor="ctr"/>
          <a:lstStyle>
            <a:lvl1pPr algn="l" defTabSz="1320682" rtl="0" eaLnBrk="1" latinLnBrk="0" hangingPunct="1">
              <a:lnSpc>
                <a:spcPct val="70000"/>
              </a:lnSpc>
              <a:spcBef>
                <a:spcPct val="0"/>
              </a:spcBef>
              <a:buNone/>
              <a:defRPr lang="en-US" sz="4622" kern="1200" dirty="0">
                <a:solidFill>
                  <a:srgbClr val="6D2077"/>
                </a:solidFill>
                <a:latin typeface="KPMG Extralight" panose="020B0303030202040204" pitchFamily="34" charset="0"/>
                <a:ea typeface="+mj-ea"/>
                <a:cs typeface="KPMG Extralight" panose="020B0303030202040204" pitchFamily="34" charset="0"/>
              </a:defRPr>
            </a:lvl1pPr>
          </a:lstStyle>
          <a:p>
            <a:r>
              <a:rPr lang="en-US" dirty="0"/>
              <a:t>Double header</a:t>
            </a:r>
            <a:br>
              <a:rPr lang="en-US" dirty="0"/>
            </a:br>
            <a:r>
              <a:rPr lang="en-US" dirty="0"/>
              <a:t>- KPMG </a:t>
            </a:r>
            <a:r>
              <a:rPr lang="en-US" dirty="0" err="1"/>
              <a:t>Extralight</a:t>
            </a:r>
            <a:r>
              <a:rPr lang="en-US" dirty="0"/>
              <a:t> Font 32</a:t>
            </a:r>
          </a:p>
        </p:txBody>
      </p:sp>
      <p:cxnSp>
        <p:nvCxnSpPr>
          <p:cNvPr id="11" name="Straight Connector 10"/>
          <p:cNvCxnSpPr/>
          <p:nvPr userDrawn="1"/>
        </p:nvCxnSpPr>
        <p:spPr>
          <a:xfrm>
            <a:off x="471489" y="1588788"/>
            <a:ext cx="5915025" cy="0"/>
          </a:xfrm>
          <a:prstGeom prst="line">
            <a:avLst/>
          </a:prstGeom>
          <a:ln>
            <a:solidFill>
              <a:srgbClr val="6D2077"/>
            </a:solidFill>
            <a:headEnd type="none"/>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33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71488" y="2460783"/>
            <a:ext cx="4605338" cy="2960787"/>
          </a:xfrm>
          <a:prstGeom prst="rect">
            <a:avLst/>
          </a:prstGeom>
        </p:spPr>
        <p:txBody>
          <a:bodyPr lIns="0" tIns="0" rIns="0" bIns="0"/>
          <a:lstStyle>
            <a:lvl1pPr algn="l" defTabSz="1320783" rtl="0" eaLnBrk="1" latinLnBrk="0" hangingPunct="1">
              <a:lnSpc>
                <a:spcPct val="70000"/>
              </a:lnSpc>
              <a:spcBef>
                <a:spcPct val="0"/>
              </a:spcBef>
              <a:buNone/>
              <a:defRPr lang="en-US" sz="12134" kern="1200" baseline="0" dirty="0">
                <a:solidFill>
                  <a:schemeClr val="bg1"/>
                </a:solidFill>
                <a:latin typeface="KPMG Extralight" panose="020B0303030202040204" pitchFamily="34" charset="0"/>
                <a:ea typeface="+mj-ea"/>
                <a:cs typeface="+mj-cs"/>
              </a:defRPr>
            </a:lvl1pPr>
          </a:lstStyle>
          <a:p>
            <a:r>
              <a:rPr lang="en-US" dirty="0"/>
              <a:t>Click to edit divider slide sentence case 84pt</a:t>
            </a:r>
          </a:p>
        </p:txBody>
      </p:sp>
    </p:spTree>
    <p:extLst>
      <p:ext uri="{BB962C8B-B14F-4D97-AF65-F5344CB8AC3E}">
        <p14:creationId xmlns:p14="http://schemas.microsoft.com/office/powerpoint/2010/main" val="3946139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ver slide with imag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2" y="0"/>
            <a:ext cx="6857999" cy="9906000"/>
          </a:xfrm>
          <a:prstGeom prst="rect">
            <a:avLst/>
          </a:prstGeom>
          <a:solidFill>
            <a:schemeClr val="bg1">
              <a:lumMod val="85000"/>
            </a:schemeClr>
          </a:solidFill>
        </p:spPr>
        <p:txBody>
          <a:bodyPr vert="horz"/>
          <a:lstStyle>
            <a:lvl1pPr marL="0" indent="0">
              <a:buNone/>
              <a:defRPr sz="2311">
                <a:latin typeface="Univers for KPMG" panose="020B0603020202020204" pitchFamily="34" charset="0"/>
                <a:cs typeface="Univers for KPMG" panose="020B0603020202020204" pitchFamily="34" charset="0"/>
              </a:defRPr>
            </a:lvl1pPr>
          </a:lstStyle>
          <a:p>
            <a:r>
              <a:rPr lang="en-US" dirty="0"/>
              <a:t>Click icon to add picture</a:t>
            </a:r>
          </a:p>
        </p:txBody>
      </p:sp>
      <p:pic>
        <p:nvPicPr>
          <p:cNvPr id="15" name="Picture 1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387422" y="961638"/>
            <a:ext cx="606041" cy="758154"/>
          </a:xfrm>
          <a:prstGeom prst="rect">
            <a:avLst/>
          </a:prstGeom>
        </p:spPr>
      </p:pic>
      <p:sp>
        <p:nvSpPr>
          <p:cNvPr id="10" name="Title 8"/>
          <p:cNvSpPr>
            <a:spLocks noGrp="1"/>
          </p:cNvSpPr>
          <p:nvPr>
            <p:ph type="title"/>
          </p:nvPr>
        </p:nvSpPr>
        <p:spPr>
          <a:xfrm>
            <a:off x="387421" y="2119601"/>
            <a:ext cx="4289694" cy="3319020"/>
          </a:xfrm>
          <a:prstGeom prst="rect">
            <a:avLst/>
          </a:prstGeom>
        </p:spPr>
        <p:txBody>
          <a:bodyPr lIns="0" tIns="0" rIns="0" bIns="0"/>
          <a:lstStyle>
            <a:lvl1pPr>
              <a:lnSpc>
                <a:spcPct val="70000"/>
              </a:lnSpc>
              <a:defRPr sz="15888">
                <a:solidFill>
                  <a:schemeClr val="bg1"/>
                </a:solidFill>
              </a:defRPr>
            </a:lvl1pPr>
          </a:lstStyle>
          <a:p>
            <a:r>
              <a:rPr lang="en-US" dirty="0"/>
              <a:t>Click to edit Master title style</a:t>
            </a:r>
          </a:p>
        </p:txBody>
      </p:sp>
      <p:sp>
        <p:nvSpPr>
          <p:cNvPr id="7" name="Text Placeholder 6"/>
          <p:cNvSpPr>
            <a:spLocks noGrp="1"/>
          </p:cNvSpPr>
          <p:nvPr>
            <p:ph type="body" sz="quarter" idx="12"/>
          </p:nvPr>
        </p:nvSpPr>
        <p:spPr>
          <a:xfrm>
            <a:off x="387422" y="8176823"/>
            <a:ext cx="2241479" cy="264903"/>
          </a:xfrm>
          <a:prstGeom prst="rect">
            <a:avLst/>
          </a:prstGeom>
        </p:spPr>
        <p:txBody>
          <a:bodyPr vert="horz" lIns="0" tIns="0" rIns="0" bIns="0"/>
          <a:lstStyle>
            <a:lvl1pPr marL="0" indent="0">
              <a:spcBef>
                <a:spcPts val="405"/>
              </a:spcBef>
              <a:spcAft>
                <a:spcPts val="0"/>
              </a:spcAft>
              <a:buNone/>
              <a:defRPr sz="1589">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8" name="Text Placeholder 6"/>
          <p:cNvSpPr>
            <a:spLocks noGrp="1"/>
          </p:cNvSpPr>
          <p:nvPr>
            <p:ph type="body" sz="quarter" idx="13"/>
          </p:nvPr>
        </p:nvSpPr>
        <p:spPr>
          <a:xfrm>
            <a:off x="387422" y="5810559"/>
            <a:ext cx="2241479" cy="819726"/>
          </a:xfrm>
          <a:prstGeom prst="rect">
            <a:avLst/>
          </a:prstGeom>
        </p:spPr>
        <p:txBody>
          <a:bodyPr vert="horz" lIns="0" tIns="0" rIns="0" bIns="0"/>
          <a:lstStyle>
            <a:lvl1pPr marL="0" indent="0">
              <a:spcBef>
                <a:spcPts val="405"/>
              </a:spcBef>
              <a:spcAft>
                <a:spcPts val="0"/>
              </a:spcAft>
              <a:buNone/>
              <a:defRPr sz="2311">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9" name="TextBox 8"/>
          <p:cNvSpPr txBox="1"/>
          <p:nvPr userDrawn="1"/>
        </p:nvSpPr>
        <p:spPr>
          <a:xfrm>
            <a:off x="387422" y="8813665"/>
            <a:ext cx="2336347" cy="244554"/>
          </a:xfrm>
          <a:prstGeom prst="rect">
            <a:avLst/>
          </a:prstGeom>
          <a:noFill/>
        </p:spPr>
        <p:txBody>
          <a:bodyPr wrap="square" lIns="0" tIns="0" rIns="0" bIns="0" rtlCol="0">
            <a:spAutoFit/>
          </a:bodyPr>
          <a:lstStyle/>
          <a:p>
            <a:pPr defTabSz="1320682"/>
            <a:r>
              <a:rPr lang="en-US" sz="1589" dirty="0">
                <a:solidFill>
                  <a:prstClr val="white"/>
                </a:solidFill>
                <a:latin typeface="Univers for KPMG" panose="020B0603020202020204" pitchFamily="34" charset="0"/>
              </a:rPr>
              <a:t>KPMG.com/in</a:t>
            </a:r>
          </a:p>
        </p:txBody>
      </p:sp>
      <p:cxnSp>
        <p:nvCxnSpPr>
          <p:cNvPr id="11" name="Straight Connector 10"/>
          <p:cNvCxnSpPr/>
          <p:nvPr userDrawn="1"/>
        </p:nvCxnSpPr>
        <p:spPr>
          <a:xfrm>
            <a:off x="387422" y="8585937"/>
            <a:ext cx="10658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411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C829674-C3B2-47E2-A9C8-F604259578E9}" type="slidenum">
              <a:rPr lang="en-US" smtClean="0"/>
              <a:t>‹#›</a:t>
            </a:fld>
            <a:endParaRPr lang="en-US" dirty="0"/>
          </a:p>
        </p:txBody>
      </p:sp>
    </p:spTree>
    <p:extLst>
      <p:ext uri="{BB962C8B-B14F-4D97-AF65-F5344CB8AC3E}">
        <p14:creationId xmlns:p14="http://schemas.microsoft.com/office/powerpoint/2010/main" val="3518951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over slide with image">
    <p:spTree>
      <p:nvGrpSpPr>
        <p:cNvPr id="1" name=""/>
        <p:cNvGrpSpPr/>
        <p:nvPr/>
      </p:nvGrpSpPr>
      <p:grpSpPr>
        <a:xfrm>
          <a:off x="0" y="0"/>
          <a:ext cx="0" cy="0"/>
          <a:chOff x="0" y="0"/>
          <a:chExt cx="0" cy="0"/>
        </a:xfrm>
      </p:grpSpPr>
      <p:sp>
        <p:nvSpPr>
          <p:cNvPr id="14" name="Picture Placeholder 3"/>
          <p:cNvSpPr>
            <a:spLocks noGrp="1"/>
          </p:cNvSpPr>
          <p:nvPr>
            <p:ph type="pic" sz="quarter" idx="10"/>
          </p:nvPr>
        </p:nvSpPr>
        <p:spPr>
          <a:xfrm>
            <a:off x="2" y="0"/>
            <a:ext cx="6857999" cy="9906000"/>
          </a:xfrm>
          <a:prstGeom prst="rect">
            <a:avLst/>
          </a:prstGeom>
          <a:solidFill>
            <a:schemeClr val="bg1">
              <a:lumMod val="85000"/>
            </a:schemeClr>
          </a:solidFill>
        </p:spPr>
        <p:txBody>
          <a:bodyPr vert="horz"/>
          <a:lstStyle>
            <a:lvl1pPr marL="0" indent="0">
              <a:buNone/>
              <a:defRPr sz="2311">
                <a:latin typeface="Univers for KPMG" panose="020B0603020202020204" pitchFamily="34" charset="0"/>
                <a:cs typeface="Univers for KPMG" panose="020B0603020202020204" pitchFamily="34" charset="0"/>
              </a:defRPr>
            </a:lvl1pPr>
          </a:lstStyle>
          <a:p>
            <a:r>
              <a:rPr lang="en-US" dirty="0"/>
              <a:t>Click icon to add picture</a:t>
            </a:r>
          </a:p>
        </p:txBody>
      </p:sp>
      <p:pic>
        <p:nvPicPr>
          <p:cNvPr id="15" name="Picture 14" descr="KPMG_NoCP_white_US_283_6780.eps"/>
          <p:cNvPicPr>
            <a:picLocks noChangeAspect="1"/>
          </p:cNvPicPr>
          <p:nvPr userDrawn="1"/>
        </p:nvPicPr>
        <p:blipFill rotWithShape="1">
          <a:blip r:embed="rId2" cstate="email">
            <a:extLst>
              <a:ext uri="{28A0092B-C50C-407E-A947-70E740481C1C}">
                <a14:useLocalDpi xmlns:a14="http://schemas.microsoft.com/office/drawing/2010/main"/>
              </a:ext>
            </a:extLst>
          </a:blip>
          <a:srcRect l="7816" t="22176" r="7816" b="22176"/>
          <a:stretch/>
        </p:blipFill>
        <p:spPr>
          <a:xfrm>
            <a:off x="387422" y="961638"/>
            <a:ext cx="606041" cy="758154"/>
          </a:xfrm>
          <a:prstGeom prst="rect">
            <a:avLst/>
          </a:prstGeom>
        </p:spPr>
      </p:pic>
      <p:sp>
        <p:nvSpPr>
          <p:cNvPr id="10" name="Title 8"/>
          <p:cNvSpPr>
            <a:spLocks noGrp="1"/>
          </p:cNvSpPr>
          <p:nvPr>
            <p:ph type="title"/>
          </p:nvPr>
        </p:nvSpPr>
        <p:spPr>
          <a:xfrm>
            <a:off x="387421" y="2119601"/>
            <a:ext cx="4289694" cy="3319020"/>
          </a:xfrm>
          <a:prstGeom prst="rect">
            <a:avLst/>
          </a:prstGeom>
        </p:spPr>
        <p:txBody>
          <a:bodyPr lIns="0" tIns="0" rIns="0" bIns="0"/>
          <a:lstStyle>
            <a:lvl1pPr>
              <a:lnSpc>
                <a:spcPct val="70000"/>
              </a:lnSpc>
              <a:defRPr sz="15888">
                <a:solidFill>
                  <a:schemeClr val="bg1"/>
                </a:solidFill>
              </a:defRPr>
            </a:lvl1pPr>
          </a:lstStyle>
          <a:p>
            <a:r>
              <a:rPr lang="en-US" dirty="0"/>
              <a:t>Click to edit Master title style</a:t>
            </a:r>
          </a:p>
        </p:txBody>
      </p:sp>
      <p:sp>
        <p:nvSpPr>
          <p:cNvPr id="7" name="Text Placeholder 6"/>
          <p:cNvSpPr>
            <a:spLocks noGrp="1"/>
          </p:cNvSpPr>
          <p:nvPr>
            <p:ph type="body" sz="quarter" idx="12"/>
          </p:nvPr>
        </p:nvSpPr>
        <p:spPr>
          <a:xfrm>
            <a:off x="387422" y="8176823"/>
            <a:ext cx="2241479" cy="264903"/>
          </a:xfrm>
          <a:prstGeom prst="rect">
            <a:avLst/>
          </a:prstGeom>
        </p:spPr>
        <p:txBody>
          <a:bodyPr vert="horz" lIns="0" tIns="0" rIns="0" bIns="0"/>
          <a:lstStyle>
            <a:lvl1pPr marL="0" indent="0">
              <a:spcBef>
                <a:spcPts val="405"/>
              </a:spcBef>
              <a:spcAft>
                <a:spcPts val="0"/>
              </a:spcAft>
              <a:buNone/>
              <a:defRPr sz="1589">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8" name="Text Placeholder 6"/>
          <p:cNvSpPr>
            <a:spLocks noGrp="1"/>
          </p:cNvSpPr>
          <p:nvPr>
            <p:ph type="body" sz="quarter" idx="13"/>
          </p:nvPr>
        </p:nvSpPr>
        <p:spPr>
          <a:xfrm>
            <a:off x="387422" y="5810559"/>
            <a:ext cx="2241479" cy="819726"/>
          </a:xfrm>
          <a:prstGeom prst="rect">
            <a:avLst/>
          </a:prstGeom>
        </p:spPr>
        <p:txBody>
          <a:bodyPr vert="horz" lIns="0" tIns="0" rIns="0" bIns="0"/>
          <a:lstStyle>
            <a:lvl1pPr marL="0" indent="0">
              <a:spcBef>
                <a:spcPts val="405"/>
              </a:spcBef>
              <a:spcAft>
                <a:spcPts val="0"/>
              </a:spcAft>
              <a:buNone/>
              <a:defRPr sz="2311">
                <a:solidFill>
                  <a:srgbClr val="FFFFFF"/>
                </a:solidFill>
                <a:latin typeface="Univers for KPMG" panose="020B0603020202020204" pitchFamily="34" charset="0"/>
                <a:cs typeface="Univers for KPMG" panose="020B0603020202020204" pitchFamily="34" charset="0"/>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p:txBody>
      </p:sp>
      <p:sp>
        <p:nvSpPr>
          <p:cNvPr id="9" name="TextBox 8"/>
          <p:cNvSpPr txBox="1"/>
          <p:nvPr userDrawn="1"/>
        </p:nvSpPr>
        <p:spPr>
          <a:xfrm>
            <a:off x="387422" y="8813665"/>
            <a:ext cx="2336347" cy="244554"/>
          </a:xfrm>
          <a:prstGeom prst="rect">
            <a:avLst/>
          </a:prstGeom>
          <a:noFill/>
        </p:spPr>
        <p:txBody>
          <a:bodyPr wrap="square" lIns="0" tIns="0" rIns="0" bIns="0" rtlCol="0">
            <a:spAutoFit/>
          </a:bodyPr>
          <a:lstStyle/>
          <a:p>
            <a:pPr defTabSz="1320682"/>
            <a:r>
              <a:rPr lang="en-US" sz="1589" dirty="0">
                <a:solidFill>
                  <a:prstClr val="white"/>
                </a:solidFill>
                <a:latin typeface="Univers for KPMG" panose="020B0603020202020204" pitchFamily="34" charset="0"/>
              </a:rPr>
              <a:t>KPMG.com/in</a:t>
            </a:r>
          </a:p>
        </p:txBody>
      </p:sp>
      <p:cxnSp>
        <p:nvCxnSpPr>
          <p:cNvPr id="11" name="Straight Connector 10"/>
          <p:cNvCxnSpPr/>
          <p:nvPr userDrawn="1"/>
        </p:nvCxnSpPr>
        <p:spPr>
          <a:xfrm>
            <a:off x="387422" y="8585937"/>
            <a:ext cx="106582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177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721259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769901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4212972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065954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3570025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319006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2361682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1FDAF4-F9BA-4E6E-AE28-9371978FF90C}" type="slidenum">
              <a:rPr lang="en-US" smtClean="0"/>
              <a:t>‹#›</a:t>
            </a:fld>
            <a:endParaRPr lang="en-US"/>
          </a:p>
        </p:txBody>
      </p:sp>
    </p:spTree>
    <p:extLst>
      <p:ext uri="{BB962C8B-B14F-4D97-AF65-F5344CB8AC3E}">
        <p14:creationId xmlns:p14="http://schemas.microsoft.com/office/powerpoint/2010/main" val="543457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318C70B1-29B3-BD4D-B677-3700FBA4F4D1}"/>
              </a:ext>
            </a:extLst>
          </p:cNvPr>
          <p:cNvPicPr>
            <a:picLocks noChangeAspect="1"/>
          </p:cNvPicPr>
          <p:nvPr userDrawn="1"/>
        </p:nvPicPr>
        <p:blipFill>
          <a:blip r:embed="rId20" cstate="email">
            <a:extLst>
              <a:ext uri="{28A0092B-C50C-407E-A947-70E740481C1C}">
                <a14:useLocalDpi xmlns:a14="http://schemas.microsoft.com/office/drawing/2010/main"/>
              </a:ext>
            </a:extLst>
          </a:blip>
          <a:stretch>
            <a:fillRect/>
          </a:stretch>
        </p:blipFill>
        <p:spPr>
          <a:xfrm>
            <a:off x="5830686" y="157220"/>
            <a:ext cx="1027314" cy="539525"/>
          </a:xfrm>
          <a:prstGeom prst="rect">
            <a:avLst/>
          </a:prstGeom>
        </p:spPr>
      </p:pic>
      <p:pic>
        <p:nvPicPr>
          <p:cNvPr id="8" name="Picture 7">
            <a:extLst>
              <a:ext uri="{FF2B5EF4-FFF2-40B4-BE49-F238E27FC236}">
                <a16:creationId xmlns:a16="http://schemas.microsoft.com/office/drawing/2014/main" id="{DBF4D929-A857-EC46-BFAF-F6FC9E01CBEF}"/>
              </a:ext>
            </a:extLst>
          </p:cNvPr>
          <p:cNvPicPr/>
          <p:nvPr userDrawn="1"/>
        </p:nvPicPr>
        <p:blipFill rotWithShape="1">
          <a:blip r:embed="rId21" cstate="email">
            <a:extLst>
              <a:ext uri="{28A0092B-C50C-407E-A947-70E740481C1C}">
                <a14:useLocalDpi xmlns:a14="http://schemas.microsoft.com/office/drawing/2010/main"/>
              </a:ext>
            </a:extLst>
          </a:blip>
          <a:srcRect/>
          <a:stretch/>
        </p:blipFill>
        <p:spPr bwMode="auto">
          <a:xfrm>
            <a:off x="4968866" y="77445"/>
            <a:ext cx="828551" cy="640803"/>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1280280A-BD1C-5542-B6E4-021074CF0600}"/>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7653" y="123298"/>
            <a:ext cx="932779" cy="584541"/>
          </a:xfrm>
          <a:prstGeom prst="rect">
            <a:avLst/>
          </a:prstGeom>
        </p:spPr>
      </p:pic>
    </p:spTree>
    <p:extLst>
      <p:ext uri="{BB962C8B-B14F-4D97-AF65-F5344CB8AC3E}">
        <p14:creationId xmlns:p14="http://schemas.microsoft.com/office/powerpoint/2010/main" val="1040473196"/>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7" r:id="rId13"/>
    <p:sldLayoutId id="2147484178" r:id="rId14"/>
    <p:sldLayoutId id="2147484179" r:id="rId15"/>
    <p:sldLayoutId id="2147484160" r:id="rId16"/>
    <p:sldLayoutId id="2147483662" r:id="rId17"/>
    <p:sldLayoutId id="2147484146" r:id="rId18"/>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jp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0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65.png"/><Relationship Id="rId4" Type="http://schemas.openxmlformats.org/officeDocument/2006/relationships/image" Target="../media/image16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jpeg"/><Relationship Id="rId4" Type="http://schemas.openxmlformats.org/officeDocument/2006/relationships/image" Target="../media/image167.jpeg"/></Relationships>
</file>

<file path=ppt/slides/_rels/slide10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hyperlink" Target="https://www.clicktraceclick.com/384fba9c-30c4-4340-b643-28cce2fb4493?sectionid=$section_id$&amp;sectionname=$section_name$&amp;publisherid=$publisher_id$&amp;publishername=$publisher_name$&amp;adtitle=Mind+Blowing%3A+%231+Antivirus+Now+Free+For+Mac+Users.&amp;OutbrainClickId=$ob_click_id$&amp;obOrigUrl=true" TargetMode="External"/><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91.xml"/><Relationship Id="rId1" Type="http://schemas.openxmlformats.org/officeDocument/2006/relationships/slideLayout" Target="../slideLayouts/slideLayout15.xml"/><Relationship Id="rId6" Type="http://schemas.openxmlformats.org/officeDocument/2006/relationships/image" Target="../media/image176.png"/><Relationship Id="rId11" Type="http://schemas.openxmlformats.org/officeDocument/2006/relationships/image" Target="../media/image182.png"/><Relationship Id="rId5" Type="http://schemas.openxmlformats.org/officeDocument/2006/relationships/image" Target="../media/image172.jpeg"/><Relationship Id="rId10" Type="http://schemas.openxmlformats.org/officeDocument/2006/relationships/image" Target="../media/image181.png"/><Relationship Id="rId4" Type="http://schemas.openxmlformats.org/officeDocument/2006/relationships/hyperlink" Target="https://www.maxlifeinsurance.com/term-insurance-plans/premium-calculator?utm=BKROP&amp;utm_theme=TROP&amp;utm_content=TROP_piggybank&amp;utmCode=14230408&amp;utm_source=Impact&amp;utm_medium=Outbrain&amp;utm_term=$publisher_name$_$section_name$&amp;utm_campaign=FY22_MaxLife_Insurance_Desktop_interest-targeted&amp;obOrigUrl=true" TargetMode="External"/><Relationship Id="rId9" Type="http://schemas.openxmlformats.org/officeDocument/2006/relationships/image" Target="../media/image18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5.emf"/><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110.xml.rels><?xml version="1.0" encoding="UTF-8" standalone="yes"?>
<Relationships xmlns="http://schemas.openxmlformats.org/package/2006/relationships"><Relationship Id="rId8" Type="http://schemas.openxmlformats.org/officeDocument/2006/relationships/image" Target="../media/image185.jpeg"/><Relationship Id="rId13" Type="http://schemas.openxmlformats.org/officeDocument/2006/relationships/image" Target="../media/image189.jpeg"/><Relationship Id="rId3" Type="http://schemas.openxmlformats.org/officeDocument/2006/relationships/slideLayout" Target="../slideLayouts/slideLayout1.xml"/><Relationship Id="rId7" Type="http://schemas.openxmlformats.org/officeDocument/2006/relationships/image" Target="../media/image184.jpeg"/><Relationship Id="rId12" Type="http://schemas.openxmlformats.org/officeDocument/2006/relationships/image" Target="../media/image188.png"/><Relationship Id="rId2" Type="http://schemas.openxmlformats.org/officeDocument/2006/relationships/tags" Target="../tags/tag10.xml"/><Relationship Id="rId1" Type="http://schemas.openxmlformats.org/officeDocument/2006/relationships/vmlDrawing" Target="../drawings/vmlDrawing11.vml"/><Relationship Id="rId6" Type="http://schemas.openxmlformats.org/officeDocument/2006/relationships/image" Target="../media/image5.emf"/><Relationship Id="rId11" Type="http://schemas.openxmlformats.org/officeDocument/2006/relationships/image" Target="../media/image187.jpeg"/><Relationship Id="rId5" Type="http://schemas.openxmlformats.org/officeDocument/2006/relationships/oleObject" Target="../embeddings/oleObject8.bin"/><Relationship Id="rId10" Type="http://schemas.openxmlformats.org/officeDocument/2006/relationships/image" Target="../media/image186.png"/><Relationship Id="rId4" Type="http://schemas.openxmlformats.org/officeDocument/2006/relationships/notesSlide" Target="../notesSlides/notesSlide92.xml"/><Relationship Id="rId9" Type="http://schemas.openxmlformats.org/officeDocument/2006/relationships/hyperlink" Target="https://www.peoplemattersglobal.com/blog/compensation-benefits/lets-talk-compensation-part-1-15381" TargetMode="External"/><Relationship Id="rId14" Type="http://schemas.openxmlformats.org/officeDocument/2006/relationships/hyperlink" Target="https://dssf.musselmanlibrary.org/2019/week-7/community-help/" TargetMode="External"/></Relationships>
</file>

<file path=ppt/slides/_rels/slide111.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95.jpeg"/><Relationship Id="rId4" Type="http://schemas.openxmlformats.org/officeDocument/2006/relationships/image" Target="../media/image194.png"/></Relationships>
</file>

<file path=ppt/slides/_rels/slide118.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tags" Target="../tags/tag11.xml"/><Relationship Id="rId1" Type="http://schemas.openxmlformats.org/officeDocument/2006/relationships/vmlDrawing" Target="../drawings/vmlDrawing12.vml"/><Relationship Id="rId6" Type="http://schemas.openxmlformats.org/officeDocument/2006/relationships/image" Target="../media/image5.emf"/><Relationship Id="rId5" Type="http://schemas.openxmlformats.org/officeDocument/2006/relationships/oleObject" Target="../embeddings/oleObject9.bin"/><Relationship Id="rId10" Type="http://schemas.openxmlformats.org/officeDocument/2006/relationships/image" Target="../media/image195.jpeg"/><Relationship Id="rId4" Type="http://schemas.openxmlformats.org/officeDocument/2006/relationships/notesSlide" Target="../notesSlides/notesSlide99.xml"/><Relationship Id="rId9" Type="http://schemas.openxmlformats.org/officeDocument/2006/relationships/image" Target="../media/image19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6.xml"/><Relationship Id="rId1" Type="http://schemas.openxmlformats.org/officeDocument/2006/relationships/vmlDrawing" Target="../drawings/vmlDrawing6.v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5.emf"/><Relationship Id="rId5" Type="http://schemas.openxmlformats.org/officeDocument/2006/relationships/oleObject" Target="../embeddings/oleObject4.bin"/><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5.emf"/><Relationship Id="rId5" Type="http://schemas.openxmlformats.org/officeDocument/2006/relationships/oleObject" Target="../embeddings/oleObject6.bin"/><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rojnuamdavad.wordpress.com/category/bodakdev/" TargetMode="External"/><Relationship Id="rId5" Type="http://schemas.openxmlformats.org/officeDocument/2006/relationships/image" Target="../media/image17.jpeg"/><Relationship Id="rId4" Type="http://schemas.openxmlformats.org/officeDocument/2006/relationships/hyperlink" Target="https://en.wikipedia.org/wiki/Solid_waste_policy"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commons.wikimedia.org/wiki/File:HK_Ma_Tau_Wai_Road_%E9%A6%AC%E9%A0%AD%E5%9C%8D%E9%81%9345%E8%99%9F_back_lane_%E5%BE%8C%E5%B7%B7_06.jpg" TargetMode="External"/><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hyperlink" Target="https://www.pexels.com/photo/benches-overlooking-body-of-water-at-daytime-1237111/"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hyperlink" Target="https://rmk.nic.in/" TargetMode="External"/><Relationship Id="rId3" Type="http://schemas.openxmlformats.org/officeDocument/2006/relationships/image" Target="../media/image33.jpeg"/><Relationship Id="rId7" Type="http://schemas.openxmlformats.org/officeDocument/2006/relationships/hyperlink" Target="https://www.nhp.gov.in/janani-shishu-suraksha-karyakaram-jssk_pg"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hyperlink" Target="https://translaw.clpr.org.in/laws-policies-reports/odisha-transgender-policy-2017-dignity/" TargetMode="External"/><Relationship Id="rId4" Type="http://schemas.openxmlformats.org/officeDocument/2006/relationships/image" Target="../media/image34.jpeg"/><Relationship Id="rId9" Type="http://schemas.openxmlformats.org/officeDocument/2006/relationships/hyperlink" Target="https://iasbaba.com/2020/11/garima-greh-a-shelter-home-for-transgender-persons-e-inaugurat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translaw.clpr.org.in/laws-policies-reports/odisha-transgender-policy-2017-dignity/"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iasbaba.com/2020/11/garima-greh-a-shelter-home-for-transgender-persons-e-inaugurated/" TargetMode="External"/><Relationship Id="rId5" Type="http://schemas.openxmlformats.org/officeDocument/2006/relationships/hyperlink" Target="https://rmk.nic.in/" TargetMode="External"/><Relationship Id="rId4" Type="http://schemas.openxmlformats.org/officeDocument/2006/relationships/hyperlink" Target="https://www.nhp.gov.in/janani-shishu-suraksha-karyakaram-jssk_pg"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tiff"/></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3.png"/><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jpeg"/><Relationship Id="rId9" Type="http://schemas.openxmlformats.org/officeDocument/2006/relationships/image" Target="../media/image101.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6.emf"/></Relationships>
</file>

<file path=ppt/slides/_rels/slide7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7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7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11.png"/><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image" Target="../media/image5.emf"/><Relationship Id="rId5" Type="http://schemas.openxmlformats.org/officeDocument/2006/relationships/oleObject" Target="../embeddings/oleObject7.bin"/><Relationship Id="rId4" Type="http://schemas.openxmlformats.org/officeDocument/2006/relationships/notesSlide" Target="../notesSlides/notesSlide63.xml"/></Relationships>
</file>

<file path=ppt/slides/_rels/slide81.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8.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jpeg"/><Relationship Id="rId9" Type="http://schemas.openxmlformats.org/officeDocument/2006/relationships/image" Target="../media/image118.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127.emf"/><Relationship Id="rId5" Type="http://schemas.openxmlformats.org/officeDocument/2006/relationships/package" Target="../embeddings/Microsoft_Excel_Worksheet.xlsx"/><Relationship Id="rId4" Type="http://schemas.openxmlformats.org/officeDocument/2006/relationships/image" Target="../media/image128.png"/></Relationships>
</file>

<file path=ppt/slides/_rels/slide89.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5.emf"/><Relationship Id="rId5" Type="http://schemas.openxmlformats.org/officeDocument/2006/relationships/oleObject" Target="../embeddings/oleObject3.bin"/><Relationship Id="rId4" Type="http://schemas.openxmlformats.org/officeDocument/2006/relationships/notesSlide" Target="../notesSlides/notesSlide8.xml"/></Relationships>
</file>

<file path=ppt/slides/_rels/slide9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s>
</file>

<file path=ppt/slides/_rels/slide9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png"/><Relationship Id="rId4" Type="http://schemas.openxmlformats.org/officeDocument/2006/relationships/image" Target="../media/image140.png"/></Relationships>
</file>

<file path=ppt/slides/_rels/slide9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png"/></Relationships>
</file>

<file path=ppt/slides/_rels/slide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49.jpeg"/></Relationships>
</file>

<file path=ppt/slides/_rels/slide9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9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158.png"/><Relationship Id="rId4" Type="http://schemas.openxmlformats.org/officeDocument/2006/relationships/image" Target="../media/image157.jpeg"/></Relationships>
</file>

<file path=ppt/slides/_rels/slide9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image" Target="../media/image1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6016638" y="2486"/>
          <a:ext cx="2292" cy="2292"/>
        </p:xfrm>
        <a:graphic>
          <a:graphicData uri="http://schemas.openxmlformats.org/presentationml/2006/ole">
            <mc:AlternateContent xmlns:mc="http://schemas.openxmlformats.org/markup-compatibility/2006">
              <mc:Choice xmlns:v="urn:schemas-microsoft-com:vml" Requires="v">
                <p:oleObj spid="_x0000_s1028"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6016638" y="2486"/>
                        <a:ext cx="2292" cy="2292"/>
                      </a:xfrm>
                      <a:prstGeom prst="rect">
                        <a:avLst/>
                      </a:prstGeom>
                    </p:spPr>
                  </p:pic>
                </p:oleObj>
              </mc:Fallback>
            </mc:AlternateContent>
          </a:graphicData>
        </a:graphic>
      </p:graphicFrame>
      <p:pic>
        <p:nvPicPr>
          <p:cNvPr id="50" name="Picture 49">
            <a:extLst>
              <a:ext uri="{FF2B5EF4-FFF2-40B4-BE49-F238E27FC236}">
                <a16:creationId xmlns:a16="http://schemas.microsoft.com/office/drawing/2014/main" id="{196128D6-F9AE-4EFB-A753-F1E7D785E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858000" cy="9906000"/>
          </a:xfrm>
          <a:prstGeom prst="rect">
            <a:avLst/>
          </a:prstGeom>
        </p:spPr>
      </p:pic>
    </p:spTree>
    <p:extLst>
      <p:ext uri="{BB962C8B-B14F-4D97-AF65-F5344CB8AC3E}">
        <p14:creationId xmlns:p14="http://schemas.microsoft.com/office/powerpoint/2010/main" val="5715673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Object 96" hidden="1"/>
          <p:cNvGraphicFramePr>
            <a:graphicFrameLocks noChangeAspect="1"/>
          </p:cNvGraphicFramePr>
          <p:nvPr>
            <p:custDataLst>
              <p:tags r:id="rId2"/>
            </p:custDataLst>
          </p:nvPr>
        </p:nvGraphicFramePr>
        <p:xfrm>
          <a:off x="-6015624" y="3058"/>
          <a:ext cx="2292" cy="2292"/>
        </p:xfrm>
        <a:graphic>
          <a:graphicData uri="http://schemas.openxmlformats.org/presentationml/2006/ole">
            <mc:AlternateContent xmlns:mc="http://schemas.openxmlformats.org/markup-compatibility/2006">
              <mc:Choice xmlns:v="urn:schemas-microsoft-com:vml" Requires="v">
                <p:oleObj spid="_x0000_s4100" name="think-cell Slide" r:id="rId5" imgW="270" imgH="270" progId="TCLayout.ActiveDocument.1">
                  <p:embed/>
                </p:oleObj>
              </mc:Choice>
              <mc:Fallback>
                <p:oleObj name="think-cell Slide" r:id="rId5" imgW="270" imgH="270" progId="TCLayout.ActiveDocument.1">
                  <p:embed/>
                  <p:pic>
                    <p:nvPicPr>
                      <p:cNvPr id="97" name="Object 96" hidden="1"/>
                      <p:cNvPicPr/>
                      <p:nvPr/>
                    </p:nvPicPr>
                    <p:blipFill>
                      <a:blip r:embed="rId6"/>
                      <a:stretch>
                        <a:fillRect/>
                      </a:stretch>
                    </p:blipFill>
                    <p:spPr>
                      <a:xfrm>
                        <a:off x="-6015624" y="3058"/>
                        <a:ext cx="2292" cy="2292"/>
                      </a:xfrm>
                      <a:prstGeom prst="rect">
                        <a:avLst/>
                      </a:prstGeom>
                    </p:spPr>
                  </p:pic>
                </p:oleObj>
              </mc:Fallback>
            </mc:AlternateContent>
          </a:graphicData>
        </a:graphic>
      </p:graphicFrame>
      <p:sp>
        <p:nvSpPr>
          <p:cNvPr id="23" name="Rectangle 22"/>
          <p:cNvSpPr/>
          <p:nvPr/>
        </p:nvSpPr>
        <p:spPr>
          <a:xfrm>
            <a:off x="433247" y="1251692"/>
            <a:ext cx="5999786" cy="10656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r>
              <a:rPr lang="en-US" sz="5400" b="1" dirty="0">
                <a:solidFill>
                  <a:srgbClr val="0070C0"/>
                </a:solidFill>
                <a:latin typeface="Calibri" panose="020F0502020204030204"/>
              </a:rPr>
              <a:t>Ranking Categories</a:t>
            </a:r>
          </a:p>
        </p:txBody>
      </p:sp>
      <p:sp>
        <p:nvSpPr>
          <p:cNvPr id="17" name="Rectangle 16">
            <a:extLst>
              <a:ext uri="{FF2B5EF4-FFF2-40B4-BE49-F238E27FC236}">
                <a16:creationId xmlns:a16="http://schemas.microsoft.com/office/drawing/2014/main" id="{3B73CFCD-8E15-434E-BE95-B7B09AE54850}"/>
              </a:ext>
            </a:extLst>
          </p:cNvPr>
          <p:cNvSpPr/>
          <p:nvPr/>
        </p:nvSpPr>
        <p:spPr>
          <a:xfrm>
            <a:off x="133258" y="2706511"/>
            <a:ext cx="3168742" cy="4093428"/>
          </a:xfrm>
          <a:prstGeom prst="rect">
            <a:avLst/>
          </a:prstGeom>
          <a:solidFill>
            <a:schemeClr val="accent6">
              <a:lumMod val="20000"/>
              <a:lumOff val="80000"/>
            </a:schemeClr>
          </a:solidFill>
          <a:ln>
            <a:solidFill>
              <a:schemeClr val="tx1"/>
            </a:solidFill>
          </a:ln>
        </p:spPr>
        <p:txBody>
          <a:bodyPr wrap="square">
            <a:spAutoFit/>
          </a:bodyPr>
          <a:lstStyle/>
          <a:p>
            <a:pPr marL="742959" indent="-742959" algn="ctr">
              <a:buAutoNum type="arabicPeriod"/>
              <a:defRPr/>
            </a:pPr>
            <a:endParaRPr lang="en-US" sz="3600" b="1" dirty="0"/>
          </a:p>
          <a:p>
            <a:pPr algn="ctr">
              <a:defRPr/>
            </a:pPr>
            <a:endParaRPr lang="en-US" sz="3200" dirty="0"/>
          </a:p>
          <a:p>
            <a:pPr algn="ctr">
              <a:defRPr/>
            </a:pPr>
            <a:endParaRPr lang="en-US" sz="3200" dirty="0"/>
          </a:p>
          <a:p>
            <a:pPr algn="ctr">
              <a:defRPr/>
            </a:pPr>
            <a:endParaRPr lang="en-US" sz="3200" dirty="0"/>
          </a:p>
          <a:p>
            <a:pPr algn="ctr">
              <a:defRPr/>
            </a:pPr>
            <a:endParaRPr lang="en-US" sz="3200" dirty="0"/>
          </a:p>
          <a:p>
            <a:pPr algn="ctr">
              <a:defRPr/>
            </a:pPr>
            <a:endParaRPr lang="en-US" sz="3200" dirty="0"/>
          </a:p>
          <a:p>
            <a:pPr algn="ctr">
              <a:defRPr/>
            </a:pPr>
            <a:endParaRPr lang="en-US" sz="3200" dirty="0"/>
          </a:p>
          <a:p>
            <a:pPr algn="ctr">
              <a:defRPr/>
            </a:pPr>
            <a:endParaRPr lang="en-US" sz="3200" dirty="0"/>
          </a:p>
        </p:txBody>
      </p:sp>
      <p:sp>
        <p:nvSpPr>
          <p:cNvPr id="27" name="Rectangle 26">
            <a:extLst>
              <a:ext uri="{FF2B5EF4-FFF2-40B4-BE49-F238E27FC236}">
                <a16:creationId xmlns:a16="http://schemas.microsoft.com/office/drawing/2014/main" id="{F6F6F3F7-2AFC-A74C-BBCE-4E4BB426F52A}"/>
              </a:ext>
            </a:extLst>
          </p:cNvPr>
          <p:cNvSpPr/>
          <p:nvPr/>
        </p:nvSpPr>
        <p:spPr>
          <a:xfrm>
            <a:off x="3607978" y="2705243"/>
            <a:ext cx="3168742" cy="4093428"/>
          </a:xfrm>
          <a:prstGeom prst="rect">
            <a:avLst/>
          </a:prstGeom>
          <a:solidFill>
            <a:schemeClr val="accent5">
              <a:lumMod val="20000"/>
              <a:lumOff val="80000"/>
            </a:schemeClr>
          </a:solidFill>
          <a:ln>
            <a:solidFill>
              <a:schemeClr val="tx1"/>
            </a:solidFill>
          </a:ln>
        </p:spPr>
        <p:txBody>
          <a:bodyPr wrap="square">
            <a:spAutoFit/>
          </a:bodyPr>
          <a:lstStyle/>
          <a:p>
            <a:pPr algn="ctr">
              <a:defRPr/>
            </a:pPr>
            <a:endParaRPr lang="en-US" sz="3200" dirty="0"/>
          </a:p>
          <a:p>
            <a:pPr algn="ctr">
              <a:defRPr/>
            </a:pPr>
            <a:endParaRPr lang="en-US" sz="3200" dirty="0"/>
          </a:p>
          <a:p>
            <a:pPr algn="ctr">
              <a:defRPr/>
            </a:pPr>
            <a:endParaRPr lang="en-US" sz="3200" dirty="0"/>
          </a:p>
          <a:p>
            <a:pPr algn="ctr">
              <a:defRPr/>
            </a:pPr>
            <a:endParaRPr lang="en-US" sz="3200" dirty="0"/>
          </a:p>
          <a:p>
            <a:pPr algn="ctr">
              <a:defRPr/>
            </a:pPr>
            <a:endParaRPr lang="en-US" sz="3200" dirty="0"/>
          </a:p>
          <a:p>
            <a:pPr algn="ctr">
              <a:defRPr/>
            </a:pPr>
            <a:endParaRPr lang="en-US" sz="3200" dirty="0"/>
          </a:p>
          <a:p>
            <a:pPr algn="ctr">
              <a:defRPr/>
            </a:pPr>
            <a:endParaRPr lang="en-US" sz="3200" dirty="0"/>
          </a:p>
          <a:p>
            <a:pPr algn="ctr">
              <a:defRPr/>
            </a:pPr>
            <a:endParaRPr lang="en-US" sz="1400" dirty="0"/>
          </a:p>
          <a:p>
            <a:pPr algn="ctr">
              <a:defRPr/>
            </a:pPr>
            <a:endParaRPr lang="en-US" sz="2400" dirty="0"/>
          </a:p>
        </p:txBody>
      </p:sp>
      <p:sp>
        <p:nvSpPr>
          <p:cNvPr id="2" name="TextBox 1">
            <a:extLst>
              <a:ext uri="{FF2B5EF4-FFF2-40B4-BE49-F238E27FC236}">
                <a16:creationId xmlns:a16="http://schemas.microsoft.com/office/drawing/2014/main" id="{569DB091-C822-42A7-8B2D-5730C9D520B7}"/>
              </a:ext>
            </a:extLst>
          </p:cNvPr>
          <p:cNvSpPr txBox="1"/>
          <p:nvPr/>
        </p:nvSpPr>
        <p:spPr>
          <a:xfrm>
            <a:off x="57058" y="3337379"/>
            <a:ext cx="3244942" cy="2308324"/>
          </a:xfrm>
          <a:prstGeom prst="rect">
            <a:avLst/>
          </a:prstGeom>
          <a:noFill/>
        </p:spPr>
        <p:txBody>
          <a:bodyPr wrap="square" rtlCol="0">
            <a:spAutoFit/>
          </a:bodyPr>
          <a:lstStyle/>
          <a:p>
            <a:pPr algn="ctr">
              <a:defRPr/>
            </a:pPr>
            <a:r>
              <a:rPr lang="en-US" sz="2400" b="1" dirty="0"/>
              <a:t>1. &lt;1 L Population cities</a:t>
            </a:r>
          </a:p>
          <a:p>
            <a:pPr algn="ctr">
              <a:defRPr/>
            </a:pPr>
            <a:endParaRPr lang="en-US" sz="2400" b="1" dirty="0"/>
          </a:p>
          <a:p>
            <a:pPr>
              <a:defRPr/>
            </a:pPr>
            <a:r>
              <a:rPr lang="en-US" sz="2400" dirty="0"/>
              <a:t>- Zonal ranking (</a:t>
            </a:r>
            <a:r>
              <a:rPr lang="en-US" sz="2400" b="1" dirty="0"/>
              <a:t>5 </a:t>
            </a:r>
            <a:r>
              <a:rPr lang="en-US" sz="2400" dirty="0"/>
              <a:t>Zones)</a:t>
            </a:r>
          </a:p>
          <a:p>
            <a:pPr>
              <a:defRPr/>
            </a:pPr>
            <a:r>
              <a:rPr lang="en-US" sz="2400" dirty="0"/>
              <a:t>- In each zone, </a:t>
            </a:r>
            <a:r>
              <a:rPr lang="en-US" sz="2400" b="1" dirty="0"/>
              <a:t>4</a:t>
            </a:r>
            <a:r>
              <a:rPr lang="en-US" sz="2400" dirty="0"/>
              <a:t> Population Categories</a:t>
            </a:r>
          </a:p>
          <a:p>
            <a:endParaRPr lang="en-IN" sz="2400" dirty="0"/>
          </a:p>
        </p:txBody>
      </p:sp>
      <p:sp>
        <p:nvSpPr>
          <p:cNvPr id="10" name="TextBox 9">
            <a:extLst>
              <a:ext uri="{FF2B5EF4-FFF2-40B4-BE49-F238E27FC236}">
                <a16:creationId xmlns:a16="http://schemas.microsoft.com/office/drawing/2014/main" id="{518AF31A-B6E9-4658-BAFC-5ACCDC79EF58}"/>
              </a:ext>
            </a:extLst>
          </p:cNvPr>
          <p:cNvSpPr txBox="1"/>
          <p:nvPr/>
        </p:nvSpPr>
        <p:spPr>
          <a:xfrm>
            <a:off x="3607979" y="2961022"/>
            <a:ext cx="3168741" cy="2923877"/>
          </a:xfrm>
          <a:prstGeom prst="rect">
            <a:avLst/>
          </a:prstGeom>
          <a:noFill/>
        </p:spPr>
        <p:txBody>
          <a:bodyPr wrap="square" rtlCol="0">
            <a:spAutoFit/>
          </a:bodyPr>
          <a:lstStyle/>
          <a:p>
            <a:pPr marL="742959" indent="-742959">
              <a:buAutoNum type="arabicPeriod"/>
              <a:defRPr/>
            </a:pPr>
            <a:endParaRPr lang="en-US" sz="2400" b="1" dirty="0"/>
          </a:p>
          <a:p>
            <a:pPr>
              <a:defRPr/>
            </a:pPr>
            <a:r>
              <a:rPr lang="en-US" sz="2400" b="1" dirty="0"/>
              <a:t>2. &gt;1 L Population cities</a:t>
            </a:r>
          </a:p>
          <a:p>
            <a:pPr>
              <a:defRPr/>
            </a:pPr>
            <a:endParaRPr lang="en-US" sz="2400" b="1" dirty="0"/>
          </a:p>
          <a:p>
            <a:pPr>
              <a:defRPr/>
            </a:pPr>
            <a:r>
              <a:rPr lang="en-US" sz="2400" dirty="0"/>
              <a:t>- 1 L – 10 L cities rank</a:t>
            </a:r>
          </a:p>
          <a:p>
            <a:pPr>
              <a:defRPr/>
            </a:pPr>
            <a:r>
              <a:rPr lang="en-US" sz="2400" dirty="0"/>
              <a:t>- &gt;10L cities ranking</a:t>
            </a:r>
          </a:p>
          <a:p>
            <a:pPr algn="ctr">
              <a:defRPr/>
            </a:pPr>
            <a:endParaRPr lang="en-US" sz="3200" dirty="0"/>
          </a:p>
          <a:p>
            <a:pPr algn="ctr">
              <a:defRPr/>
            </a:pPr>
            <a:endParaRPr lang="en-US" sz="3200" dirty="0"/>
          </a:p>
        </p:txBody>
      </p:sp>
      <p:sp>
        <p:nvSpPr>
          <p:cNvPr id="4" name="Slide Number Placeholder 3">
            <a:extLst>
              <a:ext uri="{FF2B5EF4-FFF2-40B4-BE49-F238E27FC236}">
                <a16:creationId xmlns:a16="http://schemas.microsoft.com/office/drawing/2014/main" id="{1E402B59-2E91-4EC7-B23C-98315DF1E07B}"/>
              </a:ext>
            </a:extLst>
          </p:cNvPr>
          <p:cNvSpPr>
            <a:spLocks noGrp="1"/>
          </p:cNvSpPr>
          <p:nvPr>
            <p:ph type="sldNum" sz="quarter" idx="12"/>
          </p:nvPr>
        </p:nvSpPr>
        <p:spPr>
          <a:xfrm>
            <a:off x="4843463" y="9244461"/>
            <a:ext cx="1543050" cy="527403"/>
          </a:xfrm>
        </p:spPr>
        <p:txBody>
          <a:bodyPr/>
          <a:lstStyle/>
          <a:p>
            <a:fld id="{871FDAF4-F9BA-4E6E-AE28-9371978FF90C}" type="slidenum">
              <a:rPr lang="en-US" smtClean="0"/>
              <a:t>10</a:t>
            </a:fld>
            <a:endParaRPr lang="en-US" dirty="0"/>
          </a:p>
        </p:txBody>
      </p:sp>
      <p:sp>
        <p:nvSpPr>
          <p:cNvPr id="9" name="Rectangle 8">
            <a:extLst>
              <a:ext uri="{FF2B5EF4-FFF2-40B4-BE49-F238E27FC236}">
                <a16:creationId xmlns:a16="http://schemas.microsoft.com/office/drawing/2014/main" id="{595BA70F-CDA6-9E48-80E6-328892658C5C}"/>
              </a:ext>
            </a:extLst>
          </p:cNvPr>
          <p:cNvSpPr/>
          <p:nvPr/>
        </p:nvSpPr>
        <p:spPr>
          <a:xfrm>
            <a:off x="25713" y="8120354"/>
            <a:ext cx="6755033" cy="473299"/>
          </a:xfrm>
          <a:prstGeom prst="rect">
            <a:avLst/>
          </a:prstGeom>
          <a:solidFill>
            <a:schemeClr val="accent3">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rPr>
              <a:t>v</a:t>
            </a:r>
          </a:p>
        </p:txBody>
      </p:sp>
      <p:sp>
        <p:nvSpPr>
          <p:cNvPr id="11" name="Rounded Rectangle 39">
            <a:extLst>
              <a:ext uri="{FF2B5EF4-FFF2-40B4-BE49-F238E27FC236}">
                <a16:creationId xmlns:a16="http://schemas.microsoft.com/office/drawing/2014/main" id="{BDA53BE9-0D88-4242-B3CE-FBA30B51FC28}"/>
              </a:ext>
            </a:extLst>
          </p:cNvPr>
          <p:cNvSpPr/>
          <p:nvPr/>
        </p:nvSpPr>
        <p:spPr>
          <a:xfrm>
            <a:off x="131755" y="8195697"/>
            <a:ext cx="6613648" cy="312519"/>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Separate Ranking for Districts introduced</a:t>
            </a:r>
            <a:endParaRPr kumimoji="0" lang="en-US" sz="2400" b="1" i="0" u="none" strike="noStrike" kern="1200" cap="none" spc="0" normalizeH="0" baseline="0" noProof="0" dirty="0">
              <a:ln>
                <a:noFill/>
              </a:ln>
              <a:solidFill>
                <a:schemeClr val="tx1"/>
              </a:solidFill>
              <a:effectLst/>
              <a:uLnTx/>
              <a:uFillTx/>
              <a:latin typeface="Calibri" panose="020F0502020204030204"/>
            </a:endParaRPr>
          </a:p>
        </p:txBody>
      </p:sp>
      <p:sp>
        <p:nvSpPr>
          <p:cNvPr id="12" name="Rectangle 11">
            <a:extLst>
              <a:ext uri="{FF2B5EF4-FFF2-40B4-BE49-F238E27FC236}">
                <a16:creationId xmlns:a16="http://schemas.microsoft.com/office/drawing/2014/main" id="{C1BAA009-A096-3A4E-A894-B02F9124727A}"/>
              </a:ext>
            </a:extLst>
          </p:cNvPr>
          <p:cNvSpPr/>
          <p:nvPr/>
        </p:nvSpPr>
        <p:spPr>
          <a:xfrm>
            <a:off x="45909" y="7130982"/>
            <a:ext cx="6755033" cy="872403"/>
          </a:xfrm>
          <a:prstGeom prst="rect">
            <a:avLst/>
          </a:prstGeom>
          <a:solidFill>
            <a:schemeClr val="accent3">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99" b="0" i="0" u="none" strike="noStrike" kern="1200" cap="none" spc="0" normalizeH="0" baseline="0" noProof="0" dirty="0">
                <a:ln>
                  <a:noFill/>
                </a:ln>
                <a:solidFill>
                  <a:prstClr val="white"/>
                </a:solidFill>
                <a:effectLst/>
                <a:uLnTx/>
                <a:uFillTx/>
                <a:latin typeface="Calibri" panose="020F0502020204030204"/>
                <a:ea typeface="+mn-ea"/>
                <a:cs typeface="+mn-cs"/>
              </a:rPr>
              <a:t>v</a:t>
            </a:r>
          </a:p>
        </p:txBody>
      </p:sp>
      <p:sp>
        <p:nvSpPr>
          <p:cNvPr id="13" name="Rounded Rectangle 39">
            <a:extLst>
              <a:ext uri="{FF2B5EF4-FFF2-40B4-BE49-F238E27FC236}">
                <a16:creationId xmlns:a16="http://schemas.microsoft.com/office/drawing/2014/main" id="{FA310CC0-DAE0-AF47-953A-3F9D1932B92D}"/>
              </a:ext>
            </a:extLst>
          </p:cNvPr>
          <p:cNvSpPr/>
          <p:nvPr/>
        </p:nvSpPr>
        <p:spPr>
          <a:xfrm>
            <a:off x="120419" y="7206325"/>
            <a:ext cx="6613648" cy="765528"/>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Separate Ranking for </a:t>
            </a:r>
          </a:p>
          <a:p>
            <a:pPr lvl="0" algn="ctr">
              <a:defRPr/>
            </a:pPr>
            <a:r>
              <a:rPr kumimoji="0" lang="en-US" sz="2400" b="1" i="0" u="none" strike="noStrike" kern="1200" cap="none" spc="0" normalizeH="0" baseline="0" noProof="0" dirty="0">
                <a:ln>
                  <a:noFill/>
                </a:ln>
                <a:solidFill>
                  <a:schemeClr val="tx1"/>
                </a:solidFill>
                <a:effectLst/>
                <a:uLnTx/>
                <a:uFillTx/>
                <a:latin typeface="Calibri" panose="020F0502020204030204"/>
                <a:ea typeface="+mn-ea"/>
                <a:cs typeface="+mn-cs"/>
              </a:rPr>
              <a:t>Cantonment Boards and Ganga Towns</a:t>
            </a:r>
            <a:endParaRPr kumimoji="0" lang="en-US" sz="2400" b="1" i="0" u="none" strike="noStrike" kern="1200" cap="none" spc="0" normalizeH="0" baseline="0" noProof="0" dirty="0">
              <a:ln>
                <a:noFill/>
              </a:ln>
              <a:solidFill>
                <a:schemeClr val="tx1"/>
              </a:solidFill>
              <a:effectLst/>
              <a:uLnTx/>
              <a:uFillTx/>
              <a:latin typeface="Calibri" panose="020F0502020204030204"/>
            </a:endParaRPr>
          </a:p>
        </p:txBody>
      </p:sp>
    </p:spTree>
    <p:extLst>
      <p:ext uri="{BB962C8B-B14F-4D97-AF65-F5344CB8AC3E}">
        <p14:creationId xmlns:p14="http://schemas.microsoft.com/office/powerpoint/2010/main" val="31788268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52979" y="3553524"/>
            <a:ext cx="6571671" cy="1846659"/>
          </a:xfrm>
          <a:prstGeom prst="rect">
            <a:avLst/>
          </a:prstGeom>
        </p:spPr>
        <p:txBody>
          <a:bodyPr vert="horz" wrap="square" lIns="0" tIns="0" rIns="0" bIns="0" rtlCol="0">
            <a:spAutoFit/>
          </a:bodyPr>
          <a:lstStyle/>
          <a:p>
            <a:pPr marL="12509" defTabSz="581551"/>
            <a:r>
              <a:rPr lang="en-US" sz="1400" b="1" dirty="0">
                <a:solidFill>
                  <a:srgbClr val="FF0000"/>
                </a:solidFill>
                <a:cs typeface="Calibri"/>
              </a:rPr>
              <a:t>* </a:t>
            </a:r>
            <a:r>
              <a:rPr lang="en-US" sz="1400" dirty="0">
                <a:cs typeface="Calibri"/>
              </a:rPr>
              <a:t>Any work where waste was used to create Artefacts or any other form of art work</a:t>
            </a:r>
          </a:p>
          <a:p>
            <a:pPr marL="12509" defTabSz="581551"/>
            <a:r>
              <a:rPr lang="en-US" sz="1400" b="1" dirty="0">
                <a:solidFill>
                  <a:srgbClr val="FF0000"/>
                </a:solidFill>
                <a:cs typeface="Calibri"/>
              </a:rPr>
              <a:t>**</a:t>
            </a:r>
            <a:r>
              <a:rPr lang="en-US" sz="1200" dirty="0">
                <a:solidFill>
                  <a:prstClr val="black"/>
                </a:solidFill>
                <a:cs typeface="Calibri"/>
              </a:rPr>
              <a:t>at least 5 intersections (roundabouts) in &gt;10 L population cities, at least 4 in 3-10 L population cities,  at least 3 in 1-3 Lakh population cities, at least 2 in 50 K-1 Lakh population cities and at least 1 in </a:t>
            </a:r>
            <a:r>
              <a:rPr lang="en-US" sz="1200" dirty="0" err="1">
                <a:solidFill>
                  <a:prstClr val="black"/>
                </a:solidFill>
                <a:cs typeface="Calibri"/>
              </a:rPr>
              <a:t>upto</a:t>
            </a:r>
            <a:r>
              <a:rPr lang="en-US" sz="1200" dirty="0">
                <a:solidFill>
                  <a:prstClr val="black"/>
                </a:solidFill>
                <a:cs typeface="Calibri"/>
              </a:rPr>
              <a:t> 50K population cities</a:t>
            </a:r>
            <a:endParaRPr lang="en-US" sz="1200" b="1" dirty="0">
              <a:solidFill>
                <a:prstClr val="black"/>
              </a:solidFill>
              <a:cs typeface="Calibri"/>
            </a:endParaRPr>
          </a:p>
          <a:p>
            <a:pPr marL="12509" defTabSz="581551"/>
            <a:endParaRPr lang="en-US" sz="800" b="1" dirty="0">
              <a:solidFill>
                <a:prstClr val="black"/>
              </a:solidFill>
              <a:cs typeface="Calibri"/>
            </a:endParaRPr>
          </a:p>
          <a:p>
            <a:pPr marL="12509" defTabSz="581551"/>
            <a:r>
              <a:rPr sz="1200" b="1" dirty="0">
                <a:solidFill>
                  <a:prstClr val="black"/>
                </a:solidFill>
                <a:cs typeface="Calibri"/>
              </a:rPr>
              <a:t>Me</a:t>
            </a:r>
            <a:r>
              <a:rPr sz="1200" b="1" spc="-10" dirty="0">
                <a:solidFill>
                  <a:prstClr val="black"/>
                </a:solidFill>
                <a:cs typeface="Calibri"/>
              </a:rPr>
              <a:t>t</a:t>
            </a:r>
            <a:r>
              <a:rPr sz="1200" b="1" spc="-15" dirty="0">
                <a:solidFill>
                  <a:prstClr val="black"/>
                </a:solidFill>
                <a:cs typeface="Calibri"/>
              </a:rPr>
              <a:t>hodology</a:t>
            </a:r>
            <a:endParaRPr sz="1200" dirty="0">
              <a:solidFill>
                <a:prstClr val="black"/>
              </a:solidFill>
              <a:cs typeface="Calibri"/>
            </a:endParaRPr>
          </a:p>
          <a:p>
            <a:pPr marL="294607" indent="-282096" defTabSz="581551">
              <a:buFont typeface="Calibri"/>
              <a:buChar char="-"/>
              <a:tabLst>
                <a:tab pos="295232" algn="l"/>
              </a:tabLst>
            </a:pPr>
            <a:r>
              <a:rPr lang="en-US" sz="1200" spc="-15" dirty="0">
                <a:solidFill>
                  <a:prstClr val="black"/>
                </a:solidFill>
                <a:cs typeface="Calibri"/>
              </a:rPr>
              <a:t>City need to claim the above progress with location through SS-2022 portal managed by the agency.</a:t>
            </a:r>
          </a:p>
          <a:p>
            <a:pPr marL="294607" indent="-282096" defTabSz="581551">
              <a:buFont typeface="Calibri"/>
              <a:buChar char="-"/>
              <a:tabLst>
                <a:tab pos="295232" algn="l"/>
              </a:tabLst>
            </a:pPr>
            <a:r>
              <a:rPr sz="1200" spc="-15" dirty="0">
                <a:solidFill>
                  <a:prstClr val="black"/>
                </a:solidFill>
                <a:cs typeface="Calibri"/>
              </a:rPr>
              <a:t>Assess</a:t>
            </a:r>
            <a:r>
              <a:rPr sz="1200" spc="-29" dirty="0">
                <a:solidFill>
                  <a:prstClr val="black"/>
                </a:solidFill>
                <a:cs typeface="Calibri"/>
              </a:rPr>
              <a:t>o</a:t>
            </a:r>
            <a:r>
              <a:rPr sz="1200" spc="-45" dirty="0">
                <a:solidFill>
                  <a:prstClr val="black"/>
                </a:solidFill>
                <a:cs typeface="Calibri"/>
              </a:rPr>
              <a:t>r</a:t>
            </a:r>
            <a:r>
              <a:rPr sz="1200" dirty="0">
                <a:solidFill>
                  <a:prstClr val="black"/>
                </a:solidFill>
                <a:cs typeface="Calibri"/>
              </a:rPr>
              <a:t>s</a:t>
            </a:r>
            <a:r>
              <a:rPr sz="1200" spc="-4" dirty="0">
                <a:solidFill>
                  <a:prstClr val="black"/>
                </a:solidFill>
                <a:cs typeface="Calibri"/>
              </a:rPr>
              <a:t> </a:t>
            </a:r>
            <a:r>
              <a:rPr sz="1200" dirty="0">
                <a:solidFill>
                  <a:prstClr val="black"/>
                </a:solidFill>
                <a:cs typeface="Calibri"/>
              </a:rPr>
              <a:t>will</a:t>
            </a:r>
            <a:r>
              <a:rPr sz="1200" spc="-19" dirty="0">
                <a:solidFill>
                  <a:prstClr val="black"/>
                </a:solidFill>
                <a:cs typeface="Calibri"/>
              </a:rPr>
              <a:t> </a:t>
            </a:r>
            <a:r>
              <a:rPr sz="1200" dirty="0">
                <a:solidFill>
                  <a:prstClr val="black"/>
                </a:solidFill>
                <a:cs typeface="Calibri"/>
              </a:rPr>
              <a:t>vi</a:t>
            </a:r>
            <a:r>
              <a:rPr sz="1200" spc="-10" dirty="0">
                <a:solidFill>
                  <a:prstClr val="black"/>
                </a:solidFill>
                <a:cs typeface="Calibri"/>
              </a:rPr>
              <a:t>s</a:t>
            </a:r>
            <a:r>
              <a:rPr sz="1200" dirty="0">
                <a:solidFill>
                  <a:prstClr val="black"/>
                </a:solidFill>
                <a:cs typeface="Calibri"/>
              </a:rPr>
              <a:t>it</a:t>
            </a:r>
            <a:r>
              <a:rPr sz="1200" spc="-4" dirty="0">
                <a:solidFill>
                  <a:prstClr val="black"/>
                </a:solidFill>
                <a:cs typeface="Calibri"/>
              </a:rPr>
              <a:t> </a:t>
            </a:r>
            <a:r>
              <a:rPr lang="en-US" sz="1200" spc="-15" dirty="0">
                <a:solidFill>
                  <a:prstClr val="black"/>
                </a:solidFill>
                <a:cs typeface="Calibri"/>
              </a:rPr>
              <a:t>all of the above mentioned areas/establishments</a:t>
            </a:r>
            <a:endParaRPr sz="1200" dirty="0">
              <a:solidFill>
                <a:prstClr val="black"/>
              </a:solidFill>
              <a:cs typeface="Calibri"/>
            </a:endParaRPr>
          </a:p>
          <a:p>
            <a:pPr marL="294607" indent="-282096" defTabSz="581551">
              <a:buFont typeface="Calibri"/>
              <a:buChar char="-"/>
              <a:tabLst>
                <a:tab pos="295232" algn="l"/>
                <a:tab pos="5219730" algn="l"/>
              </a:tabLst>
            </a:pPr>
            <a:r>
              <a:rPr sz="1200" spc="-15" dirty="0">
                <a:solidFill>
                  <a:prstClr val="black"/>
                </a:solidFill>
                <a:cs typeface="Calibri"/>
              </a:rPr>
              <a:t>Assess</a:t>
            </a:r>
            <a:r>
              <a:rPr sz="1200" spc="-29" dirty="0">
                <a:solidFill>
                  <a:prstClr val="black"/>
                </a:solidFill>
                <a:cs typeface="Calibri"/>
              </a:rPr>
              <a:t>o</a:t>
            </a:r>
            <a:r>
              <a:rPr sz="1200" spc="-45" dirty="0">
                <a:solidFill>
                  <a:prstClr val="black"/>
                </a:solidFill>
                <a:cs typeface="Calibri"/>
              </a:rPr>
              <a:t>r</a:t>
            </a:r>
            <a:r>
              <a:rPr sz="1200" dirty="0">
                <a:solidFill>
                  <a:prstClr val="black"/>
                </a:solidFill>
                <a:cs typeface="Calibri"/>
              </a:rPr>
              <a:t>s</a:t>
            </a:r>
            <a:r>
              <a:rPr sz="1200" spc="-4" dirty="0">
                <a:solidFill>
                  <a:prstClr val="black"/>
                </a:solidFill>
                <a:cs typeface="Calibri"/>
              </a:rPr>
              <a:t> </a:t>
            </a:r>
            <a:r>
              <a:rPr sz="1200" dirty="0">
                <a:solidFill>
                  <a:prstClr val="black"/>
                </a:solidFill>
                <a:cs typeface="Calibri"/>
              </a:rPr>
              <a:t>will</a:t>
            </a:r>
            <a:r>
              <a:rPr sz="1200" spc="-19" dirty="0">
                <a:solidFill>
                  <a:prstClr val="black"/>
                </a:solidFill>
                <a:cs typeface="Calibri"/>
              </a:rPr>
              <a:t> </a:t>
            </a:r>
            <a:r>
              <a:rPr sz="1200" spc="-4" dirty="0">
                <a:solidFill>
                  <a:prstClr val="black"/>
                </a:solidFill>
                <a:cs typeface="Calibri"/>
              </a:rPr>
              <a:t>no</a:t>
            </a:r>
            <a:r>
              <a:rPr sz="1200" dirty="0">
                <a:solidFill>
                  <a:prstClr val="black"/>
                </a:solidFill>
                <a:cs typeface="Calibri"/>
              </a:rPr>
              <a:t>t</a:t>
            </a:r>
            <a:r>
              <a:rPr sz="1200" spc="-10" dirty="0">
                <a:solidFill>
                  <a:prstClr val="black"/>
                </a:solidFill>
                <a:cs typeface="Calibri"/>
              </a:rPr>
              <a:t> </a:t>
            </a:r>
            <a:r>
              <a:rPr sz="1200" dirty="0">
                <a:solidFill>
                  <a:prstClr val="black"/>
                </a:solidFill>
                <a:cs typeface="Calibri"/>
              </a:rPr>
              <a:t>i</a:t>
            </a:r>
            <a:r>
              <a:rPr sz="1200" spc="-24" dirty="0">
                <a:solidFill>
                  <a:prstClr val="black"/>
                </a:solidFill>
                <a:cs typeface="Calibri"/>
              </a:rPr>
              <a:t>n</a:t>
            </a:r>
            <a:r>
              <a:rPr sz="1200" spc="-35" dirty="0">
                <a:solidFill>
                  <a:prstClr val="black"/>
                </a:solidFill>
                <a:cs typeface="Calibri"/>
              </a:rPr>
              <a:t>t</a:t>
            </a:r>
            <a:r>
              <a:rPr sz="1200" spc="-15" dirty="0">
                <a:solidFill>
                  <a:prstClr val="black"/>
                </a:solidFill>
                <a:cs typeface="Calibri"/>
              </a:rPr>
              <a:t>e</a:t>
            </a:r>
            <a:r>
              <a:rPr sz="1200" spc="-49" dirty="0">
                <a:solidFill>
                  <a:prstClr val="black"/>
                </a:solidFill>
                <a:cs typeface="Calibri"/>
              </a:rPr>
              <a:t>r</a:t>
            </a:r>
            <a:r>
              <a:rPr sz="1200" spc="-10" dirty="0">
                <a:solidFill>
                  <a:prstClr val="black"/>
                </a:solidFill>
                <a:cs typeface="Calibri"/>
              </a:rPr>
              <a:t>act</a:t>
            </a:r>
            <a:r>
              <a:rPr sz="1200" spc="-24" dirty="0">
                <a:solidFill>
                  <a:prstClr val="black"/>
                </a:solidFill>
                <a:cs typeface="Calibri"/>
              </a:rPr>
              <a:t> </a:t>
            </a:r>
            <a:r>
              <a:rPr sz="1200" dirty="0">
                <a:solidFill>
                  <a:prstClr val="black"/>
                </a:solidFill>
                <a:cs typeface="Calibri"/>
              </a:rPr>
              <a:t>with</a:t>
            </a:r>
            <a:r>
              <a:rPr sz="1200" spc="-19" dirty="0">
                <a:solidFill>
                  <a:prstClr val="black"/>
                </a:solidFill>
                <a:cs typeface="Calibri"/>
              </a:rPr>
              <a:t> </a:t>
            </a:r>
            <a:r>
              <a:rPr sz="1200" dirty="0">
                <a:solidFill>
                  <a:prstClr val="black"/>
                </a:solidFill>
                <a:cs typeface="Calibri"/>
              </a:rPr>
              <a:t>a</a:t>
            </a:r>
            <a:r>
              <a:rPr sz="1200" spc="-49" dirty="0">
                <a:solidFill>
                  <a:prstClr val="black"/>
                </a:solidFill>
                <a:cs typeface="Calibri"/>
              </a:rPr>
              <a:t>n</a:t>
            </a:r>
            <a:r>
              <a:rPr sz="1200" spc="-35" dirty="0">
                <a:solidFill>
                  <a:prstClr val="black"/>
                </a:solidFill>
                <a:cs typeface="Calibri"/>
              </a:rPr>
              <a:t>y</a:t>
            </a:r>
            <a:r>
              <a:rPr sz="1200" spc="-4" dirty="0">
                <a:solidFill>
                  <a:prstClr val="black"/>
                </a:solidFill>
                <a:cs typeface="Calibri"/>
              </a:rPr>
              <a:t>one</a:t>
            </a:r>
            <a:r>
              <a:rPr sz="1200" dirty="0">
                <a:solidFill>
                  <a:prstClr val="black"/>
                </a:solidFill>
                <a:cs typeface="Calibri"/>
              </a:rPr>
              <a:t>.</a:t>
            </a:r>
            <a:r>
              <a:rPr lang="en-US" sz="1200" dirty="0">
                <a:solidFill>
                  <a:prstClr val="black"/>
                </a:solidFill>
                <a:cs typeface="Calibri"/>
              </a:rPr>
              <a:t>   </a:t>
            </a:r>
            <a:r>
              <a:rPr sz="1200" spc="-10" dirty="0">
                <a:solidFill>
                  <a:prstClr val="black"/>
                </a:solidFill>
                <a:cs typeface="Calibri"/>
              </a:rPr>
              <a:t>It</a:t>
            </a:r>
            <a:r>
              <a:rPr sz="1200" dirty="0">
                <a:solidFill>
                  <a:prstClr val="black"/>
                </a:solidFill>
                <a:cs typeface="Calibri"/>
              </a:rPr>
              <a:t> will</a:t>
            </a:r>
            <a:r>
              <a:rPr sz="1200" spc="-19" dirty="0">
                <a:solidFill>
                  <a:prstClr val="black"/>
                </a:solidFill>
                <a:cs typeface="Calibri"/>
              </a:rPr>
              <a:t> b</a:t>
            </a:r>
            <a:r>
              <a:rPr sz="1200" spc="-15" dirty="0">
                <a:solidFill>
                  <a:prstClr val="black"/>
                </a:solidFill>
                <a:cs typeface="Calibri"/>
              </a:rPr>
              <a:t>e</a:t>
            </a:r>
            <a:r>
              <a:rPr sz="1200" dirty="0">
                <a:solidFill>
                  <a:prstClr val="black"/>
                </a:solidFill>
                <a:cs typeface="Calibri"/>
              </a:rPr>
              <a:t> </a:t>
            </a:r>
            <a:r>
              <a:rPr sz="1200" spc="-4" dirty="0">
                <a:solidFill>
                  <a:prstClr val="black"/>
                </a:solidFill>
                <a:cs typeface="Calibri"/>
              </a:rPr>
              <a:t>pu</a:t>
            </a:r>
            <a:r>
              <a:rPr sz="1200" spc="-35" dirty="0">
                <a:solidFill>
                  <a:prstClr val="black"/>
                </a:solidFill>
                <a:cs typeface="Calibri"/>
              </a:rPr>
              <a:t>r</a:t>
            </a:r>
            <a:r>
              <a:rPr sz="1200" spc="-10" dirty="0">
                <a:solidFill>
                  <a:prstClr val="black"/>
                </a:solidFill>
                <a:cs typeface="Calibri"/>
              </a:rPr>
              <a:t>ely</a:t>
            </a:r>
            <a:r>
              <a:rPr sz="1200" spc="4" dirty="0">
                <a:solidFill>
                  <a:prstClr val="black"/>
                </a:solidFill>
                <a:cs typeface="Calibri"/>
              </a:rPr>
              <a:t> </a:t>
            </a:r>
            <a:r>
              <a:rPr sz="1200" dirty="0">
                <a:solidFill>
                  <a:prstClr val="black"/>
                </a:solidFill>
                <a:cs typeface="Calibri"/>
              </a:rPr>
              <a:t>their</a:t>
            </a:r>
            <a:r>
              <a:rPr sz="1200" spc="-10" dirty="0">
                <a:solidFill>
                  <a:prstClr val="black"/>
                </a:solidFill>
                <a:cs typeface="Calibri"/>
              </a:rPr>
              <a:t> </a:t>
            </a:r>
            <a:r>
              <a:rPr lang="en-US" sz="1200" spc="-10" dirty="0">
                <a:solidFill>
                  <a:prstClr val="black"/>
                </a:solidFill>
                <a:cs typeface="Calibri"/>
              </a:rPr>
              <a:t>own </a:t>
            </a:r>
            <a:r>
              <a:rPr sz="1200" spc="-15" dirty="0">
                <a:solidFill>
                  <a:prstClr val="black"/>
                </a:solidFill>
                <a:cs typeface="Calibri"/>
              </a:rPr>
              <a:t>assessme</a:t>
            </a:r>
            <a:r>
              <a:rPr sz="1200" spc="-35" dirty="0">
                <a:solidFill>
                  <a:prstClr val="black"/>
                </a:solidFill>
                <a:cs typeface="Calibri"/>
              </a:rPr>
              <a:t>n</a:t>
            </a:r>
            <a:r>
              <a:rPr sz="1200" spc="-10" dirty="0">
                <a:solidFill>
                  <a:prstClr val="black"/>
                </a:solidFill>
                <a:cs typeface="Calibri"/>
              </a:rPr>
              <a:t>t</a:t>
            </a:r>
            <a:r>
              <a:rPr sz="1200" spc="-15" dirty="0">
                <a:solidFill>
                  <a:prstClr val="black"/>
                </a:solidFill>
                <a:cs typeface="Calibri"/>
              </a:rPr>
              <a:t> </a:t>
            </a:r>
            <a:r>
              <a:rPr sz="1200" spc="-4" dirty="0">
                <a:solidFill>
                  <a:prstClr val="black"/>
                </a:solidFill>
                <a:cs typeface="Calibri"/>
              </a:rPr>
              <a:t>o</a:t>
            </a:r>
            <a:r>
              <a:rPr sz="1200" dirty="0">
                <a:solidFill>
                  <a:prstClr val="black"/>
                </a:solidFill>
                <a:cs typeface="Calibri"/>
              </a:rPr>
              <a:t>f </a:t>
            </a:r>
            <a:r>
              <a:rPr sz="1200" spc="-15" dirty="0">
                <a:solidFill>
                  <a:prstClr val="black"/>
                </a:solidFill>
                <a:cs typeface="Calibri"/>
              </a:rPr>
              <a:t>the</a:t>
            </a:r>
            <a:r>
              <a:rPr sz="1200" spc="4" dirty="0">
                <a:solidFill>
                  <a:prstClr val="black"/>
                </a:solidFill>
                <a:cs typeface="Calibri"/>
              </a:rPr>
              <a:t> </a:t>
            </a:r>
            <a:r>
              <a:rPr sz="1200" spc="-4" dirty="0">
                <a:solidFill>
                  <a:prstClr val="black"/>
                </a:solidFill>
                <a:cs typeface="Calibri"/>
              </a:rPr>
              <a:t>situ</a:t>
            </a:r>
            <a:r>
              <a:rPr sz="1200" spc="-29" dirty="0">
                <a:solidFill>
                  <a:prstClr val="black"/>
                </a:solidFill>
                <a:cs typeface="Calibri"/>
              </a:rPr>
              <a:t>a</a:t>
            </a:r>
            <a:r>
              <a:rPr sz="1200" dirty="0">
                <a:solidFill>
                  <a:prstClr val="black"/>
                </a:solidFill>
                <a:cs typeface="Calibri"/>
              </a:rPr>
              <a:t>tion</a:t>
            </a:r>
          </a:p>
          <a:p>
            <a:pPr marL="294607" indent="-282096" defTabSz="581551">
              <a:buFont typeface="Calibri"/>
              <a:buChar char="-"/>
              <a:tabLst>
                <a:tab pos="295232" algn="l"/>
              </a:tabLst>
            </a:pPr>
            <a:r>
              <a:rPr sz="1200" spc="-15" dirty="0">
                <a:solidFill>
                  <a:prstClr val="black"/>
                </a:solidFill>
                <a:cs typeface="Calibri"/>
              </a:rPr>
              <a:t>Assess</a:t>
            </a:r>
            <a:r>
              <a:rPr sz="1200" spc="-29" dirty="0">
                <a:solidFill>
                  <a:prstClr val="black"/>
                </a:solidFill>
                <a:cs typeface="Calibri"/>
              </a:rPr>
              <a:t>o</a:t>
            </a:r>
            <a:r>
              <a:rPr sz="1200" spc="-45" dirty="0">
                <a:solidFill>
                  <a:prstClr val="black"/>
                </a:solidFill>
                <a:cs typeface="Calibri"/>
              </a:rPr>
              <a:t>r</a:t>
            </a:r>
            <a:r>
              <a:rPr sz="1200" dirty="0">
                <a:solidFill>
                  <a:prstClr val="black"/>
                </a:solidFill>
                <a:cs typeface="Calibri"/>
              </a:rPr>
              <a:t>s</a:t>
            </a:r>
            <a:r>
              <a:rPr sz="1200" spc="-4" dirty="0">
                <a:solidFill>
                  <a:prstClr val="black"/>
                </a:solidFill>
                <a:cs typeface="Calibri"/>
              </a:rPr>
              <a:t> </a:t>
            </a:r>
            <a:r>
              <a:rPr sz="1200" dirty="0">
                <a:solidFill>
                  <a:prstClr val="black"/>
                </a:solidFill>
                <a:cs typeface="Calibri"/>
              </a:rPr>
              <a:t>will</a:t>
            </a:r>
            <a:r>
              <a:rPr sz="1200" spc="-19" dirty="0">
                <a:solidFill>
                  <a:prstClr val="black"/>
                </a:solidFill>
                <a:cs typeface="Calibri"/>
              </a:rPr>
              <a:t> </a:t>
            </a:r>
            <a:r>
              <a:rPr sz="1200" dirty="0">
                <a:solidFill>
                  <a:prstClr val="black"/>
                </a:solidFill>
                <a:cs typeface="Calibri"/>
              </a:rPr>
              <a:t>cli</a:t>
            </a:r>
            <a:r>
              <a:rPr sz="1200" spc="4" dirty="0">
                <a:solidFill>
                  <a:prstClr val="black"/>
                </a:solidFill>
                <a:cs typeface="Calibri"/>
              </a:rPr>
              <a:t>c</a:t>
            </a:r>
            <a:r>
              <a:rPr sz="1200" spc="-15" dirty="0">
                <a:solidFill>
                  <a:prstClr val="black"/>
                </a:solidFill>
                <a:cs typeface="Calibri"/>
              </a:rPr>
              <a:t>k</a:t>
            </a:r>
            <a:r>
              <a:rPr sz="1200" spc="-39" dirty="0">
                <a:solidFill>
                  <a:prstClr val="black"/>
                </a:solidFill>
                <a:cs typeface="Calibri"/>
              </a:rPr>
              <a:t> </a:t>
            </a:r>
            <a:r>
              <a:rPr sz="1200" spc="-15" dirty="0">
                <a:solidFill>
                  <a:prstClr val="black"/>
                </a:solidFill>
                <a:cs typeface="Calibri"/>
              </a:rPr>
              <a:t>the</a:t>
            </a:r>
            <a:r>
              <a:rPr sz="1200" spc="-4" dirty="0">
                <a:solidFill>
                  <a:prstClr val="black"/>
                </a:solidFill>
                <a:cs typeface="Calibri"/>
              </a:rPr>
              <a:t> pi</a:t>
            </a:r>
            <a:r>
              <a:rPr sz="1200" spc="4" dirty="0">
                <a:solidFill>
                  <a:prstClr val="black"/>
                </a:solidFill>
                <a:cs typeface="Calibri"/>
              </a:rPr>
              <a:t>c</a:t>
            </a:r>
            <a:r>
              <a:rPr sz="1200" spc="-15" dirty="0">
                <a:solidFill>
                  <a:prstClr val="black"/>
                </a:solidFill>
                <a:cs typeface="Calibri"/>
              </a:rPr>
              <a:t>tu</a:t>
            </a:r>
            <a:r>
              <a:rPr sz="1200" spc="-45" dirty="0">
                <a:solidFill>
                  <a:prstClr val="black"/>
                </a:solidFill>
                <a:cs typeface="Calibri"/>
              </a:rPr>
              <a:t>r</a:t>
            </a:r>
            <a:r>
              <a:rPr sz="1200" spc="-15" dirty="0">
                <a:solidFill>
                  <a:prstClr val="black"/>
                </a:solidFill>
                <a:cs typeface="Calibri"/>
              </a:rPr>
              <a:t>es</a:t>
            </a:r>
            <a:r>
              <a:rPr sz="1200" spc="-4" dirty="0">
                <a:solidFill>
                  <a:prstClr val="black"/>
                </a:solidFill>
                <a:cs typeface="Calibri"/>
              </a:rPr>
              <a:t> </a:t>
            </a:r>
            <a:r>
              <a:rPr sz="1200" spc="-35" dirty="0">
                <a:solidFill>
                  <a:prstClr val="black"/>
                </a:solidFill>
                <a:cs typeface="Calibri"/>
              </a:rPr>
              <a:t>t</a:t>
            </a:r>
            <a:r>
              <a:rPr sz="1200" dirty="0">
                <a:solidFill>
                  <a:prstClr val="black"/>
                </a:solidFill>
                <a:cs typeface="Calibri"/>
              </a:rPr>
              <a:t>o</a:t>
            </a:r>
            <a:r>
              <a:rPr sz="1200" spc="-19" dirty="0">
                <a:solidFill>
                  <a:prstClr val="black"/>
                </a:solidFill>
                <a:cs typeface="Calibri"/>
              </a:rPr>
              <a:t> </a:t>
            </a:r>
            <a:r>
              <a:rPr sz="1200" spc="-4" dirty="0">
                <a:solidFill>
                  <a:prstClr val="black"/>
                </a:solidFill>
                <a:cs typeface="Calibri"/>
              </a:rPr>
              <a:t>supp</a:t>
            </a:r>
            <a:r>
              <a:rPr sz="1200" spc="-10" dirty="0">
                <a:solidFill>
                  <a:prstClr val="black"/>
                </a:solidFill>
                <a:cs typeface="Calibri"/>
              </a:rPr>
              <a:t>ort</a:t>
            </a:r>
            <a:r>
              <a:rPr sz="1200" spc="-4" dirty="0">
                <a:solidFill>
                  <a:prstClr val="black"/>
                </a:solidFill>
                <a:cs typeface="Calibri"/>
              </a:rPr>
              <a:t> </a:t>
            </a:r>
            <a:r>
              <a:rPr sz="1200" dirty="0">
                <a:solidFill>
                  <a:prstClr val="black"/>
                </a:solidFill>
                <a:cs typeface="Calibri"/>
              </a:rPr>
              <a:t>their</a:t>
            </a:r>
            <a:r>
              <a:rPr sz="1200" spc="4" dirty="0">
                <a:solidFill>
                  <a:prstClr val="black"/>
                </a:solidFill>
                <a:cs typeface="Calibri"/>
              </a:rPr>
              <a:t> </a:t>
            </a:r>
            <a:r>
              <a:rPr sz="1200" spc="-10" dirty="0">
                <a:solidFill>
                  <a:prstClr val="black"/>
                </a:solidFill>
                <a:cs typeface="Calibri"/>
              </a:rPr>
              <a:t>o</a:t>
            </a:r>
            <a:r>
              <a:rPr sz="1200" spc="-15" dirty="0">
                <a:solidFill>
                  <a:prstClr val="black"/>
                </a:solidFill>
                <a:cs typeface="Calibri"/>
              </a:rPr>
              <a:t>b</a:t>
            </a:r>
            <a:r>
              <a:rPr sz="1200" spc="-19" dirty="0">
                <a:solidFill>
                  <a:prstClr val="black"/>
                </a:solidFill>
                <a:cs typeface="Calibri"/>
              </a:rPr>
              <a:t>se</a:t>
            </a:r>
            <a:r>
              <a:rPr sz="1200" spc="15" dirty="0">
                <a:solidFill>
                  <a:prstClr val="black"/>
                </a:solidFill>
                <a:cs typeface="Calibri"/>
              </a:rPr>
              <a:t>r</a:t>
            </a:r>
            <a:r>
              <a:rPr sz="1200" spc="-55" dirty="0">
                <a:solidFill>
                  <a:prstClr val="black"/>
                </a:solidFill>
                <a:cs typeface="Calibri"/>
              </a:rPr>
              <a:t>v</a:t>
            </a:r>
            <a:r>
              <a:rPr sz="1200" spc="-24" dirty="0">
                <a:solidFill>
                  <a:prstClr val="black"/>
                </a:solidFill>
                <a:cs typeface="Calibri"/>
              </a:rPr>
              <a:t>a</a:t>
            </a:r>
            <a:r>
              <a:rPr sz="1200" dirty="0">
                <a:solidFill>
                  <a:prstClr val="black"/>
                </a:solidFill>
                <a:cs typeface="Calibri"/>
              </a:rPr>
              <a:t>tion</a:t>
            </a:r>
            <a:r>
              <a:rPr sz="1200" spc="-59" dirty="0">
                <a:solidFill>
                  <a:prstClr val="black"/>
                </a:solidFill>
                <a:cs typeface="Calibri"/>
              </a:rPr>
              <a:t>/</a:t>
            </a:r>
            <a:r>
              <a:rPr sz="1200" spc="-15" dirty="0">
                <a:solidFill>
                  <a:prstClr val="black"/>
                </a:solidFill>
                <a:cs typeface="Calibri"/>
              </a:rPr>
              <a:t>assessme</a:t>
            </a:r>
            <a:r>
              <a:rPr sz="1200" spc="-35" dirty="0">
                <a:solidFill>
                  <a:prstClr val="black"/>
                </a:solidFill>
                <a:cs typeface="Calibri"/>
              </a:rPr>
              <a:t>n</a:t>
            </a:r>
            <a:r>
              <a:rPr sz="1200" spc="-10" dirty="0">
                <a:solidFill>
                  <a:prstClr val="black"/>
                </a:solidFill>
                <a:cs typeface="Calibri"/>
              </a:rPr>
              <a:t>t</a:t>
            </a:r>
            <a:endParaRPr sz="1200" dirty="0">
              <a:solidFill>
                <a:prstClr val="black"/>
              </a:solidFill>
              <a:cs typeface="Calibri"/>
            </a:endParaRPr>
          </a:p>
        </p:txBody>
      </p:sp>
      <p:graphicFrame>
        <p:nvGraphicFramePr>
          <p:cNvPr id="2" name="object 2"/>
          <p:cNvGraphicFramePr>
            <a:graphicFrameLocks noGrp="1"/>
          </p:cNvGraphicFramePr>
          <p:nvPr>
            <p:extLst>
              <p:ext uri="{D42A27DB-BD31-4B8C-83A1-F6EECF244321}">
                <p14:modId xmlns:p14="http://schemas.microsoft.com/office/powerpoint/2010/main" val="3667200176"/>
              </p:ext>
            </p:extLst>
          </p:nvPr>
        </p:nvGraphicFramePr>
        <p:xfrm>
          <a:off x="152979" y="5440387"/>
          <a:ext cx="3090591" cy="2077022"/>
        </p:xfrm>
        <a:graphic>
          <a:graphicData uri="http://schemas.openxmlformats.org/drawingml/2006/table">
            <a:tbl>
              <a:tblPr firstRow="1" bandRow="1">
                <a:tableStyleId>{10A1B5D5-9B99-4C35-A422-299274C87663}</a:tableStyleId>
              </a:tblPr>
              <a:tblGrid>
                <a:gridCol w="1830638">
                  <a:extLst>
                    <a:ext uri="{9D8B030D-6E8A-4147-A177-3AD203B41FA5}">
                      <a16:colId xmlns:a16="http://schemas.microsoft.com/office/drawing/2014/main" val="20000"/>
                    </a:ext>
                  </a:extLst>
                </a:gridCol>
                <a:gridCol w="1259953">
                  <a:extLst>
                    <a:ext uri="{9D8B030D-6E8A-4147-A177-3AD203B41FA5}">
                      <a16:colId xmlns:a16="http://schemas.microsoft.com/office/drawing/2014/main" val="20001"/>
                    </a:ext>
                  </a:extLst>
                </a:gridCol>
              </a:tblGrid>
              <a:tr h="158430">
                <a:tc>
                  <a:txBody>
                    <a:bodyPr/>
                    <a:lstStyle/>
                    <a:p>
                      <a:pPr marL="62230">
                        <a:lnSpc>
                          <a:spcPct val="100000"/>
                        </a:lnSpc>
                      </a:pPr>
                      <a:r>
                        <a:rPr lang="en-US" sz="1200" dirty="0"/>
                        <a:t>Scheme of Marking</a:t>
                      </a:r>
                      <a:endParaRPr sz="1200" dirty="0">
                        <a:latin typeface="Arial"/>
                        <a:cs typeface="Arial"/>
                      </a:endParaRPr>
                    </a:p>
                  </a:txBody>
                  <a:tcPr marL="0" marR="0" marT="0" marB="0"/>
                </a:tc>
                <a:tc>
                  <a:txBody>
                    <a:bodyPr/>
                    <a:lstStyle/>
                    <a:p>
                      <a:pPr marL="2540" algn="ctr">
                        <a:lnSpc>
                          <a:spcPct val="100000"/>
                        </a:lnSpc>
                      </a:pPr>
                      <a:r>
                        <a:rPr lang="en-US" sz="1200" dirty="0"/>
                        <a:t>Max </a:t>
                      </a:r>
                      <a:r>
                        <a:rPr sz="1200" dirty="0"/>
                        <a:t>Marks</a:t>
                      </a:r>
                      <a:r>
                        <a:rPr lang="en-US" sz="1200" dirty="0"/>
                        <a:t> 100</a:t>
                      </a:r>
                      <a:endParaRPr sz="1200" dirty="0">
                        <a:latin typeface="Arial"/>
                        <a:cs typeface="Arial"/>
                      </a:endParaRPr>
                    </a:p>
                  </a:txBody>
                  <a:tcPr marL="0" marR="0" marT="0" marB="0"/>
                </a:tc>
                <a:extLst>
                  <a:ext uri="{0D108BD9-81ED-4DB2-BD59-A6C34878D82A}">
                    <a16:rowId xmlns:a16="http://schemas.microsoft.com/office/drawing/2014/main" val="10000"/>
                  </a:ext>
                </a:extLst>
              </a:tr>
              <a:tr h="266856">
                <a:tc>
                  <a:txBody>
                    <a:bodyPr/>
                    <a:lstStyle/>
                    <a:p>
                      <a:pPr marL="3175" algn="l" defTabSz="353848" rtl="0" eaLnBrk="1" latinLnBrk="0" hangingPunct="1">
                        <a:lnSpc>
                          <a:spcPts val="2870"/>
                        </a:lnSpc>
                      </a:pPr>
                      <a:r>
                        <a:rPr lang="en-US" sz="1100" kern="1200" dirty="0">
                          <a:solidFill>
                            <a:schemeClr val="dk1"/>
                          </a:solidFill>
                          <a:latin typeface="Arial"/>
                          <a:ea typeface="+mn-ea"/>
                          <a:cs typeface="Arial"/>
                        </a:rPr>
                        <a:t> </a:t>
                      </a:r>
                      <a:r>
                        <a:rPr sz="1100" kern="1200" dirty="0">
                          <a:solidFill>
                            <a:schemeClr val="dk1"/>
                          </a:solidFill>
                          <a:latin typeface="Arial"/>
                          <a:ea typeface="+mn-ea"/>
                          <a:cs typeface="Arial"/>
                        </a:rPr>
                        <a:t>Yes</a:t>
                      </a:r>
                      <a:r>
                        <a:rPr lang="en-US" sz="1100" kern="1200" dirty="0">
                          <a:solidFill>
                            <a:schemeClr val="dk1"/>
                          </a:solidFill>
                          <a:latin typeface="Arial"/>
                          <a:ea typeface="+mn-ea"/>
                          <a:cs typeface="Arial"/>
                        </a:rPr>
                        <a:t> for all 7 above</a:t>
                      </a:r>
                      <a:endParaRPr sz="1100" kern="1200" dirty="0">
                        <a:solidFill>
                          <a:schemeClr val="dk1"/>
                        </a:solidFill>
                        <a:latin typeface="Arial"/>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Arial"/>
                          <a:ea typeface="+mn-ea"/>
                          <a:cs typeface="Arial"/>
                        </a:rPr>
                        <a:t>100</a:t>
                      </a:r>
                      <a:endParaRPr sz="1100" kern="1200" dirty="0">
                        <a:solidFill>
                          <a:schemeClr val="dk1"/>
                        </a:solidFill>
                        <a:latin typeface="Arial"/>
                        <a:ea typeface="+mn-ea"/>
                        <a:cs typeface="Arial"/>
                      </a:endParaRPr>
                    </a:p>
                  </a:txBody>
                  <a:tcPr marL="0" marR="0" marT="0" marB="0"/>
                </a:tc>
                <a:extLst>
                  <a:ext uri="{0D108BD9-81ED-4DB2-BD59-A6C34878D82A}">
                    <a16:rowId xmlns:a16="http://schemas.microsoft.com/office/drawing/2014/main" val="10001"/>
                  </a:ext>
                </a:extLst>
              </a:tr>
              <a:tr h="266856">
                <a:tc>
                  <a:txBody>
                    <a:bodyPr/>
                    <a:lstStyle/>
                    <a:p>
                      <a:pPr marL="3175" algn="l" defTabSz="353848" rtl="0" eaLnBrk="1" latinLnBrk="0" hangingPunct="1">
                        <a:lnSpc>
                          <a:spcPts val="2870"/>
                        </a:lnSpc>
                      </a:pPr>
                      <a:r>
                        <a:rPr lang="en-US" sz="1100" kern="1200" dirty="0">
                          <a:solidFill>
                            <a:schemeClr val="dk1"/>
                          </a:solidFill>
                          <a:latin typeface="Arial"/>
                          <a:ea typeface="+mn-ea"/>
                          <a:cs typeface="Arial"/>
                        </a:rPr>
                        <a:t> Yes for any 6 above</a:t>
                      </a:r>
                      <a:endParaRPr sz="1100" kern="1200" dirty="0">
                        <a:solidFill>
                          <a:schemeClr val="dk1"/>
                        </a:solidFill>
                        <a:latin typeface="Arial"/>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Arial"/>
                          <a:ea typeface="+mn-ea"/>
                          <a:cs typeface="Arial"/>
                        </a:rPr>
                        <a:t>80</a:t>
                      </a:r>
                      <a:endParaRPr sz="1100" kern="1200" dirty="0">
                        <a:solidFill>
                          <a:schemeClr val="dk1"/>
                        </a:solidFill>
                        <a:latin typeface="Arial"/>
                        <a:ea typeface="+mn-ea"/>
                        <a:cs typeface="Arial"/>
                      </a:endParaRPr>
                    </a:p>
                  </a:txBody>
                  <a:tcPr marL="0" marR="0" marT="0" marB="0"/>
                </a:tc>
                <a:extLst>
                  <a:ext uri="{0D108BD9-81ED-4DB2-BD59-A6C34878D82A}">
                    <a16:rowId xmlns:a16="http://schemas.microsoft.com/office/drawing/2014/main" val="10002"/>
                  </a:ext>
                </a:extLst>
              </a:tr>
              <a:tr h="266856">
                <a:tc>
                  <a:txBody>
                    <a:bodyPr/>
                    <a:lstStyle/>
                    <a:p>
                      <a:pPr marL="3175" algn="l" defTabSz="353848" rtl="0" eaLnBrk="1" latinLnBrk="0" hangingPunct="1">
                        <a:lnSpc>
                          <a:spcPts val="2870"/>
                        </a:lnSpc>
                      </a:pPr>
                      <a:r>
                        <a:rPr lang="en-US" sz="1100" kern="1200" dirty="0">
                          <a:solidFill>
                            <a:schemeClr val="dk1"/>
                          </a:solidFill>
                          <a:latin typeface="Arial"/>
                          <a:ea typeface="+mn-ea"/>
                          <a:cs typeface="Arial"/>
                        </a:rPr>
                        <a:t>Yes for any  5 above</a:t>
                      </a:r>
                      <a:endParaRPr sz="1100" kern="1200" dirty="0">
                        <a:solidFill>
                          <a:schemeClr val="dk1"/>
                        </a:solidFill>
                        <a:latin typeface="Arial"/>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Arial"/>
                          <a:ea typeface="+mn-ea"/>
                          <a:cs typeface="Arial"/>
                        </a:rPr>
                        <a:t>60</a:t>
                      </a:r>
                      <a:endParaRPr sz="1100" kern="1200" dirty="0">
                        <a:solidFill>
                          <a:schemeClr val="dk1"/>
                        </a:solidFill>
                        <a:latin typeface="Arial"/>
                        <a:ea typeface="+mn-ea"/>
                        <a:cs typeface="Arial"/>
                      </a:endParaRPr>
                    </a:p>
                  </a:txBody>
                  <a:tcPr marL="0" marR="0" marT="0" marB="0"/>
                </a:tc>
                <a:extLst>
                  <a:ext uri="{0D108BD9-81ED-4DB2-BD59-A6C34878D82A}">
                    <a16:rowId xmlns:a16="http://schemas.microsoft.com/office/drawing/2014/main" val="10003"/>
                  </a:ext>
                </a:extLst>
              </a:tr>
              <a:tr h="266856">
                <a:tc>
                  <a:txBody>
                    <a:bodyPr/>
                    <a:lstStyle/>
                    <a:p>
                      <a:pPr marL="3175" algn="l" defTabSz="353848" rtl="0" eaLnBrk="1" latinLnBrk="0" hangingPunct="1">
                        <a:lnSpc>
                          <a:spcPts val="2870"/>
                        </a:lnSpc>
                      </a:pPr>
                      <a:r>
                        <a:rPr lang="en-US" sz="1100" kern="1200" dirty="0">
                          <a:solidFill>
                            <a:schemeClr val="dk1"/>
                          </a:solidFill>
                          <a:latin typeface="Arial"/>
                          <a:ea typeface="+mn-ea"/>
                          <a:cs typeface="Arial"/>
                        </a:rPr>
                        <a:t>Yes for any 3 above</a:t>
                      </a:r>
                      <a:endParaRPr sz="1100" kern="1200" dirty="0">
                        <a:solidFill>
                          <a:schemeClr val="dk1"/>
                        </a:solidFill>
                        <a:latin typeface="Arial"/>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Arial"/>
                          <a:ea typeface="+mn-ea"/>
                          <a:cs typeface="Arial"/>
                        </a:rPr>
                        <a:t>40</a:t>
                      </a:r>
                      <a:endParaRPr sz="1100" kern="1200" dirty="0">
                        <a:solidFill>
                          <a:schemeClr val="dk1"/>
                        </a:solidFill>
                        <a:latin typeface="Arial"/>
                        <a:ea typeface="+mn-ea"/>
                        <a:cs typeface="Arial"/>
                      </a:endParaRPr>
                    </a:p>
                  </a:txBody>
                  <a:tcPr marL="0" marR="0" marT="0" marB="0"/>
                </a:tc>
                <a:extLst>
                  <a:ext uri="{0D108BD9-81ED-4DB2-BD59-A6C34878D82A}">
                    <a16:rowId xmlns:a16="http://schemas.microsoft.com/office/drawing/2014/main" val="10004"/>
                  </a:ext>
                </a:extLst>
              </a:tr>
              <a:tr h="266856">
                <a:tc>
                  <a:txBody>
                    <a:bodyPr/>
                    <a:lstStyle/>
                    <a:p>
                      <a:pPr marL="3175" algn="l" defTabSz="353848" rtl="0" eaLnBrk="1" latinLnBrk="0" hangingPunct="1">
                        <a:lnSpc>
                          <a:spcPts val="2870"/>
                        </a:lnSpc>
                      </a:pPr>
                      <a:r>
                        <a:rPr lang="en-US" sz="1100" kern="1200" dirty="0">
                          <a:solidFill>
                            <a:schemeClr val="dk1"/>
                          </a:solidFill>
                          <a:latin typeface="Arial"/>
                          <a:ea typeface="+mn-ea"/>
                          <a:cs typeface="Arial"/>
                        </a:rPr>
                        <a:t>Yes for any 2  above</a:t>
                      </a:r>
                      <a:endParaRPr sz="1100" kern="1200" dirty="0">
                        <a:solidFill>
                          <a:schemeClr val="dk1"/>
                        </a:solidFill>
                        <a:latin typeface="Arial"/>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Arial"/>
                          <a:ea typeface="+mn-ea"/>
                          <a:cs typeface="Arial"/>
                        </a:rPr>
                        <a:t>20</a:t>
                      </a:r>
                      <a:endParaRPr sz="1100" kern="1200" dirty="0">
                        <a:solidFill>
                          <a:schemeClr val="dk1"/>
                        </a:solidFill>
                        <a:latin typeface="Arial"/>
                        <a:ea typeface="+mn-ea"/>
                        <a:cs typeface="Arial"/>
                      </a:endParaRPr>
                    </a:p>
                  </a:txBody>
                  <a:tcPr marL="0" marR="0" marT="0" marB="0"/>
                </a:tc>
                <a:extLst>
                  <a:ext uri="{0D108BD9-81ED-4DB2-BD59-A6C34878D82A}">
                    <a16:rowId xmlns:a16="http://schemas.microsoft.com/office/drawing/2014/main" val="10005"/>
                  </a:ext>
                </a:extLst>
              </a:tr>
              <a:tr h="353947">
                <a:tc>
                  <a:txBody>
                    <a:bodyPr/>
                    <a:lstStyle/>
                    <a:p>
                      <a:pPr marL="3175" algn="l" defTabSz="353848" rtl="0" eaLnBrk="1" latinLnBrk="0" hangingPunct="1">
                        <a:lnSpc>
                          <a:spcPts val="2870"/>
                        </a:lnSpc>
                      </a:pPr>
                      <a:r>
                        <a:rPr lang="en-US" sz="1100" kern="1200" dirty="0">
                          <a:solidFill>
                            <a:schemeClr val="dk1"/>
                          </a:solidFill>
                          <a:latin typeface="Arial"/>
                          <a:ea typeface="+mn-ea"/>
                          <a:cs typeface="Arial"/>
                        </a:rPr>
                        <a:t>Yes for at least any 1 above</a:t>
                      </a:r>
                      <a:endParaRPr sz="1100" kern="1200" dirty="0">
                        <a:solidFill>
                          <a:schemeClr val="dk1"/>
                        </a:solidFill>
                        <a:latin typeface="Arial"/>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Arial"/>
                          <a:ea typeface="+mn-ea"/>
                          <a:cs typeface="Arial"/>
                        </a:rPr>
                        <a:t>10</a:t>
                      </a:r>
                      <a:endParaRPr sz="1100" kern="1200" dirty="0">
                        <a:solidFill>
                          <a:schemeClr val="dk1"/>
                        </a:solidFill>
                        <a:latin typeface="Arial"/>
                        <a:ea typeface="+mn-ea"/>
                        <a:cs typeface="Arial"/>
                      </a:endParaRPr>
                    </a:p>
                  </a:txBody>
                  <a:tcPr marL="0" marR="0" marT="0" marB="0"/>
                </a:tc>
                <a:extLst>
                  <a:ext uri="{0D108BD9-81ED-4DB2-BD59-A6C34878D82A}">
                    <a16:rowId xmlns:a16="http://schemas.microsoft.com/office/drawing/2014/main" val="2752554480"/>
                  </a:ext>
                </a:extLst>
              </a:tr>
            </a:tbl>
          </a:graphicData>
        </a:graphic>
      </p:graphicFrame>
      <p:sp>
        <p:nvSpPr>
          <p:cNvPr id="6" name="Rounded Rectangle 5"/>
          <p:cNvSpPr/>
          <p:nvPr/>
        </p:nvSpPr>
        <p:spPr>
          <a:xfrm>
            <a:off x="0" y="1930398"/>
            <a:ext cx="6858000" cy="1590427"/>
          </a:xfrm>
          <a:prstGeom prst="roundRect">
            <a:avLst/>
          </a:prstGeom>
          <a:solidFill>
            <a:schemeClr val="accent5">
              <a:lumMod val="40000"/>
              <a:lumOff val="6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1" tIns="45041" rIns="90081" bIns="45041" numCol="1" spcCol="0" rtlCol="0" fromWordArt="0" anchor="ctr" anchorCtr="0" forceAA="0" compatLnSpc="1">
            <a:prstTxWarp prst="textNoShape">
              <a:avLst/>
            </a:prstTxWarp>
            <a:noAutofit/>
          </a:bodyPr>
          <a:lstStyle/>
          <a:p>
            <a:pPr defTabSz="581551"/>
            <a:r>
              <a:rPr lang="en-US" sz="1600" b="1" dirty="0">
                <a:solidFill>
                  <a:prstClr val="black"/>
                </a:solidFill>
                <a:ea typeface="Times New Roman"/>
                <a:cs typeface="Arial"/>
              </a:rPr>
              <a:t>1.   </a:t>
            </a:r>
            <a:r>
              <a:rPr lang="en-US" sz="1600" b="1" dirty="0">
                <a:solidFill>
                  <a:srgbClr val="FF0000"/>
                </a:solidFill>
                <a:ea typeface="Times New Roman"/>
                <a:cs typeface="Arial"/>
              </a:rPr>
              <a:t>Prioritizing aesthetics in making city Swachh </a:t>
            </a:r>
            <a:r>
              <a:rPr lang="en-US" sz="1600" b="1" dirty="0">
                <a:solidFill>
                  <a:srgbClr val="000000"/>
                </a:solidFill>
                <a:ea typeface="Times New Roman"/>
                <a:cs typeface="Arial"/>
              </a:rPr>
              <a:t>-</a:t>
            </a:r>
            <a:r>
              <a:rPr lang="en-US" sz="1600" b="1" dirty="0">
                <a:solidFill>
                  <a:prstClr val="black"/>
                </a:solidFill>
                <a:ea typeface="Times New Roman"/>
                <a:cs typeface="Arial"/>
              </a:rPr>
              <a:t> b</a:t>
            </a:r>
            <a:r>
              <a:rPr lang="en-US" sz="1600" b="1" dirty="0">
                <a:solidFill>
                  <a:prstClr val="black"/>
                </a:solidFill>
              </a:rPr>
              <a:t>eautification </a:t>
            </a:r>
            <a:r>
              <a:rPr lang="en-US" sz="1600" dirty="0">
                <a:solidFill>
                  <a:prstClr val="black"/>
                </a:solidFill>
              </a:rPr>
              <a:t>of </a:t>
            </a:r>
            <a:r>
              <a:rPr lang="en-US" sz="1600" b="1" dirty="0">
                <a:solidFill>
                  <a:prstClr val="black"/>
                </a:solidFill>
              </a:rPr>
              <a:t>old city areas, flyovers, public places -</a:t>
            </a:r>
            <a:r>
              <a:rPr lang="en-US" sz="1600" dirty="0">
                <a:solidFill>
                  <a:prstClr val="black"/>
                </a:solidFill>
              </a:rPr>
              <a:t> </a:t>
            </a:r>
          </a:p>
          <a:p>
            <a:pPr defTabSz="581551"/>
            <a:r>
              <a:rPr lang="en-US" sz="1400" b="1" dirty="0">
                <a:solidFill>
                  <a:prstClr val="black"/>
                </a:solidFill>
              </a:rPr>
              <a:t>(1) </a:t>
            </a:r>
            <a:r>
              <a:rPr lang="en-US" sz="1400" dirty="0">
                <a:solidFill>
                  <a:prstClr val="black"/>
                </a:solidFill>
              </a:rPr>
              <a:t>Wall paintings/murals, </a:t>
            </a:r>
            <a:r>
              <a:rPr lang="en-US" sz="1400" b="1" dirty="0">
                <a:solidFill>
                  <a:prstClr val="black"/>
                </a:solidFill>
              </a:rPr>
              <a:t>(2)</a:t>
            </a:r>
            <a:r>
              <a:rPr lang="en-US" sz="1400" dirty="0">
                <a:solidFill>
                  <a:prstClr val="black"/>
                </a:solidFill>
              </a:rPr>
              <a:t>Covered drainage (tertiary and secondary) system with screens </a:t>
            </a:r>
            <a:r>
              <a:rPr lang="en-US" sz="1400" b="1" dirty="0">
                <a:solidFill>
                  <a:prstClr val="black"/>
                </a:solidFill>
              </a:rPr>
              <a:t>(3)</a:t>
            </a:r>
            <a:r>
              <a:rPr lang="en-US" sz="1400" b="1" dirty="0">
                <a:solidFill>
                  <a:srgbClr val="FF0000"/>
                </a:solidFill>
              </a:rPr>
              <a:t>*</a:t>
            </a:r>
            <a:r>
              <a:rPr lang="en-US" sz="1400" dirty="0">
                <a:solidFill>
                  <a:prstClr val="black"/>
                </a:solidFill>
              </a:rPr>
              <a:t>Waste to Wonder Park/Corner/Spot/Selfie Point, </a:t>
            </a:r>
            <a:r>
              <a:rPr lang="en-US" sz="1400" b="1" dirty="0">
                <a:solidFill>
                  <a:prstClr val="black"/>
                </a:solidFill>
              </a:rPr>
              <a:t>(4)</a:t>
            </a:r>
            <a:r>
              <a:rPr lang="en-US" sz="1400" dirty="0">
                <a:solidFill>
                  <a:prstClr val="black"/>
                </a:solidFill>
              </a:rPr>
              <a:t>Street Vendor Zones/ hawkers zones are well maintained - zero litter and  well organized </a:t>
            </a:r>
            <a:r>
              <a:rPr lang="en-US" sz="1400" b="1" dirty="0">
                <a:solidFill>
                  <a:prstClr val="black"/>
                </a:solidFill>
              </a:rPr>
              <a:t>(5)</a:t>
            </a:r>
            <a:r>
              <a:rPr lang="en-US" sz="1400" dirty="0">
                <a:solidFill>
                  <a:prstClr val="black"/>
                </a:solidFill>
              </a:rPr>
              <a:t> No hanging banners </a:t>
            </a:r>
            <a:r>
              <a:rPr lang="en-US" sz="1400" b="1" dirty="0">
                <a:solidFill>
                  <a:prstClr val="black"/>
                </a:solidFill>
              </a:rPr>
              <a:t>(6)</a:t>
            </a:r>
            <a:r>
              <a:rPr lang="en-US" sz="1400" dirty="0">
                <a:solidFill>
                  <a:prstClr val="black"/>
                </a:solidFill>
              </a:rPr>
              <a:t> Public walls are free from posters/bills (except government notices</a:t>
            </a:r>
            <a:r>
              <a:rPr lang="en-US" sz="1400" b="1" dirty="0">
                <a:solidFill>
                  <a:prstClr val="black"/>
                </a:solidFill>
              </a:rPr>
              <a:t>)</a:t>
            </a:r>
            <a:r>
              <a:rPr lang="en-US" sz="1400" dirty="0">
                <a:solidFill>
                  <a:prstClr val="black"/>
                </a:solidFill>
              </a:rPr>
              <a:t> </a:t>
            </a:r>
            <a:r>
              <a:rPr lang="en-US" sz="1400" b="1" dirty="0">
                <a:solidFill>
                  <a:prstClr val="black"/>
                </a:solidFill>
              </a:rPr>
              <a:t>(7)</a:t>
            </a:r>
            <a:r>
              <a:rPr lang="en-US" sz="1400" dirty="0">
                <a:solidFill>
                  <a:prstClr val="black"/>
                </a:solidFill>
              </a:rPr>
              <a:t> Treated wastewater used in fountains at major intersections</a:t>
            </a:r>
            <a:r>
              <a:rPr lang="en-US" sz="1400" dirty="0">
                <a:solidFill>
                  <a:srgbClr val="FF0000"/>
                </a:solidFill>
              </a:rPr>
              <a:t>**</a:t>
            </a:r>
            <a:endParaRPr lang="en-US" sz="1400" b="1" dirty="0">
              <a:solidFill>
                <a:srgbClr val="FF0000"/>
              </a:solidFill>
              <a:ea typeface="Times New Roman"/>
              <a:cs typeface="Arial"/>
            </a:endParaRPr>
          </a:p>
        </p:txBody>
      </p:sp>
      <p:graphicFrame>
        <p:nvGraphicFramePr>
          <p:cNvPr id="10" name="Table 9"/>
          <p:cNvGraphicFramePr>
            <a:graphicFrameLocks noGrp="1"/>
          </p:cNvGraphicFramePr>
          <p:nvPr>
            <p:extLst>
              <p:ext uri="{D42A27DB-BD31-4B8C-83A1-F6EECF244321}">
                <p14:modId xmlns:p14="http://schemas.microsoft.com/office/powerpoint/2010/main" val="1866081998"/>
              </p:ext>
            </p:extLst>
          </p:nvPr>
        </p:nvGraphicFramePr>
        <p:xfrm>
          <a:off x="0" y="7593613"/>
          <a:ext cx="6075948" cy="2227238"/>
        </p:xfrm>
        <a:graphic>
          <a:graphicData uri="http://schemas.openxmlformats.org/drawingml/2006/table">
            <a:tbl>
              <a:tblPr firstRow="1" bandRow="1">
                <a:tableStyleId>{5C22544A-7EE6-4342-B048-85BDC9FD1C3A}</a:tableStyleId>
              </a:tblPr>
              <a:tblGrid>
                <a:gridCol w="2916455">
                  <a:extLst>
                    <a:ext uri="{9D8B030D-6E8A-4147-A177-3AD203B41FA5}">
                      <a16:colId xmlns:a16="http://schemas.microsoft.com/office/drawing/2014/main" val="20000"/>
                    </a:ext>
                  </a:extLst>
                </a:gridCol>
                <a:gridCol w="787779">
                  <a:extLst>
                    <a:ext uri="{9D8B030D-6E8A-4147-A177-3AD203B41FA5}">
                      <a16:colId xmlns:a16="http://schemas.microsoft.com/office/drawing/2014/main" val="20001"/>
                    </a:ext>
                  </a:extLst>
                </a:gridCol>
                <a:gridCol w="838062">
                  <a:extLst>
                    <a:ext uri="{9D8B030D-6E8A-4147-A177-3AD203B41FA5}">
                      <a16:colId xmlns:a16="http://schemas.microsoft.com/office/drawing/2014/main" val="20002"/>
                    </a:ext>
                  </a:extLst>
                </a:gridCol>
                <a:gridCol w="787779">
                  <a:extLst>
                    <a:ext uri="{9D8B030D-6E8A-4147-A177-3AD203B41FA5}">
                      <a16:colId xmlns:a16="http://schemas.microsoft.com/office/drawing/2014/main" val="20003"/>
                    </a:ext>
                  </a:extLst>
                </a:gridCol>
                <a:gridCol w="745873">
                  <a:extLst>
                    <a:ext uri="{9D8B030D-6E8A-4147-A177-3AD203B41FA5}">
                      <a16:colId xmlns:a16="http://schemas.microsoft.com/office/drawing/2014/main" val="20004"/>
                    </a:ext>
                  </a:extLst>
                </a:gridCol>
              </a:tblGrid>
              <a:tr h="336826">
                <a:tc rowSpan="2">
                  <a:txBody>
                    <a:bodyPr/>
                    <a:lstStyle/>
                    <a:p>
                      <a:pPr algn="ctr"/>
                      <a:r>
                        <a:rPr lang="en-US" sz="1400" b="1" dirty="0"/>
                        <a:t>Assessment Area</a:t>
                      </a:r>
                    </a:p>
                  </a:txBody>
                  <a:tcPr marL="116391" marR="116391" marT="58194" marB="58194" anchor="ctr"/>
                </a:tc>
                <a:tc gridSpan="4">
                  <a:txBody>
                    <a:bodyPr/>
                    <a:lstStyle/>
                    <a:p>
                      <a:pPr algn="ctr"/>
                      <a:r>
                        <a:rPr lang="en-US" sz="1400" b="1" dirty="0"/>
                        <a:t>Population</a:t>
                      </a:r>
                    </a:p>
                  </a:txBody>
                  <a:tcPr marL="116391" marR="116391" marT="58194" marB="58194"/>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35628">
                <a:tc vMerge="1">
                  <a:txBody>
                    <a:bodyPr/>
                    <a:lstStyle/>
                    <a:p>
                      <a:endParaRPr lang="en-US" dirty="0"/>
                    </a:p>
                  </a:txBody>
                  <a:tcPr/>
                </a:tc>
                <a:tc>
                  <a:txBody>
                    <a:bodyPr/>
                    <a:lstStyle/>
                    <a:p>
                      <a:pPr algn="ctr"/>
                      <a:r>
                        <a:rPr lang="en-US" sz="1400" b="1" dirty="0"/>
                        <a:t>&lt; 1 Lakh</a:t>
                      </a:r>
                    </a:p>
                  </a:txBody>
                  <a:tcPr marL="116391" marR="116391" marT="58194" marB="58194"/>
                </a:tc>
                <a:tc>
                  <a:txBody>
                    <a:bodyPr/>
                    <a:lstStyle/>
                    <a:p>
                      <a:pPr algn="ctr"/>
                      <a:r>
                        <a:rPr lang="en-US" sz="1400" b="1" dirty="0"/>
                        <a:t>1-3 Lakh</a:t>
                      </a:r>
                    </a:p>
                  </a:txBody>
                  <a:tcPr marL="116391" marR="116391" marT="58194" marB="58194"/>
                </a:tc>
                <a:tc>
                  <a:txBody>
                    <a:bodyPr/>
                    <a:lstStyle/>
                    <a:p>
                      <a:pPr algn="ctr"/>
                      <a:r>
                        <a:rPr lang="en-US" sz="1400" b="1" dirty="0"/>
                        <a:t>3-10 Lakh</a:t>
                      </a:r>
                    </a:p>
                  </a:txBody>
                  <a:tcPr marL="116391" marR="116391" marT="58194" marB="58194"/>
                </a:tc>
                <a:tc>
                  <a:txBody>
                    <a:bodyPr/>
                    <a:lstStyle/>
                    <a:p>
                      <a:pPr algn="ctr"/>
                      <a:r>
                        <a:rPr lang="en-US" sz="1400" b="1" dirty="0"/>
                        <a:t>&gt;10 Lakh</a:t>
                      </a:r>
                    </a:p>
                  </a:txBody>
                  <a:tcPr marL="116391" marR="116391" marT="58194" marB="58194"/>
                </a:tc>
                <a:extLst>
                  <a:ext uri="{0D108BD9-81ED-4DB2-BD59-A6C34878D82A}">
                    <a16:rowId xmlns:a16="http://schemas.microsoft.com/office/drawing/2014/main" val="10001"/>
                  </a:ext>
                </a:extLst>
              </a:tr>
              <a:tr h="336826">
                <a:tc>
                  <a:txBody>
                    <a:bodyPr/>
                    <a:lstStyle/>
                    <a:p>
                      <a:pPr algn="ctr"/>
                      <a:r>
                        <a:rPr lang="en-US" sz="1400" b="0" dirty="0"/>
                        <a:t>Category-7</a:t>
                      </a:r>
                    </a:p>
                  </a:txBody>
                  <a:tcPr marL="116391" marR="116391" marT="58194" marB="58194"/>
                </a:tc>
                <a:tc>
                  <a:txBody>
                    <a:bodyPr/>
                    <a:lstStyle/>
                    <a:p>
                      <a:pPr algn="ctr"/>
                      <a:r>
                        <a:rPr lang="en-US" sz="1400" b="0" dirty="0"/>
                        <a:t>7</a:t>
                      </a:r>
                    </a:p>
                  </a:txBody>
                  <a:tcPr marL="116391" marR="116391" marT="58194" marB="58194"/>
                </a:tc>
                <a:tc>
                  <a:txBody>
                    <a:bodyPr/>
                    <a:lstStyle/>
                    <a:p>
                      <a:pPr algn="ctr"/>
                      <a:r>
                        <a:rPr lang="en-US" sz="1400" b="0" dirty="0"/>
                        <a:t>7</a:t>
                      </a:r>
                    </a:p>
                  </a:txBody>
                  <a:tcPr marL="116391" marR="116391" marT="58194" marB="58194"/>
                </a:tc>
                <a:tc>
                  <a:txBody>
                    <a:bodyPr/>
                    <a:lstStyle/>
                    <a:p>
                      <a:pPr algn="ctr"/>
                      <a:r>
                        <a:rPr lang="en-US" sz="1400" b="0" dirty="0"/>
                        <a:t>7</a:t>
                      </a:r>
                    </a:p>
                  </a:txBody>
                  <a:tcPr marL="116391" marR="116391" marT="58194" marB="58194"/>
                </a:tc>
                <a:tc>
                  <a:txBody>
                    <a:bodyPr/>
                    <a:lstStyle/>
                    <a:p>
                      <a:pPr algn="ctr"/>
                      <a:r>
                        <a:rPr lang="en-US" sz="1400" b="0" dirty="0"/>
                        <a:t>7</a:t>
                      </a:r>
                    </a:p>
                  </a:txBody>
                  <a:tcPr marL="116391" marR="116391" marT="58194" marB="58194"/>
                </a:tc>
                <a:extLst>
                  <a:ext uri="{0D108BD9-81ED-4DB2-BD59-A6C34878D82A}">
                    <a16:rowId xmlns:a16="http://schemas.microsoft.com/office/drawing/2014/main" val="10002"/>
                  </a:ext>
                </a:extLst>
              </a:tr>
              <a:tr h="336826">
                <a:tc>
                  <a:txBody>
                    <a:bodyPr/>
                    <a:lstStyle/>
                    <a:p>
                      <a:pPr algn="ctr"/>
                      <a:r>
                        <a:rPr lang="en-US" sz="1400" b="0" dirty="0"/>
                        <a:t>Locations to be covered per zone</a:t>
                      </a:r>
                    </a:p>
                  </a:txBody>
                  <a:tcPr marL="116391" marR="116391" marT="58194" marB="58194"/>
                </a:tc>
                <a:tc>
                  <a:txBody>
                    <a:bodyPr/>
                    <a:lstStyle/>
                    <a:p>
                      <a:pPr algn="ctr"/>
                      <a:r>
                        <a:rPr lang="en-US" sz="1400" b="0" dirty="0"/>
                        <a:t>1</a:t>
                      </a:r>
                    </a:p>
                  </a:txBody>
                  <a:tcPr marL="116391" marR="116391" marT="58194" marB="58194"/>
                </a:tc>
                <a:tc>
                  <a:txBody>
                    <a:bodyPr/>
                    <a:lstStyle/>
                    <a:p>
                      <a:pPr algn="ctr"/>
                      <a:r>
                        <a:rPr lang="en-US" sz="1400" b="0" dirty="0"/>
                        <a:t>1</a:t>
                      </a:r>
                    </a:p>
                  </a:txBody>
                  <a:tcPr marL="116391" marR="116391" marT="58194" marB="58194"/>
                </a:tc>
                <a:tc>
                  <a:txBody>
                    <a:bodyPr/>
                    <a:lstStyle/>
                    <a:p>
                      <a:pPr algn="ctr"/>
                      <a:r>
                        <a:rPr lang="en-US" sz="1400" b="0" dirty="0"/>
                        <a:t>2</a:t>
                      </a:r>
                    </a:p>
                  </a:txBody>
                  <a:tcPr marL="116391" marR="116391" marT="58194" marB="58194"/>
                </a:tc>
                <a:tc>
                  <a:txBody>
                    <a:bodyPr/>
                    <a:lstStyle/>
                    <a:p>
                      <a:pPr algn="ctr"/>
                      <a:r>
                        <a:rPr lang="en-US" sz="1400" b="0" dirty="0"/>
                        <a:t>2</a:t>
                      </a:r>
                    </a:p>
                  </a:txBody>
                  <a:tcPr marL="116391" marR="116391" marT="58194" marB="58194"/>
                </a:tc>
                <a:extLst>
                  <a:ext uri="{0D108BD9-81ED-4DB2-BD59-A6C34878D82A}">
                    <a16:rowId xmlns:a16="http://schemas.microsoft.com/office/drawing/2014/main" val="10003"/>
                  </a:ext>
                </a:extLst>
              </a:tr>
              <a:tr h="336826">
                <a:tc>
                  <a:txBody>
                    <a:bodyPr/>
                    <a:lstStyle/>
                    <a:p>
                      <a:pPr algn="ctr"/>
                      <a:r>
                        <a:rPr lang="en-US" sz="1400" b="0" dirty="0"/>
                        <a:t>Total</a:t>
                      </a:r>
                      <a:r>
                        <a:rPr lang="en-US" sz="1400" b="0" baseline="0" dirty="0"/>
                        <a:t> Zones in the city</a:t>
                      </a:r>
                      <a:endParaRPr lang="en-US" sz="1400" b="0" dirty="0"/>
                    </a:p>
                  </a:txBody>
                  <a:tcPr marL="116391" marR="116391" marT="58194" marB="58194"/>
                </a:tc>
                <a:tc>
                  <a:txBody>
                    <a:bodyPr/>
                    <a:lstStyle/>
                    <a:p>
                      <a:pPr algn="ctr"/>
                      <a:r>
                        <a:rPr lang="en-US" sz="1400" b="0" dirty="0"/>
                        <a:t>2</a:t>
                      </a:r>
                    </a:p>
                  </a:txBody>
                  <a:tcPr marL="116391" marR="116391" marT="58194" marB="58194"/>
                </a:tc>
                <a:tc>
                  <a:txBody>
                    <a:bodyPr/>
                    <a:lstStyle/>
                    <a:p>
                      <a:pPr algn="ctr"/>
                      <a:r>
                        <a:rPr lang="en-US" sz="1400" b="0" dirty="0"/>
                        <a:t>4</a:t>
                      </a:r>
                    </a:p>
                  </a:txBody>
                  <a:tcPr marL="116391" marR="116391" marT="58194" marB="58194"/>
                </a:tc>
                <a:tc>
                  <a:txBody>
                    <a:bodyPr/>
                    <a:lstStyle/>
                    <a:p>
                      <a:pPr algn="ctr"/>
                      <a:r>
                        <a:rPr lang="en-US" sz="1400" b="0" dirty="0"/>
                        <a:t>4</a:t>
                      </a:r>
                    </a:p>
                  </a:txBody>
                  <a:tcPr marL="116391" marR="116391" marT="58194" marB="58194"/>
                </a:tc>
                <a:tc>
                  <a:txBody>
                    <a:bodyPr/>
                    <a:lstStyle/>
                    <a:p>
                      <a:pPr algn="ctr"/>
                      <a:r>
                        <a:rPr lang="en-US" sz="1400" b="0" dirty="0"/>
                        <a:t>5</a:t>
                      </a:r>
                    </a:p>
                  </a:txBody>
                  <a:tcPr marL="116391" marR="116391" marT="58194" marB="58194"/>
                </a:tc>
                <a:extLst>
                  <a:ext uri="{0D108BD9-81ED-4DB2-BD59-A6C34878D82A}">
                    <a16:rowId xmlns:a16="http://schemas.microsoft.com/office/drawing/2014/main" val="10004"/>
                  </a:ext>
                </a:extLst>
              </a:tr>
              <a:tr h="336826">
                <a:tc>
                  <a:txBody>
                    <a:bodyPr/>
                    <a:lstStyle/>
                    <a:p>
                      <a:pPr algn="ctr"/>
                      <a:r>
                        <a:rPr lang="en-US" sz="1400" b="1" dirty="0"/>
                        <a:t>Total Locations</a:t>
                      </a:r>
                    </a:p>
                  </a:txBody>
                  <a:tcPr marL="116391" marR="116391" marT="58194" marB="58194"/>
                </a:tc>
                <a:tc>
                  <a:txBody>
                    <a:bodyPr/>
                    <a:lstStyle/>
                    <a:p>
                      <a:pPr algn="ctr"/>
                      <a:r>
                        <a:rPr lang="en-US" sz="1400" b="1" dirty="0"/>
                        <a:t>14</a:t>
                      </a:r>
                    </a:p>
                  </a:txBody>
                  <a:tcPr marL="116391" marR="116391" marT="58194" marB="58194"/>
                </a:tc>
                <a:tc>
                  <a:txBody>
                    <a:bodyPr/>
                    <a:lstStyle/>
                    <a:p>
                      <a:pPr algn="ctr"/>
                      <a:r>
                        <a:rPr lang="en-US" sz="1400" b="1" dirty="0"/>
                        <a:t>28</a:t>
                      </a:r>
                    </a:p>
                  </a:txBody>
                  <a:tcPr marL="116391" marR="116391" marT="58194" marB="58194"/>
                </a:tc>
                <a:tc>
                  <a:txBody>
                    <a:bodyPr/>
                    <a:lstStyle/>
                    <a:p>
                      <a:pPr algn="ctr"/>
                      <a:r>
                        <a:rPr lang="en-US" sz="1400" b="1" dirty="0"/>
                        <a:t>56</a:t>
                      </a:r>
                    </a:p>
                  </a:txBody>
                  <a:tcPr marL="116391" marR="116391" marT="58194" marB="58194"/>
                </a:tc>
                <a:tc>
                  <a:txBody>
                    <a:bodyPr/>
                    <a:lstStyle/>
                    <a:p>
                      <a:pPr algn="ctr"/>
                      <a:r>
                        <a:rPr lang="en-US" sz="1400" b="1" dirty="0"/>
                        <a:t>70</a:t>
                      </a:r>
                    </a:p>
                  </a:txBody>
                  <a:tcPr marL="116391" marR="116391" marT="58194" marB="58194"/>
                </a:tc>
                <a:extLst>
                  <a:ext uri="{0D108BD9-81ED-4DB2-BD59-A6C34878D82A}">
                    <a16:rowId xmlns:a16="http://schemas.microsoft.com/office/drawing/2014/main" val="10005"/>
                  </a:ext>
                </a:extLst>
              </a:tr>
            </a:tbl>
          </a:graphicData>
        </a:graphic>
      </p:graphicFrame>
      <p:sp>
        <p:nvSpPr>
          <p:cNvPr id="11" name="TextBox 10">
            <a:extLst>
              <a:ext uri="{FF2B5EF4-FFF2-40B4-BE49-F238E27FC236}">
                <a16:creationId xmlns:a16="http://schemas.microsoft.com/office/drawing/2014/main" id="{B8D425BB-7EF1-4533-9597-B79C4B1E67F7}"/>
              </a:ext>
            </a:extLst>
          </p:cNvPr>
          <p:cNvSpPr txBox="1"/>
          <p:nvPr/>
        </p:nvSpPr>
        <p:spPr>
          <a:xfrm>
            <a:off x="0" y="829108"/>
            <a:ext cx="5295901" cy="1015663"/>
          </a:xfrm>
          <a:prstGeom prst="rect">
            <a:avLst/>
          </a:prstGeom>
          <a:solidFill>
            <a:schemeClr val="accent2"/>
          </a:solidFill>
        </p:spPr>
        <p:txBody>
          <a:bodyPr wrap="square" rtlCol="0">
            <a:spAutoFit/>
          </a:bodyPr>
          <a:lstStyle/>
          <a:p>
            <a:pPr algn="ctr"/>
            <a:r>
              <a:rPr lang="en-US" sz="3000" dirty="0">
                <a:solidFill>
                  <a:prstClr val="black"/>
                </a:solidFill>
              </a:rPr>
              <a:t>Actions improving </a:t>
            </a:r>
            <a:r>
              <a:rPr lang="en-US" sz="3000" b="1" dirty="0">
                <a:solidFill>
                  <a:prstClr val="black"/>
                </a:solidFill>
              </a:rPr>
              <a:t>Citizen’s Experience  -</a:t>
            </a:r>
            <a:r>
              <a:rPr lang="en-US" sz="3000" dirty="0">
                <a:solidFill>
                  <a:prstClr val="black"/>
                </a:solidFill>
              </a:rPr>
              <a:t> </a:t>
            </a:r>
            <a:r>
              <a:rPr lang="en-US" sz="3000" dirty="0">
                <a:solidFill>
                  <a:schemeClr val="bg1"/>
                </a:solidFill>
              </a:rPr>
              <a:t>Direct Observation</a:t>
            </a:r>
          </a:p>
        </p:txBody>
      </p:sp>
      <p:pic>
        <p:nvPicPr>
          <p:cNvPr id="13" name="Picture 12">
            <a:extLst>
              <a:ext uri="{FF2B5EF4-FFF2-40B4-BE49-F238E27FC236}">
                <a16:creationId xmlns:a16="http://schemas.microsoft.com/office/drawing/2014/main" id="{1731BB7D-45CA-46FC-9A06-DBD79FBFE7F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43570" y="5335032"/>
            <a:ext cx="3614430" cy="2227239"/>
          </a:xfrm>
          <a:prstGeom prst="rect">
            <a:avLst/>
          </a:prstGeom>
          <a:ln>
            <a:noFill/>
          </a:ln>
          <a:effectLst>
            <a:softEdge rad="112500"/>
          </a:effectLst>
        </p:spPr>
      </p:pic>
      <p:pic>
        <p:nvPicPr>
          <p:cNvPr id="9" name="Picture 8">
            <a:extLst>
              <a:ext uri="{FF2B5EF4-FFF2-40B4-BE49-F238E27FC236}">
                <a16:creationId xmlns:a16="http://schemas.microsoft.com/office/drawing/2014/main" id="{92A156C1-5872-4742-9BD9-427663DC08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95901" y="829108"/>
            <a:ext cx="1428749" cy="1083694"/>
          </a:xfrm>
          <a:prstGeom prst="rect">
            <a:avLst/>
          </a:prstGeom>
        </p:spPr>
      </p:pic>
      <p:sp>
        <p:nvSpPr>
          <p:cNvPr id="4" name="Slide Number Placeholder 3">
            <a:extLst>
              <a:ext uri="{FF2B5EF4-FFF2-40B4-BE49-F238E27FC236}">
                <a16:creationId xmlns:a16="http://schemas.microsoft.com/office/drawing/2014/main" id="{E5F25948-3BA6-4D74-8819-C78842FED752}"/>
              </a:ext>
            </a:extLst>
          </p:cNvPr>
          <p:cNvSpPr>
            <a:spLocks noGrp="1"/>
          </p:cNvSpPr>
          <p:nvPr>
            <p:ph type="sldNum" sz="quarter" idx="12"/>
          </p:nvPr>
        </p:nvSpPr>
        <p:spPr/>
        <p:txBody>
          <a:bodyPr/>
          <a:lstStyle/>
          <a:p>
            <a:fld id="{871FDAF4-F9BA-4E6E-AE28-9371978FF90C}" type="slidenum">
              <a:rPr lang="en-US" smtClean="0"/>
              <a:t>100</a:t>
            </a:fld>
            <a:endParaRPr lang="en-US"/>
          </a:p>
        </p:txBody>
      </p:sp>
    </p:spTree>
    <p:extLst>
      <p:ext uri="{BB962C8B-B14F-4D97-AF65-F5344CB8AC3E}">
        <p14:creationId xmlns:p14="http://schemas.microsoft.com/office/powerpoint/2010/main" val="36085336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31002" y="5649160"/>
            <a:ext cx="1955480" cy="2031325"/>
          </a:xfrm>
          <a:prstGeom prst="rect">
            <a:avLst/>
          </a:prstGeom>
        </p:spPr>
        <p:txBody>
          <a:bodyPr vert="horz" wrap="square" lIns="0" tIns="0" rIns="0" bIns="0" rtlCol="0">
            <a:spAutoFit/>
          </a:bodyPr>
          <a:lstStyle/>
          <a:p>
            <a:pPr marL="12509" defTabSz="581551"/>
            <a:r>
              <a:rPr sz="1200" b="1" dirty="0">
                <a:solidFill>
                  <a:prstClr val="black"/>
                </a:solidFill>
                <a:cs typeface="Calibri"/>
              </a:rPr>
              <a:t>Me</a:t>
            </a:r>
            <a:r>
              <a:rPr sz="1200" b="1" spc="-10" dirty="0">
                <a:solidFill>
                  <a:prstClr val="black"/>
                </a:solidFill>
                <a:cs typeface="Calibri"/>
              </a:rPr>
              <a:t>t</a:t>
            </a:r>
            <a:r>
              <a:rPr sz="1200" b="1" spc="-15" dirty="0">
                <a:solidFill>
                  <a:prstClr val="black"/>
                </a:solidFill>
                <a:cs typeface="Calibri"/>
              </a:rPr>
              <a:t>hodology</a:t>
            </a:r>
            <a:endParaRPr sz="1200" dirty="0">
              <a:solidFill>
                <a:prstClr val="black"/>
              </a:solidFill>
              <a:cs typeface="Calibri"/>
            </a:endParaRPr>
          </a:p>
          <a:p>
            <a:pPr marL="294607" indent="-282096" defTabSz="581551">
              <a:buFont typeface="Calibri"/>
              <a:buChar char="-"/>
              <a:tabLst>
                <a:tab pos="295232" algn="l"/>
              </a:tabLst>
            </a:pPr>
            <a:r>
              <a:rPr sz="1200" spc="-15" dirty="0">
                <a:solidFill>
                  <a:prstClr val="black"/>
                </a:solidFill>
                <a:cs typeface="Calibri"/>
              </a:rPr>
              <a:t>Assess</a:t>
            </a:r>
            <a:r>
              <a:rPr sz="1200" spc="-29" dirty="0">
                <a:solidFill>
                  <a:prstClr val="black"/>
                </a:solidFill>
                <a:cs typeface="Calibri"/>
              </a:rPr>
              <a:t>o</a:t>
            </a:r>
            <a:r>
              <a:rPr sz="1200" spc="-45" dirty="0">
                <a:solidFill>
                  <a:prstClr val="black"/>
                </a:solidFill>
                <a:cs typeface="Calibri"/>
              </a:rPr>
              <a:t>r</a:t>
            </a:r>
            <a:r>
              <a:rPr sz="1200" dirty="0">
                <a:solidFill>
                  <a:prstClr val="black"/>
                </a:solidFill>
                <a:cs typeface="Calibri"/>
              </a:rPr>
              <a:t>s</a:t>
            </a:r>
            <a:r>
              <a:rPr sz="1200" spc="-4" dirty="0">
                <a:solidFill>
                  <a:prstClr val="black"/>
                </a:solidFill>
                <a:cs typeface="Calibri"/>
              </a:rPr>
              <a:t> </a:t>
            </a:r>
            <a:r>
              <a:rPr sz="1200" dirty="0">
                <a:solidFill>
                  <a:prstClr val="black"/>
                </a:solidFill>
                <a:cs typeface="Calibri"/>
              </a:rPr>
              <a:t>will</a:t>
            </a:r>
            <a:r>
              <a:rPr sz="1200" spc="-19" dirty="0">
                <a:solidFill>
                  <a:prstClr val="black"/>
                </a:solidFill>
                <a:cs typeface="Calibri"/>
              </a:rPr>
              <a:t> </a:t>
            </a:r>
            <a:r>
              <a:rPr sz="1200" dirty="0">
                <a:solidFill>
                  <a:prstClr val="black"/>
                </a:solidFill>
                <a:cs typeface="Calibri"/>
              </a:rPr>
              <a:t>vi</a:t>
            </a:r>
            <a:r>
              <a:rPr sz="1200" spc="-10" dirty="0">
                <a:solidFill>
                  <a:prstClr val="black"/>
                </a:solidFill>
                <a:cs typeface="Calibri"/>
              </a:rPr>
              <a:t>s</a:t>
            </a:r>
            <a:r>
              <a:rPr sz="1200" dirty="0">
                <a:solidFill>
                  <a:prstClr val="black"/>
                </a:solidFill>
                <a:cs typeface="Calibri"/>
              </a:rPr>
              <a:t>it</a:t>
            </a:r>
            <a:r>
              <a:rPr sz="1200" spc="-4" dirty="0">
                <a:solidFill>
                  <a:prstClr val="black"/>
                </a:solidFill>
                <a:cs typeface="Calibri"/>
              </a:rPr>
              <a:t> </a:t>
            </a:r>
            <a:r>
              <a:rPr lang="en-US" sz="1200" spc="-15" dirty="0">
                <a:solidFill>
                  <a:prstClr val="black"/>
                </a:solidFill>
                <a:cs typeface="Calibri"/>
              </a:rPr>
              <a:t>all of the above mentioned areas</a:t>
            </a:r>
          </a:p>
          <a:p>
            <a:pPr marL="294607" indent="-282096" defTabSz="581551">
              <a:buFont typeface="Calibri"/>
              <a:buChar char="-"/>
              <a:tabLst>
                <a:tab pos="295232" algn="l"/>
              </a:tabLst>
            </a:pPr>
            <a:r>
              <a:rPr sz="1200" spc="-15" dirty="0">
                <a:solidFill>
                  <a:prstClr val="black"/>
                </a:solidFill>
                <a:cs typeface="Calibri"/>
              </a:rPr>
              <a:t>Assess</a:t>
            </a:r>
            <a:r>
              <a:rPr sz="1200" spc="-29" dirty="0">
                <a:solidFill>
                  <a:prstClr val="black"/>
                </a:solidFill>
                <a:cs typeface="Calibri"/>
              </a:rPr>
              <a:t>o</a:t>
            </a:r>
            <a:r>
              <a:rPr sz="1200" spc="-45" dirty="0">
                <a:solidFill>
                  <a:prstClr val="black"/>
                </a:solidFill>
                <a:cs typeface="Calibri"/>
              </a:rPr>
              <a:t>r</a:t>
            </a:r>
            <a:r>
              <a:rPr sz="1200" dirty="0">
                <a:solidFill>
                  <a:prstClr val="black"/>
                </a:solidFill>
                <a:cs typeface="Calibri"/>
              </a:rPr>
              <a:t>s</a:t>
            </a:r>
            <a:r>
              <a:rPr sz="1200" spc="-4" dirty="0">
                <a:solidFill>
                  <a:prstClr val="black"/>
                </a:solidFill>
                <a:cs typeface="Calibri"/>
              </a:rPr>
              <a:t> </a:t>
            </a:r>
            <a:r>
              <a:rPr sz="1200" dirty="0">
                <a:solidFill>
                  <a:prstClr val="black"/>
                </a:solidFill>
                <a:cs typeface="Calibri"/>
              </a:rPr>
              <a:t>will</a:t>
            </a:r>
            <a:r>
              <a:rPr sz="1200" spc="-19" dirty="0">
                <a:solidFill>
                  <a:prstClr val="black"/>
                </a:solidFill>
                <a:cs typeface="Calibri"/>
              </a:rPr>
              <a:t> </a:t>
            </a:r>
            <a:r>
              <a:rPr sz="1200" spc="-4" dirty="0">
                <a:solidFill>
                  <a:prstClr val="black"/>
                </a:solidFill>
                <a:cs typeface="Calibri"/>
              </a:rPr>
              <a:t>no</a:t>
            </a:r>
            <a:r>
              <a:rPr sz="1200" dirty="0">
                <a:solidFill>
                  <a:prstClr val="black"/>
                </a:solidFill>
                <a:cs typeface="Calibri"/>
              </a:rPr>
              <a:t>t</a:t>
            </a:r>
            <a:r>
              <a:rPr sz="1200" spc="-10" dirty="0">
                <a:solidFill>
                  <a:prstClr val="black"/>
                </a:solidFill>
                <a:cs typeface="Calibri"/>
              </a:rPr>
              <a:t> </a:t>
            </a:r>
            <a:r>
              <a:rPr sz="1200" dirty="0">
                <a:solidFill>
                  <a:prstClr val="black"/>
                </a:solidFill>
                <a:cs typeface="Calibri"/>
              </a:rPr>
              <a:t>i</a:t>
            </a:r>
            <a:r>
              <a:rPr sz="1200" spc="-24" dirty="0">
                <a:solidFill>
                  <a:prstClr val="black"/>
                </a:solidFill>
                <a:cs typeface="Calibri"/>
              </a:rPr>
              <a:t>n</a:t>
            </a:r>
            <a:r>
              <a:rPr sz="1200" spc="-35" dirty="0">
                <a:solidFill>
                  <a:prstClr val="black"/>
                </a:solidFill>
                <a:cs typeface="Calibri"/>
              </a:rPr>
              <a:t>t</a:t>
            </a:r>
            <a:r>
              <a:rPr sz="1200" spc="-15" dirty="0">
                <a:solidFill>
                  <a:prstClr val="black"/>
                </a:solidFill>
                <a:cs typeface="Calibri"/>
              </a:rPr>
              <a:t>e</a:t>
            </a:r>
            <a:r>
              <a:rPr sz="1200" spc="-49" dirty="0">
                <a:solidFill>
                  <a:prstClr val="black"/>
                </a:solidFill>
                <a:cs typeface="Calibri"/>
              </a:rPr>
              <a:t>r</a:t>
            </a:r>
            <a:r>
              <a:rPr sz="1200" spc="-10" dirty="0">
                <a:solidFill>
                  <a:prstClr val="black"/>
                </a:solidFill>
                <a:cs typeface="Calibri"/>
              </a:rPr>
              <a:t>act</a:t>
            </a:r>
            <a:r>
              <a:rPr sz="1200" spc="-24" dirty="0">
                <a:solidFill>
                  <a:prstClr val="black"/>
                </a:solidFill>
                <a:cs typeface="Calibri"/>
              </a:rPr>
              <a:t> </a:t>
            </a:r>
            <a:r>
              <a:rPr sz="1200" dirty="0">
                <a:solidFill>
                  <a:prstClr val="black"/>
                </a:solidFill>
                <a:cs typeface="Calibri"/>
              </a:rPr>
              <a:t>with</a:t>
            </a:r>
            <a:r>
              <a:rPr sz="1200" spc="-19" dirty="0">
                <a:solidFill>
                  <a:prstClr val="black"/>
                </a:solidFill>
                <a:cs typeface="Calibri"/>
              </a:rPr>
              <a:t> </a:t>
            </a:r>
            <a:r>
              <a:rPr sz="1200" dirty="0">
                <a:solidFill>
                  <a:prstClr val="black"/>
                </a:solidFill>
                <a:cs typeface="Calibri"/>
              </a:rPr>
              <a:t>a</a:t>
            </a:r>
            <a:r>
              <a:rPr sz="1200" spc="-49" dirty="0">
                <a:solidFill>
                  <a:prstClr val="black"/>
                </a:solidFill>
                <a:cs typeface="Calibri"/>
              </a:rPr>
              <a:t>n</a:t>
            </a:r>
            <a:r>
              <a:rPr sz="1200" spc="-35" dirty="0">
                <a:solidFill>
                  <a:prstClr val="black"/>
                </a:solidFill>
                <a:cs typeface="Calibri"/>
              </a:rPr>
              <a:t>y</a:t>
            </a:r>
            <a:r>
              <a:rPr sz="1200" spc="-4" dirty="0">
                <a:solidFill>
                  <a:prstClr val="black"/>
                </a:solidFill>
                <a:cs typeface="Calibri"/>
              </a:rPr>
              <a:t>one</a:t>
            </a:r>
            <a:r>
              <a:rPr sz="1200" dirty="0">
                <a:solidFill>
                  <a:prstClr val="black"/>
                </a:solidFill>
                <a:cs typeface="Calibri"/>
              </a:rPr>
              <a:t>.</a:t>
            </a:r>
            <a:r>
              <a:rPr lang="en-US" sz="1200" dirty="0">
                <a:solidFill>
                  <a:prstClr val="black"/>
                </a:solidFill>
                <a:cs typeface="Calibri"/>
              </a:rPr>
              <a:t>   </a:t>
            </a:r>
            <a:r>
              <a:rPr sz="1200" spc="-10" dirty="0">
                <a:solidFill>
                  <a:prstClr val="black"/>
                </a:solidFill>
                <a:cs typeface="Calibri"/>
              </a:rPr>
              <a:t>It</a:t>
            </a:r>
            <a:r>
              <a:rPr sz="1200" dirty="0">
                <a:solidFill>
                  <a:prstClr val="black"/>
                </a:solidFill>
                <a:cs typeface="Calibri"/>
              </a:rPr>
              <a:t> will</a:t>
            </a:r>
            <a:r>
              <a:rPr sz="1200" spc="-19" dirty="0">
                <a:solidFill>
                  <a:prstClr val="black"/>
                </a:solidFill>
                <a:cs typeface="Calibri"/>
              </a:rPr>
              <a:t> b</a:t>
            </a:r>
            <a:r>
              <a:rPr sz="1200" spc="-15" dirty="0">
                <a:solidFill>
                  <a:prstClr val="black"/>
                </a:solidFill>
                <a:cs typeface="Calibri"/>
              </a:rPr>
              <a:t>e</a:t>
            </a:r>
            <a:r>
              <a:rPr sz="1200" dirty="0">
                <a:solidFill>
                  <a:prstClr val="black"/>
                </a:solidFill>
                <a:cs typeface="Calibri"/>
              </a:rPr>
              <a:t> </a:t>
            </a:r>
            <a:r>
              <a:rPr sz="1200" spc="-4" dirty="0">
                <a:solidFill>
                  <a:prstClr val="black"/>
                </a:solidFill>
                <a:cs typeface="Calibri"/>
              </a:rPr>
              <a:t>pu</a:t>
            </a:r>
            <a:r>
              <a:rPr sz="1200" spc="-35" dirty="0">
                <a:solidFill>
                  <a:prstClr val="black"/>
                </a:solidFill>
                <a:cs typeface="Calibri"/>
              </a:rPr>
              <a:t>r</a:t>
            </a:r>
            <a:r>
              <a:rPr sz="1200" spc="-10" dirty="0">
                <a:solidFill>
                  <a:prstClr val="black"/>
                </a:solidFill>
                <a:cs typeface="Calibri"/>
              </a:rPr>
              <a:t>ely</a:t>
            </a:r>
            <a:r>
              <a:rPr sz="1200" spc="4" dirty="0">
                <a:solidFill>
                  <a:prstClr val="black"/>
                </a:solidFill>
                <a:cs typeface="Calibri"/>
              </a:rPr>
              <a:t> </a:t>
            </a:r>
            <a:r>
              <a:rPr sz="1200" dirty="0">
                <a:solidFill>
                  <a:prstClr val="black"/>
                </a:solidFill>
                <a:cs typeface="Calibri"/>
              </a:rPr>
              <a:t>their</a:t>
            </a:r>
            <a:r>
              <a:rPr sz="1200" spc="-10" dirty="0">
                <a:solidFill>
                  <a:prstClr val="black"/>
                </a:solidFill>
                <a:cs typeface="Calibri"/>
              </a:rPr>
              <a:t> </a:t>
            </a:r>
            <a:r>
              <a:rPr lang="en-US" sz="1200" spc="-10" dirty="0">
                <a:solidFill>
                  <a:prstClr val="black"/>
                </a:solidFill>
                <a:cs typeface="Calibri"/>
              </a:rPr>
              <a:t>own </a:t>
            </a:r>
            <a:r>
              <a:rPr sz="1200" spc="-15" dirty="0">
                <a:solidFill>
                  <a:prstClr val="black"/>
                </a:solidFill>
                <a:cs typeface="Calibri"/>
              </a:rPr>
              <a:t>assessme</a:t>
            </a:r>
            <a:r>
              <a:rPr sz="1200" spc="-35" dirty="0">
                <a:solidFill>
                  <a:prstClr val="black"/>
                </a:solidFill>
                <a:cs typeface="Calibri"/>
              </a:rPr>
              <a:t>n</a:t>
            </a:r>
            <a:r>
              <a:rPr sz="1200" spc="-10" dirty="0">
                <a:solidFill>
                  <a:prstClr val="black"/>
                </a:solidFill>
                <a:cs typeface="Calibri"/>
              </a:rPr>
              <a:t>t</a:t>
            </a:r>
            <a:r>
              <a:rPr sz="1200" spc="-15" dirty="0">
                <a:solidFill>
                  <a:prstClr val="black"/>
                </a:solidFill>
                <a:cs typeface="Calibri"/>
              </a:rPr>
              <a:t> </a:t>
            </a:r>
            <a:r>
              <a:rPr sz="1200" spc="-4" dirty="0">
                <a:solidFill>
                  <a:prstClr val="black"/>
                </a:solidFill>
                <a:cs typeface="Calibri"/>
              </a:rPr>
              <a:t>o</a:t>
            </a:r>
            <a:r>
              <a:rPr sz="1200" dirty="0">
                <a:solidFill>
                  <a:prstClr val="black"/>
                </a:solidFill>
                <a:cs typeface="Calibri"/>
              </a:rPr>
              <a:t>f </a:t>
            </a:r>
            <a:r>
              <a:rPr sz="1200" spc="-15" dirty="0">
                <a:solidFill>
                  <a:prstClr val="black"/>
                </a:solidFill>
                <a:cs typeface="Calibri"/>
              </a:rPr>
              <a:t>the</a:t>
            </a:r>
            <a:r>
              <a:rPr sz="1200" spc="4" dirty="0">
                <a:solidFill>
                  <a:prstClr val="black"/>
                </a:solidFill>
                <a:cs typeface="Calibri"/>
              </a:rPr>
              <a:t> </a:t>
            </a:r>
            <a:r>
              <a:rPr sz="1200" spc="-4" dirty="0">
                <a:solidFill>
                  <a:prstClr val="black"/>
                </a:solidFill>
                <a:cs typeface="Calibri"/>
              </a:rPr>
              <a:t>situ</a:t>
            </a:r>
            <a:r>
              <a:rPr sz="1200" spc="-29" dirty="0">
                <a:solidFill>
                  <a:prstClr val="black"/>
                </a:solidFill>
                <a:cs typeface="Calibri"/>
              </a:rPr>
              <a:t>a</a:t>
            </a:r>
            <a:r>
              <a:rPr sz="1200" dirty="0">
                <a:solidFill>
                  <a:prstClr val="black"/>
                </a:solidFill>
                <a:cs typeface="Calibri"/>
              </a:rPr>
              <a:t>tion</a:t>
            </a:r>
          </a:p>
          <a:p>
            <a:pPr marL="294607" indent="-282096" defTabSz="581551">
              <a:buFont typeface="Calibri"/>
              <a:buChar char="-"/>
              <a:tabLst>
                <a:tab pos="295232" algn="l"/>
              </a:tabLst>
            </a:pPr>
            <a:r>
              <a:rPr sz="1200" spc="-15" dirty="0">
                <a:solidFill>
                  <a:prstClr val="black"/>
                </a:solidFill>
                <a:cs typeface="Calibri"/>
              </a:rPr>
              <a:t>Assess</a:t>
            </a:r>
            <a:r>
              <a:rPr sz="1200" spc="-29" dirty="0">
                <a:solidFill>
                  <a:prstClr val="black"/>
                </a:solidFill>
                <a:cs typeface="Calibri"/>
              </a:rPr>
              <a:t>o</a:t>
            </a:r>
            <a:r>
              <a:rPr sz="1200" spc="-45" dirty="0">
                <a:solidFill>
                  <a:prstClr val="black"/>
                </a:solidFill>
                <a:cs typeface="Calibri"/>
              </a:rPr>
              <a:t>r</a:t>
            </a:r>
            <a:r>
              <a:rPr sz="1200" dirty="0">
                <a:solidFill>
                  <a:prstClr val="black"/>
                </a:solidFill>
                <a:cs typeface="Calibri"/>
              </a:rPr>
              <a:t>s</a:t>
            </a:r>
            <a:r>
              <a:rPr sz="1200" spc="-4" dirty="0">
                <a:solidFill>
                  <a:prstClr val="black"/>
                </a:solidFill>
                <a:cs typeface="Calibri"/>
              </a:rPr>
              <a:t> </a:t>
            </a:r>
            <a:r>
              <a:rPr sz="1200" dirty="0">
                <a:solidFill>
                  <a:prstClr val="black"/>
                </a:solidFill>
                <a:cs typeface="Calibri"/>
              </a:rPr>
              <a:t>will</a:t>
            </a:r>
            <a:r>
              <a:rPr sz="1200" spc="-19" dirty="0">
                <a:solidFill>
                  <a:prstClr val="black"/>
                </a:solidFill>
                <a:cs typeface="Calibri"/>
              </a:rPr>
              <a:t> </a:t>
            </a:r>
            <a:r>
              <a:rPr sz="1200" dirty="0">
                <a:solidFill>
                  <a:prstClr val="black"/>
                </a:solidFill>
                <a:cs typeface="Calibri"/>
              </a:rPr>
              <a:t>cli</a:t>
            </a:r>
            <a:r>
              <a:rPr sz="1200" spc="4" dirty="0">
                <a:solidFill>
                  <a:prstClr val="black"/>
                </a:solidFill>
                <a:cs typeface="Calibri"/>
              </a:rPr>
              <a:t>c</a:t>
            </a:r>
            <a:r>
              <a:rPr sz="1200" spc="-15" dirty="0">
                <a:solidFill>
                  <a:prstClr val="black"/>
                </a:solidFill>
                <a:cs typeface="Calibri"/>
              </a:rPr>
              <a:t>k</a:t>
            </a:r>
            <a:r>
              <a:rPr sz="1200" spc="-39" dirty="0">
                <a:solidFill>
                  <a:prstClr val="black"/>
                </a:solidFill>
                <a:cs typeface="Calibri"/>
              </a:rPr>
              <a:t> </a:t>
            </a:r>
            <a:r>
              <a:rPr sz="1200" spc="-15" dirty="0">
                <a:solidFill>
                  <a:prstClr val="black"/>
                </a:solidFill>
                <a:cs typeface="Calibri"/>
              </a:rPr>
              <a:t>the</a:t>
            </a:r>
            <a:r>
              <a:rPr sz="1200" spc="-4" dirty="0">
                <a:solidFill>
                  <a:prstClr val="black"/>
                </a:solidFill>
                <a:cs typeface="Calibri"/>
              </a:rPr>
              <a:t> pi</a:t>
            </a:r>
            <a:r>
              <a:rPr sz="1200" spc="4" dirty="0">
                <a:solidFill>
                  <a:prstClr val="black"/>
                </a:solidFill>
                <a:cs typeface="Calibri"/>
              </a:rPr>
              <a:t>c</a:t>
            </a:r>
            <a:r>
              <a:rPr sz="1200" spc="-15" dirty="0">
                <a:solidFill>
                  <a:prstClr val="black"/>
                </a:solidFill>
                <a:cs typeface="Calibri"/>
              </a:rPr>
              <a:t>tu</a:t>
            </a:r>
            <a:r>
              <a:rPr sz="1200" spc="-45" dirty="0">
                <a:solidFill>
                  <a:prstClr val="black"/>
                </a:solidFill>
                <a:cs typeface="Calibri"/>
              </a:rPr>
              <a:t>r</a:t>
            </a:r>
            <a:r>
              <a:rPr sz="1200" spc="-15" dirty="0">
                <a:solidFill>
                  <a:prstClr val="black"/>
                </a:solidFill>
                <a:cs typeface="Calibri"/>
              </a:rPr>
              <a:t>es</a:t>
            </a:r>
            <a:r>
              <a:rPr sz="1200" spc="-4" dirty="0">
                <a:solidFill>
                  <a:prstClr val="black"/>
                </a:solidFill>
                <a:cs typeface="Calibri"/>
              </a:rPr>
              <a:t> </a:t>
            </a:r>
            <a:r>
              <a:rPr sz="1200" spc="-35" dirty="0">
                <a:solidFill>
                  <a:prstClr val="black"/>
                </a:solidFill>
                <a:cs typeface="Calibri"/>
              </a:rPr>
              <a:t>t</a:t>
            </a:r>
            <a:r>
              <a:rPr sz="1200" dirty="0">
                <a:solidFill>
                  <a:prstClr val="black"/>
                </a:solidFill>
                <a:cs typeface="Calibri"/>
              </a:rPr>
              <a:t>o</a:t>
            </a:r>
            <a:r>
              <a:rPr sz="1200" spc="-19" dirty="0">
                <a:solidFill>
                  <a:prstClr val="black"/>
                </a:solidFill>
                <a:cs typeface="Calibri"/>
              </a:rPr>
              <a:t> </a:t>
            </a:r>
            <a:r>
              <a:rPr sz="1200" spc="-4" dirty="0">
                <a:solidFill>
                  <a:prstClr val="black"/>
                </a:solidFill>
                <a:cs typeface="Calibri"/>
              </a:rPr>
              <a:t>supp</a:t>
            </a:r>
            <a:r>
              <a:rPr sz="1200" spc="-10" dirty="0">
                <a:solidFill>
                  <a:prstClr val="black"/>
                </a:solidFill>
                <a:cs typeface="Calibri"/>
              </a:rPr>
              <a:t>ort</a:t>
            </a:r>
            <a:r>
              <a:rPr sz="1200" spc="-4" dirty="0">
                <a:solidFill>
                  <a:prstClr val="black"/>
                </a:solidFill>
                <a:cs typeface="Calibri"/>
              </a:rPr>
              <a:t> </a:t>
            </a:r>
            <a:r>
              <a:rPr sz="1200" dirty="0">
                <a:solidFill>
                  <a:prstClr val="black"/>
                </a:solidFill>
                <a:cs typeface="Calibri"/>
              </a:rPr>
              <a:t>their</a:t>
            </a:r>
            <a:r>
              <a:rPr sz="1200" spc="4" dirty="0">
                <a:solidFill>
                  <a:prstClr val="black"/>
                </a:solidFill>
                <a:cs typeface="Calibri"/>
              </a:rPr>
              <a:t> </a:t>
            </a:r>
            <a:r>
              <a:rPr sz="1200" spc="-10" dirty="0">
                <a:solidFill>
                  <a:prstClr val="black"/>
                </a:solidFill>
                <a:cs typeface="Calibri"/>
              </a:rPr>
              <a:t>o</a:t>
            </a:r>
            <a:r>
              <a:rPr sz="1200" spc="-15" dirty="0">
                <a:solidFill>
                  <a:prstClr val="black"/>
                </a:solidFill>
                <a:cs typeface="Calibri"/>
              </a:rPr>
              <a:t>b</a:t>
            </a:r>
            <a:r>
              <a:rPr sz="1200" spc="-19" dirty="0">
                <a:solidFill>
                  <a:prstClr val="black"/>
                </a:solidFill>
                <a:cs typeface="Calibri"/>
              </a:rPr>
              <a:t>se</a:t>
            </a:r>
            <a:r>
              <a:rPr sz="1200" spc="15" dirty="0">
                <a:solidFill>
                  <a:prstClr val="black"/>
                </a:solidFill>
                <a:cs typeface="Calibri"/>
              </a:rPr>
              <a:t>r</a:t>
            </a:r>
            <a:r>
              <a:rPr sz="1200" spc="-55" dirty="0">
                <a:solidFill>
                  <a:prstClr val="black"/>
                </a:solidFill>
                <a:cs typeface="Calibri"/>
              </a:rPr>
              <a:t>v</a:t>
            </a:r>
            <a:r>
              <a:rPr sz="1200" spc="-24" dirty="0">
                <a:solidFill>
                  <a:prstClr val="black"/>
                </a:solidFill>
                <a:cs typeface="Calibri"/>
              </a:rPr>
              <a:t>a</a:t>
            </a:r>
            <a:r>
              <a:rPr sz="1200" dirty="0">
                <a:solidFill>
                  <a:prstClr val="black"/>
                </a:solidFill>
                <a:cs typeface="Calibri"/>
              </a:rPr>
              <a:t>tion</a:t>
            </a:r>
            <a:r>
              <a:rPr sz="1200" spc="-59" dirty="0">
                <a:solidFill>
                  <a:prstClr val="black"/>
                </a:solidFill>
                <a:cs typeface="Calibri"/>
              </a:rPr>
              <a:t>/</a:t>
            </a:r>
            <a:r>
              <a:rPr sz="1200" spc="-15" dirty="0">
                <a:solidFill>
                  <a:prstClr val="black"/>
                </a:solidFill>
                <a:cs typeface="Calibri"/>
              </a:rPr>
              <a:t>assessme</a:t>
            </a:r>
            <a:r>
              <a:rPr sz="1200" spc="-35" dirty="0">
                <a:solidFill>
                  <a:prstClr val="black"/>
                </a:solidFill>
                <a:cs typeface="Calibri"/>
              </a:rPr>
              <a:t>n</a:t>
            </a:r>
            <a:r>
              <a:rPr sz="1200" spc="-10" dirty="0">
                <a:solidFill>
                  <a:prstClr val="black"/>
                </a:solidFill>
                <a:cs typeface="Calibri"/>
              </a:rPr>
              <a:t>t</a:t>
            </a:r>
            <a:endParaRPr sz="1200" dirty="0">
              <a:solidFill>
                <a:prstClr val="black"/>
              </a:solidFill>
              <a:cs typeface="Calibri"/>
            </a:endParaRPr>
          </a:p>
        </p:txBody>
      </p:sp>
      <p:graphicFrame>
        <p:nvGraphicFramePr>
          <p:cNvPr id="2" name="object 2"/>
          <p:cNvGraphicFramePr>
            <a:graphicFrameLocks noGrp="1"/>
          </p:cNvGraphicFramePr>
          <p:nvPr>
            <p:extLst>
              <p:ext uri="{D42A27DB-BD31-4B8C-83A1-F6EECF244321}">
                <p14:modId xmlns:p14="http://schemas.microsoft.com/office/powerpoint/2010/main" val="4092287986"/>
              </p:ext>
            </p:extLst>
          </p:nvPr>
        </p:nvGraphicFramePr>
        <p:xfrm>
          <a:off x="2286000" y="2184960"/>
          <a:ext cx="4440998" cy="3929636"/>
        </p:xfrm>
        <a:graphic>
          <a:graphicData uri="http://schemas.openxmlformats.org/drawingml/2006/table">
            <a:tbl>
              <a:tblPr firstRow="1" bandRow="1">
                <a:tableStyleId>{10A1B5D5-9B99-4C35-A422-299274C87663}</a:tableStyleId>
              </a:tblPr>
              <a:tblGrid>
                <a:gridCol w="3754049">
                  <a:extLst>
                    <a:ext uri="{9D8B030D-6E8A-4147-A177-3AD203B41FA5}">
                      <a16:colId xmlns:a16="http://schemas.microsoft.com/office/drawing/2014/main" val="20000"/>
                    </a:ext>
                  </a:extLst>
                </a:gridCol>
                <a:gridCol w="686949">
                  <a:extLst>
                    <a:ext uri="{9D8B030D-6E8A-4147-A177-3AD203B41FA5}">
                      <a16:colId xmlns:a16="http://schemas.microsoft.com/office/drawing/2014/main" val="20001"/>
                    </a:ext>
                  </a:extLst>
                </a:gridCol>
              </a:tblGrid>
              <a:tr h="0">
                <a:tc>
                  <a:txBody>
                    <a:bodyPr/>
                    <a:lstStyle/>
                    <a:p>
                      <a:pPr marL="62230">
                        <a:lnSpc>
                          <a:spcPct val="100000"/>
                        </a:lnSpc>
                      </a:pPr>
                      <a:r>
                        <a:rPr lang="en-US" sz="1200" dirty="0"/>
                        <a:t>Scheme of Marking</a:t>
                      </a:r>
                      <a:endParaRPr sz="1200" dirty="0">
                        <a:latin typeface="Arial"/>
                        <a:cs typeface="Arial"/>
                      </a:endParaRPr>
                    </a:p>
                  </a:txBody>
                  <a:tcPr marL="0" marR="0" marT="0" marB="0"/>
                </a:tc>
                <a:tc>
                  <a:txBody>
                    <a:bodyPr/>
                    <a:lstStyle/>
                    <a:p>
                      <a:pPr marL="2540" algn="ctr">
                        <a:lnSpc>
                          <a:spcPct val="100000"/>
                        </a:lnSpc>
                      </a:pPr>
                      <a:r>
                        <a:rPr lang="en-US" sz="1200" dirty="0"/>
                        <a:t>Max </a:t>
                      </a:r>
                      <a:r>
                        <a:rPr sz="1200" dirty="0"/>
                        <a:t>Marks</a:t>
                      </a:r>
                      <a:r>
                        <a:rPr lang="en-US" sz="1200" dirty="0"/>
                        <a:t> 150</a:t>
                      </a:r>
                      <a:endParaRPr sz="1200" dirty="0">
                        <a:latin typeface="Arial"/>
                        <a:cs typeface="Arial"/>
                      </a:endParaRPr>
                    </a:p>
                  </a:txBody>
                  <a:tcPr marL="0" marR="0" marT="0" marB="0"/>
                </a:tc>
                <a:extLst>
                  <a:ext uri="{0D108BD9-81ED-4DB2-BD59-A6C34878D82A}">
                    <a16:rowId xmlns:a16="http://schemas.microsoft.com/office/drawing/2014/main" val="10000"/>
                  </a:ext>
                </a:extLst>
              </a:tr>
              <a:tr h="0">
                <a:tc>
                  <a:txBody>
                    <a:bodyPr/>
                    <a:lstStyle/>
                    <a:p>
                      <a:pPr marL="3175" algn="l" defTabSz="353848" rtl="0" eaLnBrk="1" latinLnBrk="0" hangingPunct="1">
                        <a:lnSpc>
                          <a:spcPts val="2870"/>
                        </a:lnSpc>
                      </a:pPr>
                      <a:r>
                        <a:rPr lang="en-US" sz="1100" kern="1200" dirty="0">
                          <a:solidFill>
                            <a:schemeClr val="dk1"/>
                          </a:solidFill>
                          <a:latin typeface="+mn-lt"/>
                          <a:ea typeface="+mn-ea"/>
                          <a:cs typeface="Arial"/>
                        </a:rPr>
                        <a:t>All roads and footpaths</a:t>
                      </a:r>
                      <a:r>
                        <a:rPr lang="en-US" sz="1100" kern="1200" baseline="0" dirty="0">
                          <a:solidFill>
                            <a:schemeClr val="dk1"/>
                          </a:solidFill>
                          <a:latin typeface="+mn-lt"/>
                          <a:ea typeface="+mn-ea"/>
                          <a:cs typeface="Arial"/>
                        </a:rPr>
                        <a:t> - </a:t>
                      </a:r>
                      <a:r>
                        <a:rPr lang="en-US" sz="1100" b="1" kern="1200" dirty="0">
                          <a:solidFill>
                            <a:schemeClr val="dk1"/>
                          </a:solidFill>
                          <a:latin typeface="+mn-lt"/>
                          <a:ea typeface="+mn-ea"/>
                          <a:cs typeface="Arial"/>
                        </a:rPr>
                        <a:t>without</a:t>
                      </a:r>
                      <a:r>
                        <a:rPr lang="en-US" sz="1100" b="1" kern="1200" baseline="0" dirty="0">
                          <a:solidFill>
                            <a:schemeClr val="dk1"/>
                          </a:solidFill>
                          <a:latin typeface="+mn-lt"/>
                          <a:ea typeface="+mn-ea"/>
                          <a:cs typeface="Arial"/>
                        </a:rPr>
                        <a:t> potholes &amp; broken paver blocks</a:t>
                      </a:r>
                      <a:endParaRPr sz="1100" b="1" kern="1200" dirty="0">
                        <a:solidFill>
                          <a:schemeClr val="dk1"/>
                        </a:solidFill>
                        <a:latin typeface="+mn-lt"/>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mn-lt"/>
                          <a:ea typeface="+mn-ea"/>
                          <a:cs typeface="Arial"/>
                        </a:rPr>
                        <a:t>20</a:t>
                      </a:r>
                      <a:endParaRPr sz="11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1"/>
                  </a:ext>
                </a:extLst>
              </a:tr>
              <a:tr h="0">
                <a:tc>
                  <a:txBody>
                    <a:bodyPr/>
                    <a:lstStyle/>
                    <a:p>
                      <a:pPr marL="0" lvl="0" indent="0" algn="l">
                        <a:buFont typeface="Arial" panose="020B0604020202020204" pitchFamily="34" charset="0"/>
                        <a:buNone/>
                      </a:pPr>
                      <a:r>
                        <a:rPr lang="en-US" sz="1100" kern="1200" dirty="0">
                          <a:solidFill>
                            <a:schemeClr val="dk1"/>
                          </a:solidFill>
                          <a:effectLst/>
                          <a:latin typeface="+mn-lt"/>
                          <a:ea typeface="+mn-ea"/>
                          <a:cs typeface="+mn-cs"/>
                        </a:rPr>
                        <a:t>All </a:t>
                      </a:r>
                      <a:r>
                        <a:rPr lang="en-US" sz="1100" b="1" kern="1200" dirty="0">
                          <a:solidFill>
                            <a:schemeClr val="dk1"/>
                          </a:solidFill>
                          <a:effectLst/>
                          <a:latin typeface="+mn-lt"/>
                          <a:ea typeface="+mn-ea"/>
                          <a:cs typeface="+mn-cs"/>
                        </a:rPr>
                        <a:t>construction areas (buildings) are covered </a:t>
                      </a:r>
                      <a:r>
                        <a:rPr lang="en-US" sz="1100" kern="1200" dirty="0">
                          <a:solidFill>
                            <a:schemeClr val="dk1"/>
                          </a:solidFill>
                          <a:effectLst/>
                          <a:latin typeface="+mn-lt"/>
                          <a:ea typeface="+mn-ea"/>
                          <a:cs typeface="+mn-cs"/>
                        </a:rPr>
                        <a:t>to avoid dispersion of particulate matter</a:t>
                      </a: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mn-lt"/>
                          <a:ea typeface="+mn-ea"/>
                          <a:cs typeface="Arial"/>
                        </a:rPr>
                        <a:t>30</a:t>
                      </a:r>
                      <a:endParaRPr sz="11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2"/>
                  </a:ext>
                </a:extLst>
              </a:tr>
              <a:tr h="30264">
                <a:tc>
                  <a:txBody>
                    <a:bodyPr/>
                    <a:lstStyle/>
                    <a:p>
                      <a:pPr marL="3175" marR="0" lvl="0" indent="0" algn="l" defTabSz="353848" rtl="0" eaLnBrk="1" fontAlgn="auto" latinLnBrk="0" hangingPunct="1">
                        <a:lnSpc>
                          <a:spcPts val="2870"/>
                        </a:lnSpc>
                        <a:spcBef>
                          <a:spcPts val="0"/>
                        </a:spcBef>
                        <a:spcAft>
                          <a:spcPts val="0"/>
                        </a:spcAft>
                        <a:buClrTx/>
                        <a:buSzTx/>
                        <a:buFontTx/>
                        <a:buNone/>
                        <a:tabLst/>
                        <a:defRPr/>
                      </a:pPr>
                      <a:r>
                        <a:rPr lang="en-US" sz="1100" kern="1200" dirty="0">
                          <a:solidFill>
                            <a:schemeClr val="dk1"/>
                          </a:solidFill>
                          <a:effectLst/>
                          <a:latin typeface="+mn-lt"/>
                          <a:ea typeface="+mn-ea"/>
                          <a:cs typeface="+mn-cs"/>
                        </a:rPr>
                        <a:t>All </a:t>
                      </a:r>
                      <a:r>
                        <a:rPr lang="en-US" sz="1100" b="1" kern="1200" dirty="0">
                          <a:solidFill>
                            <a:schemeClr val="dk1"/>
                          </a:solidFill>
                          <a:effectLst/>
                          <a:latin typeface="+mn-lt"/>
                          <a:ea typeface="+mn-ea"/>
                          <a:cs typeface="+mn-cs"/>
                        </a:rPr>
                        <a:t>construction/maintenance work in public roads/areas are demarcated </a:t>
                      </a:r>
                      <a:r>
                        <a:rPr lang="en-US" sz="1100" b="0" kern="1200" dirty="0">
                          <a:solidFill>
                            <a:schemeClr val="dk1"/>
                          </a:solidFill>
                          <a:effectLst/>
                          <a:latin typeface="+mn-lt"/>
                          <a:ea typeface="+mn-ea"/>
                          <a:cs typeface="+mn-cs"/>
                        </a:rPr>
                        <a:t>and </a:t>
                      </a:r>
                      <a:r>
                        <a:rPr lang="en-US" sz="1100" b="1" kern="1200" dirty="0">
                          <a:solidFill>
                            <a:schemeClr val="dk1"/>
                          </a:solidFill>
                          <a:effectLst/>
                          <a:latin typeface="+mn-lt"/>
                          <a:ea typeface="+mn-ea"/>
                          <a:cs typeface="+mn-cs"/>
                        </a:rPr>
                        <a:t>covered </a:t>
                      </a:r>
                      <a:r>
                        <a:rPr lang="en-US" sz="1100" kern="1200" dirty="0">
                          <a:solidFill>
                            <a:schemeClr val="dk1"/>
                          </a:solidFill>
                          <a:effectLst/>
                          <a:latin typeface="+mn-lt"/>
                          <a:ea typeface="+mn-ea"/>
                          <a:cs typeface="+mn-cs"/>
                        </a:rPr>
                        <a:t>to avoid dispersion of particulate matter</a:t>
                      </a: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mn-lt"/>
                          <a:ea typeface="+mn-ea"/>
                          <a:cs typeface="Arial"/>
                        </a:rPr>
                        <a:t>20</a:t>
                      </a:r>
                      <a:endParaRPr sz="11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365667102"/>
                  </a:ext>
                </a:extLst>
              </a:tr>
              <a:tr h="0">
                <a:tc>
                  <a:txBody>
                    <a:bodyPr/>
                    <a:lstStyle/>
                    <a:p>
                      <a:pPr marL="3175" algn="l" defTabSz="353848" rtl="0" eaLnBrk="1" latinLnBrk="0" hangingPunct="1">
                        <a:lnSpc>
                          <a:spcPts val="2870"/>
                        </a:lnSpc>
                      </a:pPr>
                      <a:r>
                        <a:rPr lang="en-US" sz="1100" b="1" kern="1200" dirty="0">
                          <a:solidFill>
                            <a:schemeClr val="dk1"/>
                          </a:solidFill>
                          <a:effectLst/>
                          <a:latin typeface="+mn-lt"/>
                          <a:ea typeface="+mn-ea"/>
                          <a:cs typeface="+mn-cs"/>
                        </a:rPr>
                        <a:t>At least one Commercial area is de-congested</a:t>
                      </a:r>
                      <a:r>
                        <a:rPr lang="en-US" sz="1100" b="1" kern="1200" dirty="0">
                          <a:solidFill>
                            <a:srgbClr val="FF0000"/>
                          </a:solidFill>
                          <a:effectLst/>
                          <a:latin typeface="+mn-lt"/>
                          <a:ea typeface="+mn-ea"/>
                          <a:cs typeface="+mn-cs"/>
                        </a:rPr>
                        <a:t>*</a:t>
                      </a:r>
                      <a:r>
                        <a:rPr lang="en-US" sz="1100" b="1" kern="1200" dirty="0">
                          <a:solidFill>
                            <a:schemeClr val="dk1"/>
                          </a:solidFill>
                          <a:effectLst/>
                          <a:latin typeface="+mn-lt"/>
                          <a:ea typeface="+mn-ea"/>
                          <a:cs typeface="+mn-cs"/>
                        </a:rPr>
                        <a:t> (Before and After Picture)</a:t>
                      </a:r>
                      <a:endParaRPr lang="en-US" sz="1100" b="1" kern="1200" dirty="0">
                        <a:solidFill>
                          <a:schemeClr val="dk1"/>
                        </a:solidFill>
                        <a:latin typeface="+mn-lt"/>
                        <a:ea typeface="+mn-ea"/>
                        <a:cs typeface="Arial"/>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mn-lt"/>
                          <a:ea typeface="+mn-ea"/>
                          <a:cs typeface="Arial"/>
                        </a:rPr>
                        <a:t>40</a:t>
                      </a:r>
                      <a:endParaRPr sz="11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4"/>
                  </a:ext>
                </a:extLst>
              </a:tr>
              <a:tr h="0">
                <a:tc>
                  <a:txBody>
                    <a:bodyPr/>
                    <a:lstStyle/>
                    <a:p>
                      <a:pPr marL="3175" marR="0" lvl="0" indent="0" algn="l" defTabSz="353848"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effectLst/>
                          <a:latin typeface="+mn-lt"/>
                          <a:ea typeface="+mn-ea"/>
                          <a:cs typeface="+mn-cs"/>
                        </a:rPr>
                        <a:t>100% Green road dividers: </a:t>
                      </a:r>
                      <a:r>
                        <a:rPr lang="en-US" sz="1100" kern="1200" dirty="0">
                          <a:solidFill>
                            <a:schemeClr val="dk1"/>
                          </a:solidFill>
                          <a:effectLst/>
                          <a:latin typeface="+mn-lt"/>
                          <a:ea typeface="+mn-ea"/>
                          <a:cs typeface="+mn-cs"/>
                        </a:rPr>
                        <a:t>Plantation of specific types of species which are helpful in pollution control done in all road dividers of the city</a:t>
                      </a: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mn-lt"/>
                          <a:ea typeface="+mn-ea"/>
                          <a:cs typeface="Arial"/>
                        </a:rPr>
                        <a:t>20</a:t>
                      </a:r>
                      <a:endParaRPr sz="11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3"/>
                  </a:ext>
                </a:extLst>
              </a:tr>
              <a:tr h="0">
                <a:tc>
                  <a:txBody>
                    <a:bodyPr/>
                    <a:lstStyle/>
                    <a:p>
                      <a:pPr marL="3175" marR="0" lvl="0" indent="0" algn="l" defTabSz="353848"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100%</a:t>
                      </a:r>
                      <a:r>
                        <a:rPr lang="en-US" sz="1100" kern="1200" baseline="0" dirty="0">
                          <a:solidFill>
                            <a:schemeClr val="dk1"/>
                          </a:solidFill>
                          <a:effectLst/>
                          <a:latin typeface="+mn-lt"/>
                          <a:ea typeface="+mn-ea"/>
                          <a:cs typeface="+mn-cs"/>
                        </a:rPr>
                        <a:t> Green belt areas of the cities are encroachment free</a:t>
                      </a:r>
                      <a:endParaRPr lang="en-US" sz="1100" kern="1200" dirty="0">
                        <a:solidFill>
                          <a:schemeClr val="dk1"/>
                        </a:solidFill>
                        <a:effectLst/>
                        <a:latin typeface="+mn-lt"/>
                        <a:ea typeface="+mn-ea"/>
                        <a:cs typeface="+mn-cs"/>
                      </a:endParaRPr>
                    </a:p>
                  </a:txBody>
                  <a:tcPr marL="0" marR="0" marT="0" marB="0"/>
                </a:tc>
                <a:tc>
                  <a:txBody>
                    <a:bodyPr/>
                    <a:lstStyle/>
                    <a:p>
                      <a:pPr marL="3175" algn="ctr" defTabSz="353848" rtl="0" eaLnBrk="1" latinLnBrk="0" hangingPunct="1">
                        <a:lnSpc>
                          <a:spcPts val="2870"/>
                        </a:lnSpc>
                      </a:pPr>
                      <a:r>
                        <a:rPr lang="en-US" sz="1100" kern="1200" dirty="0">
                          <a:solidFill>
                            <a:schemeClr val="dk1"/>
                          </a:solidFill>
                          <a:latin typeface="+mn-lt"/>
                          <a:ea typeface="+mn-ea"/>
                          <a:cs typeface="Arial"/>
                        </a:rPr>
                        <a:t>20</a:t>
                      </a:r>
                      <a:endParaRPr sz="11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5"/>
                  </a:ext>
                </a:extLst>
              </a:tr>
            </a:tbl>
          </a:graphicData>
        </a:graphic>
      </p:graphicFrame>
      <p:sp>
        <p:nvSpPr>
          <p:cNvPr id="6" name="Rounded Rectangle 5"/>
          <p:cNvSpPr/>
          <p:nvPr/>
        </p:nvSpPr>
        <p:spPr>
          <a:xfrm>
            <a:off x="0" y="1976118"/>
            <a:ext cx="6858000" cy="219290"/>
          </a:xfrm>
          <a:prstGeom prst="roundRect">
            <a:avLst/>
          </a:prstGeom>
          <a:solidFill>
            <a:schemeClr val="accent5">
              <a:lumMod val="40000"/>
              <a:lumOff val="6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1" tIns="45041" rIns="90081" bIns="45041" numCol="1" spcCol="0" rtlCol="0" fromWordArt="0" anchor="ctr" anchorCtr="0" forceAA="0" compatLnSpc="1">
            <a:prstTxWarp prst="textNoShape">
              <a:avLst/>
            </a:prstTxWarp>
            <a:noAutofit/>
          </a:bodyPr>
          <a:lstStyle/>
          <a:p>
            <a:pPr defTabSz="581551"/>
            <a:r>
              <a:rPr lang="en-US" b="1" dirty="0">
                <a:solidFill>
                  <a:prstClr val="black"/>
                </a:solidFill>
                <a:ea typeface="Times New Roman"/>
                <a:cs typeface="Arial"/>
              </a:rPr>
              <a:t>2.  Measures undertaken to reduce the level of dust in the air  </a:t>
            </a:r>
          </a:p>
        </p:txBody>
      </p:sp>
      <p:graphicFrame>
        <p:nvGraphicFramePr>
          <p:cNvPr id="10" name="Table 9"/>
          <p:cNvGraphicFramePr>
            <a:graphicFrameLocks noGrp="1"/>
          </p:cNvGraphicFramePr>
          <p:nvPr>
            <p:extLst>
              <p:ext uri="{D42A27DB-BD31-4B8C-83A1-F6EECF244321}">
                <p14:modId xmlns:p14="http://schemas.microsoft.com/office/powerpoint/2010/main" val="1789029433"/>
              </p:ext>
            </p:extLst>
          </p:nvPr>
        </p:nvGraphicFramePr>
        <p:xfrm>
          <a:off x="2286000" y="6114596"/>
          <a:ext cx="4440998" cy="2252901"/>
        </p:xfrm>
        <a:graphic>
          <a:graphicData uri="http://schemas.openxmlformats.org/drawingml/2006/table">
            <a:tbl>
              <a:tblPr firstRow="1" bandRow="1">
                <a:tableStyleId>{5C22544A-7EE6-4342-B048-85BDC9FD1C3A}</a:tableStyleId>
              </a:tblPr>
              <a:tblGrid>
                <a:gridCol w="2153051">
                  <a:extLst>
                    <a:ext uri="{9D8B030D-6E8A-4147-A177-3AD203B41FA5}">
                      <a16:colId xmlns:a16="http://schemas.microsoft.com/office/drawing/2014/main" val="20000"/>
                    </a:ext>
                  </a:extLst>
                </a:gridCol>
                <a:gridCol w="552990">
                  <a:extLst>
                    <a:ext uri="{9D8B030D-6E8A-4147-A177-3AD203B41FA5}">
                      <a16:colId xmlns:a16="http://schemas.microsoft.com/office/drawing/2014/main" val="20001"/>
                    </a:ext>
                  </a:extLst>
                </a:gridCol>
                <a:gridCol w="567169">
                  <a:extLst>
                    <a:ext uri="{9D8B030D-6E8A-4147-A177-3AD203B41FA5}">
                      <a16:colId xmlns:a16="http://schemas.microsoft.com/office/drawing/2014/main" val="20002"/>
                    </a:ext>
                  </a:extLst>
                </a:gridCol>
                <a:gridCol w="614905">
                  <a:extLst>
                    <a:ext uri="{9D8B030D-6E8A-4147-A177-3AD203B41FA5}">
                      <a16:colId xmlns:a16="http://schemas.microsoft.com/office/drawing/2014/main" val="20003"/>
                    </a:ext>
                  </a:extLst>
                </a:gridCol>
                <a:gridCol w="552883">
                  <a:extLst>
                    <a:ext uri="{9D8B030D-6E8A-4147-A177-3AD203B41FA5}">
                      <a16:colId xmlns:a16="http://schemas.microsoft.com/office/drawing/2014/main" val="20004"/>
                    </a:ext>
                  </a:extLst>
                </a:gridCol>
              </a:tblGrid>
              <a:tr h="295559">
                <a:tc rowSpan="2">
                  <a:txBody>
                    <a:bodyPr/>
                    <a:lstStyle/>
                    <a:p>
                      <a:pPr algn="ctr"/>
                      <a:r>
                        <a:rPr lang="en-US" sz="1200" b="1" dirty="0"/>
                        <a:t>Assessment Area</a:t>
                      </a:r>
                    </a:p>
                  </a:txBody>
                  <a:tcPr marL="116391" marR="116391" marT="58194" marB="58194" anchor="ctr"/>
                </a:tc>
                <a:tc gridSpan="4">
                  <a:txBody>
                    <a:bodyPr/>
                    <a:lstStyle/>
                    <a:p>
                      <a:pPr algn="ctr"/>
                      <a:r>
                        <a:rPr lang="en-US" sz="1200" b="1" dirty="0"/>
                        <a:t>Population</a:t>
                      </a:r>
                    </a:p>
                  </a:txBody>
                  <a:tcPr marL="116391" marR="116391" marT="58194" marB="58194"/>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573681">
                <a:tc vMerge="1">
                  <a:txBody>
                    <a:bodyPr/>
                    <a:lstStyle/>
                    <a:p>
                      <a:endParaRPr lang="en-US" dirty="0"/>
                    </a:p>
                  </a:txBody>
                  <a:tcPr/>
                </a:tc>
                <a:tc>
                  <a:txBody>
                    <a:bodyPr/>
                    <a:lstStyle/>
                    <a:p>
                      <a:pPr algn="ctr"/>
                      <a:r>
                        <a:rPr lang="en-US" sz="1200" b="1" dirty="0"/>
                        <a:t>&lt; 1 Lakh</a:t>
                      </a:r>
                    </a:p>
                  </a:txBody>
                  <a:tcPr marL="116391" marR="116391" marT="58194" marB="58194"/>
                </a:tc>
                <a:tc>
                  <a:txBody>
                    <a:bodyPr/>
                    <a:lstStyle/>
                    <a:p>
                      <a:pPr algn="ctr"/>
                      <a:r>
                        <a:rPr lang="en-US" sz="1200" b="1" dirty="0"/>
                        <a:t>1-3 Lakh</a:t>
                      </a:r>
                    </a:p>
                  </a:txBody>
                  <a:tcPr marL="116391" marR="116391" marT="58194" marB="58194"/>
                </a:tc>
                <a:tc>
                  <a:txBody>
                    <a:bodyPr/>
                    <a:lstStyle/>
                    <a:p>
                      <a:pPr algn="ctr"/>
                      <a:r>
                        <a:rPr lang="en-US" sz="1200" b="1" dirty="0"/>
                        <a:t>3-10 Lakh</a:t>
                      </a:r>
                    </a:p>
                  </a:txBody>
                  <a:tcPr marL="116391" marR="116391" marT="58194" marB="58194"/>
                </a:tc>
                <a:tc>
                  <a:txBody>
                    <a:bodyPr/>
                    <a:lstStyle/>
                    <a:p>
                      <a:pPr algn="ctr"/>
                      <a:r>
                        <a:rPr lang="en-US" sz="1200" b="1" dirty="0"/>
                        <a:t>&gt;10 Lakh</a:t>
                      </a:r>
                    </a:p>
                  </a:txBody>
                  <a:tcPr marL="116391" marR="116391" marT="58194" marB="58194"/>
                </a:tc>
                <a:extLst>
                  <a:ext uri="{0D108BD9-81ED-4DB2-BD59-A6C34878D82A}">
                    <a16:rowId xmlns:a16="http://schemas.microsoft.com/office/drawing/2014/main" val="10001"/>
                  </a:ext>
                </a:extLst>
              </a:tr>
              <a:tr h="250070">
                <a:tc>
                  <a:txBody>
                    <a:bodyPr/>
                    <a:lstStyle/>
                    <a:p>
                      <a:pPr algn="ctr"/>
                      <a:r>
                        <a:rPr lang="en-US" sz="1200" b="0" dirty="0"/>
                        <a:t>Categories</a:t>
                      </a:r>
                      <a:r>
                        <a:rPr lang="en-US" sz="1200" b="0" baseline="0" dirty="0"/>
                        <a:t> : 6</a:t>
                      </a:r>
                      <a:endParaRPr lang="en-US" sz="1200" b="0" dirty="0"/>
                    </a:p>
                  </a:txBody>
                  <a:tcPr marL="116391" marR="116391" marT="58194" marB="58194"/>
                </a:tc>
                <a:tc>
                  <a:txBody>
                    <a:bodyPr/>
                    <a:lstStyle/>
                    <a:p>
                      <a:pPr algn="ctr"/>
                      <a:r>
                        <a:rPr lang="en-US" sz="1200" b="0" dirty="0"/>
                        <a:t>6</a:t>
                      </a:r>
                    </a:p>
                  </a:txBody>
                  <a:tcPr marL="116391" marR="116391" marT="58194" marB="58194"/>
                </a:tc>
                <a:tc>
                  <a:txBody>
                    <a:bodyPr/>
                    <a:lstStyle/>
                    <a:p>
                      <a:pPr algn="ctr"/>
                      <a:r>
                        <a:rPr lang="en-US" sz="1200" b="0" dirty="0"/>
                        <a:t>6</a:t>
                      </a:r>
                    </a:p>
                  </a:txBody>
                  <a:tcPr marL="116391" marR="116391" marT="58194" marB="58194"/>
                </a:tc>
                <a:tc>
                  <a:txBody>
                    <a:bodyPr/>
                    <a:lstStyle/>
                    <a:p>
                      <a:pPr algn="ctr"/>
                      <a:r>
                        <a:rPr lang="en-US" sz="1200" b="0" dirty="0"/>
                        <a:t>6</a:t>
                      </a:r>
                    </a:p>
                  </a:txBody>
                  <a:tcPr marL="116391" marR="116391" marT="58194" marB="58194"/>
                </a:tc>
                <a:tc>
                  <a:txBody>
                    <a:bodyPr/>
                    <a:lstStyle/>
                    <a:p>
                      <a:pPr algn="ctr"/>
                      <a:r>
                        <a:rPr lang="en-US" sz="1200" b="0" dirty="0"/>
                        <a:t>6</a:t>
                      </a:r>
                    </a:p>
                  </a:txBody>
                  <a:tcPr marL="116391" marR="116391" marT="58194" marB="58194"/>
                </a:tc>
                <a:extLst>
                  <a:ext uri="{0D108BD9-81ED-4DB2-BD59-A6C34878D82A}">
                    <a16:rowId xmlns:a16="http://schemas.microsoft.com/office/drawing/2014/main" val="10002"/>
                  </a:ext>
                </a:extLst>
              </a:tr>
              <a:tr h="411875">
                <a:tc>
                  <a:txBody>
                    <a:bodyPr/>
                    <a:lstStyle/>
                    <a:p>
                      <a:pPr algn="ctr"/>
                      <a:r>
                        <a:rPr lang="en-US" sz="1200" b="0" dirty="0"/>
                        <a:t>Locations to be covered per zone</a:t>
                      </a:r>
                    </a:p>
                  </a:txBody>
                  <a:tcPr marL="116391" marR="116391" marT="58194" marB="58194"/>
                </a:tc>
                <a:tc>
                  <a:txBody>
                    <a:bodyPr/>
                    <a:lstStyle/>
                    <a:p>
                      <a:pPr algn="ctr"/>
                      <a:r>
                        <a:rPr lang="en-US" sz="1200" b="0" dirty="0"/>
                        <a:t>1</a:t>
                      </a:r>
                    </a:p>
                  </a:txBody>
                  <a:tcPr marL="116391" marR="116391" marT="58194" marB="58194"/>
                </a:tc>
                <a:tc>
                  <a:txBody>
                    <a:bodyPr/>
                    <a:lstStyle/>
                    <a:p>
                      <a:pPr algn="ctr"/>
                      <a:r>
                        <a:rPr lang="en-US" sz="1200" b="0" dirty="0"/>
                        <a:t>1</a:t>
                      </a:r>
                    </a:p>
                  </a:txBody>
                  <a:tcPr marL="116391" marR="116391" marT="58194" marB="58194"/>
                </a:tc>
                <a:tc>
                  <a:txBody>
                    <a:bodyPr/>
                    <a:lstStyle/>
                    <a:p>
                      <a:pPr algn="ctr"/>
                      <a:r>
                        <a:rPr lang="en-US" sz="1200" b="0" dirty="0"/>
                        <a:t>2</a:t>
                      </a:r>
                    </a:p>
                  </a:txBody>
                  <a:tcPr marL="116391" marR="116391" marT="58194" marB="58194"/>
                </a:tc>
                <a:tc>
                  <a:txBody>
                    <a:bodyPr/>
                    <a:lstStyle/>
                    <a:p>
                      <a:pPr algn="ctr"/>
                      <a:r>
                        <a:rPr lang="en-US" sz="1200" b="0" dirty="0"/>
                        <a:t>2</a:t>
                      </a:r>
                    </a:p>
                  </a:txBody>
                  <a:tcPr marL="116391" marR="116391" marT="58194" marB="58194"/>
                </a:tc>
                <a:extLst>
                  <a:ext uri="{0D108BD9-81ED-4DB2-BD59-A6C34878D82A}">
                    <a16:rowId xmlns:a16="http://schemas.microsoft.com/office/drawing/2014/main" val="10003"/>
                  </a:ext>
                </a:extLst>
              </a:tr>
              <a:tr h="250070">
                <a:tc>
                  <a:txBody>
                    <a:bodyPr/>
                    <a:lstStyle/>
                    <a:p>
                      <a:pPr algn="ctr"/>
                      <a:r>
                        <a:rPr lang="en-US" sz="1200" b="0" dirty="0"/>
                        <a:t>Total</a:t>
                      </a:r>
                      <a:r>
                        <a:rPr lang="en-US" sz="1200" b="0" baseline="0" dirty="0"/>
                        <a:t> Zones in the city</a:t>
                      </a:r>
                      <a:endParaRPr lang="en-US" sz="1200" b="0" dirty="0"/>
                    </a:p>
                  </a:txBody>
                  <a:tcPr marL="116391" marR="116391" marT="58194" marB="58194"/>
                </a:tc>
                <a:tc>
                  <a:txBody>
                    <a:bodyPr/>
                    <a:lstStyle/>
                    <a:p>
                      <a:pPr algn="ctr"/>
                      <a:r>
                        <a:rPr lang="en-US" sz="1200" b="0" dirty="0"/>
                        <a:t>2</a:t>
                      </a:r>
                    </a:p>
                  </a:txBody>
                  <a:tcPr marL="116391" marR="116391" marT="58194" marB="58194"/>
                </a:tc>
                <a:tc>
                  <a:txBody>
                    <a:bodyPr/>
                    <a:lstStyle/>
                    <a:p>
                      <a:pPr algn="ctr"/>
                      <a:r>
                        <a:rPr lang="en-US" sz="1200" b="0" dirty="0"/>
                        <a:t>4</a:t>
                      </a:r>
                    </a:p>
                  </a:txBody>
                  <a:tcPr marL="116391" marR="116391" marT="58194" marB="58194"/>
                </a:tc>
                <a:tc>
                  <a:txBody>
                    <a:bodyPr/>
                    <a:lstStyle/>
                    <a:p>
                      <a:pPr algn="ctr"/>
                      <a:r>
                        <a:rPr lang="en-US" sz="1200" b="0" dirty="0"/>
                        <a:t>4</a:t>
                      </a:r>
                    </a:p>
                  </a:txBody>
                  <a:tcPr marL="116391" marR="116391" marT="58194" marB="58194"/>
                </a:tc>
                <a:tc>
                  <a:txBody>
                    <a:bodyPr/>
                    <a:lstStyle/>
                    <a:p>
                      <a:pPr algn="ctr"/>
                      <a:r>
                        <a:rPr lang="en-US" sz="1200" b="0" dirty="0"/>
                        <a:t>5</a:t>
                      </a:r>
                    </a:p>
                  </a:txBody>
                  <a:tcPr marL="116391" marR="116391" marT="58194" marB="58194"/>
                </a:tc>
                <a:extLst>
                  <a:ext uri="{0D108BD9-81ED-4DB2-BD59-A6C34878D82A}">
                    <a16:rowId xmlns:a16="http://schemas.microsoft.com/office/drawing/2014/main" val="10004"/>
                  </a:ext>
                </a:extLst>
              </a:tr>
              <a:tr h="250070">
                <a:tc>
                  <a:txBody>
                    <a:bodyPr/>
                    <a:lstStyle/>
                    <a:p>
                      <a:pPr algn="ctr"/>
                      <a:r>
                        <a:rPr lang="en-US" sz="1200" b="1" dirty="0"/>
                        <a:t>Total Locations</a:t>
                      </a:r>
                    </a:p>
                  </a:txBody>
                  <a:tcPr marL="116391" marR="116391" marT="58194" marB="58194"/>
                </a:tc>
                <a:tc>
                  <a:txBody>
                    <a:bodyPr/>
                    <a:lstStyle/>
                    <a:p>
                      <a:pPr algn="ctr"/>
                      <a:r>
                        <a:rPr lang="en-US" sz="1200" b="1" dirty="0"/>
                        <a:t>12</a:t>
                      </a:r>
                    </a:p>
                  </a:txBody>
                  <a:tcPr marL="116391" marR="116391" marT="58194" marB="58194"/>
                </a:tc>
                <a:tc>
                  <a:txBody>
                    <a:bodyPr/>
                    <a:lstStyle/>
                    <a:p>
                      <a:pPr algn="ctr"/>
                      <a:r>
                        <a:rPr lang="en-US" sz="1200" b="1" dirty="0"/>
                        <a:t>24</a:t>
                      </a:r>
                    </a:p>
                  </a:txBody>
                  <a:tcPr marL="116391" marR="116391" marT="58194" marB="58194"/>
                </a:tc>
                <a:tc>
                  <a:txBody>
                    <a:bodyPr/>
                    <a:lstStyle/>
                    <a:p>
                      <a:pPr algn="ctr"/>
                      <a:r>
                        <a:rPr lang="en-US" sz="1200" b="1" dirty="0"/>
                        <a:t>48</a:t>
                      </a:r>
                    </a:p>
                  </a:txBody>
                  <a:tcPr marL="116391" marR="116391" marT="58194" marB="58194"/>
                </a:tc>
                <a:tc>
                  <a:txBody>
                    <a:bodyPr/>
                    <a:lstStyle/>
                    <a:p>
                      <a:pPr algn="ctr"/>
                      <a:r>
                        <a:rPr lang="en-US" sz="1200" b="1" dirty="0"/>
                        <a:t>60</a:t>
                      </a:r>
                    </a:p>
                  </a:txBody>
                  <a:tcPr marL="116391" marR="116391" marT="58194" marB="58194"/>
                </a:tc>
                <a:extLst>
                  <a:ext uri="{0D108BD9-81ED-4DB2-BD59-A6C34878D82A}">
                    <a16:rowId xmlns:a16="http://schemas.microsoft.com/office/drawing/2014/main" val="10005"/>
                  </a:ext>
                </a:extLst>
              </a:tr>
            </a:tbl>
          </a:graphicData>
        </a:graphic>
      </p:graphicFrame>
      <p:pic>
        <p:nvPicPr>
          <p:cNvPr id="11" name="Picture 10">
            <a:extLst>
              <a:ext uri="{FF2B5EF4-FFF2-40B4-BE49-F238E27FC236}">
                <a16:creationId xmlns:a16="http://schemas.microsoft.com/office/drawing/2014/main" id="{E743E458-71E6-4D47-B0BA-CADA6E572C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0498" y="8454957"/>
            <a:ext cx="3879513" cy="1480396"/>
          </a:xfrm>
          <a:prstGeom prst="rect">
            <a:avLst/>
          </a:prstGeom>
          <a:ln>
            <a:noFill/>
          </a:ln>
          <a:effectLst>
            <a:softEdge rad="112500"/>
          </a:effectLst>
        </p:spPr>
      </p:pic>
      <p:pic>
        <p:nvPicPr>
          <p:cNvPr id="3" name="Picture 2">
            <a:extLst>
              <a:ext uri="{FF2B5EF4-FFF2-40B4-BE49-F238E27FC236}">
                <a16:creationId xmlns:a16="http://schemas.microsoft.com/office/drawing/2014/main" id="{EFD884BD-D250-4F90-A682-02C4D5EA24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7767945"/>
            <a:ext cx="2286000" cy="2167408"/>
          </a:xfrm>
          <a:prstGeom prst="rect">
            <a:avLst/>
          </a:prstGeom>
          <a:ln>
            <a:noFill/>
          </a:ln>
          <a:effectLst>
            <a:softEdge rad="112500"/>
          </a:effectLst>
        </p:spPr>
      </p:pic>
      <p:sp>
        <p:nvSpPr>
          <p:cNvPr id="13" name="TextBox 12">
            <a:extLst>
              <a:ext uri="{FF2B5EF4-FFF2-40B4-BE49-F238E27FC236}">
                <a16:creationId xmlns:a16="http://schemas.microsoft.com/office/drawing/2014/main" id="{7A7A3D95-8FE4-4029-BB1D-989A81F694E9}"/>
              </a:ext>
            </a:extLst>
          </p:cNvPr>
          <p:cNvSpPr txBox="1"/>
          <p:nvPr/>
        </p:nvSpPr>
        <p:spPr>
          <a:xfrm>
            <a:off x="0" y="1110912"/>
            <a:ext cx="5772608" cy="830997"/>
          </a:xfrm>
          <a:prstGeom prst="rect">
            <a:avLst/>
          </a:prstGeom>
          <a:solidFill>
            <a:schemeClr val="accent2"/>
          </a:solidFill>
        </p:spPr>
        <p:txBody>
          <a:bodyPr wrap="square" rtlCol="0">
            <a:spAutoFit/>
          </a:bodyPr>
          <a:lstStyle/>
          <a:p>
            <a:pPr algn="ctr"/>
            <a:r>
              <a:rPr lang="en-US" sz="2400" dirty="0">
                <a:solidFill>
                  <a:prstClr val="black"/>
                </a:solidFill>
              </a:rPr>
              <a:t>Actions improving </a:t>
            </a:r>
            <a:r>
              <a:rPr lang="en-US" sz="2400" b="1" dirty="0">
                <a:solidFill>
                  <a:prstClr val="black"/>
                </a:solidFill>
              </a:rPr>
              <a:t>Citizen’s Experience  </a:t>
            </a:r>
            <a:r>
              <a:rPr lang="en-US" sz="2000" b="1" dirty="0">
                <a:solidFill>
                  <a:prstClr val="black"/>
                </a:solidFill>
              </a:rPr>
              <a:t>-</a:t>
            </a:r>
            <a:r>
              <a:rPr lang="en-US" sz="2000" dirty="0">
                <a:solidFill>
                  <a:prstClr val="black"/>
                </a:solidFill>
              </a:rPr>
              <a:t> </a:t>
            </a:r>
            <a:r>
              <a:rPr lang="en-US" sz="2000" dirty="0">
                <a:solidFill>
                  <a:schemeClr val="bg1"/>
                </a:solidFill>
              </a:rPr>
              <a:t>Direct </a:t>
            </a:r>
            <a:r>
              <a:rPr lang="en-US" sz="2400" dirty="0">
                <a:solidFill>
                  <a:schemeClr val="bg1"/>
                </a:solidFill>
              </a:rPr>
              <a:t>Observation</a:t>
            </a:r>
            <a:endParaRPr lang="en-US" sz="2800" dirty="0">
              <a:solidFill>
                <a:schemeClr val="bg1"/>
              </a:solidFill>
            </a:endParaRPr>
          </a:p>
        </p:txBody>
      </p:sp>
      <p:pic>
        <p:nvPicPr>
          <p:cNvPr id="9" name="Picture 8">
            <a:extLst>
              <a:ext uri="{FF2B5EF4-FFF2-40B4-BE49-F238E27FC236}">
                <a16:creationId xmlns:a16="http://schemas.microsoft.com/office/drawing/2014/main" id="{713F2E2E-7932-4A76-BDE5-8D7FBCBFB1C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72608" y="742414"/>
            <a:ext cx="1085392" cy="1233704"/>
          </a:xfrm>
          <a:prstGeom prst="rect">
            <a:avLst/>
          </a:prstGeom>
        </p:spPr>
      </p:pic>
      <p:sp>
        <p:nvSpPr>
          <p:cNvPr id="4" name="TextBox 3">
            <a:extLst>
              <a:ext uri="{FF2B5EF4-FFF2-40B4-BE49-F238E27FC236}">
                <a16:creationId xmlns:a16="http://schemas.microsoft.com/office/drawing/2014/main" id="{CDF546A7-417E-44B0-82BB-E28490C4D94F}"/>
              </a:ext>
            </a:extLst>
          </p:cNvPr>
          <p:cNvSpPr txBox="1"/>
          <p:nvPr/>
        </p:nvSpPr>
        <p:spPr>
          <a:xfrm>
            <a:off x="0" y="2214124"/>
            <a:ext cx="2286000" cy="3416320"/>
          </a:xfrm>
          <a:prstGeom prst="rect">
            <a:avLst/>
          </a:prstGeom>
          <a:noFill/>
        </p:spPr>
        <p:txBody>
          <a:bodyPr wrap="square" rtlCol="0">
            <a:spAutoFit/>
          </a:bodyPr>
          <a:lstStyle/>
          <a:p>
            <a:pPr lvl="0"/>
            <a:r>
              <a:rPr lang="en-US" sz="1200" dirty="0">
                <a:solidFill>
                  <a:srgbClr val="FF0000"/>
                </a:solidFill>
              </a:rPr>
              <a:t>Note:</a:t>
            </a:r>
          </a:p>
          <a:p>
            <a:pPr marL="412755" indent="-412755">
              <a:buFont typeface="Arial" panose="020B0604020202020204" pitchFamily="34" charset="0"/>
              <a:buChar char="•"/>
            </a:pPr>
            <a:r>
              <a:rPr lang="en-US" sz="1200" dirty="0">
                <a:solidFill>
                  <a:srgbClr val="FF0000"/>
                </a:solidFill>
              </a:rPr>
              <a:t>Roads having divider measuring 3-4 feet only should have greenery in the middle.</a:t>
            </a:r>
          </a:p>
          <a:p>
            <a:pPr marL="412755" indent="-412755">
              <a:buFont typeface="Arial" panose="020B0604020202020204" pitchFamily="34" charset="0"/>
              <a:buChar char="•"/>
            </a:pPr>
            <a:r>
              <a:rPr lang="en-US" sz="1200" dirty="0">
                <a:solidFill>
                  <a:srgbClr val="FF0000"/>
                </a:solidFill>
              </a:rPr>
              <a:t>Greenery along the road will also be considered</a:t>
            </a:r>
          </a:p>
          <a:p>
            <a:pPr marL="412755" indent="-412755">
              <a:buFont typeface="Arial" panose="020B0604020202020204" pitchFamily="34" charset="0"/>
              <a:buChar char="•"/>
            </a:pPr>
            <a:r>
              <a:rPr lang="en-US" sz="1200" dirty="0">
                <a:solidFill>
                  <a:srgbClr val="FF0000"/>
                </a:solidFill>
              </a:rPr>
              <a:t>*</a:t>
            </a:r>
            <a:r>
              <a:rPr lang="en-US" sz="1200" b="1" dirty="0">
                <a:solidFill>
                  <a:srgbClr val="FF0000"/>
                </a:solidFill>
              </a:rPr>
              <a:t>Decongestion</a:t>
            </a:r>
            <a:r>
              <a:rPr lang="en-US" sz="1200" dirty="0">
                <a:solidFill>
                  <a:srgbClr val="FF0000"/>
                </a:solidFill>
              </a:rPr>
              <a:t> for example movement of traffic controlled or regulated to give pedestrians more open space to walk/move around and hawkers/ </a:t>
            </a:r>
            <a:r>
              <a:rPr lang="en-US" sz="1200" dirty="0" err="1">
                <a:solidFill>
                  <a:srgbClr val="FF0000"/>
                </a:solidFill>
              </a:rPr>
              <a:t>vendors’s</a:t>
            </a:r>
            <a:r>
              <a:rPr lang="en-US" sz="1200" dirty="0">
                <a:solidFill>
                  <a:srgbClr val="FF0000"/>
                </a:solidFill>
              </a:rPr>
              <a:t> have re-</a:t>
            </a:r>
            <a:r>
              <a:rPr lang="en-US" sz="1200" dirty="0" err="1">
                <a:solidFill>
                  <a:srgbClr val="FF0000"/>
                </a:solidFill>
              </a:rPr>
              <a:t>orgnaized</a:t>
            </a:r>
            <a:r>
              <a:rPr lang="en-US" sz="1200" dirty="0">
                <a:solidFill>
                  <a:srgbClr val="FF0000"/>
                </a:solidFill>
              </a:rPr>
              <a:t> their shops to create more open spaces for pedestrians</a:t>
            </a:r>
          </a:p>
        </p:txBody>
      </p:sp>
      <p:sp>
        <p:nvSpPr>
          <p:cNvPr id="12" name="Bevel 11">
            <a:extLst>
              <a:ext uri="{FF2B5EF4-FFF2-40B4-BE49-F238E27FC236}">
                <a16:creationId xmlns:a16="http://schemas.microsoft.com/office/drawing/2014/main" id="{2C36B78B-F346-6E4E-A7E7-9AD49DE9FB3C}"/>
              </a:ext>
            </a:extLst>
          </p:cNvPr>
          <p:cNvSpPr/>
          <p:nvPr/>
        </p:nvSpPr>
        <p:spPr>
          <a:xfrm>
            <a:off x="1754911" y="489459"/>
            <a:ext cx="2636978" cy="562775"/>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CLEAN AIR</a:t>
            </a:r>
          </a:p>
        </p:txBody>
      </p:sp>
      <p:sp>
        <p:nvSpPr>
          <p:cNvPr id="8" name="Slide Number Placeholder 7">
            <a:extLst>
              <a:ext uri="{FF2B5EF4-FFF2-40B4-BE49-F238E27FC236}">
                <a16:creationId xmlns:a16="http://schemas.microsoft.com/office/drawing/2014/main" id="{1E0D25DC-90EE-4F5C-9FD1-BDDEF6A88E9B}"/>
              </a:ext>
            </a:extLst>
          </p:cNvPr>
          <p:cNvSpPr>
            <a:spLocks noGrp="1"/>
          </p:cNvSpPr>
          <p:nvPr>
            <p:ph type="sldNum" sz="quarter" idx="12"/>
          </p:nvPr>
        </p:nvSpPr>
        <p:spPr/>
        <p:txBody>
          <a:bodyPr/>
          <a:lstStyle/>
          <a:p>
            <a:fld id="{871FDAF4-F9BA-4E6E-AE28-9371978FF90C}" type="slidenum">
              <a:rPr lang="en-US" smtClean="0"/>
              <a:t>101</a:t>
            </a:fld>
            <a:endParaRPr lang="en-US"/>
          </a:p>
        </p:txBody>
      </p:sp>
    </p:spTree>
    <p:extLst>
      <p:ext uri="{BB962C8B-B14F-4D97-AF65-F5344CB8AC3E}">
        <p14:creationId xmlns:p14="http://schemas.microsoft.com/office/powerpoint/2010/main" val="21395475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0" y="7719768"/>
            <a:ext cx="2430379" cy="2154436"/>
          </a:xfrm>
          <a:prstGeom prst="rect">
            <a:avLst/>
          </a:prstGeom>
        </p:spPr>
        <p:txBody>
          <a:bodyPr vert="horz" wrap="square" lIns="0" tIns="0" rIns="0" bIns="0" rtlCol="0">
            <a:spAutoFit/>
          </a:bodyPr>
          <a:lstStyle/>
          <a:p>
            <a:pPr marL="12509" defTabSz="581551"/>
            <a:r>
              <a:rPr sz="1400" b="1" dirty="0">
                <a:solidFill>
                  <a:prstClr val="black"/>
                </a:solidFill>
                <a:cs typeface="Calibri"/>
              </a:rPr>
              <a:t>Me</a:t>
            </a:r>
            <a:r>
              <a:rPr sz="1400" b="1" spc="-10" dirty="0">
                <a:solidFill>
                  <a:prstClr val="black"/>
                </a:solidFill>
                <a:cs typeface="Calibri"/>
              </a:rPr>
              <a:t>t</a:t>
            </a:r>
            <a:r>
              <a:rPr sz="1400" b="1" spc="-15" dirty="0">
                <a:solidFill>
                  <a:prstClr val="black"/>
                </a:solidFill>
                <a:cs typeface="Calibri"/>
              </a:rPr>
              <a:t>hodology</a:t>
            </a:r>
            <a:endParaRPr sz="1400" dirty="0">
              <a:solidFill>
                <a:prstClr val="black"/>
              </a:solidFill>
              <a:cs typeface="Calibri"/>
            </a:endParaRPr>
          </a:p>
          <a:p>
            <a:pPr marL="294607" indent="-282096" defTabSz="581551">
              <a:buFont typeface="Calibri"/>
              <a:buChar char="-"/>
              <a:tabLst>
                <a:tab pos="295232" algn="l"/>
              </a:tabLst>
            </a:pPr>
            <a:r>
              <a:rPr sz="1400" spc="-15" dirty="0">
                <a:solidFill>
                  <a:prstClr val="black"/>
                </a:solidFill>
                <a:cs typeface="Calibri"/>
              </a:rPr>
              <a:t>Assess</a:t>
            </a:r>
            <a:r>
              <a:rPr sz="1400" spc="-29" dirty="0">
                <a:solidFill>
                  <a:prstClr val="black"/>
                </a:solidFill>
                <a:cs typeface="Calibri"/>
              </a:rPr>
              <a:t>o</a:t>
            </a:r>
            <a:r>
              <a:rPr sz="1400" spc="-45" dirty="0">
                <a:solidFill>
                  <a:prstClr val="black"/>
                </a:solidFill>
                <a:cs typeface="Calibri"/>
              </a:rPr>
              <a:t>r</a:t>
            </a:r>
            <a:r>
              <a:rPr sz="1400" dirty="0">
                <a:solidFill>
                  <a:prstClr val="black"/>
                </a:solidFill>
                <a:cs typeface="Calibri"/>
              </a:rPr>
              <a:t>s</a:t>
            </a:r>
            <a:r>
              <a:rPr sz="1400" spc="-4" dirty="0">
                <a:solidFill>
                  <a:prstClr val="black"/>
                </a:solidFill>
                <a:cs typeface="Calibri"/>
              </a:rPr>
              <a:t> </a:t>
            </a:r>
            <a:r>
              <a:rPr sz="1400" dirty="0">
                <a:solidFill>
                  <a:prstClr val="black"/>
                </a:solidFill>
                <a:cs typeface="Calibri"/>
              </a:rPr>
              <a:t>will</a:t>
            </a:r>
            <a:r>
              <a:rPr sz="1400" spc="-19" dirty="0">
                <a:solidFill>
                  <a:prstClr val="black"/>
                </a:solidFill>
                <a:cs typeface="Calibri"/>
              </a:rPr>
              <a:t> </a:t>
            </a:r>
            <a:r>
              <a:rPr lang="en-IN" sz="1400" spc="-19" dirty="0">
                <a:solidFill>
                  <a:prstClr val="black"/>
                </a:solidFill>
                <a:cs typeface="Calibri"/>
              </a:rPr>
              <a:t>randomly </a:t>
            </a:r>
            <a:r>
              <a:rPr sz="1400" dirty="0">
                <a:solidFill>
                  <a:prstClr val="black"/>
                </a:solidFill>
                <a:cs typeface="Calibri"/>
              </a:rPr>
              <a:t>vi</a:t>
            </a:r>
            <a:r>
              <a:rPr sz="1400" spc="-10" dirty="0">
                <a:solidFill>
                  <a:prstClr val="black"/>
                </a:solidFill>
                <a:cs typeface="Calibri"/>
              </a:rPr>
              <a:t>s</a:t>
            </a:r>
            <a:r>
              <a:rPr sz="1400" dirty="0">
                <a:solidFill>
                  <a:prstClr val="black"/>
                </a:solidFill>
                <a:cs typeface="Calibri"/>
              </a:rPr>
              <a:t>it</a:t>
            </a:r>
            <a:r>
              <a:rPr sz="1400" spc="-4" dirty="0">
                <a:solidFill>
                  <a:prstClr val="black"/>
                </a:solidFill>
                <a:cs typeface="Calibri"/>
              </a:rPr>
              <a:t> </a:t>
            </a:r>
            <a:r>
              <a:rPr lang="en-IN" sz="1400" spc="-4" dirty="0">
                <a:solidFill>
                  <a:prstClr val="black"/>
                </a:solidFill>
                <a:cs typeface="Calibri"/>
              </a:rPr>
              <a:t>slums as per size of the sample</a:t>
            </a:r>
            <a:endParaRPr lang="en-US" sz="1400" spc="-15" dirty="0">
              <a:solidFill>
                <a:prstClr val="black"/>
              </a:solidFill>
              <a:cs typeface="Calibri"/>
            </a:endParaRPr>
          </a:p>
          <a:p>
            <a:pPr marL="294607" indent="-282096" defTabSz="581551">
              <a:buFont typeface="Calibri"/>
              <a:buChar char="-"/>
              <a:tabLst>
                <a:tab pos="295232" algn="l"/>
              </a:tabLst>
            </a:pPr>
            <a:r>
              <a:rPr sz="1400" spc="-15" dirty="0">
                <a:solidFill>
                  <a:prstClr val="black"/>
                </a:solidFill>
                <a:cs typeface="Calibri"/>
              </a:rPr>
              <a:t>Assess</a:t>
            </a:r>
            <a:r>
              <a:rPr sz="1400" spc="-29" dirty="0">
                <a:solidFill>
                  <a:prstClr val="black"/>
                </a:solidFill>
                <a:cs typeface="Calibri"/>
              </a:rPr>
              <a:t>o</a:t>
            </a:r>
            <a:r>
              <a:rPr sz="1400" spc="-45" dirty="0">
                <a:solidFill>
                  <a:prstClr val="black"/>
                </a:solidFill>
                <a:cs typeface="Calibri"/>
              </a:rPr>
              <a:t>r</a:t>
            </a:r>
            <a:r>
              <a:rPr sz="1400" dirty="0">
                <a:solidFill>
                  <a:prstClr val="black"/>
                </a:solidFill>
                <a:cs typeface="Calibri"/>
              </a:rPr>
              <a:t>s</a:t>
            </a:r>
            <a:r>
              <a:rPr sz="1400" spc="-4" dirty="0">
                <a:solidFill>
                  <a:prstClr val="black"/>
                </a:solidFill>
                <a:cs typeface="Calibri"/>
              </a:rPr>
              <a:t> </a:t>
            </a:r>
            <a:r>
              <a:rPr lang="en-IN" sz="1400" dirty="0">
                <a:solidFill>
                  <a:prstClr val="black"/>
                </a:solidFill>
                <a:cs typeface="Calibri"/>
              </a:rPr>
              <a:t>may</a:t>
            </a:r>
            <a:r>
              <a:rPr sz="1400" spc="-10" dirty="0">
                <a:solidFill>
                  <a:prstClr val="black"/>
                </a:solidFill>
                <a:cs typeface="Calibri"/>
              </a:rPr>
              <a:t> </a:t>
            </a:r>
            <a:r>
              <a:rPr sz="1400" dirty="0">
                <a:solidFill>
                  <a:prstClr val="black"/>
                </a:solidFill>
                <a:cs typeface="Calibri"/>
              </a:rPr>
              <a:t>i</a:t>
            </a:r>
            <a:r>
              <a:rPr sz="1400" spc="-24" dirty="0">
                <a:solidFill>
                  <a:prstClr val="black"/>
                </a:solidFill>
                <a:cs typeface="Calibri"/>
              </a:rPr>
              <a:t>n</a:t>
            </a:r>
            <a:r>
              <a:rPr sz="1400" spc="-35" dirty="0">
                <a:solidFill>
                  <a:prstClr val="black"/>
                </a:solidFill>
                <a:cs typeface="Calibri"/>
              </a:rPr>
              <a:t>t</a:t>
            </a:r>
            <a:r>
              <a:rPr sz="1400" spc="-15" dirty="0">
                <a:solidFill>
                  <a:prstClr val="black"/>
                </a:solidFill>
                <a:cs typeface="Calibri"/>
              </a:rPr>
              <a:t>e</a:t>
            </a:r>
            <a:r>
              <a:rPr sz="1400" spc="-49" dirty="0">
                <a:solidFill>
                  <a:prstClr val="black"/>
                </a:solidFill>
                <a:cs typeface="Calibri"/>
              </a:rPr>
              <a:t>r</a:t>
            </a:r>
            <a:r>
              <a:rPr sz="1400" spc="-10" dirty="0">
                <a:solidFill>
                  <a:prstClr val="black"/>
                </a:solidFill>
                <a:cs typeface="Calibri"/>
              </a:rPr>
              <a:t>act</a:t>
            </a:r>
            <a:r>
              <a:rPr sz="1400" spc="-24" dirty="0">
                <a:solidFill>
                  <a:prstClr val="black"/>
                </a:solidFill>
                <a:cs typeface="Calibri"/>
              </a:rPr>
              <a:t> </a:t>
            </a:r>
            <a:r>
              <a:rPr sz="1400" dirty="0">
                <a:solidFill>
                  <a:prstClr val="black"/>
                </a:solidFill>
                <a:cs typeface="Calibri"/>
              </a:rPr>
              <a:t>with</a:t>
            </a:r>
            <a:r>
              <a:rPr sz="1400" spc="-19" dirty="0">
                <a:solidFill>
                  <a:prstClr val="black"/>
                </a:solidFill>
                <a:cs typeface="Calibri"/>
              </a:rPr>
              <a:t> </a:t>
            </a:r>
            <a:r>
              <a:rPr lang="en-IN" sz="1400" dirty="0">
                <a:solidFill>
                  <a:prstClr val="black"/>
                </a:solidFill>
                <a:cs typeface="Calibri"/>
              </a:rPr>
              <a:t>citizens basis the progress claimed</a:t>
            </a:r>
            <a:r>
              <a:rPr sz="1400" dirty="0">
                <a:solidFill>
                  <a:prstClr val="black"/>
                </a:solidFill>
                <a:cs typeface="Calibri"/>
              </a:rPr>
              <a:t>.</a:t>
            </a:r>
            <a:r>
              <a:rPr lang="en-US" sz="1400" dirty="0">
                <a:solidFill>
                  <a:prstClr val="black"/>
                </a:solidFill>
                <a:cs typeface="Calibri"/>
              </a:rPr>
              <a:t>   </a:t>
            </a:r>
            <a:endParaRPr sz="1400" dirty="0">
              <a:solidFill>
                <a:prstClr val="black"/>
              </a:solidFill>
              <a:cs typeface="Calibri"/>
            </a:endParaRPr>
          </a:p>
          <a:p>
            <a:pPr marL="294607" indent="-282096" defTabSz="581551">
              <a:buFont typeface="Calibri"/>
              <a:buChar char="-"/>
              <a:tabLst>
                <a:tab pos="295232" algn="l"/>
              </a:tabLst>
            </a:pPr>
            <a:r>
              <a:rPr sz="1400" spc="-15" dirty="0">
                <a:solidFill>
                  <a:prstClr val="black"/>
                </a:solidFill>
                <a:cs typeface="Calibri"/>
              </a:rPr>
              <a:t>Assess</a:t>
            </a:r>
            <a:r>
              <a:rPr sz="1400" spc="-29" dirty="0">
                <a:solidFill>
                  <a:prstClr val="black"/>
                </a:solidFill>
                <a:cs typeface="Calibri"/>
              </a:rPr>
              <a:t>o</a:t>
            </a:r>
            <a:r>
              <a:rPr sz="1400" spc="-45" dirty="0">
                <a:solidFill>
                  <a:prstClr val="black"/>
                </a:solidFill>
                <a:cs typeface="Calibri"/>
              </a:rPr>
              <a:t>r</a:t>
            </a:r>
            <a:r>
              <a:rPr sz="1400" dirty="0">
                <a:solidFill>
                  <a:prstClr val="black"/>
                </a:solidFill>
                <a:cs typeface="Calibri"/>
              </a:rPr>
              <a:t>s</a:t>
            </a:r>
            <a:r>
              <a:rPr sz="1400" spc="-4" dirty="0">
                <a:solidFill>
                  <a:prstClr val="black"/>
                </a:solidFill>
                <a:cs typeface="Calibri"/>
              </a:rPr>
              <a:t> </a:t>
            </a:r>
            <a:r>
              <a:rPr sz="1400" dirty="0">
                <a:solidFill>
                  <a:prstClr val="black"/>
                </a:solidFill>
                <a:cs typeface="Calibri"/>
              </a:rPr>
              <a:t>will</a:t>
            </a:r>
            <a:r>
              <a:rPr sz="1400" spc="-19" dirty="0">
                <a:solidFill>
                  <a:prstClr val="black"/>
                </a:solidFill>
                <a:cs typeface="Calibri"/>
              </a:rPr>
              <a:t> </a:t>
            </a:r>
            <a:r>
              <a:rPr sz="1400" dirty="0">
                <a:solidFill>
                  <a:prstClr val="black"/>
                </a:solidFill>
                <a:cs typeface="Calibri"/>
              </a:rPr>
              <a:t>cli</a:t>
            </a:r>
            <a:r>
              <a:rPr sz="1400" spc="4" dirty="0">
                <a:solidFill>
                  <a:prstClr val="black"/>
                </a:solidFill>
                <a:cs typeface="Calibri"/>
              </a:rPr>
              <a:t>c</a:t>
            </a:r>
            <a:r>
              <a:rPr sz="1400" spc="-15" dirty="0">
                <a:solidFill>
                  <a:prstClr val="black"/>
                </a:solidFill>
                <a:cs typeface="Calibri"/>
              </a:rPr>
              <a:t>k</a:t>
            </a:r>
            <a:r>
              <a:rPr sz="1400" spc="-39" dirty="0">
                <a:solidFill>
                  <a:prstClr val="black"/>
                </a:solidFill>
                <a:cs typeface="Calibri"/>
              </a:rPr>
              <a:t> </a:t>
            </a:r>
            <a:r>
              <a:rPr sz="1400" spc="-15" dirty="0">
                <a:solidFill>
                  <a:prstClr val="black"/>
                </a:solidFill>
                <a:cs typeface="Calibri"/>
              </a:rPr>
              <a:t>the</a:t>
            </a:r>
            <a:r>
              <a:rPr sz="1400" spc="-4" dirty="0">
                <a:solidFill>
                  <a:prstClr val="black"/>
                </a:solidFill>
                <a:cs typeface="Calibri"/>
              </a:rPr>
              <a:t> pi</a:t>
            </a:r>
            <a:r>
              <a:rPr sz="1400" spc="4" dirty="0">
                <a:solidFill>
                  <a:prstClr val="black"/>
                </a:solidFill>
                <a:cs typeface="Calibri"/>
              </a:rPr>
              <a:t>c</a:t>
            </a:r>
            <a:r>
              <a:rPr sz="1400" spc="-15" dirty="0">
                <a:solidFill>
                  <a:prstClr val="black"/>
                </a:solidFill>
                <a:cs typeface="Calibri"/>
              </a:rPr>
              <a:t>tu</a:t>
            </a:r>
            <a:r>
              <a:rPr sz="1400" spc="-45" dirty="0">
                <a:solidFill>
                  <a:prstClr val="black"/>
                </a:solidFill>
                <a:cs typeface="Calibri"/>
              </a:rPr>
              <a:t>r</a:t>
            </a:r>
            <a:r>
              <a:rPr sz="1400" spc="-15" dirty="0">
                <a:solidFill>
                  <a:prstClr val="black"/>
                </a:solidFill>
                <a:cs typeface="Calibri"/>
              </a:rPr>
              <a:t>es</a:t>
            </a:r>
            <a:r>
              <a:rPr sz="1400" spc="-4" dirty="0">
                <a:solidFill>
                  <a:prstClr val="black"/>
                </a:solidFill>
                <a:cs typeface="Calibri"/>
              </a:rPr>
              <a:t> </a:t>
            </a:r>
            <a:r>
              <a:rPr sz="1400" spc="-35" dirty="0">
                <a:solidFill>
                  <a:prstClr val="black"/>
                </a:solidFill>
                <a:cs typeface="Calibri"/>
              </a:rPr>
              <a:t>t</a:t>
            </a:r>
            <a:r>
              <a:rPr sz="1400" dirty="0">
                <a:solidFill>
                  <a:prstClr val="black"/>
                </a:solidFill>
                <a:cs typeface="Calibri"/>
              </a:rPr>
              <a:t>o</a:t>
            </a:r>
            <a:r>
              <a:rPr sz="1400" spc="-19" dirty="0">
                <a:solidFill>
                  <a:prstClr val="black"/>
                </a:solidFill>
                <a:cs typeface="Calibri"/>
              </a:rPr>
              <a:t> </a:t>
            </a:r>
            <a:r>
              <a:rPr sz="1400" spc="-4" dirty="0">
                <a:solidFill>
                  <a:prstClr val="black"/>
                </a:solidFill>
                <a:cs typeface="Calibri"/>
              </a:rPr>
              <a:t>supp</a:t>
            </a:r>
            <a:r>
              <a:rPr sz="1400" spc="-10" dirty="0">
                <a:solidFill>
                  <a:prstClr val="black"/>
                </a:solidFill>
                <a:cs typeface="Calibri"/>
              </a:rPr>
              <a:t>ort</a:t>
            </a:r>
            <a:r>
              <a:rPr sz="1400" spc="-4" dirty="0">
                <a:solidFill>
                  <a:prstClr val="black"/>
                </a:solidFill>
                <a:cs typeface="Calibri"/>
              </a:rPr>
              <a:t> </a:t>
            </a:r>
            <a:r>
              <a:rPr sz="1400" dirty="0">
                <a:solidFill>
                  <a:prstClr val="black"/>
                </a:solidFill>
                <a:cs typeface="Calibri"/>
              </a:rPr>
              <a:t>their</a:t>
            </a:r>
            <a:r>
              <a:rPr sz="1400" spc="4" dirty="0">
                <a:solidFill>
                  <a:prstClr val="black"/>
                </a:solidFill>
                <a:cs typeface="Calibri"/>
              </a:rPr>
              <a:t> </a:t>
            </a:r>
            <a:r>
              <a:rPr sz="1400" spc="-10" dirty="0">
                <a:solidFill>
                  <a:prstClr val="black"/>
                </a:solidFill>
                <a:cs typeface="Calibri"/>
              </a:rPr>
              <a:t>o</a:t>
            </a:r>
            <a:r>
              <a:rPr sz="1400" spc="-15" dirty="0">
                <a:solidFill>
                  <a:prstClr val="black"/>
                </a:solidFill>
                <a:cs typeface="Calibri"/>
              </a:rPr>
              <a:t>b</a:t>
            </a:r>
            <a:r>
              <a:rPr sz="1400" spc="-19" dirty="0">
                <a:solidFill>
                  <a:prstClr val="black"/>
                </a:solidFill>
                <a:cs typeface="Calibri"/>
              </a:rPr>
              <a:t>se</a:t>
            </a:r>
            <a:r>
              <a:rPr sz="1400" spc="15" dirty="0">
                <a:solidFill>
                  <a:prstClr val="black"/>
                </a:solidFill>
                <a:cs typeface="Calibri"/>
              </a:rPr>
              <a:t>r</a:t>
            </a:r>
            <a:r>
              <a:rPr sz="1400" spc="-55" dirty="0">
                <a:solidFill>
                  <a:prstClr val="black"/>
                </a:solidFill>
                <a:cs typeface="Calibri"/>
              </a:rPr>
              <a:t>v</a:t>
            </a:r>
            <a:r>
              <a:rPr sz="1400" spc="-24" dirty="0">
                <a:solidFill>
                  <a:prstClr val="black"/>
                </a:solidFill>
                <a:cs typeface="Calibri"/>
              </a:rPr>
              <a:t>a</a:t>
            </a:r>
            <a:r>
              <a:rPr sz="1400" dirty="0">
                <a:solidFill>
                  <a:prstClr val="black"/>
                </a:solidFill>
                <a:cs typeface="Calibri"/>
              </a:rPr>
              <a:t>tion</a:t>
            </a:r>
            <a:r>
              <a:rPr sz="1400" spc="-59" dirty="0">
                <a:solidFill>
                  <a:prstClr val="black"/>
                </a:solidFill>
                <a:cs typeface="Calibri"/>
              </a:rPr>
              <a:t>/</a:t>
            </a:r>
            <a:r>
              <a:rPr sz="1400" spc="-15" dirty="0">
                <a:solidFill>
                  <a:prstClr val="black"/>
                </a:solidFill>
                <a:cs typeface="Calibri"/>
              </a:rPr>
              <a:t>assessme</a:t>
            </a:r>
            <a:r>
              <a:rPr sz="1400" spc="-35" dirty="0">
                <a:solidFill>
                  <a:prstClr val="black"/>
                </a:solidFill>
                <a:cs typeface="Calibri"/>
              </a:rPr>
              <a:t>n</a:t>
            </a:r>
            <a:r>
              <a:rPr sz="1400" spc="-10" dirty="0">
                <a:solidFill>
                  <a:prstClr val="black"/>
                </a:solidFill>
                <a:cs typeface="Calibri"/>
              </a:rPr>
              <a:t>t</a:t>
            </a:r>
            <a:endParaRPr sz="1400" dirty="0">
              <a:solidFill>
                <a:prstClr val="black"/>
              </a:solidFill>
              <a:cs typeface="Calibri"/>
            </a:endParaRPr>
          </a:p>
        </p:txBody>
      </p:sp>
      <p:sp>
        <p:nvSpPr>
          <p:cNvPr id="6" name="Rounded Rectangle 5"/>
          <p:cNvSpPr/>
          <p:nvPr/>
        </p:nvSpPr>
        <p:spPr>
          <a:xfrm>
            <a:off x="0" y="1717185"/>
            <a:ext cx="5390848" cy="707886"/>
          </a:xfrm>
          <a:prstGeom prst="roundRect">
            <a:avLst/>
          </a:prstGeom>
          <a:solidFill>
            <a:schemeClr val="accent5">
              <a:lumMod val="40000"/>
              <a:lumOff val="6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1" tIns="45041" rIns="90081" bIns="45041" numCol="1" spcCol="0" rtlCol="0" fromWordArt="0" anchor="ctr" anchorCtr="0" forceAA="0" compatLnSpc="1">
            <a:prstTxWarp prst="textNoShape">
              <a:avLst/>
            </a:prstTxWarp>
            <a:noAutofit/>
          </a:bodyPr>
          <a:lstStyle/>
          <a:p>
            <a:pPr defTabSz="581551"/>
            <a:r>
              <a:rPr lang="en-US" sz="1600" b="1" dirty="0">
                <a:solidFill>
                  <a:prstClr val="black"/>
                </a:solidFill>
                <a:ea typeface="Times New Roman"/>
                <a:cs typeface="Arial"/>
              </a:rPr>
              <a:t>3.   Social Support Groups/Committees in 100% Slums (Informal Settlements) falls under the jurisdiction of ULB  </a:t>
            </a:r>
          </a:p>
        </p:txBody>
      </p:sp>
      <p:graphicFrame>
        <p:nvGraphicFramePr>
          <p:cNvPr id="10" name="Table 9"/>
          <p:cNvGraphicFramePr>
            <a:graphicFrameLocks noGrp="1"/>
          </p:cNvGraphicFramePr>
          <p:nvPr>
            <p:extLst>
              <p:ext uri="{D42A27DB-BD31-4B8C-83A1-F6EECF244321}">
                <p14:modId xmlns:p14="http://schemas.microsoft.com/office/powerpoint/2010/main" val="2348117471"/>
              </p:ext>
            </p:extLst>
          </p:nvPr>
        </p:nvGraphicFramePr>
        <p:xfrm>
          <a:off x="2304629" y="7701063"/>
          <a:ext cx="3795382" cy="2161184"/>
        </p:xfrm>
        <a:graphic>
          <a:graphicData uri="http://schemas.openxmlformats.org/drawingml/2006/table">
            <a:tbl>
              <a:tblPr firstRow="1" bandRow="1">
                <a:tableStyleId>{5C22544A-7EE6-4342-B048-85BDC9FD1C3A}</a:tableStyleId>
              </a:tblPr>
              <a:tblGrid>
                <a:gridCol w="1840048">
                  <a:extLst>
                    <a:ext uri="{9D8B030D-6E8A-4147-A177-3AD203B41FA5}">
                      <a16:colId xmlns:a16="http://schemas.microsoft.com/office/drawing/2014/main" val="20000"/>
                    </a:ext>
                  </a:extLst>
                </a:gridCol>
                <a:gridCol w="472598">
                  <a:extLst>
                    <a:ext uri="{9D8B030D-6E8A-4147-A177-3AD203B41FA5}">
                      <a16:colId xmlns:a16="http://schemas.microsoft.com/office/drawing/2014/main" val="20001"/>
                    </a:ext>
                  </a:extLst>
                </a:gridCol>
                <a:gridCol w="484717">
                  <a:extLst>
                    <a:ext uri="{9D8B030D-6E8A-4147-A177-3AD203B41FA5}">
                      <a16:colId xmlns:a16="http://schemas.microsoft.com/office/drawing/2014/main" val="20002"/>
                    </a:ext>
                  </a:extLst>
                </a:gridCol>
                <a:gridCol w="525512">
                  <a:extLst>
                    <a:ext uri="{9D8B030D-6E8A-4147-A177-3AD203B41FA5}">
                      <a16:colId xmlns:a16="http://schemas.microsoft.com/office/drawing/2014/main" val="20003"/>
                    </a:ext>
                  </a:extLst>
                </a:gridCol>
                <a:gridCol w="472507">
                  <a:extLst>
                    <a:ext uri="{9D8B030D-6E8A-4147-A177-3AD203B41FA5}">
                      <a16:colId xmlns:a16="http://schemas.microsoft.com/office/drawing/2014/main" val="20004"/>
                    </a:ext>
                  </a:extLst>
                </a:gridCol>
              </a:tblGrid>
              <a:tr h="179622">
                <a:tc rowSpan="2">
                  <a:txBody>
                    <a:bodyPr/>
                    <a:lstStyle/>
                    <a:p>
                      <a:pPr algn="ctr"/>
                      <a:r>
                        <a:rPr lang="en-US" sz="1050" b="1" dirty="0"/>
                        <a:t>Assessment Area</a:t>
                      </a:r>
                    </a:p>
                  </a:txBody>
                  <a:tcPr marL="116391" marR="116391" marT="58194" marB="58194" anchor="ctr"/>
                </a:tc>
                <a:tc gridSpan="4">
                  <a:txBody>
                    <a:bodyPr/>
                    <a:lstStyle/>
                    <a:p>
                      <a:pPr algn="ctr"/>
                      <a:r>
                        <a:rPr lang="en-US" sz="1050" b="1" dirty="0"/>
                        <a:t>Population</a:t>
                      </a:r>
                    </a:p>
                  </a:txBody>
                  <a:tcPr marL="116391" marR="116391" marT="58194" marB="58194"/>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25950">
                <a:tc vMerge="1">
                  <a:txBody>
                    <a:bodyPr/>
                    <a:lstStyle/>
                    <a:p>
                      <a:endParaRPr lang="en-US" dirty="0"/>
                    </a:p>
                  </a:txBody>
                  <a:tcPr/>
                </a:tc>
                <a:tc>
                  <a:txBody>
                    <a:bodyPr/>
                    <a:lstStyle/>
                    <a:p>
                      <a:pPr algn="ctr"/>
                      <a:r>
                        <a:rPr lang="en-US" sz="1050" b="1" dirty="0"/>
                        <a:t>&lt; 1 Lakh</a:t>
                      </a:r>
                    </a:p>
                  </a:txBody>
                  <a:tcPr marL="116391" marR="116391" marT="58194" marB="58194"/>
                </a:tc>
                <a:tc>
                  <a:txBody>
                    <a:bodyPr/>
                    <a:lstStyle/>
                    <a:p>
                      <a:pPr algn="ctr"/>
                      <a:r>
                        <a:rPr lang="en-US" sz="1050" b="1" dirty="0"/>
                        <a:t>1-3 Lakh</a:t>
                      </a:r>
                    </a:p>
                  </a:txBody>
                  <a:tcPr marL="116391" marR="116391" marT="58194" marB="58194"/>
                </a:tc>
                <a:tc>
                  <a:txBody>
                    <a:bodyPr/>
                    <a:lstStyle/>
                    <a:p>
                      <a:pPr algn="ctr"/>
                      <a:r>
                        <a:rPr lang="en-US" sz="1050" b="1" dirty="0"/>
                        <a:t>3-10 Lakh</a:t>
                      </a:r>
                    </a:p>
                  </a:txBody>
                  <a:tcPr marL="116391" marR="116391" marT="58194" marB="58194"/>
                </a:tc>
                <a:tc>
                  <a:txBody>
                    <a:bodyPr/>
                    <a:lstStyle/>
                    <a:p>
                      <a:pPr algn="ctr"/>
                      <a:r>
                        <a:rPr lang="en-US" sz="1050" b="1" dirty="0"/>
                        <a:t>&gt;10 Lakh</a:t>
                      </a:r>
                    </a:p>
                  </a:txBody>
                  <a:tcPr marL="116391" marR="116391" marT="58194" marB="58194"/>
                </a:tc>
                <a:extLst>
                  <a:ext uri="{0D108BD9-81ED-4DB2-BD59-A6C34878D82A}">
                    <a16:rowId xmlns:a16="http://schemas.microsoft.com/office/drawing/2014/main" val="10001"/>
                  </a:ext>
                </a:extLst>
              </a:tr>
              <a:tr h="425950">
                <a:tc>
                  <a:txBody>
                    <a:bodyPr/>
                    <a:lstStyle/>
                    <a:p>
                      <a:pPr algn="ctr"/>
                      <a:r>
                        <a:rPr lang="en-US" sz="1050" b="0" dirty="0"/>
                        <a:t>Locations to be covered per zone</a:t>
                      </a:r>
                    </a:p>
                  </a:txBody>
                  <a:tcPr marL="116391" marR="116391" marT="58194" marB="58194"/>
                </a:tc>
                <a:tc>
                  <a:txBody>
                    <a:bodyPr/>
                    <a:lstStyle/>
                    <a:p>
                      <a:pPr algn="ctr"/>
                      <a:r>
                        <a:rPr lang="en-US" sz="1050" b="0" dirty="0"/>
                        <a:t>1</a:t>
                      </a:r>
                    </a:p>
                  </a:txBody>
                  <a:tcPr marL="116391" marR="116391" marT="58194" marB="58194"/>
                </a:tc>
                <a:tc>
                  <a:txBody>
                    <a:bodyPr/>
                    <a:lstStyle/>
                    <a:p>
                      <a:pPr algn="ctr"/>
                      <a:r>
                        <a:rPr lang="en-US" sz="1050" b="0" dirty="0"/>
                        <a:t>2</a:t>
                      </a:r>
                    </a:p>
                  </a:txBody>
                  <a:tcPr marL="116391" marR="116391" marT="58194" marB="58194"/>
                </a:tc>
                <a:tc>
                  <a:txBody>
                    <a:bodyPr/>
                    <a:lstStyle/>
                    <a:p>
                      <a:pPr algn="ctr"/>
                      <a:r>
                        <a:rPr lang="en-US" sz="1050" b="0" dirty="0"/>
                        <a:t>3</a:t>
                      </a:r>
                    </a:p>
                  </a:txBody>
                  <a:tcPr marL="116391" marR="116391" marT="58194" marB="58194"/>
                </a:tc>
                <a:tc>
                  <a:txBody>
                    <a:bodyPr/>
                    <a:lstStyle/>
                    <a:p>
                      <a:pPr algn="ctr"/>
                      <a:r>
                        <a:rPr lang="en-US" sz="1050" b="0" dirty="0"/>
                        <a:t>4</a:t>
                      </a:r>
                    </a:p>
                  </a:txBody>
                  <a:tcPr marL="116391" marR="116391" marT="58194" marB="58194"/>
                </a:tc>
                <a:extLst>
                  <a:ext uri="{0D108BD9-81ED-4DB2-BD59-A6C34878D82A}">
                    <a16:rowId xmlns:a16="http://schemas.microsoft.com/office/drawing/2014/main" val="10003"/>
                  </a:ext>
                </a:extLst>
              </a:tr>
              <a:tr h="425950">
                <a:tc>
                  <a:txBody>
                    <a:bodyPr/>
                    <a:lstStyle/>
                    <a:p>
                      <a:pPr algn="ctr"/>
                      <a:r>
                        <a:rPr lang="en-US" sz="1050" b="0" dirty="0"/>
                        <a:t>Total</a:t>
                      </a:r>
                      <a:r>
                        <a:rPr lang="en-US" sz="1050" b="0" baseline="0" dirty="0"/>
                        <a:t> Zones in the city</a:t>
                      </a:r>
                      <a:endParaRPr lang="en-US" sz="1050" b="0" dirty="0"/>
                    </a:p>
                  </a:txBody>
                  <a:tcPr marL="116391" marR="116391" marT="58194" marB="58194"/>
                </a:tc>
                <a:tc>
                  <a:txBody>
                    <a:bodyPr/>
                    <a:lstStyle/>
                    <a:p>
                      <a:pPr algn="ctr"/>
                      <a:r>
                        <a:rPr lang="en-US" sz="1050" b="0" dirty="0"/>
                        <a:t>2</a:t>
                      </a:r>
                    </a:p>
                  </a:txBody>
                  <a:tcPr marL="116391" marR="116391" marT="58194" marB="58194"/>
                </a:tc>
                <a:tc>
                  <a:txBody>
                    <a:bodyPr/>
                    <a:lstStyle/>
                    <a:p>
                      <a:pPr algn="ctr"/>
                      <a:r>
                        <a:rPr lang="en-US" sz="1050" b="0" dirty="0"/>
                        <a:t>4</a:t>
                      </a:r>
                    </a:p>
                  </a:txBody>
                  <a:tcPr marL="116391" marR="116391" marT="58194" marB="58194"/>
                </a:tc>
                <a:tc>
                  <a:txBody>
                    <a:bodyPr/>
                    <a:lstStyle/>
                    <a:p>
                      <a:pPr algn="ctr"/>
                      <a:r>
                        <a:rPr lang="en-US" sz="1050" b="0" dirty="0"/>
                        <a:t>4</a:t>
                      </a:r>
                    </a:p>
                  </a:txBody>
                  <a:tcPr marL="116391" marR="116391" marT="58194" marB="58194"/>
                </a:tc>
                <a:tc>
                  <a:txBody>
                    <a:bodyPr/>
                    <a:lstStyle/>
                    <a:p>
                      <a:pPr algn="ctr"/>
                      <a:r>
                        <a:rPr lang="en-US" sz="1050" b="0" dirty="0"/>
                        <a:t>5</a:t>
                      </a:r>
                    </a:p>
                  </a:txBody>
                  <a:tcPr marL="116391" marR="116391" marT="58194" marB="58194"/>
                </a:tc>
                <a:extLst>
                  <a:ext uri="{0D108BD9-81ED-4DB2-BD59-A6C34878D82A}">
                    <a16:rowId xmlns:a16="http://schemas.microsoft.com/office/drawing/2014/main" val="10004"/>
                  </a:ext>
                </a:extLst>
              </a:tr>
              <a:tr h="425950">
                <a:tc>
                  <a:txBody>
                    <a:bodyPr/>
                    <a:lstStyle/>
                    <a:p>
                      <a:pPr algn="ctr"/>
                      <a:r>
                        <a:rPr lang="en-US" sz="1050" b="1" dirty="0"/>
                        <a:t>Total Locations</a:t>
                      </a:r>
                    </a:p>
                  </a:txBody>
                  <a:tcPr marL="116391" marR="116391" marT="58194" marB="58194"/>
                </a:tc>
                <a:tc>
                  <a:txBody>
                    <a:bodyPr/>
                    <a:lstStyle/>
                    <a:p>
                      <a:pPr algn="ctr"/>
                      <a:r>
                        <a:rPr lang="en-US" sz="1050" b="1" dirty="0"/>
                        <a:t>2</a:t>
                      </a:r>
                    </a:p>
                  </a:txBody>
                  <a:tcPr marL="116391" marR="116391" marT="58194" marB="58194"/>
                </a:tc>
                <a:tc>
                  <a:txBody>
                    <a:bodyPr/>
                    <a:lstStyle/>
                    <a:p>
                      <a:pPr algn="ctr"/>
                      <a:r>
                        <a:rPr lang="en-US" sz="1050" b="1" dirty="0"/>
                        <a:t>8</a:t>
                      </a:r>
                    </a:p>
                  </a:txBody>
                  <a:tcPr marL="116391" marR="116391" marT="58194" marB="58194"/>
                </a:tc>
                <a:tc>
                  <a:txBody>
                    <a:bodyPr/>
                    <a:lstStyle/>
                    <a:p>
                      <a:pPr algn="ctr"/>
                      <a:r>
                        <a:rPr lang="en-US" sz="1050" b="1" dirty="0"/>
                        <a:t>12</a:t>
                      </a:r>
                    </a:p>
                  </a:txBody>
                  <a:tcPr marL="116391" marR="116391" marT="58194" marB="58194"/>
                </a:tc>
                <a:tc>
                  <a:txBody>
                    <a:bodyPr/>
                    <a:lstStyle/>
                    <a:p>
                      <a:pPr algn="ctr"/>
                      <a:r>
                        <a:rPr lang="en-US" sz="1050" b="1" dirty="0"/>
                        <a:t>20</a:t>
                      </a:r>
                    </a:p>
                  </a:txBody>
                  <a:tcPr marL="116391" marR="116391" marT="58194" marB="58194"/>
                </a:tc>
                <a:extLst>
                  <a:ext uri="{0D108BD9-81ED-4DB2-BD59-A6C34878D82A}">
                    <a16:rowId xmlns:a16="http://schemas.microsoft.com/office/drawing/2014/main" val="10005"/>
                  </a:ext>
                </a:extLst>
              </a:tr>
            </a:tbl>
          </a:graphicData>
        </a:graphic>
      </p:graphicFrame>
      <p:sp>
        <p:nvSpPr>
          <p:cNvPr id="13" name="TextBox 12">
            <a:extLst>
              <a:ext uri="{FF2B5EF4-FFF2-40B4-BE49-F238E27FC236}">
                <a16:creationId xmlns:a16="http://schemas.microsoft.com/office/drawing/2014/main" id="{7A7A3D95-8FE4-4029-BB1D-989A81F694E9}"/>
              </a:ext>
            </a:extLst>
          </p:cNvPr>
          <p:cNvSpPr txBox="1"/>
          <p:nvPr/>
        </p:nvSpPr>
        <p:spPr>
          <a:xfrm>
            <a:off x="14514" y="734555"/>
            <a:ext cx="5376334" cy="954107"/>
          </a:xfrm>
          <a:prstGeom prst="rect">
            <a:avLst/>
          </a:prstGeom>
          <a:solidFill>
            <a:schemeClr val="accent2"/>
          </a:solidFill>
        </p:spPr>
        <p:txBody>
          <a:bodyPr wrap="square" rtlCol="0">
            <a:spAutoFit/>
          </a:bodyPr>
          <a:lstStyle/>
          <a:p>
            <a:pPr algn="ctr"/>
            <a:r>
              <a:rPr lang="en-US" sz="2800" dirty="0">
                <a:solidFill>
                  <a:prstClr val="black"/>
                </a:solidFill>
              </a:rPr>
              <a:t>Actions improving </a:t>
            </a:r>
            <a:r>
              <a:rPr lang="en-US" sz="2800" b="1" dirty="0">
                <a:solidFill>
                  <a:prstClr val="black"/>
                </a:solidFill>
              </a:rPr>
              <a:t>Citizen’s Experience  </a:t>
            </a:r>
            <a:r>
              <a:rPr lang="en-US" sz="2400" b="1" dirty="0">
                <a:solidFill>
                  <a:prstClr val="black"/>
                </a:solidFill>
              </a:rPr>
              <a:t>-</a:t>
            </a:r>
            <a:r>
              <a:rPr lang="en-US" sz="2400" dirty="0">
                <a:solidFill>
                  <a:prstClr val="black"/>
                </a:solidFill>
              </a:rPr>
              <a:t> </a:t>
            </a:r>
            <a:r>
              <a:rPr lang="en-US" sz="2400" dirty="0">
                <a:solidFill>
                  <a:schemeClr val="bg1"/>
                </a:solidFill>
              </a:rPr>
              <a:t>Direct </a:t>
            </a:r>
            <a:r>
              <a:rPr lang="en-US" sz="2800" dirty="0">
                <a:solidFill>
                  <a:schemeClr val="bg1"/>
                </a:solidFill>
              </a:rPr>
              <a:t>Observation</a:t>
            </a:r>
            <a:endParaRPr lang="en-US" sz="3200" dirty="0">
              <a:solidFill>
                <a:schemeClr val="bg1"/>
              </a:solidFill>
            </a:endParaRPr>
          </a:p>
        </p:txBody>
      </p:sp>
      <p:pic>
        <p:nvPicPr>
          <p:cNvPr id="9" name="Picture 8">
            <a:extLst>
              <a:ext uri="{FF2B5EF4-FFF2-40B4-BE49-F238E27FC236}">
                <a16:creationId xmlns:a16="http://schemas.microsoft.com/office/drawing/2014/main" id="{713F2E2E-7932-4A76-BDE5-8D7FBCBFB1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6334" y="719647"/>
            <a:ext cx="1467152" cy="1643539"/>
          </a:xfrm>
          <a:prstGeom prst="rect">
            <a:avLst/>
          </a:prstGeom>
        </p:spPr>
      </p:pic>
      <p:grpSp>
        <p:nvGrpSpPr>
          <p:cNvPr id="4" name="Group 3">
            <a:extLst>
              <a:ext uri="{FF2B5EF4-FFF2-40B4-BE49-F238E27FC236}">
                <a16:creationId xmlns:a16="http://schemas.microsoft.com/office/drawing/2014/main" id="{3F7EE6AC-CECC-4A22-A879-0FB24170149D}"/>
              </a:ext>
            </a:extLst>
          </p:cNvPr>
          <p:cNvGrpSpPr/>
          <p:nvPr/>
        </p:nvGrpSpPr>
        <p:grpSpPr>
          <a:xfrm>
            <a:off x="-1" y="5335801"/>
            <a:ext cx="6858001" cy="1608785"/>
            <a:chOff x="-6170287" y="1972992"/>
            <a:chExt cx="11510836" cy="2606551"/>
          </a:xfrm>
        </p:grpSpPr>
        <p:pic>
          <p:nvPicPr>
            <p:cNvPr id="7" name="Picture 6">
              <a:extLst>
                <a:ext uri="{FF2B5EF4-FFF2-40B4-BE49-F238E27FC236}">
                  <a16:creationId xmlns:a16="http://schemas.microsoft.com/office/drawing/2014/main" id="{EA103701-98BC-4A45-BE49-B085EDF5E4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0287" y="1990770"/>
              <a:ext cx="3081306" cy="2517775"/>
            </a:xfrm>
            <a:prstGeom prst="rect">
              <a:avLst/>
            </a:prstGeom>
            <a:ln>
              <a:noFill/>
            </a:ln>
            <a:effectLst>
              <a:softEdge rad="112500"/>
            </a:effectLst>
          </p:spPr>
        </p:pic>
        <p:pic>
          <p:nvPicPr>
            <p:cNvPr id="8" name="Picture 7">
              <a:extLst>
                <a:ext uri="{FF2B5EF4-FFF2-40B4-BE49-F238E27FC236}">
                  <a16:creationId xmlns:a16="http://schemas.microsoft.com/office/drawing/2014/main" id="{7EB9C169-D2E2-4236-86E1-FA5BCECBB31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6176" y="1972992"/>
              <a:ext cx="2874595" cy="2509578"/>
            </a:xfrm>
            <a:prstGeom prst="rect">
              <a:avLst/>
            </a:prstGeom>
            <a:ln>
              <a:noFill/>
            </a:ln>
            <a:effectLst>
              <a:softEdge rad="112500"/>
            </a:effectLst>
          </p:spPr>
        </p:pic>
        <p:pic>
          <p:nvPicPr>
            <p:cNvPr id="12" name="Picture 11">
              <a:extLst>
                <a:ext uri="{FF2B5EF4-FFF2-40B4-BE49-F238E27FC236}">
                  <a16:creationId xmlns:a16="http://schemas.microsoft.com/office/drawing/2014/main" id="{301A0D20-D442-4BE1-B0BA-521579D6FF33}"/>
                </a:ext>
              </a:extLst>
            </p:cNvPr>
            <p:cNvPicPr>
              <a:picLocks noChangeAspect="1"/>
            </p:cNvPicPr>
            <p:nvPr/>
          </p:nvPicPr>
          <p:blipFill>
            <a:blip r:embed="rId6"/>
            <a:stretch>
              <a:fillRect/>
            </a:stretch>
          </p:blipFill>
          <p:spPr>
            <a:xfrm>
              <a:off x="2259243" y="2183328"/>
              <a:ext cx="3081306" cy="2396215"/>
            </a:xfrm>
            <a:prstGeom prst="rect">
              <a:avLst/>
            </a:prstGeom>
            <a:ln>
              <a:noFill/>
            </a:ln>
            <a:effectLst>
              <a:softEdge rad="112500"/>
            </a:effectLst>
          </p:spPr>
        </p:pic>
        <p:pic>
          <p:nvPicPr>
            <p:cNvPr id="14" name="Picture 13">
              <a:extLst>
                <a:ext uri="{FF2B5EF4-FFF2-40B4-BE49-F238E27FC236}">
                  <a16:creationId xmlns:a16="http://schemas.microsoft.com/office/drawing/2014/main" id="{59866075-FE3F-402F-B281-EF21AF9EC1C3}"/>
                </a:ext>
              </a:extLst>
            </p:cNvPr>
            <p:cNvPicPr>
              <a:picLocks noChangeAspect="1"/>
            </p:cNvPicPr>
            <p:nvPr/>
          </p:nvPicPr>
          <p:blipFill>
            <a:blip r:embed="rId7"/>
            <a:stretch>
              <a:fillRect/>
            </a:stretch>
          </p:blipFill>
          <p:spPr>
            <a:xfrm>
              <a:off x="-528159" y="2069966"/>
              <a:ext cx="2874596" cy="2509577"/>
            </a:xfrm>
            <a:prstGeom prst="rect">
              <a:avLst/>
            </a:prstGeom>
            <a:ln>
              <a:noFill/>
            </a:ln>
            <a:effectLst>
              <a:softEdge rad="112500"/>
            </a:effectLst>
          </p:spPr>
        </p:pic>
      </p:grpSp>
      <p:grpSp>
        <p:nvGrpSpPr>
          <p:cNvPr id="11" name="Group 10">
            <a:extLst>
              <a:ext uri="{FF2B5EF4-FFF2-40B4-BE49-F238E27FC236}">
                <a16:creationId xmlns:a16="http://schemas.microsoft.com/office/drawing/2014/main" id="{E59F5664-1560-4951-A7CF-13331B2C69C8}"/>
              </a:ext>
            </a:extLst>
          </p:cNvPr>
          <p:cNvGrpSpPr/>
          <p:nvPr/>
        </p:nvGrpSpPr>
        <p:grpSpPr>
          <a:xfrm>
            <a:off x="3441000" y="5445497"/>
            <a:ext cx="1588789" cy="1316016"/>
            <a:chOff x="-2943324" y="3140260"/>
            <a:chExt cx="1588789" cy="1316016"/>
          </a:xfrm>
        </p:grpSpPr>
        <p:cxnSp>
          <p:nvCxnSpPr>
            <p:cNvPr id="16" name="Straight Connector 15">
              <a:extLst>
                <a:ext uri="{FF2B5EF4-FFF2-40B4-BE49-F238E27FC236}">
                  <a16:creationId xmlns:a16="http://schemas.microsoft.com/office/drawing/2014/main" id="{8A542A03-99E9-404F-AD61-41382D14906C}"/>
                </a:ext>
              </a:extLst>
            </p:cNvPr>
            <p:cNvCxnSpPr/>
            <p:nvPr/>
          </p:nvCxnSpPr>
          <p:spPr>
            <a:xfrm>
              <a:off x="-2943324" y="3274179"/>
              <a:ext cx="1588789" cy="1095881"/>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7" name="Straight Connector 16">
              <a:extLst>
                <a:ext uri="{FF2B5EF4-FFF2-40B4-BE49-F238E27FC236}">
                  <a16:creationId xmlns:a16="http://schemas.microsoft.com/office/drawing/2014/main" id="{8BE8F14C-40F1-4568-9AFC-1FBF1FD2FCB9}"/>
                </a:ext>
              </a:extLst>
            </p:cNvPr>
            <p:cNvCxnSpPr>
              <a:cxnSpLocks/>
            </p:cNvCxnSpPr>
            <p:nvPr/>
          </p:nvCxnSpPr>
          <p:spPr>
            <a:xfrm flipH="1">
              <a:off x="-2835228" y="3140260"/>
              <a:ext cx="1196377" cy="1316016"/>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3" name="Rectangle 2">
            <a:extLst>
              <a:ext uri="{FF2B5EF4-FFF2-40B4-BE49-F238E27FC236}">
                <a16:creationId xmlns:a16="http://schemas.microsoft.com/office/drawing/2014/main" id="{209DA928-06A1-4345-BC25-1F9AEDF22A5C}"/>
              </a:ext>
            </a:extLst>
          </p:cNvPr>
          <p:cNvSpPr/>
          <p:nvPr/>
        </p:nvSpPr>
        <p:spPr>
          <a:xfrm>
            <a:off x="-1" y="6869351"/>
            <a:ext cx="6858001" cy="81147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100" dirty="0">
                <a:solidFill>
                  <a:srgbClr val="FF0000"/>
                </a:solidFill>
              </a:rPr>
              <a:t>*</a:t>
            </a:r>
            <a:r>
              <a:rPr lang="en-IN" sz="1100" dirty="0">
                <a:solidFill>
                  <a:schemeClr val="tx1"/>
                </a:solidFill>
              </a:rPr>
              <a:t>Community Based Organizations (CBOs) and self-governing local community bodies (LCBs),which include Resident Welfare Associations (RWAs), Housing Societies, Self-Help Groups (SHGs), Special Interest Groups (SIGs), Common Interest Groups (CIGs), Jan Kalyan Samiti, Non-Government Organizations (NGOs) and Slum Development Associations (SDAs) </a:t>
            </a:r>
          </a:p>
        </p:txBody>
      </p:sp>
      <p:graphicFrame>
        <p:nvGraphicFramePr>
          <p:cNvPr id="2" name="object 2"/>
          <p:cNvGraphicFramePr>
            <a:graphicFrameLocks noGrp="1"/>
          </p:cNvGraphicFramePr>
          <p:nvPr>
            <p:extLst>
              <p:ext uri="{D42A27DB-BD31-4B8C-83A1-F6EECF244321}">
                <p14:modId xmlns:p14="http://schemas.microsoft.com/office/powerpoint/2010/main" val="1831690107"/>
              </p:ext>
            </p:extLst>
          </p:nvPr>
        </p:nvGraphicFramePr>
        <p:xfrm>
          <a:off x="0" y="2363187"/>
          <a:ext cx="6858000" cy="2903866"/>
        </p:xfrm>
        <a:graphic>
          <a:graphicData uri="http://schemas.openxmlformats.org/drawingml/2006/table">
            <a:tbl>
              <a:tblPr firstRow="1" bandRow="1">
                <a:tableStyleId>{10A1B5D5-9B99-4C35-A422-299274C87663}</a:tableStyleId>
              </a:tblPr>
              <a:tblGrid>
                <a:gridCol w="5884907">
                  <a:extLst>
                    <a:ext uri="{9D8B030D-6E8A-4147-A177-3AD203B41FA5}">
                      <a16:colId xmlns:a16="http://schemas.microsoft.com/office/drawing/2014/main" val="20000"/>
                    </a:ext>
                  </a:extLst>
                </a:gridCol>
                <a:gridCol w="973093">
                  <a:extLst>
                    <a:ext uri="{9D8B030D-6E8A-4147-A177-3AD203B41FA5}">
                      <a16:colId xmlns:a16="http://schemas.microsoft.com/office/drawing/2014/main" val="20001"/>
                    </a:ext>
                  </a:extLst>
                </a:gridCol>
              </a:tblGrid>
              <a:tr h="387883">
                <a:tc>
                  <a:txBody>
                    <a:bodyPr/>
                    <a:lstStyle/>
                    <a:p>
                      <a:pPr marL="62230">
                        <a:lnSpc>
                          <a:spcPct val="100000"/>
                        </a:lnSpc>
                      </a:pPr>
                      <a:r>
                        <a:rPr lang="en-US" sz="1200" dirty="0"/>
                        <a:t>Scheme of Marking</a:t>
                      </a:r>
                      <a:endParaRPr sz="1200" dirty="0">
                        <a:latin typeface="Arial"/>
                        <a:cs typeface="Arial"/>
                      </a:endParaRPr>
                    </a:p>
                  </a:txBody>
                  <a:tcPr marL="0" marR="0" marT="0" marB="0"/>
                </a:tc>
                <a:tc>
                  <a:txBody>
                    <a:bodyPr/>
                    <a:lstStyle/>
                    <a:p>
                      <a:pPr marL="2540" algn="ctr">
                        <a:lnSpc>
                          <a:spcPct val="100000"/>
                        </a:lnSpc>
                      </a:pPr>
                      <a:r>
                        <a:rPr lang="en-US" sz="1200" dirty="0"/>
                        <a:t>Max </a:t>
                      </a:r>
                      <a:r>
                        <a:rPr sz="1200" dirty="0"/>
                        <a:t>Marks</a:t>
                      </a:r>
                      <a:r>
                        <a:rPr lang="en-US" sz="1200" dirty="0"/>
                        <a:t> 100</a:t>
                      </a:r>
                      <a:endParaRPr sz="1200" dirty="0">
                        <a:latin typeface="Arial"/>
                        <a:cs typeface="Arial"/>
                      </a:endParaRPr>
                    </a:p>
                  </a:txBody>
                  <a:tcPr marL="0" marR="0" marT="0" marB="0"/>
                </a:tc>
                <a:extLst>
                  <a:ext uri="{0D108BD9-81ED-4DB2-BD59-A6C34878D82A}">
                    <a16:rowId xmlns:a16="http://schemas.microsoft.com/office/drawing/2014/main" val="10000"/>
                  </a:ext>
                </a:extLst>
              </a:tr>
              <a:tr h="266477">
                <a:tc>
                  <a:txBody>
                    <a:bodyPr/>
                    <a:lstStyle/>
                    <a:p>
                      <a:pPr marL="288925" indent="-285750" algn="l" defTabSz="353848" rtl="0" eaLnBrk="1" latinLnBrk="0" hangingPunct="1">
                        <a:lnSpc>
                          <a:spcPts val="2870"/>
                        </a:lnSpc>
                        <a:buFont typeface="Arial" panose="020B0604020202020204" pitchFamily="34" charset="0"/>
                        <a:buChar char="•"/>
                      </a:pPr>
                      <a:r>
                        <a:rPr lang="en-US" sz="1200" b="0" kern="1200" dirty="0">
                          <a:solidFill>
                            <a:schemeClr val="dk1"/>
                          </a:solidFill>
                          <a:latin typeface="+mn-lt"/>
                          <a:ea typeface="+mn-ea"/>
                          <a:cs typeface="Arial"/>
                        </a:rPr>
                        <a:t>100% slums are covered with </a:t>
                      </a:r>
                      <a:r>
                        <a:rPr lang="en-US" sz="1200" b="1" kern="1200" dirty="0">
                          <a:solidFill>
                            <a:schemeClr val="dk1"/>
                          </a:solidFill>
                          <a:latin typeface="+mn-lt"/>
                          <a:ea typeface="+mn-ea"/>
                          <a:cs typeface="Arial"/>
                        </a:rPr>
                        <a:t>door to door (segregated) waste collection</a:t>
                      </a:r>
                      <a:endParaRPr sz="1200" b="1" kern="1200" dirty="0">
                        <a:solidFill>
                          <a:schemeClr val="dk1"/>
                        </a:solidFill>
                        <a:latin typeface="+mn-lt"/>
                        <a:ea typeface="+mn-ea"/>
                        <a:cs typeface="Arial"/>
                      </a:endParaRPr>
                    </a:p>
                  </a:txBody>
                  <a:tcPr marL="0" marR="0" marT="0" marB="0"/>
                </a:tc>
                <a:tc>
                  <a:txBody>
                    <a:bodyPr/>
                    <a:lstStyle/>
                    <a:p>
                      <a:pPr marL="3175" algn="ctr" defTabSz="353848" rtl="0" eaLnBrk="1" latinLnBrk="0" hangingPunct="1">
                        <a:lnSpc>
                          <a:spcPts val="2870"/>
                        </a:lnSpc>
                      </a:pPr>
                      <a:r>
                        <a:rPr lang="en-US" sz="1200" kern="1200" dirty="0">
                          <a:solidFill>
                            <a:schemeClr val="dk1"/>
                          </a:solidFill>
                          <a:latin typeface="+mn-lt"/>
                          <a:ea typeface="+mn-ea"/>
                          <a:cs typeface="Arial"/>
                        </a:rPr>
                        <a:t>25</a:t>
                      </a:r>
                      <a:endParaRPr sz="12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1"/>
                  </a:ext>
                </a:extLst>
              </a:tr>
              <a:tr h="38788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dk1"/>
                          </a:solidFill>
                          <a:effectLst/>
                          <a:latin typeface="+mn-lt"/>
                          <a:ea typeface="+mn-ea"/>
                          <a:cs typeface="+mn-cs"/>
                        </a:rPr>
                        <a:t>O&amp;M of Community Toilet </a:t>
                      </a:r>
                      <a:r>
                        <a:rPr lang="en-US" sz="1200" b="0" kern="1200" dirty="0">
                          <a:solidFill>
                            <a:schemeClr val="dk1"/>
                          </a:solidFill>
                          <a:effectLst/>
                          <a:latin typeface="+mn-lt"/>
                          <a:ea typeface="+mn-ea"/>
                          <a:cs typeface="+mn-cs"/>
                        </a:rPr>
                        <a:t>and </a:t>
                      </a:r>
                      <a:r>
                        <a:rPr lang="en-US" sz="1200" b="1" kern="1200" dirty="0">
                          <a:solidFill>
                            <a:schemeClr val="dk1"/>
                          </a:solidFill>
                          <a:effectLst/>
                          <a:latin typeface="+mn-lt"/>
                          <a:ea typeface="+mn-ea"/>
                          <a:cs typeface="+mn-cs"/>
                        </a:rPr>
                        <a:t>Zero discharge of wastewater/</a:t>
                      </a:r>
                      <a:r>
                        <a:rPr lang="en-US" sz="1200" b="1" kern="1200" dirty="0" err="1">
                          <a:solidFill>
                            <a:schemeClr val="dk1"/>
                          </a:solidFill>
                          <a:effectLst/>
                          <a:latin typeface="+mn-lt"/>
                          <a:ea typeface="+mn-ea"/>
                          <a:cs typeface="+mn-cs"/>
                        </a:rPr>
                        <a:t>faecal</a:t>
                      </a:r>
                      <a:r>
                        <a:rPr lang="en-US" sz="1200" b="1" kern="1200" dirty="0">
                          <a:solidFill>
                            <a:schemeClr val="dk1"/>
                          </a:solidFill>
                          <a:effectLst/>
                          <a:latin typeface="+mn-lt"/>
                          <a:ea typeface="+mn-ea"/>
                          <a:cs typeface="+mn-cs"/>
                        </a:rPr>
                        <a:t> sludge in open drains</a:t>
                      </a:r>
                    </a:p>
                  </a:txBody>
                  <a:tcPr marL="0" marR="0" marT="0" marB="0"/>
                </a:tc>
                <a:tc>
                  <a:txBody>
                    <a:bodyPr/>
                    <a:lstStyle/>
                    <a:p>
                      <a:pPr marL="3175" algn="ctr" defTabSz="353848" rtl="0" eaLnBrk="1" latinLnBrk="0" hangingPunct="1">
                        <a:lnSpc>
                          <a:spcPts val="2870"/>
                        </a:lnSpc>
                      </a:pPr>
                      <a:r>
                        <a:rPr lang="en-IN" sz="1200" kern="1200" dirty="0">
                          <a:solidFill>
                            <a:schemeClr val="dk1"/>
                          </a:solidFill>
                          <a:latin typeface="+mn-lt"/>
                          <a:ea typeface="+mn-ea"/>
                          <a:cs typeface="Arial"/>
                        </a:rPr>
                        <a:t>25</a:t>
                      </a:r>
                      <a:endParaRPr sz="12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3413251779"/>
                  </a:ext>
                </a:extLst>
              </a:tr>
              <a:tr h="266477">
                <a:tc>
                  <a:txBody>
                    <a:bodyPr/>
                    <a:lstStyle/>
                    <a:p>
                      <a:pPr marL="285750" lvl="0" indent="-285750" algn="l">
                        <a:buFont typeface="Arial" panose="020B0604020202020204" pitchFamily="34" charset="0"/>
                        <a:buChar char="•"/>
                      </a:pPr>
                      <a:r>
                        <a:rPr lang="en-US" sz="1200" kern="1200" dirty="0">
                          <a:solidFill>
                            <a:schemeClr val="dk1"/>
                          </a:solidFill>
                          <a:effectLst/>
                          <a:latin typeface="+mn-lt"/>
                          <a:ea typeface="+mn-ea"/>
                          <a:cs typeface="+mn-cs"/>
                        </a:rPr>
                        <a:t>100% houses in slums are </a:t>
                      </a:r>
                      <a:r>
                        <a:rPr lang="en-US" sz="1200" b="1" kern="1200" dirty="0">
                          <a:solidFill>
                            <a:schemeClr val="dk1"/>
                          </a:solidFill>
                          <a:effectLst/>
                          <a:latin typeface="+mn-lt"/>
                          <a:ea typeface="+mn-ea"/>
                          <a:cs typeface="+mn-cs"/>
                        </a:rPr>
                        <a:t>maintained</a:t>
                      </a:r>
                      <a:r>
                        <a:rPr lang="en-US" sz="1200" kern="1200" dirty="0">
                          <a:solidFill>
                            <a:schemeClr val="dk1"/>
                          </a:solidFill>
                          <a:effectLst/>
                          <a:latin typeface="+mn-lt"/>
                          <a:ea typeface="+mn-ea"/>
                          <a:cs typeface="+mn-cs"/>
                        </a:rPr>
                        <a:t> (exterior)</a:t>
                      </a:r>
                      <a:endParaRPr lang="en-US" sz="1200" b="1" kern="1200" dirty="0">
                        <a:solidFill>
                          <a:schemeClr val="dk1"/>
                        </a:solidFill>
                        <a:effectLst/>
                        <a:latin typeface="+mn-lt"/>
                        <a:ea typeface="+mn-ea"/>
                        <a:cs typeface="+mn-cs"/>
                      </a:endParaRPr>
                    </a:p>
                  </a:txBody>
                  <a:tcPr marL="0" marR="0" marT="0" marB="0"/>
                </a:tc>
                <a:tc>
                  <a:txBody>
                    <a:bodyPr/>
                    <a:lstStyle/>
                    <a:p>
                      <a:pPr marL="3175" algn="ctr" defTabSz="353848" rtl="0" eaLnBrk="1" latinLnBrk="0" hangingPunct="1">
                        <a:lnSpc>
                          <a:spcPts val="2870"/>
                        </a:lnSpc>
                      </a:pPr>
                      <a:r>
                        <a:rPr lang="en-US" sz="1200" kern="1200" dirty="0">
                          <a:solidFill>
                            <a:schemeClr val="dk1"/>
                          </a:solidFill>
                          <a:latin typeface="+mn-lt"/>
                          <a:ea typeface="+mn-ea"/>
                          <a:cs typeface="Arial"/>
                        </a:rPr>
                        <a:t>10</a:t>
                      </a:r>
                      <a:endParaRPr sz="12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2"/>
                  </a:ext>
                </a:extLst>
              </a:tr>
              <a:tr h="581825">
                <a:tc>
                  <a:txBody>
                    <a:bodyPr/>
                    <a:lstStyle/>
                    <a:p>
                      <a:pPr marL="288925" marR="0" lvl="0" indent="-285750" algn="l" defTabSz="3538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rgbClr val="FF0000"/>
                          </a:solidFill>
                          <a:effectLst/>
                          <a:latin typeface="+mn-lt"/>
                          <a:ea typeface="+mn-ea"/>
                          <a:cs typeface="+mn-cs"/>
                        </a:rPr>
                        <a:t>*</a:t>
                      </a:r>
                      <a:r>
                        <a:rPr lang="en-US" sz="1200" b="1" kern="1200" dirty="0">
                          <a:solidFill>
                            <a:schemeClr val="dk1"/>
                          </a:solidFill>
                          <a:effectLst/>
                          <a:latin typeface="+mn-lt"/>
                          <a:ea typeface="+mn-ea"/>
                          <a:cs typeface="+mn-cs"/>
                        </a:rPr>
                        <a:t>Social Support Group/Committee </a:t>
                      </a:r>
                      <a:r>
                        <a:rPr lang="en-US" sz="1200" kern="1200" dirty="0">
                          <a:solidFill>
                            <a:schemeClr val="dk1"/>
                          </a:solidFill>
                          <a:effectLst/>
                          <a:latin typeface="+mn-lt"/>
                          <a:ea typeface="+mn-ea"/>
                          <a:cs typeface="+mn-cs"/>
                        </a:rPr>
                        <a:t>in each slum created/registered (minimum 10 members) and empowered to facilitate implementation of Government schemes and monitoring of uninterrupted services provided by the ULB </a:t>
                      </a:r>
                    </a:p>
                  </a:txBody>
                  <a:tcPr marL="0" marR="0" marT="0" marB="0"/>
                </a:tc>
                <a:tc>
                  <a:txBody>
                    <a:bodyPr/>
                    <a:lstStyle/>
                    <a:p>
                      <a:pPr marL="3175" marR="0" lvl="0" indent="457200" algn="l" defTabSz="353848"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n-ea"/>
                          <a:cs typeface="+mn-cs"/>
                        </a:rPr>
                        <a:t>20</a:t>
                      </a:r>
                      <a:endParaRPr sz="1200" kern="1200" dirty="0">
                        <a:solidFill>
                          <a:schemeClr val="dk1"/>
                        </a:solidFill>
                        <a:effectLst/>
                        <a:latin typeface="+mn-lt"/>
                        <a:ea typeface="+mn-ea"/>
                        <a:cs typeface="+mn-cs"/>
                      </a:endParaRPr>
                    </a:p>
                  </a:txBody>
                  <a:tcPr marL="0" marR="0" marT="0" marB="0"/>
                </a:tc>
                <a:extLst>
                  <a:ext uri="{0D108BD9-81ED-4DB2-BD59-A6C34878D82A}">
                    <a16:rowId xmlns:a16="http://schemas.microsoft.com/office/drawing/2014/main" val="365667102"/>
                  </a:ext>
                </a:extLst>
              </a:tr>
              <a:tr h="581825">
                <a:tc>
                  <a:txBody>
                    <a:bodyPr/>
                    <a:lstStyle/>
                    <a:p>
                      <a:pPr marL="288925" marR="0" lvl="0" indent="-285750" algn="l" defTabSz="3538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dk1"/>
                          </a:solidFill>
                          <a:effectLst/>
                          <a:latin typeface="+mn-lt"/>
                          <a:ea typeface="+mn-ea"/>
                          <a:cs typeface="+mn-cs"/>
                        </a:rPr>
                        <a:t>To improve gender equality and inclusiveness, Informal Waste Pickers, Women, Transgenders and </a:t>
                      </a:r>
                      <a:r>
                        <a:rPr lang="en-US" sz="1200" i="1" kern="1200" dirty="0" err="1">
                          <a:solidFill>
                            <a:schemeClr val="dk1"/>
                          </a:solidFill>
                          <a:effectLst/>
                          <a:latin typeface="+mn-lt"/>
                          <a:ea typeface="+mn-ea"/>
                          <a:cs typeface="+mn-cs"/>
                        </a:rPr>
                        <a:t>Divyang</a:t>
                      </a:r>
                      <a:r>
                        <a:rPr lang="en-US" sz="1200" kern="1200" dirty="0">
                          <a:solidFill>
                            <a:schemeClr val="dk1"/>
                          </a:solidFill>
                          <a:effectLst/>
                          <a:latin typeface="+mn-lt"/>
                          <a:ea typeface="+mn-ea"/>
                          <a:cs typeface="+mn-cs"/>
                        </a:rPr>
                        <a:t> together are given minimum 33% representation in </a:t>
                      </a:r>
                      <a:r>
                        <a:rPr lang="en-US" sz="1200" b="1" kern="1200" dirty="0">
                          <a:solidFill>
                            <a:schemeClr val="dk1"/>
                          </a:solidFill>
                          <a:effectLst/>
                          <a:latin typeface="+mn-lt"/>
                          <a:ea typeface="+mn-ea"/>
                          <a:cs typeface="+mn-cs"/>
                        </a:rPr>
                        <a:t>such Social Support Groups</a:t>
                      </a:r>
                    </a:p>
                  </a:txBody>
                  <a:tcPr marL="0" marR="0" marT="0" marB="0"/>
                </a:tc>
                <a:tc>
                  <a:txBody>
                    <a:bodyPr/>
                    <a:lstStyle/>
                    <a:p>
                      <a:pPr marL="3175" algn="ctr" defTabSz="353848" rtl="0" eaLnBrk="1" latinLnBrk="0" hangingPunct="1">
                        <a:lnSpc>
                          <a:spcPts val="2870"/>
                        </a:lnSpc>
                      </a:pPr>
                      <a:r>
                        <a:rPr lang="en-US" sz="1200" kern="1200" dirty="0">
                          <a:solidFill>
                            <a:schemeClr val="dk1"/>
                          </a:solidFill>
                          <a:latin typeface="+mn-lt"/>
                          <a:ea typeface="+mn-ea"/>
                          <a:cs typeface="Arial"/>
                        </a:rPr>
                        <a:t>10</a:t>
                      </a:r>
                      <a:endParaRPr sz="12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0004"/>
                  </a:ext>
                </a:extLst>
              </a:tr>
              <a:tr h="331482">
                <a:tc>
                  <a:txBody>
                    <a:bodyPr/>
                    <a:lstStyle/>
                    <a:p>
                      <a:pPr marL="288925" marR="0" lvl="0" indent="-285750" algn="l" defTabSz="353848"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dk1"/>
                          </a:solidFill>
                          <a:effectLst/>
                          <a:latin typeface="+mn-lt"/>
                          <a:ea typeface="+mn-ea"/>
                          <a:cs typeface="+mn-cs"/>
                        </a:rPr>
                        <a:t>SHGs </a:t>
                      </a:r>
                      <a:r>
                        <a:rPr lang="en-US" sz="1200" b="0" kern="1200" dirty="0">
                          <a:solidFill>
                            <a:schemeClr val="dk1"/>
                          </a:solidFill>
                          <a:effectLst/>
                          <a:latin typeface="+mn-lt"/>
                          <a:ea typeface="+mn-ea"/>
                          <a:cs typeface="+mn-cs"/>
                        </a:rPr>
                        <a:t>formed</a:t>
                      </a:r>
                      <a:r>
                        <a:rPr lang="en-US" sz="1200" b="1" kern="1200" dirty="0">
                          <a:solidFill>
                            <a:schemeClr val="dk1"/>
                          </a:solidFill>
                          <a:effectLst/>
                          <a:latin typeface="+mn-lt"/>
                          <a:ea typeface="+mn-ea"/>
                          <a:cs typeface="+mn-cs"/>
                        </a:rPr>
                        <a:t> </a:t>
                      </a:r>
                      <a:r>
                        <a:rPr lang="en-US" sz="1200" b="0" kern="1200" dirty="0">
                          <a:solidFill>
                            <a:schemeClr val="dk1"/>
                          </a:solidFill>
                          <a:effectLst/>
                          <a:latin typeface="+mn-lt"/>
                          <a:ea typeface="+mn-ea"/>
                          <a:cs typeface="+mn-cs"/>
                        </a:rPr>
                        <a:t>in each slum and given work by ULBs under</a:t>
                      </a:r>
                      <a:r>
                        <a:rPr lang="en-US" sz="1200" b="1" kern="1200" dirty="0">
                          <a:solidFill>
                            <a:schemeClr val="dk1"/>
                          </a:solidFill>
                          <a:effectLst/>
                          <a:latin typeface="+mn-lt"/>
                          <a:ea typeface="+mn-ea"/>
                          <a:cs typeface="+mn-cs"/>
                        </a:rPr>
                        <a:t> 3R initiatives</a:t>
                      </a:r>
                    </a:p>
                  </a:txBody>
                  <a:tcPr marL="0" marR="0" marT="0" marB="0"/>
                </a:tc>
                <a:tc>
                  <a:txBody>
                    <a:bodyPr/>
                    <a:lstStyle/>
                    <a:p>
                      <a:pPr marL="3175" algn="ctr" defTabSz="353848" rtl="0" eaLnBrk="1" latinLnBrk="0" hangingPunct="1">
                        <a:lnSpc>
                          <a:spcPts val="2870"/>
                        </a:lnSpc>
                      </a:pPr>
                      <a:r>
                        <a:rPr lang="en-US" sz="1200" kern="1200" dirty="0">
                          <a:solidFill>
                            <a:schemeClr val="dk1"/>
                          </a:solidFill>
                          <a:latin typeface="+mn-lt"/>
                          <a:ea typeface="+mn-ea"/>
                          <a:cs typeface="Arial"/>
                        </a:rPr>
                        <a:t>10</a:t>
                      </a:r>
                      <a:endParaRPr sz="1200" kern="1200" dirty="0">
                        <a:solidFill>
                          <a:schemeClr val="dk1"/>
                        </a:solidFill>
                        <a:latin typeface="+mn-lt"/>
                        <a:ea typeface="+mn-ea"/>
                        <a:cs typeface="Arial"/>
                      </a:endParaRPr>
                    </a:p>
                  </a:txBody>
                  <a:tcPr marL="0" marR="0" marT="0" marB="0"/>
                </a:tc>
                <a:extLst>
                  <a:ext uri="{0D108BD9-81ED-4DB2-BD59-A6C34878D82A}">
                    <a16:rowId xmlns:a16="http://schemas.microsoft.com/office/drawing/2014/main" val="1540903297"/>
                  </a:ext>
                </a:extLst>
              </a:tr>
            </a:tbl>
          </a:graphicData>
        </a:graphic>
      </p:graphicFrame>
      <p:sp>
        <p:nvSpPr>
          <p:cNvPr id="18" name="Slide Number Placeholder 17">
            <a:extLst>
              <a:ext uri="{FF2B5EF4-FFF2-40B4-BE49-F238E27FC236}">
                <a16:creationId xmlns:a16="http://schemas.microsoft.com/office/drawing/2014/main" id="{F211C0D1-18CF-4601-8BBD-AB2FEF3C8807}"/>
              </a:ext>
            </a:extLst>
          </p:cNvPr>
          <p:cNvSpPr>
            <a:spLocks noGrp="1"/>
          </p:cNvSpPr>
          <p:nvPr>
            <p:ph type="sldNum" sz="quarter" idx="12"/>
          </p:nvPr>
        </p:nvSpPr>
        <p:spPr/>
        <p:txBody>
          <a:bodyPr/>
          <a:lstStyle/>
          <a:p>
            <a:fld id="{871FDAF4-F9BA-4E6E-AE28-9371978FF90C}" type="slidenum">
              <a:rPr lang="en-US" smtClean="0"/>
              <a:t>102</a:t>
            </a:fld>
            <a:endParaRPr lang="en-US"/>
          </a:p>
        </p:txBody>
      </p:sp>
    </p:spTree>
    <p:extLst>
      <p:ext uri="{BB962C8B-B14F-4D97-AF65-F5344CB8AC3E}">
        <p14:creationId xmlns:p14="http://schemas.microsoft.com/office/powerpoint/2010/main" val="47740298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045970"/>
            <a:ext cx="6858000" cy="8860029"/>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endParaRPr lang="en-US" sz="2291" dirty="0">
              <a:solidFill>
                <a:prstClr val="white"/>
              </a:solidFill>
              <a:latin typeface="Calibri" panose="020F0502020204030204"/>
            </a:endParaRPr>
          </a:p>
        </p:txBody>
      </p:sp>
      <p:sp>
        <p:nvSpPr>
          <p:cNvPr id="4" name="TextBox 3"/>
          <p:cNvSpPr txBox="1"/>
          <p:nvPr/>
        </p:nvSpPr>
        <p:spPr>
          <a:xfrm>
            <a:off x="-23589" y="1045971"/>
            <a:ext cx="6858001" cy="1569660"/>
          </a:xfrm>
          <a:prstGeom prst="rect">
            <a:avLst/>
          </a:prstGeom>
          <a:solidFill>
            <a:srgbClr val="CB4335"/>
          </a:solidFill>
          <a:ln w="38100">
            <a:solidFill>
              <a:schemeClr val="tx1"/>
            </a:solidFill>
          </a:ln>
        </p:spPr>
        <p:txBody>
          <a:bodyPr wrap="square" rtlCol="0">
            <a:spAutoFit/>
          </a:bodyPr>
          <a:lstStyle/>
          <a:p>
            <a:pPr algn="ctr" defTabSz="1320816">
              <a:defRPr/>
            </a:pPr>
            <a:r>
              <a:rPr lang="en-US" sz="3200" b="1" dirty="0" err="1">
                <a:solidFill>
                  <a:prstClr val="white"/>
                </a:solidFill>
                <a:latin typeface="Calibri" panose="020F0502020204030204"/>
              </a:rPr>
              <a:t>Swachhata</a:t>
            </a:r>
            <a:r>
              <a:rPr lang="en-US" sz="3200" b="1" dirty="0">
                <a:solidFill>
                  <a:prstClr val="white"/>
                </a:solidFill>
                <a:latin typeface="Calibri" panose="020F0502020204030204"/>
              </a:rPr>
              <a:t> App / Local App</a:t>
            </a:r>
          </a:p>
          <a:p>
            <a:pPr algn="ctr" defTabSz="1320816">
              <a:defRPr/>
            </a:pPr>
            <a:r>
              <a:rPr lang="en-US" sz="3200" b="1" dirty="0">
                <a:solidFill>
                  <a:prstClr val="white"/>
                </a:solidFill>
                <a:latin typeface="Calibri" panose="020F0502020204030204"/>
              </a:rPr>
              <a:t>Total Indicators - 5           </a:t>
            </a:r>
          </a:p>
          <a:p>
            <a:pPr algn="ctr" defTabSz="1320816">
              <a:defRPr/>
            </a:pPr>
            <a:r>
              <a:rPr lang="en-US" sz="3200" b="1" dirty="0">
                <a:solidFill>
                  <a:prstClr val="white"/>
                </a:solidFill>
                <a:latin typeface="Calibri" panose="020F0502020204030204"/>
              </a:rPr>
              <a:t> 400 / 2,250 Marks</a:t>
            </a:r>
          </a:p>
        </p:txBody>
      </p:sp>
      <p:sp>
        <p:nvSpPr>
          <p:cNvPr id="12" name="TextBox 11">
            <a:extLst>
              <a:ext uri="{FF2B5EF4-FFF2-40B4-BE49-F238E27FC236}">
                <a16:creationId xmlns:a16="http://schemas.microsoft.com/office/drawing/2014/main" id="{BE426D2C-9EB5-4461-A03D-65CB9E888305}"/>
              </a:ext>
            </a:extLst>
          </p:cNvPr>
          <p:cNvSpPr txBox="1"/>
          <p:nvPr/>
        </p:nvSpPr>
        <p:spPr>
          <a:xfrm>
            <a:off x="-47176" y="6860257"/>
            <a:ext cx="6952351" cy="461665"/>
          </a:xfrm>
          <a:prstGeom prst="rect">
            <a:avLst/>
          </a:prstGeom>
          <a:solidFill>
            <a:schemeClr val="accent6">
              <a:lumMod val="50000"/>
            </a:schemeClr>
          </a:solidFill>
        </p:spPr>
        <p:txBody>
          <a:bodyPr wrap="square" rtlCol="0">
            <a:spAutoFit/>
          </a:bodyPr>
          <a:lstStyle/>
          <a:p>
            <a:pPr algn="ctr" defTabSz="1320816">
              <a:defRPr/>
            </a:pPr>
            <a:r>
              <a:rPr lang="en-US" sz="2400" b="1" dirty="0">
                <a:solidFill>
                  <a:prstClr val="white"/>
                </a:solidFill>
                <a:latin typeface="Calibri" panose="020F0502020204030204"/>
              </a:rPr>
              <a:t>5 Indicators from </a:t>
            </a:r>
            <a:r>
              <a:rPr lang="en-US" sz="2400" b="1" dirty="0" err="1">
                <a:solidFill>
                  <a:prstClr val="white"/>
                </a:solidFill>
                <a:latin typeface="Calibri" panose="020F0502020204030204"/>
              </a:rPr>
              <a:t>Swachhata</a:t>
            </a:r>
            <a:r>
              <a:rPr lang="en-US" sz="2400" b="1" dirty="0">
                <a:solidFill>
                  <a:prstClr val="white"/>
                </a:solidFill>
                <a:latin typeface="Calibri" panose="020F0502020204030204"/>
              </a:rPr>
              <a:t> App/ </a:t>
            </a:r>
            <a:r>
              <a:rPr lang="en-US" sz="2000" b="1" dirty="0">
                <a:solidFill>
                  <a:prstClr val="white"/>
                </a:solidFill>
                <a:latin typeface="Calibri" panose="020F0502020204030204"/>
              </a:rPr>
              <a:t>Local App</a:t>
            </a:r>
            <a:endParaRPr lang="en-US" sz="2400" b="1" dirty="0">
              <a:solidFill>
                <a:prstClr val="white"/>
              </a:solidFill>
              <a:latin typeface="Calibri" panose="020F0502020204030204"/>
            </a:endParaRPr>
          </a:p>
        </p:txBody>
      </p:sp>
      <p:sp>
        <p:nvSpPr>
          <p:cNvPr id="13" name="TextBox 12">
            <a:extLst>
              <a:ext uri="{FF2B5EF4-FFF2-40B4-BE49-F238E27FC236}">
                <a16:creationId xmlns:a16="http://schemas.microsoft.com/office/drawing/2014/main" id="{324C92A8-704A-4482-A627-FD30DCD6F519}"/>
              </a:ext>
            </a:extLst>
          </p:cNvPr>
          <p:cNvSpPr txBox="1"/>
          <p:nvPr/>
        </p:nvSpPr>
        <p:spPr>
          <a:xfrm>
            <a:off x="4159071" y="7336535"/>
            <a:ext cx="2746103" cy="738664"/>
          </a:xfrm>
          <a:prstGeom prst="rect">
            <a:avLst/>
          </a:prstGeom>
          <a:solidFill>
            <a:schemeClr val="accent4">
              <a:lumMod val="60000"/>
              <a:lumOff val="40000"/>
            </a:schemeClr>
          </a:solidFill>
          <a:ln w="38100">
            <a:solidFill>
              <a:schemeClr val="tx1"/>
            </a:solidFill>
          </a:ln>
        </p:spPr>
        <p:txBody>
          <a:bodyPr wrap="square" rtlCol="0">
            <a:spAutoFit/>
          </a:bodyPr>
          <a:lstStyle/>
          <a:p>
            <a:pPr algn="ctr" defTabSz="1320816">
              <a:defRPr/>
            </a:pPr>
            <a:r>
              <a:rPr lang="en-US" sz="1400" dirty="0">
                <a:solidFill>
                  <a:prstClr val="black"/>
                </a:solidFill>
                <a:latin typeface="Arial"/>
                <a:cs typeface="Arial"/>
              </a:rPr>
              <a:t>Number of </a:t>
            </a:r>
            <a:r>
              <a:rPr lang="en-US" sz="1400" b="1" dirty="0">
                <a:solidFill>
                  <a:prstClr val="black"/>
                </a:solidFill>
                <a:latin typeface="Arial"/>
                <a:cs typeface="Arial"/>
              </a:rPr>
              <a:t>Active Users</a:t>
            </a:r>
            <a:r>
              <a:rPr lang="en-US" sz="1400" dirty="0">
                <a:solidFill>
                  <a:prstClr val="black"/>
                </a:solidFill>
                <a:latin typeface="Arial"/>
                <a:cs typeface="Arial"/>
              </a:rPr>
              <a:t> on </a:t>
            </a:r>
            <a:r>
              <a:rPr lang="en-US" sz="1400" dirty="0" err="1">
                <a:solidFill>
                  <a:prstClr val="black"/>
                </a:solidFill>
                <a:latin typeface="Arial"/>
                <a:cs typeface="Arial"/>
              </a:rPr>
              <a:t>Swachhata</a:t>
            </a:r>
            <a:r>
              <a:rPr lang="en-US" sz="1400" dirty="0">
                <a:solidFill>
                  <a:prstClr val="black"/>
                </a:solidFill>
                <a:latin typeface="Arial"/>
                <a:cs typeface="Arial"/>
              </a:rPr>
              <a:t> App/Swachh </a:t>
            </a:r>
            <a:r>
              <a:rPr lang="en-US" sz="1400" dirty="0" err="1">
                <a:solidFill>
                  <a:prstClr val="black"/>
                </a:solidFill>
                <a:latin typeface="Arial"/>
                <a:cs typeface="Arial"/>
              </a:rPr>
              <a:t>Manch</a:t>
            </a:r>
            <a:r>
              <a:rPr lang="en-US" sz="1400" dirty="0">
                <a:solidFill>
                  <a:prstClr val="black"/>
                </a:solidFill>
                <a:latin typeface="Arial"/>
                <a:cs typeface="Arial"/>
              </a:rPr>
              <a:t>/</a:t>
            </a:r>
            <a:r>
              <a:rPr lang="en-US" sz="1400" b="1" dirty="0">
                <a:solidFill>
                  <a:prstClr val="black"/>
                </a:solidFill>
                <a:latin typeface="Arial"/>
                <a:cs typeface="Arial"/>
              </a:rPr>
              <a:t>Local </a:t>
            </a:r>
            <a:r>
              <a:rPr lang="en-US" sz="1400" dirty="0">
                <a:solidFill>
                  <a:prstClr val="black"/>
                </a:solidFill>
                <a:latin typeface="Arial"/>
                <a:cs typeface="Arial"/>
              </a:rPr>
              <a:t>App</a:t>
            </a:r>
            <a:endParaRPr lang="en-US" sz="1400" dirty="0">
              <a:solidFill>
                <a:prstClr val="black"/>
              </a:solidFill>
              <a:latin typeface="Calibri" panose="020F0502020204030204"/>
            </a:endParaRPr>
          </a:p>
        </p:txBody>
      </p:sp>
      <p:sp>
        <p:nvSpPr>
          <p:cNvPr id="15" name="TextBox 14">
            <a:extLst>
              <a:ext uri="{FF2B5EF4-FFF2-40B4-BE49-F238E27FC236}">
                <a16:creationId xmlns:a16="http://schemas.microsoft.com/office/drawing/2014/main" id="{7B0F6C02-D5A9-4705-B207-9D2F32A56DFB}"/>
              </a:ext>
            </a:extLst>
          </p:cNvPr>
          <p:cNvSpPr txBox="1"/>
          <p:nvPr/>
        </p:nvSpPr>
        <p:spPr>
          <a:xfrm>
            <a:off x="2721389" y="7344134"/>
            <a:ext cx="1412968" cy="2462213"/>
          </a:xfrm>
          <a:prstGeom prst="rect">
            <a:avLst/>
          </a:prstGeom>
          <a:solidFill>
            <a:schemeClr val="accent4">
              <a:lumMod val="60000"/>
              <a:lumOff val="40000"/>
            </a:schemeClr>
          </a:solidFill>
          <a:ln w="38100">
            <a:solidFill>
              <a:schemeClr val="tx1"/>
            </a:solidFill>
          </a:ln>
        </p:spPr>
        <p:txBody>
          <a:bodyPr wrap="square" rtlCol="0">
            <a:spAutoFit/>
          </a:bodyPr>
          <a:lstStyle/>
          <a:p>
            <a:pPr algn="ctr" defTabSz="1320816">
              <a:defRPr/>
            </a:pPr>
            <a:endParaRPr lang="en-US" sz="1400" dirty="0">
              <a:solidFill>
                <a:prstClr val="black"/>
              </a:solidFill>
              <a:latin typeface="Arial"/>
              <a:cs typeface="Arial"/>
            </a:endParaRPr>
          </a:p>
          <a:p>
            <a:pPr algn="ctr" defTabSz="1320816">
              <a:defRPr/>
            </a:pPr>
            <a:endParaRPr lang="en-US" sz="1400" dirty="0">
              <a:solidFill>
                <a:prstClr val="black"/>
              </a:solidFill>
              <a:latin typeface="Arial"/>
              <a:cs typeface="Arial"/>
            </a:endParaRPr>
          </a:p>
          <a:p>
            <a:pPr algn="ctr" defTabSz="1320816">
              <a:defRPr/>
            </a:pPr>
            <a:endParaRPr lang="en-US" sz="1400" dirty="0">
              <a:solidFill>
                <a:prstClr val="black"/>
              </a:solidFill>
              <a:latin typeface="Arial"/>
              <a:cs typeface="Arial"/>
            </a:endParaRPr>
          </a:p>
          <a:p>
            <a:pPr algn="ctr" defTabSz="1320816">
              <a:defRPr/>
            </a:pPr>
            <a:r>
              <a:rPr lang="en-US" sz="1400" dirty="0">
                <a:solidFill>
                  <a:prstClr val="black"/>
                </a:solidFill>
                <a:latin typeface="Arial"/>
                <a:cs typeface="Arial"/>
              </a:rPr>
              <a:t>% of </a:t>
            </a:r>
            <a:r>
              <a:rPr lang="en-US" sz="1400" b="1" dirty="0">
                <a:solidFill>
                  <a:prstClr val="black"/>
                </a:solidFill>
                <a:latin typeface="Arial"/>
                <a:cs typeface="Arial"/>
              </a:rPr>
              <a:t>Complaints resolved </a:t>
            </a:r>
            <a:r>
              <a:rPr lang="en-US" sz="1400" dirty="0">
                <a:solidFill>
                  <a:prstClr val="black"/>
                </a:solidFill>
                <a:latin typeface="Arial"/>
                <a:cs typeface="Arial"/>
              </a:rPr>
              <a:t>within SLA</a:t>
            </a:r>
          </a:p>
          <a:p>
            <a:pPr algn="ctr" defTabSz="1320816">
              <a:defRPr/>
            </a:pPr>
            <a:endParaRPr lang="en-US" sz="1400" dirty="0">
              <a:solidFill>
                <a:prstClr val="black"/>
              </a:solidFill>
              <a:latin typeface="Arial"/>
              <a:cs typeface="Arial"/>
            </a:endParaRPr>
          </a:p>
          <a:p>
            <a:pPr algn="ctr" defTabSz="1320816">
              <a:defRPr/>
            </a:pPr>
            <a:endParaRPr lang="en-US" sz="1400" dirty="0">
              <a:solidFill>
                <a:prstClr val="black"/>
              </a:solidFill>
              <a:latin typeface="Arial"/>
              <a:cs typeface="Arial"/>
            </a:endParaRPr>
          </a:p>
          <a:p>
            <a:pPr algn="ctr" defTabSz="1320816">
              <a:defRPr/>
            </a:pPr>
            <a:endParaRPr lang="en-US" sz="1400" dirty="0">
              <a:solidFill>
                <a:prstClr val="black"/>
              </a:solidFill>
              <a:latin typeface="Arial"/>
              <a:cs typeface="Arial"/>
            </a:endParaRPr>
          </a:p>
          <a:p>
            <a:pPr algn="ctr" defTabSz="1320816">
              <a:defRPr/>
            </a:pPr>
            <a:endParaRPr lang="en-US" sz="1400" dirty="0">
              <a:solidFill>
                <a:prstClr val="black"/>
              </a:solidFill>
              <a:latin typeface="Calibri" panose="020F0502020204030204"/>
            </a:endParaRPr>
          </a:p>
        </p:txBody>
      </p:sp>
      <p:sp>
        <p:nvSpPr>
          <p:cNvPr id="16" name="TextBox 15">
            <a:extLst>
              <a:ext uri="{FF2B5EF4-FFF2-40B4-BE49-F238E27FC236}">
                <a16:creationId xmlns:a16="http://schemas.microsoft.com/office/drawing/2014/main" id="{BE19ADF6-B93D-4A08-8368-27A96CA14A42}"/>
              </a:ext>
            </a:extLst>
          </p:cNvPr>
          <p:cNvSpPr txBox="1"/>
          <p:nvPr/>
        </p:nvSpPr>
        <p:spPr>
          <a:xfrm>
            <a:off x="-47176" y="7336535"/>
            <a:ext cx="2746103" cy="738664"/>
          </a:xfrm>
          <a:prstGeom prst="rect">
            <a:avLst/>
          </a:prstGeom>
          <a:solidFill>
            <a:schemeClr val="accent4">
              <a:lumMod val="60000"/>
              <a:lumOff val="40000"/>
            </a:schemeClr>
          </a:solidFill>
          <a:ln w="38100">
            <a:solidFill>
              <a:schemeClr val="tx1"/>
            </a:solidFill>
          </a:ln>
        </p:spPr>
        <p:txBody>
          <a:bodyPr wrap="square" rtlCol="0">
            <a:spAutoFit/>
          </a:bodyPr>
          <a:lstStyle/>
          <a:p>
            <a:pPr algn="ctr" defTabSz="1320816">
              <a:defRPr/>
            </a:pPr>
            <a:r>
              <a:rPr lang="en-US" sz="1400" spc="-4" dirty="0">
                <a:solidFill>
                  <a:prstClr val="black"/>
                </a:solidFill>
                <a:latin typeface="Arial"/>
                <a:cs typeface="Arial"/>
              </a:rPr>
              <a:t>% of </a:t>
            </a:r>
            <a:r>
              <a:rPr lang="en-US" sz="1400" b="1" spc="-4" dirty="0">
                <a:solidFill>
                  <a:prstClr val="black"/>
                </a:solidFill>
                <a:latin typeface="Arial"/>
                <a:cs typeface="Arial"/>
              </a:rPr>
              <a:t>households are registered </a:t>
            </a:r>
            <a:r>
              <a:rPr lang="en-US" sz="1400" spc="-4" dirty="0">
                <a:solidFill>
                  <a:prstClr val="black"/>
                </a:solidFill>
                <a:latin typeface="Arial"/>
                <a:cs typeface="Arial"/>
              </a:rPr>
              <a:t>with </a:t>
            </a:r>
            <a:r>
              <a:rPr lang="en-US" sz="1400" spc="-4" dirty="0" err="1">
                <a:solidFill>
                  <a:prstClr val="black"/>
                </a:solidFill>
                <a:latin typeface="Arial"/>
                <a:cs typeface="Arial"/>
              </a:rPr>
              <a:t>SwachhataApp</a:t>
            </a:r>
            <a:r>
              <a:rPr lang="en-US" sz="1400" spc="-4" dirty="0">
                <a:solidFill>
                  <a:prstClr val="black"/>
                </a:solidFill>
                <a:latin typeface="Arial"/>
                <a:cs typeface="Arial"/>
              </a:rPr>
              <a:t>/Local App</a:t>
            </a:r>
            <a:endParaRPr lang="en-US" sz="1400" dirty="0">
              <a:solidFill>
                <a:prstClr val="black"/>
              </a:solidFill>
              <a:latin typeface="Calibri" panose="020F0502020204030204"/>
            </a:endParaRPr>
          </a:p>
        </p:txBody>
      </p:sp>
      <p:sp>
        <p:nvSpPr>
          <p:cNvPr id="17" name="TextBox 16">
            <a:extLst>
              <a:ext uri="{FF2B5EF4-FFF2-40B4-BE49-F238E27FC236}">
                <a16:creationId xmlns:a16="http://schemas.microsoft.com/office/drawing/2014/main" id="{D3762955-473B-42F8-B796-84B2EC3CAE44}"/>
              </a:ext>
            </a:extLst>
          </p:cNvPr>
          <p:cNvSpPr txBox="1"/>
          <p:nvPr/>
        </p:nvSpPr>
        <p:spPr>
          <a:xfrm>
            <a:off x="4176517" y="9067683"/>
            <a:ext cx="2679060" cy="738664"/>
          </a:xfrm>
          <a:prstGeom prst="rect">
            <a:avLst/>
          </a:prstGeom>
          <a:solidFill>
            <a:schemeClr val="accent4">
              <a:lumMod val="60000"/>
              <a:lumOff val="40000"/>
            </a:schemeClr>
          </a:solidFill>
          <a:ln w="38100">
            <a:solidFill>
              <a:schemeClr val="tx1"/>
            </a:solidFill>
          </a:ln>
        </p:spPr>
        <p:txBody>
          <a:bodyPr wrap="square" rtlCol="0">
            <a:spAutoFit/>
          </a:bodyPr>
          <a:lstStyle/>
          <a:p>
            <a:pPr marL="12509" algn="ctr" defTabSz="1320682">
              <a:defRPr/>
            </a:pPr>
            <a:r>
              <a:rPr lang="en-US" sz="1400" b="1" spc="-4" dirty="0">
                <a:solidFill>
                  <a:prstClr val="black"/>
                </a:solidFill>
                <a:latin typeface="Arial"/>
                <a:cs typeface="Arial"/>
              </a:rPr>
              <a:t>User Feedback </a:t>
            </a:r>
            <a:r>
              <a:rPr lang="en-US" sz="1400" spc="-4" dirty="0">
                <a:solidFill>
                  <a:prstClr val="black"/>
                </a:solidFill>
                <a:latin typeface="Arial"/>
                <a:cs typeface="Arial"/>
              </a:rPr>
              <a:t>on resolved complaints</a:t>
            </a:r>
          </a:p>
          <a:p>
            <a:pPr marL="12509" algn="ctr" defTabSz="1320682">
              <a:defRPr/>
            </a:pPr>
            <a:endParaRPr lang="en-US" sz="1400" dirty="0">
              <a:solidFill>
                <a:prstClr val="black"/>
              </a:solidFill>
              <a:latin typeface="Arial"/>
              <a:cs typeface="Arial"/>
            </a:endParaRPr>
          </a:p>
        </p:txBody>
      </p:sp>
      <p:pic>
        <p:nvPicPr>
          <p:cNvPr id="18" name="Picture 2" descr="Image result for Swachhata App">
            <a:extLst>
              <a:ext uri="{FF2B5EF4-FFF2-40B4-BE49-F238E27FC236}">
                <a16:creationId xmlns:a16="http://schemas.microsoft.com/office/drawing/2014/main" id="{3EE309E7-498A-4EDB-8A16-65CD6EBD127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1605" y="2629648"/>
            <a:ext cx="7082979" cy="42591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FDFB7C2-DB05-8C4E-BA13-9F8A3EB6A762}"/>
              </a:ext>
            </a:extLst>
          </p:cNvPr>
          <p:cNvSpPr txBox="1"/>
          <p:nvPr/>
        </p:nvSpPr>
        <p:spPr>
          <a:xfrm>
            <a:off x="-23589" y="9066654"/>
            <a:ext cx="2698927" cy="738664"/>
          </a:xfrm>
          <a:prstGeom prst="rect">
            <a:avLst/>
          </a:prstGeom>
          <a:solidFill>
            <a:schemeClr val="accent4">
              <a:lumMod val="60000"/>
              <a:lumOff val="40000"/>
            </a:schemeClr>
          </a:solidFill>
          <a:ln w="38100">
            <a:solidFill>
              <a:schemeClr val="tx1"/>
            </a:solidFill>
          </a:ln>
        </p:spPr>
        <p:txBody>
          <a:bodyPr wrap="square" rtlCol="0">
            <a:spAutoFit/>
          </a:bodyPr>
          <a:lstStyle/>
          <a:p>
            <a:pPr algn="ctr" defTabSz="1320816">
              <a:defRPr/>
            </a:pPr>
            <a:r>
              <a:rPr lang="en-US" sz="1400" dirty="0">
                <a:solidFill>
                  <a:prstClr val="black"/>
                </a:solidFill>
                <a:latin typeface="Arial"/>
                <a:cs typeface="Arial"/>
              </a:rPr>
              <a:t>% of Open Urination </a:t>
            </a:r>
            <a:r>
              <a:rPr lang="en-US" sz="1400" b="1" dirty="0">
                <a:solidFill>
                  <a:prstClr val="black"/>
                </a:solidFill>
                <a:latin typeface="Arial"/>
                <a:cs typeface="Arial"/>
              </a:rPr>
              <a:t>Complaints resolved </a:t>
            </a:r>
            <a:r>
              <a:rPr lang="en-US" sz="1400" dirty="0">
                <a:solidFill>
                  <a:prstClr val="black"/>
                </a:solidFill>
                <a:latin typeface="Arial"/>
                <a:cs typeface="Arial"/>
              </a:rPr>
              <a:t>within SLA</a:t>
            </a:r>
            <a:endParaRPr lang="en-US" sz="1400" dirty="0">
              <a:solidFill>
                <a:prstClr val="black"/>
              </a:solidFill>
              <a:latin typeface="Calibri" panose="020F0502020204030204"/>
            </a:endParaRPr>
          </a:p>
        </p:txBody>
      </p:sp>
      <p:sp>
        <p:nvSpPr>
          <p:cNvPr id="5" name="Slide Number Placeholder 4">
            <a:extLst>
              <a:ext uri="{FF2B5EF4-FFF2-40B4-BE49-F238E27FC236}">
                <a16:creationId xmlns:a16="http://schemas.microsoft.com/office/drawing/2014/main" id="{AA9E895E-6985-472D-A040-EB8A0BAE79E8}"/>
              </a:ext>
            </a:extLst>
          </p:cNvPr>
          <p:cNvSpPr>
            <a:spLocks noGrp="1"/>
          </p:cNvSpPr>
          <p:nvPr>
            <p:ph type="sldNum" sz="quarter" idx="12"/>
          </p:nvPr>
        </p:nvSpPr>
        <p:spPr/>
        <p:txBody>
          <a:bodyPr/>
          <a:lstStyle/>
          <a:p>
            <a:fld id="{871FDAF4-F9BA-4E6E-AE28-9371978FF90C}" type="slidenum">
              <a:rPr lang="en-US" smtClean="0"/>
              <a:t>103</a:t>
            </a:fld>
            <a:endParaRPr lang="en-US"/>
          </a:p>
        </p:txBody>
      </p:sp>
    </p:spTree>
    <p:extLst>
      <p:ext uri="{BB962C8B-B14F-4D97-AF65-F5344CB8AC3E}">
        <p14:creationId xmlns:p14="http://schemas.microsoft.com/office/powerpoint/2010/main" val="15318536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
          <p:cNvSpPr/>
          <p:nvPr/>
        </p:nvSpPr>
        <p:spPr>
          <a:xfrm>
            <a:off x="7344432" y="1895700"/>
            <a:ext cx="108927" cy="11005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defTabSz="1320682">
              <a:defRPr/>
            </a:pPr>
            <a:endParaRPr sz="2291">
              <a:solidFill>
                <a:prstClr val="black"/>
              </a:solidFill>
              <a:latin typeface="Calibri" panose="020F0502020204030204"/>
            </a:endParaRPr>
          </a:p>
        </p:txBody>
      </p:sp>
      <p:sp>
        <p:nvSpPr>
          <p:cNvPr id="10" name="object 4"/>
          <p:cNvSpPr/>
          <p:nvPr/>
        </p:nvSpPr>
        <p:spPr>
          <a:xfrm>
            <a:off x="7367636" y="1941564"/>
            <a:ext cx="81897" cy="18345"/>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defTabSz="1320682">
              <a:defRPr/>
            </a:pPr>
            <a:endParaRPr sz="2291">
              <a:solidFill>
                <a:prstClr val="black"/>
              </a:solidFill>
              <a:latin typeface="Calibri" panose="020F0502020204030204"/>
            </a:endParaRPr>
          </a:p>
        </p:txBody>
      </p:sp>
      <p:sp>
        <p:nvSpPr>
          <p:cNvPr id="11" name="Rounded Rectangle 10"/>
          <p:cNvSpPr/>
          <p:nvPr/>
        </p:nvSpPr>
        <p:spPr>
          <a:xfrm>
            <a:off x="-3826" y="1465931"/>
            <a:ext cx="6858000" cy="2965967"/>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79" tIns="45039" rIns="90079" bIns="45039" numCol="1" spcCol="0" rtlCol="0" fromWordArt="0" anchor="ctr" anchorCtr="0" forceAA="0" compatLnSpc="1">
            <a:prstTxWarp prst="textNoShape">
              <a:avLst/>
            </a:prstTxWarp>
            <a:noAutofit/>
          </a:bodyPr>
          <a:lstStyle/>
          <a:p>
            <a:pPr marL="594401" marR="5008" indent="-581893" defTabSz="1320682">
              <a:lnSpc>
                <a:spcPct val="99000"/>
              </a:lnSpc>
              <a:buFontTx/>
              <a:buAutoNum type="arabicPeriod"/>
              <a:defRPr/>
            </a:pPr>
            <a:r>
              <a:rPr lang="en-US" dirty="0">
                <a:solidFill>
                  <a:prstClr val="black"/>
                </a:solidFill>
                <a:latin typeface="Arial"/>
                <a:cs typeface="Arial"/>
              </a:rPr>
              <a:t>Number of </a:t>
            </a:r>
            <a:r>
              <a:rPr lang="en-US" b="1" dirty="0">
                <a:solidFill>
                  <a:prstClr val="black"/>
                </a:solidFill>
                <a:latin typeface="Arial"/>
                <a:cs typeface="Arial"/>
              </a:rPr>
              <a:t>Active Users</a:t>
            </a:r>
            <a:r>
              <a:rPr lang="en-US" dirty="0">
                <a:solidFill>
                  <a:prstClr val="black"/>
                </a:solidFill>
                <a:latin typeface="Arial"/>
                <a:cs typeface="Arial"/>
              </a:rPr>
              <a:t> on </a:t>
            </a:r>
            <a:r>
              <a:rPr lang="en-US" dirty="0" err="1">
                <a:solidFill>
                  <a:prstClr val="black"/>
                </a:solidFill>
                <a:latin typeface="Arial"/>
                <a:cs typeface="Arial"/>
              </a:rPr>
              <a:t>Swachhata</a:t>
            </a:r>
            <a:r>
              <a:rPr lang="en-US" dirty="0">
                <a:solidFill>
                  <a:prstClr val="black"/>
                </a:solidFill>
                <a:latin typeface="Arial"/>
                <a:cs typeface="Arial"/>
              </a:rPr>
              <a:t>  App/</a:t>
            </a:r>
            <a:r>
              <a:rPr lang="en-US" b="1" dirty="0">
                <a:solidFill>
                  <a:prstClr val="black"/>
                </a:solidFill>
                <a:latin typeface="Arial"/>
                <a:cs typeface="Arial"/>
              </a:rPr>
              <a:t>Local </a:t>
            </a:r>
            <a:r>
              <a:rPr lang="en-US" dirty="0">
                <a:solidFill>
                  <a:prstClr val="black"/>
                </a:solidFill>
                <a:latin typeface="Arial"/>
                <a:cs typeface="Arial"/>
              </a:rPr>
              <a:t>App (integrated with </a:t>
            </a:r>
            <a:r>
              <a:rPr lang="en-US" dirty="0" err="1">
                <a:solidFill>
                  <a:prstClr val="black"/>
                </a:solidFill>
                <a:latin typeface="Arial"/>
                <a:cs typeface="Arial"/>
              </a:rPr>
              <a:t>Swachhata</a:t>
            </a:r>
            <a:r>
              <a:rPr lang="en-US" dirty="0">
                <a:solidFill>
                  <a:prstClr val="black"/>
                </a:solidFill>
                <a:latin typeface="Arial"/>
                <a:cs typeface="Arial"/>
              </a:rPr>
              <a:t> App)</a:t>
            </a:r>
          </a:p>
          <a:p>
            <a:pPr marL="12509" marR="5008" defTabSz="1320682">
              <a:lnSpc>
                <a:spcPct val="99000"/>
              </a:lnSpc>
              <a:defRPr/>
            </a:pPr>
            <a:endParaRPr lang="en-IN" dirty="0">
              <a:solidFill>
                <a:prstClr val="black"/>
              </a:solidFill>
              <a:latin typeface="Calibri" panose="020F0502020204030204"/>
            </a:endParaRPr>
          </a:p>
          <a:p>
            <a:pPr defTabSz="1320682">
              <a:defRPr/>
            </a:pPr>
            <a:r>
              <a:rPr lang="en-IN" dirty="0">
                <a:solidFill>
                  <a:prstClr val="black"/>
                </a:solidFill>
                <a:latin typeface="Calibri" panose="020F0502020204030204"/>
              </a:rPr>
              <a:t>Active users could be anyone who has done any of the following activities during that month:</a:t>
            </a:r>
            <a:endParaRPr lang="en-US" dirty="0">
              <a:solidFill>
                <a:prstClr val="black"/>
              </a:solidFill>
              <a:latin typeface="Calibri" panose="020F0502020204030204"/>
            </a:endParaRPr>
          </a:p>
          <a:p>
            <a:pPr marL="436418" indent="-436418" defTabSz="1320682">
              <a:buFont typeface="+mj-lt"/>
              <a:buAutoNum type="arabicPeriod"/>
              <a:defRPr/>
            </a:pPr>
            <a:r>
              <a:rPr lang="en-IN" dirty="0">
                <a:solidFill>
                  <a:prstClr val="black"/>
                </a:solidFill>
                <a:latin typeface="Calibri" panose="020F0502020204030204"/>
              </a:rPr>
              <a:t>Posted a Complaint</a:t>
            </a:r>
            <a:endParaRPr lang="en-US" dirty="0">
              <a:solidFill>
                <a:prstClr val="black"/>
              </a:solidFill>
              <a:latin typeface="Calibri" panose="020F0502020204030204"/>
            </a:endParaRPr>
          </a:p>
          <a:p>
            <a:pPr marL="436418" indent="-436418" defTabSz="1320682">
              <a:buFont typeface="+mj-lt"/>
              <a:buAutoNum type="arabicPeriod"/>
              <a:defRPr/>
            </a:pPr>
            <a:r>
              <a:rPr lang="en-IN" dirty="0">
                <a:solidFill>
                  <a:prstClr val="black"/>
                </a:solidFill>
                <a:latin typeface="Calibri" panose="020F0502020204030204"/>
              </a:rPr>
              <a:t>Voted up on a Complaint</a:t>
            </a:r>
            <a:endParaRPr lang="en-US" dirty="0">
              <a:solidFill>
                <a:prstClr val="black"/>
              </a:solidFill>
              <a:latin typeface="Calibri" panose="020F0502020204030204"/>
            </a:endParaRPr>
          </a:p>
          <a:p>
            <a:pPr marL="436418" indent="-436418" defTabSz="1320682">
              <a:buFont typeface="+mj-lt"/>
              <a:buAutoNum type="arabicPeriod"/>
              <a:defRPr/>
            </a:pPr>
            <a:r>
              <a:rPr lang="en-IN" dirty="0">
                <a:solidFill>
                  <a:prstClr val="black"/>
                </a:solidFill>
                <a:latin typeface="Calibri" panose="020F0502020204030204"/>
              </a:rPr>
              <a:t>Commented on a Complaint</a:t>
            </a:r>
            <a:endParaRPr lang="en-US" dirty="0">
              <a:solidFill>
                <a:prstClr val="black"/>
              </a:solidFill>
              <a:latin typeface="Calibri" panose="020F0502020204030204"/>
            </a:endParaRPr>
          </a:p>
          <a:p>
            <a:pPr marL="436418" indent="-436418" defTabSz="1320682">
              <a:buFont typeface="+mj-lt"/>
              <a:buAutoNum type="arabicPeriod"/>
              <a:defRPr/>
            </a:pPr>
            <a:r>
              <a:rPr lang="en-IN" dirty="0">
                <a:solidFill>
                  <a:prstClr val="black"/>
                </a:solidFill>
                <a:latin typeface="Calibri" panose="020F0502020204030204"/>
              </a:rPr>
              <a:t>Given Feedback on a resolved Complaint.</a:t>
            </a:r>
            <a:endParaRPr lang="en-US" dirty="0">
              <a:solidFill>
                <a:prstClr val="black"/>
              </a:solidFill>
              <a:latin typeface="Calibri" panose="020F0502020204030204"/>
            </a:endParaRPr>
          </a:p>
          <a:p>
            <a:pPr defTabSz="1320682">
              <a:defRPr/>
            </a:pPr>
            <a:endParaRPr lang="en-US" dirty="0">
              <a:solidFill>
                <a:prstClr val="black"/>
              </a:solidFill>
              <a:latin typeface="Calibri" panose="020F0502020204030204"/>
            </a:endParaRPr>
          </a:p>
        </p:txBody>
      </p:sp>
      <mc:AlternateContent xmlns:mc="http://schemas.openxmlformats.org/markup-compatibility/2006" xmlns:a14="http://schemas.microsoft.com/office/drawing/2010/main">
        <mc:Choice Requires="a14">
          <p:sp>
            <p:nvSpPr>
              <p:cNvPr id="4" name="Rectangle 3"/>
              <p:cNvSpPr/>
              <p:nvPr/>
            </p:nvSpPr>
            <p:spPr>
              <a:xfrm>
                <a:off x="0" y="5535697"/>
                <a:ext cx="6854174" cy="428416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6391" tIns="58194" rIns="116391" bIns="58194" numCol="1" spcCol="0" rtlCol="0" fromWordArt="0" anchor="ctr" anchorCtr="0" forceAA="0" compatLnSpc="1">
                <a:prstTxWarp prst="textNoShape">
                  <a:avLst/>
                </a:prstTxWarp>
                <a:noAutofit/>
              </a:bodyPr>
              <a:lstStyle/>
              <a:p>
                <a:pPr defTabSz="1320682">
                  <a:defRPr/>
                </a:pPr>
                <a:r>
                  <a:rPr lang="en-IN" b="1" dirty="0">
                    <a:solidFill>
                      <a:prstClr val="black"/>
                    </a:solidFill>
                    <a:latin typeface="Calibri" panose="020F0502020204030204"/>
                  </a:rPr>
                  <a:t>Methodology:</a:t>
                </a:r>
              </a:p>
              <a:p>
                <a:pPr marL="363682" indent="-363682" defTabSz="1320682">
                  <a:buFont typeface="Wingdings" panose="05000000000000000000" pitchFamily="2" charset="2"/>
                  <a:buChar char="v"/>
                  <a:defRPr/>
                </a:pPr>
                <a:r>
                  <a:rPr lang="en-IN" dirty="0">
                    <a:solidFill>
                      <a:prstClr val="black"/>
                    </a:solidFill>
                    <a:latin typeface="Calibri" panose="020F0502020204030204"/>
                  </a:rPr>
                  <a:t>Ranking will be done Month on month basis (</a:t>
                </a:r>
                <a:r>
                  <a:rPr lang="en-IN" dirty="0">
                    <a:solidFill>
                      <a:srgbClr val="FF0000"/>
                    </a:solidFill>
                    <a:latin typeface="Calibri" panose="020F0502020204030204"/>
                  </a:rPr>
                  <a:t>effective from 1</a:t>
                </a:r>
                <a:r>
                  <a:rPr lang="en-IN" baseline="30000" dirty="0">
                    <a:solidFill>
                      <a:srgbClr val="FF0000"/>
                    </a:solidFill>
                    <a:latin typeface="Calibri" panose="020F0502020204030204"/>
                  </a:rPr>
                  <a:t>st</a:t>
                </a:r>
                <a:r>
                  <a:rPr lang="en-IN" dirty="0">
                    <a:solidFill>
                      <a:srgbClr val="FF0000"/>
                    </a:solidFill>
                    <a:latin typeface="Calibri" panose="020F0502020204030204"/>
                  </a:rPr>
                  <a:t> July 2021 to 31</a:t>
                </a:r>
                <a:r>
                  <a:rPr lang="en-IN" baseline="30000" dirty="0">
                    <a:solidFill>
                      <a:srgbClr val="FF0000"/>
                    </a:solidFill>
                    <a:latin typeface="Calibri" panose="020F0502020204030204"/>
                  </a:rPr>
                  <a:t>st</a:t>
                </a:r>
                <a:r>
                  <a:rPr lang="en-IN" dirty="0">
                    <a:solidFill>
                      <a:srgbClr val="FF0000"/>
                    </a:solidFill>
                    <a:latin typeface="Calibri" panose="020F0502020204030204"/>
                  </a:rPr>
                  <a:t> December 2021</a:t>
                </a:r>
                <a:r>
                  <a:rPr lang="en-IN" dirty="0">
                    <a:solidFill>
                      <a:prstClr val="black"/>
                    </a:solidFill>
                    <a:latin typeface="Calibri" panose="020F0502020204030204"/>
                  </a:rPr>
                  <a:t>).</a:t>
                </a:r>
                <a:endParaRPr lang="en-US" dirty="0">
                  <a:solidFill>
                    <a:prstClr val="black"/>
                  </a:solidFill>
                  <a:latin typeface="Calibri" panose="020F0502020204030204"/>
                </a:endParaRPr>
              </a:p>
              <a:p>
                <a:pPr marL="363682" indent="-363682" defTabSz="1320682">
                  <a:buFont typeface="Wingdings" panose="05000000000000000000" pitchFamily="2" charset="2"/>
                  <a:buChar char="v"/>
                  <a:defRPr/>
                </a:pPr>
                <a:r>
                  <a:rPr lang="en-IN" dirty="0">
                    <a:solidFill>
                      <a:prstClr val="black"/>
                    </a:solidFill>
                    <a:latin typeface="Calibri" panose="020F0502020204030204"/>
                  </a:rPr>
                  <a:t>Every Month’s final rank will be calculated as average of the following parameters</a:t>
                </a:r>
              </a:p>
              <a:p>
                <a:pPr marL="363682" indent="-363682" defTabSz="1320682">
                  <a:buFont typeface="Wingdings" panose="05000000000000000000" pitchFamily="2" charset="2"/>
                  <a:buChar char="v"/>
                  <a:defRPr/>
                </a:pPr>
                <a:r>
                  <a:rPr lang="en-IN" dirty="0">
                    <a:solidFill>
                      <a:prstClr val="black"/>
                    </a:solidFill>
                    <a:latin typeface="Calibri" panose="020F0502020204030204"/>
                  </a:rPr>
                  <a:t>2% population download condition will apply to qualify</a:t>
                </a:r>
              </a:p>
              <a:p>
                <a:pPr marL="363682" indent="-363682" defTabSz="1320682">
                  <a:buFont typeface="Wingdings" panose="05000000000000000000" pitchFamily="2" charset="2"/>
                  <a:buChar char="v"/>
                  <a:defRPr/>
                </a:pPr>
                <a:r>
                  <a:rPr lang="en-IN" dirty="0">
                    <a:solidFill>
                      <a:prstClr val="black"/>
                    </a:solidFill>
                    <a:latin typeface="Calibri" panose="020F0502020204030204"/>
                  </a:rPr>
                  <a:t>Formula would be –</a:t>
                </a:r>
              </a:p>
              <a:p>
                <a:pPr defTabSz="1320682">
                  <a:defRPr/>
                </a:pPr>
                <a14:m>
                  <m:oMathPara xmlns:m="http://schemas.openxmlformats.org/officeDocument/2006/math">
                    <m:oMathParaPr>
                      <m:jc m:val="centerGroup"/>
                    </m:oMathParaPr>
                    <m:oMath xmlns:m="http://schemas.openxmlformats.org/officeDocument/2006/math">
                      <m:r>
                        <a:rPr lang="en-IN" b="1" i="1">
                          <a:solidFill>
                            <a:prstClr val="black"/>
                          </a:solidFill>
                          <a:latin typeface="Cambria Math" panose="02040503050406030204" pitchFamily="18" charset="0"/>
                        </a:rPr>
                        <m:t>𝑼𝒔𝒆𝒓</m:t>
                      </m:r>
                      <m:r>
                        <a:rPr lang="en-IN" b="1" i="1">
                          <a:solidFill>
                            <a:prstClr val="black"/>
                          </a:solidFill>
                          <a:latin typeface="Cambria Math" panose="02040503050406030204" pitchFamily="18" charset="0"/>
                        </a:rPr>
                        <m:t> </m:t>
                      </m:r>
                      <m:r>
                        <a:rPr lang="en-IN" b="1" i="1">
                          <a:solidFill>
                            <a:prstClr val="black"/>
                          </a:solidFill>
                          <a:latin typeface="Cambria Math" panose="02040503050406030204" pitchFamily="18" charset="0"/>
                        </a:rPr>
                        <m:t>𝑬𝒏𝒈𝒂𝒈𝒆𝒎𝒆𝒏𝒕</m:t>
                      </m:r>
                      <m:r>
                        <a:rPr lang="en-IN" b="1" i="1">
                          <a:solidFill>
                            <a:prstClr val="black"/>
                          </a:solidFill>
                          <a:latin typeface="Cambria Math" panose="02040503050406030204" pitchFamily="18" charset="0"/>
                        </a:rPr>
                        <m:t>= </m:t>
                      </m:r>
                      <m:f>
                        <m:fPr>
                          <m:ctrlPr>
                            <a:rPr lang="en-US" b="1" i="1">
                              <a:solidFill>
                                <a:prstClr val="black"/>
                              </a:solidFill>
                              <a:latin typeface="Cambria Math" panose="02040503050406030204" pitchFamily="18" charset="0"/>
                            </a:rPr>
                          </m:ctrlPr>
                        </m:fPr>
                        <m:num>
                          <m:d>
                            <m:dPr>
                              <m:ctrlPr>
                                <a:rPr lang="en-US" b="1" i="1">
                                  <a:solidFill>
                                    <a:prstClr val="black"/>
                                  </a:solidFill>
                                  <a:latin typeface="Cambria Math" panose="02040503050406030204" pitchFamily="18" charset="0"/>
                                </a:rPr>
                              </m:ctrlPr>
                            </m:dPr>
                            <m:e>
                              <m:r>
                                <a:rPr lang="en-IN" b="1" i="1">
                                  <a:solidFill>
                                    <a:prstClr val="black"/>
                                  </a:solidFill>
                                  <a:latin typeface="Cambria Math" panose="02040503050406030204" pitchFamily="18" charset="0"/>
                                </a:rPr>
                                <m:t>𝑵𝒖𝒎𝒃𝒆𝒓</m:t>
                              </m:r>
                              <m:r>
                                <a:rPr lang="en-IN" b="1" i="1">
                                  <a:solidFill>
                                    <a:prstClr val="black"/>
                                  </a:solidFill>
                                  <a:latin typeface="Cambria Math" panose="02040503050406030204" pitchFamily="18" charset="0"/>
                                </a:rPr>
                                <m:t> </m:t>
                              </m:r>
                              <m:r>
                                <a:rPr lang="en-IN" b="1" i="1">
                                  <a:solidFill>
                                    <a:prstClr val="black"/>
                                  </a:solidFill>
                                  <a:latin typeface="Cambria Math" panose="02040503050406030204" pitchFamily="18" charset="0"/>
                                </a:rPr>
                                <m:t>𝒐𝒇</m:t>
                              </m:r>
                              <m:r>
                                <a:rPr lang="en-IN" b="1" i="1">
                                  <a:solidFill>
                                    <a:prstClr val="black"/>
                                  </a:solidFill>
                                  <a:latin typeface="Cambria Math" panose="02040503050406030204" pitchFamily="18" charset="0"/>
                                </a:rPr>
                                <m:t> </m:t>
                              </m:r>
                              <m:r>
                                <a:rPr lang="en-IN" b="1" i="1">
                                  <a:solidFill>
                                    <a:prstClr val="black"/>
                                  </a:solidFill>
                                  <a:latin typeface="Cambria Math" panose="02040503050406030204" pitchFamily="18" charset="0"/>
                                </a:rPr>
                                <m:t>𝑨𝒄𝒕𝒊𝒗𝒆</m:t>
                              </m:r>
                              <m:r>
                                <a:rPr lang="en-IN" b="1" i="1">
                                  <a:solidFill>
                                    <a:prstClr val="black"/>
                                  </a:solidFill>
                                  <a:latin typeface="Cambria Math" panose="02040503050406030204" pitchFamily="18" charset="0"/>
                                </a:rPr>
                                <m:t> </m:t>
                              </m:r>
                              <m:r>
                                <a:rPr lang="en-IN" b="1" i="1">
                                  <a:solidFill>
                                    <a:prstClr val="black"/>
                                  </a:solidFill>
                                  <a:latin typeface="Cambria Math" panose="02040503050406030204" pitchFamily="18" charset="0"/>
                                </a:rPr>
                                <m:t>𝑼𝒔𝒆𝒓𝒔</m:t>
                              </m:r>
                            </m:e>
                          </m:d>
                        </m:num>
                        <m:den>
                          <m:r>
                            <a:rPr lang="en-US" b="1" i="1">
                              <a:solidFill>
                                <a:prstClr val="black"/>
                              </a:solidFill>
                              <a:latin typeface="Cambria Math" panose="02040503050406030204" pitchFamily="18" charset="0"/>
                            </a:rPr>
                            <m:t>𝑹𝒆𝒈𝒊𝒔𝒕𝒓𝒂𝒕𝒊𝒐𝒏𝒔</m:t>
                          </m:r>
                          <m:r>
                            <a:rPr lang="en-US" b="1" i="1">
                              <a:solidFill>
                                <a:prstClr val="black"/>
                              </a:solidFill>
                              <a:latin typeface="Cambria Math" panose="02040503050406030204" pitchFamily="18" charset="0"/>
                            </a:rPr>
                            <m:t> </m:t>
                          </m:r>
                          <m:r>
                            <a:rPr lang="en-US" b="1" i="1">
                              <a:solidFill>
                                <a:prstClr val="black"/>
                              </a:solidFill>
                              <a:latin typeface="Cambria Math" panose="02040503050406030204" pitchFamily="18" charset="0"/>
                            </a:rPr>
                            <m:t>𝒐𝒇</m:t>
                          </m:r>
                          <m:r>
                            <a:rPr lang="en-US" b="1" i="1">
                              <a:solidFill>
                                <a:prstClr val="black"/>
                              </a:solidFill>
                              <a:latin typeface="Cambria Math" panose="02040503050406030204" pitchFamily="18" charset="0"/>
                            </a:rPr>
                            <m:t> </m:t>
                          </m:r>
                          <m:r>
                            <a:rPr lang="en-US" b="1" i="1">
                              <a:solidFill>
                                <a:prstClr val="black"/>
                              </a:solidFill>
                              <a:latin typeface="Cambria Math" panose="02040503050406030204" pitchFamily="18" charset="0"/>
                            </a:rPr>
                            <m:t>𝒕𝒉𝒆</m:t>
                          </m:r>
                          <m:r>
                            <a:rPr lang="en-US" b="1" i="1">
                              <a:solidFill>
                                <a:prstClr val="black"/>
                              </a:solidFill>
                              <a:latin typeface="Cambria Math" panose="02040503050406030204" pitchFamily="18" charset="0"/>
                            </a:rPr>
                            <m:t> </m:t>
                          </m:r>
                          <m:r>
                            <a:rPr lang="en-US" b="1" i="1">
                              <a:solidFill>
                                <a:prstClr val="black"/>
                              </a:solidFill>
                              <a:latin typeface="Cambria Math" panose="02040503050406030204" pitchFamily="18" charset="0"/>
                            </a:rPr>
                            <m:t>𝒄𝒊𝒕𝒚</m:t>
                          </m:r>
                        </m:den>
                      </m:f>
                      <m:r>
                        <a:rPr lang="en-IN" b="1" i="1">
                          <a:solidFill>
                            <a:prstClr val="black"/>
                          </a:solidFill>
                          <a:latin typeface="Cambria Math" panose="02040503050406030204" pitchFamily="18" charset="0"/>
                        </a:rPr>
                        <m:t> </m:t>
                      </m:r>
                      <m:r>
                        <a:rPr lang="en-IN" b="1" i="1">
                          <a:solidFill>
                            <a:prstClr val="black"/>
                          </a:solidFill>
                          <a:latin typeface="Cambria Math" panose="02040503050406030204" pitchFamily="18" charset="0"/>
                        </a:rPr>
                        <m:t>𝑿</m:t>
                      </m:r>
                      <m:r>
                        <a:rPr lang="en-IN" b="1" i="1">
                          <a:solidFill>
                            <a:prstClr val="black"/>
                          </a:solidFill>
                          <a:latin typeface="Cambria Math" panose="02040503050406030204" pitchFamily="18" charset="0"/>
                        </a:rPr>
                        <m:t> </m:t>
                      </m:r>
                      <m:r>
                        <a:rPr lang="en-IN" b="1" i="1">
                          <a:solidFill>
                            <a:prstClr val="black"/>
                          </a:solidFill>
                          <a:latin typeface="Cambria Math" panose="02040503050406030204" pitchFamily="18" charset="0"/>
                        </a:rPr>
                        <m:t>𝟏𝟎𝟎</m:t>
                      </m:r>
                    </m:oMath>
                  </m:oMathPara>
                </a14:m>
                <a:endParaRPr lang="en-IN" b="1" dirty="0">
                  <a:solidFill>
                    <a:prstClr val="black"/>
                  </a:solidFill>
                  <a:latin typeface="Calibri" panose="020F0502020204030204"/>
                </a:endParaRPr>
              </a:p>
              <a:p>
                <a:pPr defTabSz="1320682">
                  <a:defRPr/>
                </a:pPr>
                <a:r>
                  <a:rPr lang="en-IN" dirty="0">
                    <a:solidFill>
                      <a:prstClr val="black"/>
                    </a:solidFill>
                    <a:latin typeface="Calibri" panose="020F0502020204030204"/>
                  </a:rPr>
                  <a:t>* </a:t>
                </a:r>
                <a:r>
                  <a:rPr lang="en-US" sz="1200" dirty="0">
                    <a:solidFill>
                      <a:prstClr val="black"/>
                    </a:solidFill>
                    <a:latin typeface="Arial"/>
                    <a:cs typeface="Arial"/>
                  </a:rPr>
                  <a:t>Final Score of this indicator for Swachh </a:t>
                </a:r>
                <a:r>
                  <a:rPr lang="en-US" sz="1200" dirty="0" err="1">
                    <a:solidFill>
                      <a:prstClr val="black"/>
                    </a:solidFill>
                    <a:latin typeface="Arial"/>
                    <a:cs typeface="Arial"/>
                  </a:rPr>
                  <a:t>Survekshan</a:t>
                </a:r>
                <a:r>
                  <a:rPr lang="en-US" sz="1200" dirty="0">
                    <a:solidFill>
                      <a:prstClr val="black"/>
                    </a:solidFill>
                    <a:latin typeface="Arial"/>
                    <a:cs typeface="Arial"/>
                  </a:rPr>
                  <a:t> 2022 will be the average of every month score </a:t>
                </a:r>
                <a:r>
                  <a:rPr lang="en-US" sz="1200" dirty="0">
                    <a:solidFill>
                      <a:srgbClr val="FF0000"/>
                    </a:solidFill>
                    <a:latin typeface="Arial"/>
                    <a:cs typeface="Arial"/>
                  </a:rPr>
                  <a:t>from </a:t>
                </a:r>
                <a:r>
                  <a:rPr lang="en-US" sz="1400" dirty="0">
                    <a:solidFill>
                      <a:srgbClr val="FF0000"/>
                    </a:solidFill>
                    <a:latin typeface="Arial"/>
                    <a:cs typeface="Arial"/>
                  </a:rPr>
                  <a:t>1</a:t>
                </a:r>
                <a:r>
                  <a:rPr lang="en-US" sz="1400" baseline="30000" dirty="0">
                    <a:solidFill>
                      <a:srgbClr val="FF0000"/>
                    </a:solidFill>
                    <a:latin typeface="Arial"/>
                    <a:cs typeface="Arial"/>
                  </a:rPr>
                  <a:t>st</a:t>
                </a:r>
                <a:r>
                  <a:rPr lang="en-US" sz="1400" dirty="0">
                    <a:solidFill>
                      <a:srgbClr val="FF0000"/>
                    </a:solidFill>
                    <a:latin typeface="Arial"/>
                    <a:cs typeface="Arial"/>
                  </a:rPr>
                  <a:t> July, 2021 till 31</a:t>
                </a:r>
                <a:r>
                  <a:rPr lang="en-US" sz="1400" baseline="30000" dirty="0">
                    <a:solidFill>
                      <a:srgbClr val="FF0000"/>
                    </a:solidFill>
                    <a:latin typeface="Arial"/>
                    <a:cs typeface="Arial"/>
                  </a:rPr>
                  <a:t>st</a:t>
                </a:r>
                <a:r>
                  <a:rPr lang="en-US" sz="1400" dirty="0">
                    <a:solidFill>
                      <a:srgbClr val="FF0000"/>
                    </a:solidFill>
                    <a:latin typeface="Arial"/>
                    <a:cs typeface="Arial"/>
                  </a:rPr>
                  <a:t> Dec 2021</a:t>
                </a:r>
                <a:endParaRPr lang="en-US" dirty="0">
                  <a:solidFill>
                    <a:srgbClr val="FF0000"/>
                  </a:solidFill>
                  <a:latin typeface="Calibri" panose="020F0502020204030204"/>
                </a:endParaRPr>
              </a:p>
            </p:txBody>
          </p:sp>
        </mc:Choice>
        <mc:Fallback xmlns="">
          <p:sp>
            <p:nvSpPr>
              <p:cNvPr id="4" name="Rectangle 3"/>
              <p:cNvSpPr>
                <a:spLocks noRot="1" noChangeAspect="1" noMove="1" noResize="1" noEditPoints="1" noAdjustHandles="1" noChangeArrowheads="1" noChangeShapeType="1" noTextEdit="1"/>
              </p:cNvSpPr>
              <p:nvPr/>
            </p:nvSpPr>
            <p:spPr>
              <a:xfrm>
                <a:off x="0" y="5535697"/>
                <a:ext cx="6854174" cy="4284165"/>
              </a:xfrm>
              <a:prstGeom prst="rect">
                <a:avLst/>
              </a:prstGeom>
              <a:blipFill>
                <a:blip r:embed="rId3"/>
                <a:stretch>
                  <a:fillRect l="-356" r="-178"/>
                </a:stretch>
              </a:blipFill>
            </p:spPr>
            <p:txBody>
              <a:bodyPr/>
              <a:lstStyle/>
              <a:p>
                <a:r>
                  <a:rPr lang="en-IN">
                    <a:noFill/>
                  </a:rPr>
                  <a:t> </a:t>
                </a:r>
              </a:p>
            </p:txBody>
          </p:sp>
        </mc:Fallback>
      </mc:AlternateContent>
      <p:sp>
        <p:nvSpPr>
          <p:cNvPr id="12" name="Rectangle 11">
            <a:extLst>
              <a:ext uri="{FF2B5EF4-FFF2-40B4-BE49-F238E27FC236}">
                <a16:creationId xmlns:a16="http://schemas.microsoft.com/office/drawing/2014/main" id="{328B8A3E-921B-422C-9F97-093D686C9688}"/>
              </a:ext>
            </a:extLst>
          </p:cNvPr>
          <p:cNvSpPr/>
          <p:nvPr/>
        </p:nvSpPr>
        <p:spPr>
          <a:xfrm>
            <a:off x="0" y="749300"/>
            <a:ext cx="6858000" cy="62913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4000" b="1" dirty="0" err="1">
                <a:solidFill>
                  <a:prstClr val="white"/>
                </a:solidFill>
                <a:latin typeface="Calibri" panose="020F0502020204030204"/>
              </a:rPr>
              <a:t>Swachhata</a:t>
            </a:r>
            <a:r>
              <a:rPr lang="en-US" sz="4000" b="1" dirty="0">
                <a:solidFill>
                  <a:prstClr val="white"/>
                </a:solidFill>
                <a:latin typeface="Calibri" panose="020F0502020204030204"/>
              </a:rPr>
              <a:t> App/Local App</a:t>
            </a:r>
          </a:p>
        </p:txBody>
      </p:sp>
      <p:graphicFrame>
        <p:nvGraphicFramePr>
          <p:cNvPr id="8" name="object 8"/>
          <p:cNvGraphicFramePr>
            <a:graphicFrameLocks noGrp="1"/>
          </p:cNvGraphicFramePr>
          <p:nvPr>
            <p:extLst>
              <p:ext uri="{D42A27DB-BD31-4B8C-83A1-F6EECF244321}">
                <p14:modId xmlns:p14="http://schemas.microsoft.com/office/powerpoint/2010/main" val="1518438738"/>
              </p:ext>
            </p:extLst>
          </p:nvPr>
        </p:nvGraphicFramePr>
        <p:xfrm>
          <a:off x="0" y="4270777"/>
          <a:ext cx="6858000" cy="1463040"/>
        </p:xfrm>
        <a:graphic>
          <a:graphicData uri="http://schemas.openxmlformats.org/drawingml/2006/table">
            <a:tbl>
              <a:tblPr firstRow="1" bandRow="1">
                <a:tableStyleId>{1FECB4D8-DB02-4DC6-A0A2-4F2EBAE1DC90}</a:tableStyleId>
              </a:tblPr>
              <a:tblGrid>
                <a:gridCol w="6858000">
                  <a:extLst>
                    <a:ext uri="{9D8B030D-6E8A-4147-A177-3AD203B41FA5}">
                      <a16:colId xmlns:a16="http://schemas.microsoft.com/office/drawing/2014/main" val="20000"/>
                    </a:ext>
                  </a:extLst>
                </a:gridCol>
              </a:tblGrid>
              <a:tr h="142533">
                <a:tc>
                  <a:txBody>
                    <a:bodyPr/>
                    <a:lstStyle/>
                    <a:p>
                      <a:pPr algn="ctr">
                        <a:lnSpc>
                          <a:spcPct val="100000"/>
                        </a:lnSpc>
                      </a:pPr>
                      <a:r>
                        <a:rPr lang="en-US" sz="1200" spc="-5" dirty="0"/>
                        <a:t> </a:t>
                      </a:r>
                      <a:r>
                        <a:rPr sz="1200" spc="-5" dirty="0"/>
                        <a:t>S</a:t>
                      </a:r>
                      <a:r>
                        <a:rPr sz="1200" dirty="0"/>
                        <a:t>c</a:t>
                      </a:r>
                      <a:r>
                        <a:rPr sz="1200" spc="-15" dirty="0"/>
                        <a:t>h</a:t>
                      </a:r>
                      <a:r>
                        <a:rPr sz="1200" spc="-5" dirty="0"/>
                        <a:t>e</a:t>
                      </a:r>
                      <a:r>
                        <a:rPr sz="1200" dirty="0"/>
                        <a:t>me</a:t>
                      </a:r>
                      <a:r>
                        <a:rPr sz="1200" spc="25" dirty="0"/>
                        <a:t> </a:t>
                      </a:r>
                      <a:r>
                        <a:rPr sz="1200" spc="-5" dirty="0"/>
                        <a:t>o</a:t>
                      </a:r>
                      <a:r>
                        <a:rPr sz="1200" dirty="0"/>
                        <a:t>f</a:t>
                      </a:r>
                      <a:r>
                        <a:rPr sz="1200" spc="-30" dirty="0"/>
                        <a:t> </a:t>
                      </a:r>
                      <a:r>
                        <a:rPr lang="en-US" sz="1200" spc="-5" dirty="0"/>
                        <a:t>Scoring</a:t>
                      </a:r>
                      <a:endParaRPr sz="1200" dirty="0">
                        <a:latin typeface="Arial"/>
                        <a:cs typeface="Arial"/>
                      </a:endParaRPr>
                    </a:p>
                  </a:txBody>
                  <a:tcPr marL="0" marR="0" marT="0" marB="0">
                    <a:solidFill>
                      <a:srgbClr val="F88792"/>
                    </a:solidFill>
                  </a:tcPr>
                </a:tc>
                <a:extLst>
                  <a:ext uri="{0D108BD9-81ED-4DB2-BD59-A6C34878D82A}">
                    <a16:rowId xmlns:a16="http://schemas.microsoft.com/office/drawing/2014/main" val="10000"/>
                  </a:ext>
                </a:extLst>
              </a:tr>
              <a:tr h="151435">
                <a:tc>
                  <a:txBody>
                    <a:bodyPr/>
                    <a:lstStyle/>
                    <a:p>
                      <a:pPr algn="ctr">
                        <a:lnSpc>
                          <a:spcPct val="100000"/>
                        </a:lnSpc>
                      </a:pPr>
                      <a:r>
                        <a:rPr lang="en-US" sz="1400" dirty="0">
                          <a:latin typeface="Calibri" panose="020F0502020204030204" pitchFamily="34" charset="0"/>
                          <a:cs typeface="Calibri" panose="020F0502020204030204" pitchFamily="34" charset="0"/>
                        </a:rPr>
                        <a:t>Maximum score:      75</a:t>
                      </a:r>
                      <a:endParaRPr sz="1400" dirty="0">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0002"/>
                  </a:ext>
                </a:extLst>
              </a:tr>
              <a:tr h="4543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cs typeface="Calibri" panose="020F0502020204030204" pitchFamily="34" charset="0"/>
                        </a:rPr>
                        <a:t>Percentage as calculated by the formula below will be applied on ‘Maximum score’ which will become the score for that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0003"/>
                  </a:ext>
                </a:extLst>
              </a:tr>
              <a:tr h="302870">
                <a:tc>
                  <a:txBody>
                    <a:bodyPr/>
                    <a:lstStyle/>
                    <a:p>
                      <a:pPr algn="ctr">
                        <a:lnSpc>
                          <a:spcPct val="100000"/>
                        </a:lnSpc>
                      </a:pPr>
                      <a:r>
                        <a:rPr lang="en-US" sz="1400" dirty="0">
                          <a:latin typeface="Calibri" panose="020F0502020204030204" pitchFamily="34" charset="0"/>
                          <a:cs typeface="Calibri" panose="020F0502020204030204" pitchFamily="34" charset="0"/>
                        </a:rPr>
                        <a:t>Final Score of this indicator for SS-2022 will be the average of every month score</a:t>
                      </a:r>
                    </a:p>
                    <a:p>
                      <a:pPr algn="ctr">
                        <a:lnSpc>
                          <a:spcPct val="100000"/>
                        </a:lnSpc>
                      </a:pPr>
                      <a:endParaRPr sz="1400" dirty="0">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752FA162-1283-43B3-BE46-4929B4ED200A}"/>
              </a:ext>
            </a:extLst>
          </p:cNvPr>
          <p:cNvSpPr>
            <a:spLocks noGrp="1"/>
          </p:cNvSpPr>
          <p:nvPr>
            <p:ph type="sldNum" sz="quarter" idx="12"/>
          </p:nvPr>
        </p:nvSpPr>
        <p:spPr/>
        <p:txBody>
          <a:bodyPr/>
          <a:lstStyle/>
          <a:p>
            <a:fld id="{871FDAF4-F9BA-4E6E-AE28-9371978FF90C}" type="slidenum">
              <a:rPr lang="en-US" smtClean="0"/>
              <a:t>104</a:t>
            </a:fld>
            <a:endParaRPr lang="en-US"/>
          </a:p>
        </p:txBody>
      </p:sp>
    </p:spTree>
    <p:extLst>
      <p:ext uri="{BB962C8B-B14F-4D97-AF65-F5344CB8AC3E}">
        <p14:creationId xmlns:p14="http://schemas.microsoft.com/office/powerpoint/2010/main" val="10682972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extLst>
              <p:ext uri="{D42A27DB-BD31-4B8C-83A1-F6EECF244321}">
                <p14:modId xmlns:p14="http://schemas.microsoft.com/office/powerpoint/2010/main" val="238729224"/>
              </p:ext>
            </p:extLst>
          </p:nvPr>
        </p:nvGraphicFramePr>
        <p:xfrm>
          <a:off x="87087" y="3410549"/>
          <a:ext cx="6706584" cy="2072640"/>
        </p:xfrm>
        <a:graphic>
          <a:graphicData uri="http://schemas.openxmlformats.org/drawingml/2006/table">
            <a:tbl>
              <a:tblPr firstRow="1" bandRow="1">
                <a:tableStyleId>{1FECB4D8-DB02-4DC6-A0A2-4F2EBAE1DC90}</a:tableStyleId>
              </a:tblPr>
              <a:tblGrid>
                <a:gridCol w="6706584">
                  <a:extLst>
                    <a:ext uri="{9D8B030D-6E8A-4147-A177-3AD203B41FA5}">
                      <a16:colId xmlns:a16="http://schemas.microsoft.com/office/drawing/2014/main" val="20000"/>
                    </a:ext>
                  </a:extLst>
                </a:gridCol>
              </a:tblGrid>
              <a:tr h="193364">
                <a:tc>
                  <a:txBody>
                    <a:bodyPr/>
                    <a:lstStyle/>
                    <a:p>
                      <a:pPr>
                        <a:lnSpc>
                          <a:spcPct val="100000"/>
                        </a:lnSpc>
                      </a:pPr>
                      <a:r>
                        <a:rPr sz="2000" spc="-5" dirty="0"/>
                        <a:t>S</a:t>
                      </a:r>
                      <a:r>
                        <a:rPr sz="2000" spc="-15" dirty="0"/>
                        <a:t>c</a:t>
                      </a:r>
                      <a:r>
                        <a:rPr sz="2000" spc="-5" dirty="0"/>
                        <a:t>he</a:t>
                      </a:r>
                      <a:r>
                        <a:rPr sz="2000" dirty="0"/>
                        <a:t>me</a:t>
                      </a:r>
                      <a:r>
                        <a:rPr sz="2000" spc="10" dirty="0"/>
                        <a:t> </a:t>
                      </a:r>
                      <a:r>
                        <a:rPr sz="2000" spc="-5" dirty="0"/>
                        <a:t>o</a:t>
                      </a:r>
                      <a:r>
                        <a:rPr sz="2000" dirty="0"/>
                        <a:t>f</a:t>
                      </a:r>
                      <a:r>
                        <a:rPr sz="2000" spc="-5" dirty="0"/>
                        <a:t> </a:t>
                      </a:r>
                      <a:r>
                        <a:rPr lang="en-US" sz="2000" spc="-20" dirty="0"/>
                        <a:t>Scoring</a:t>
                      </a:r>
                      <a:endParaRPr sz="2000" dirty="0">
                        <a:latin typeface="Arial"/>
                        <a:cs typeface="Arial"/>
                      </a:endParaRPr>
                    </a:p>
                  </a:txBody>
                  <a:tcPr marL="0" marR="0" marT="0" marB="0">
                    <a:solidFill>
                      <a:srgbClr val="F88792"/>
                    </a:solidFill>
                  </a:tcPr>
                </a:tc>
                <a:extLst>
                  <a:ext uri="{0D108BD9-81ED-4DB2-BD59-A6C34878D82A}">
                    <a16:rowId xmlns:a16="http://schemas.microsoft.com/office/drawing/2014/main" val="10000"/>
                  </a:ext>
                </a:extLst>
              </a:tr>
              <a:tr h="193364">
                <a:tc>
                  <a:txBody>
                    <a:bodyPr/>
                    <a:lstStyle/>
                    <a:p>
                      <a:pPr>
                        <a:lnSpc>
                          <a:spcPct val="100000"/>
                        </a:lnSpc>
                      </a:pPr>
                      <a:r>
                        <a:rPr lang="en-US" sz="2000" dirty="0">
                          <a:latin typeface="Arial"/>
                          <a:cs typeface="Arial"/>
                        </a:rPr>
                        <a:t>Maximum score: 100</a:t>
                      </a:r>
                      <a:endParaRPr sz="2000" dirty="0">
                        <a:latin typeface="Arial"/>
                        <a:cs typeface="Arial"/>
                      </a:endParaRPr>
                    </a:p>
                  </a:txBody>
                  <a:tcPr marL="0" marR="0" marT="0" marB="0"/>
                </a:tc>
                <a:extLst>
                  <a:ext uri="{0D108BD9-81ED-4DB2-BD59-A6C34878D82A}">
                    <a16:rowId xmlns:a16="http://schemas.microsoft.com/office/drawing/2014/main" val="10002"/>
                  </a:ext>
                </a:extLst>
              </a:tr>
              <a:tr h="773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alibri" panose="020F0502020204030204" pitchFamily="34" charset="0"/>
                          <a:cs typeface="Calibri" panose="020F0502020204030204" pitchFamily="34" charset="0"/>
                        </a:rPr>
                        <a:t>Percentage as calculated by the formula below will be applied on ‘Maximum score’ which will become the score for that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0003"/>
                  </a:ext>
                </a:extLst>
              </a:tr>
              <a:tr h="342106">
                <a:tc>
                  <a:txBody>
                    <a:bodyPr/>
                    <a:lstStyle/>
                    <a:p>
                      <a:pPr>
                        <a:lnSpc>
                          <a:spcPct val="100000"/>
                        </a:lnSpc>
                      </a:pPr>
                      <a:r>
                        <a:rPr lang="en-US" sz="1800" dirty="0">
                          <a:latin typeface="Arial"/>
                          <a:cs typeface="Arial"/>
                        </a:rPr>
                        <a:t>Final Score of this indicator for SS-2022 will be the average of every month score</a:t>
                      </a:r>
                      <a:endParaRPr sz="1800" dirty="0">
                        <a:latin typeface="Arial"/>
                        <a:cs typeface="Arial"/>
                      </a:endParaRPr>
                    </a:p>
                  </a:txBody>
                  <a:tcPr marL="0" marR="0" marT="0" marB="0"/>
                </a:tc>
                <a:extLst>
                  <a:ext uri="{0D108BD9-81ED-4DB2-BD59-A6C34878D82A}">
                    <a16:rowId xmlns:a16="http://schemas.microsoft.com/office/drawing/2014/main" val="10004"/>
                  </a:ext>
                </a:extLst>
              </a:tr>
            </a:tbl>
          </a:graphicData>
        </a:graphic>
      </p:graphicFrame>
      <p:sp>
        <p:nvSpPr>
          <p:cNvPr id="10" name="object 2"/>
          <p:cNvSpPr/>
          <p:nvPr/>
        </p:nvSpPr>
        <p:spPr>
          <a:xfrm>
            <a:off x="7345138" y="1895700"/>
            <a:ext cx="106493" cy="11005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defTabSz="1320682">
              <a:defRPr/>
            </a:pPr>
            <a:endParaRPr sz="1774">
              <a:solidFill>
                <a:prstClr val="black"/>
              </a:solidFill>
              <a:latin typeface="Calibri" panose="020F0502020204030204"/>
            </a:endParaRPr>
          </a:p>
        </p:txBody>
      </p:sp>
      <p:sp>
        <p:nvSpPr>
          <p:cNvPr id="11" name="object 4"/>
          <p:cNvSpPr/>
          <p:nvPr/>
        </p:nvSpPr>
        <p:spPr>
          <a:xfrm>
            <a:off x="7367636" y="1941564"/>
            <a:ext cx="80805" cy="18345"/>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defTabSz="1320682">
              <a:defRPr/>
            </a:pPr>
            <a:endParaRPr sz="1774">
              <a:solidFill>
                <a:prstClr val="black"/>
              </a:solidFill>
              <a:latin typeface="Calibri" panose="020F0502020204030204"/>
            </a:endParaRPr>
          </a:p>
        </p:txBody>
      </p:sp>
      <p:sp>
        <p:nvSpPr>
          <p:cNvPr id="12" name="Rounded Rectangle 11"/>
          <p:cNvSpPr/>
          <p:nvPr/>
        </p:nvSpPr>
        <p:spPr>
          <a:xfrm>
            <a:off x="-8242" y="1959909"/>
            <a:ext cx="6866242" cy="627316"/>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79" tIns="45039" rIns="90079" bIns="45039" numCol="1" spcCol="0" rtlCol="0" fromWordArt="0" anchor="ctr" anchorCtr="0" forceAA="0" compatLnSpc="1">
            <a:prstTxWarp prst="textNoShape">
              <a:avLst/>
            </a:prstTxWarp>
            <a:noAutofit/>
          </a:bodyPr>
          <a:lstStyle/>
          <a:p>
            <a:pPr marL="12509" defTabSz="1320682">
              <a:defRPr/>
            </a:pPr>
            <a:r>
              <a:rPr lang="en-US" sz="2000" b="1" spc="-4" dirty="0">
                <a:solidFill>
                  <a:prstClr val="black"/>
                </a:solidFill>
                <a:latin typeface="Arial"/>
                <a:cs typeface="Arial"/>
              </a:rPr>
              <a:t>2</a:t>
            </a:r>
            <a:r>
              <a:rPr lang="en-US" sz="2000" b="1" dirty="0">
                <a:solidFill>
                  <a:prstClr val="black"/>
                </a:solidFill>
                <a:latin typeface="Arial"/>
                <a:cs typeface="Arial"/>
              </a:rPr>
              <a:t>.</a:t>
            </a:r>
            <a:r>
              <a:rPr lang="en-US" sz="2000" b="1" spc="-4" dirty="0">
                <a:solidFill>
                  <a:prstClr val="black"/>
                </a:solidFill>
                <a:latin typeface="Arial"/>
                <a:cs typeface="Arial"/>
              </a:rPr>
              <a:t>   </a:t>
            </a:r>
            <a:r>
              <a:rPr lang="en-US" sz="2000" spc="-4" dirty="0">
                <a:solidFill>
                  <a:prstClr val="black"/>
                </a:solidFill>
                <a:latin typeface="Arial"/>
                <a:cs typeface="Arial"/>
              </a:rPr>
              <a:t>What percentage of </a:t>
            </a:r>
            <a:r>
              <a:rPr lang="en-US" sz="2000" b="1" spc="-4" dirty="0">
                <a:solidFill>
                  <a:prstClr val="black"/>
                </a:solidFill>
                <a:latin typeface="Arial"/>
                <a:cs typeface="Arial"/>
              </a:rPr>
              <a:t>co</a:t>
            </a:r>
            <a:r>
              <a:rPr lang="en-US" sz="2000" b="1" dirty="0">
                <a:solidFill>
                  <a:prstClr val="black"/>
                </a:solidFill>
                <a:latin typeface="Arial"/>
                <a:cs typeface="Arial"/>
              </a:rPr>
              <a:t>m</a:t>
            </a:r>
            <a:r>
              <a:rPr lang="en-US" sz="2000" b="1" spc="-4" dirty="0">
                <a:solidFill>
                  <a:prstClr val="black"/>
                </a:solidFill>
                <a:latin typeface="Arial"/>
                <a:cs typeface="Arial"/>
              </a:rPr>
              <a:t>p</a:t>
            </a:r>
            <a:r>
              <a:rPr lang="en-US" sz="2000" b="1" spc="4" dirty="0">
                <a:solidFill>
                  <a:prstClr val="black"/>
                </a:solidFill>
                <a:latin typeface="Arial"/>
                <a:cs typeface="Arial"/>
              </a:rPr>
              <a:t>l</a:t>
            </a:r>
            <a:r>
              <a:rPr lang="en-US" sz="2000" b="1" spc="-4" dirty="0">
                <a:solidFill>
                  <a:prstClr val="black"/>
                </a:solidFill>
                <a:latin typeface="Arial"/>
                <a:cs typeface="Arial"/>
              </a:rPr>
              <a:t>a</a:t>
            </a:r>
            <a:r>
              <a:rPr lang="en-US" sz="2000" b="1" dirty="0">
                <a:solidFill>
                  <a:prstClr val="black"/>
                </a:solidFill>
                <a:latin typeface="Arial"/>
                <a:cs typeface="Arial"/>
              </a:rPr>
              <a:t>i</a:t>
            </a:r>
            <a:r>
              <a:rPr lang="en-US" sz="2000" b="1" spc="-4" dirty="0">
                <a:solidFill>
                  <a:prstClr val="black"/>
                </a:solidFill>
                <a:latin typeface="Arial"/>
                <a:cs typeface="Arial"/>
              </a:rPr>
              <a:t>n</a:t>
            </a:r>
            <a:r>
              <a:rPr lang="en-US" sz="2000" b="1" dirty="0">
                <a:solidFill>
                  <a:prstClr val="black"/>
                </a:solidFill>
                <a:latin typeface="Arial"/>
                <a:cs typeface="Arial"/>
              </a:rPr>
              <a:t>ts </a:t>
            </a:r>
            <a:r>
              <a:rPr lang="en-US" sz="2000" dirty="0">
                <a:solidFill>
                  <a:prstClr val="black"/>
                </a:solidFill>
                <a:latin typeface="Arial"/>
                <a:cs typeface="Arial"/>
              </a:rPr>
              <a:t>are</a:t>
            </a:r>
            <a:r>
              <a:rPr lang="en-US" sz="2000" b="1" spc="-24" dirty="0">
                <a:solidFill>
                  <a:prstClr val="black"/>
                </a:solidFill>
                <a:latin typeface="Arial"/>
                <a:cs typeface="Arial"/>
              </a:rPr>
              <a:t> </a:t>
            </a:r>
            <a:r>
              <a:rPr lang="en-US" sz="2000" b="1" dirty="0">
                <a:solidFill>
                  <a:prstClr val="black"/>
                </a:solidFill>
                <a:latin typeface="Arial"/>
                <a:cs typeface="Arial"/>
              </a:rPr>
              <a:t>r</a:t>
            </a:r>
            <a:r>
              <a:rPr lang="en-US" sz="2000" b="1" spc="-4" dirty="0">
                <a:solidFill>
                  <a:prstClr val="black"/>
                </a:solidFill>
                <a:latin typeface="Arial"/>
                <a:cs typeface="Arial"/>
              </a:rPr>
              <a:t>eso</a:t>
            </a:r>
            <a:r>
              <a:rPr lang="en-US" sz="2000" b="1" dirty="0">
                <a:solidFill>
                  <a:prstClr val="black"/>
                </a:solidFill>
                <a:latin typeface="Arial"/>
                <a:cs typeface="Arial"/>
              </a:rPr>
              <a:t>l</a:t>
            </a:r>
            <a:r>
              <a:rPr lang="en-US" sz="2000" b="1" spc="-4" dirty="0">
                <a:solidFill>
                  <a:prstClr val="black"/>
                </a:solidFill>
                <a:latin typeface="Arial"/>
                <a:cs typeface="Arial"/>
              </a:rPr>
              <a:t>ve</a:t>
            </a:r>
            <a:r>
              <a:rPr lang="en-US" sz="2000" b="1" dirty="0">
                <a:solidFill>
                  <a:prstClr val="black"/>
                </a:solidFill>
                <a:latin typeface="Arial"/>
                <a:cs typeface="Arial"/>
              </a:rPr>
              <a:t>d </a:t>
            </a:r>
            <a:r>
              <a:rPr lang="en-US" sz="2000" spc="49" dirty="0">
                <a:solidFill>
                  <a:prstClr val="black"/>
                </a:solidFill>
                <a:latin typeface="Arial"/>
                <a:cs typeface="Arial"/>
              </a:rPr>
              <a:t>w</a:t>
            </a:r>
            <a:r>
              <a:rPr lang="en-US" sz="2000" dirty="0">
                <a:solidFill>
                  <a:prstClr val="black"/>
                </a:solidFill>
                <a:latin typeface="Arial"/>
                <a:cs typeface="Arial"/>
              </a:rPr>
              <a:t>it</a:t>
            </a:r>
            <a:r>
              <a:rPr lang="en-US" sz="2000" spc="-29" dirty="0">
                <a:solidFill>
                  <a:prstClr val="black"/>
                </a:solidFill>
                <a:latin typeface="Arial"/>
                <a:cs typeface="Arial"/>
              </a:rPr>
              <a:t>h</a:t>
            </a:r>
            <a:r>
              <a:rPr lang="en-US" sz="2000" dirty="0">
                <a:solidFill>
                  <a:prstClr val="black"/>
                </a:solidFill>
                <a:latin typeface="Arial"/>
                <a:cs typeface="Arial"/>
              </a:rPr>
              <a:t>in</a:t>
            </a:r>
            <a:r>
              <a:rPr lang="en-US" sz="2000" b="1" spc="-94" dirty="0">
                <a:solidFill>
                  <a:prstClr val="black"/>
                </a:solidFill>
                <a:latin typeface="Arial"/>
                <a:cs typeface="Arial"/>
              </a:rPr>
              <a:t> </a:t>
            </a:r>
            <a:r>
              <a:rPr lang="en-US" sz="2000" b="1" spc="-4" dirty="0">
                <a:solidFill>
                  <a:prstClr val="black"/>
                </a:solidFill>
                <a:latin typeface="Arial"/>
                <a:cs typeface="Arial"/>
              </a:rPr>
              <a:t>SL</a:t>
            </a:r>
            <a:r>
              <a:rPr lang="en-US" sz="2000" b="1" dirty="0">
                <a:solidFill>
                  <a:prstClr val="black"/>
                </a:solidFill>
                <a:latin typeface="Arial"/>
                <a:cs typeface="Arial"/>
              </a:rPr>
              <a:t>A </a:t>
            </a:r>
            <a:r>
              <a:rPr lang="en-US" sz="2000" dirty="0">
                <a:solidFill>
                  <a:prstClr val="black"/>
                </a:solidFill>
                <a:latin typeface="Arial"/>
                <a:cs typeface="Arial"/>
              </a:rPr>
              <a:t>(Service Level Agreement)</a:t>
            </a:r>
            <a:r>
              <a:rPr lang="en-US" sz="2000" spc="-167" dirty="0">
                <a:solidFill>
                  <a:prstClr val="black"/>
                </a:solidFill>
                <a:latin typeface="Arial"/>
                <a:cs typeface="Arial"/>
              </a:rPr>
              <a:t> </a:t>
            </a:r>
            <a:r>
              <a:rPr lang="en-US" sz="2000" dirty="0">
                <a:solidFill>
                  <a:prstClr val="black"/>
                </a:solidFill>
                <a:latin typeface="Arial"/>
                <a:cs typeface="Arial"/>
              </a:rPr>
              <a:t>time</a:t>
            </a:r>
            <a:r>
              <a:rPr lang="en-US" sz="2000" spc="-24" dirty="0">
                <a:solidFill>
                  <a:prstClr val="black"/>
                </a:solidFill>
                <a:latin typeface="Arial"/>
                <a:cs typeface="Arial"/>
              </a:rPr>
              <a:t> </a:t>
            </a:r>
            <a:r>
              <a:rPr lang="en-US" sz="2000" dirty="0">
                <a:solidFill>
                  <a:prstClr val="black"/>
                </a:solidFill>
                <a:latin typeface="Arial"/>
                <a:cs typeface="Arial"/>
              </a:rPr>
              <a:t>fr</a:t>
            </a:r>
            <a:r>
              <a:rPr lang="en-US" sz="2000" spc="-4" dirty="0">
                <a:solidFill>
                  <a:prstClr val="black"/>
                </a:solidFill>
                <a:latin typeface="Arial"/>
                <a:cs typeface="Arial"/>
              </a:rPr>
              <a:t>a</a:t>
            </a:r>
            <a:r>
              <a:rPr lang="en-US" sz="2000" dirty="0">
                <a:solidFill>
                  <a:prstClr val="black"/>
                </a:solidFill>
                <a:latin typeface="Arial"/>
                <a:cs typeface="Arial"/>
              </a:rPr>
              <a:t>me</a:t>
            </a:r>
          </a:p>
        </p:txBody>
      </p:sp>
      <mc:AlternateContent xmlns:mc="http://schemas.openxmlformats.org/markup-compatibility/2006" xmlns:a14="http://schemas.microsoft.com/office/drawing/2010/main">
        <mc:Choice Requires="a14">
          <p:sp>
            <p:nvSpPr>
              <p:cNvPr id="2" name="Rectangle 1"/>
              <p:cNvSpPr/>
              <p:nvPr/>
            </p:nvSpPr>
            <p:spPr>
              <a:xfrm>
                <a:off x="36094" y="5594682"/>
                <a:ext cx="6793671" cy="376588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6391" tIns="58194" rIns="116391" bIns="58194" numCol="1" spcCol="0" rtlCol="0" fromWordArt="0" anchor="ctr" anchorCtr="0" forceAA="0" compatLnSpc="1">
                <a:prstTxWarp prst="textNoShape">
                  <a:avLst/>
                </a:prstTxWarp>
                <a:noAutofit/>
              </a:bodyPr>
              <a:lstStyle/>
              <a:p>
                <a:pPr defTabSz="1320682">
                  <a:defRPr/>
                </a:pPr>
                <a:r>
                  <a:rPr lang="en-IN" sz="2000" b="1" u="sng" dirty="0">
                    <a:solidFill>
                      <a:prstClr val="black"/>
                    </a:solidFill>
                    <a:latin typeface="Calibri" panose="020F0502020204030204"/>
                  </a:rPr>
                  <a:t>Methodology</a:t>
                </a:r>
                <a:r>
                  <a:rPr lang="en-IN" sz="2000" u="sng" dirty="0">
                    <a:solidFill>
                      <a:prstClr val="black"/>
                    </a:solidFill>
                    <a:latin typeface="Calibri" panose="020F0502020204030204"/>
                  </a:rPr>
                  <a:t>:  Resolution Rate</a:t>
                </a:r>
              </a:p>
              <a:p>
                <a:pPr defTabSz="1320682">
                  <a:defRPr/>
                </a:pPr>
                <a:endParaRPr lang="en-IN" sz="2000" dirty="0">
                  <a:solidFill>
                    <a:prstClr val="black"/>
                  </a:solidFill>
                  <a:latin typeface="Calibri" panose="020F0502020204030204"/>
                </a:endParaRPr>
              </a:p>
              <a:p>
                <a:pPr defTabSz="1320682">
                  <a:defRPr/>
                </a:pPr>
                <a:r>
                  <a:rPr lang="en-IN" sz="2000" dirty="0">
                    <a:solidFill>
                      <a:prstClr val="black"/>
                    </a:solidFill>
                    <a:latin typeface="Calibri" panose="020F0502020204030204"/>
                  </a:rPr>
                  <a:t>Formula would be:</a:t>
                </a:r>
              </a:p>
              <a:p>
                <a:pPr defTabSz="1320682">
                  <a:defRPr/>
                </a:pPr>
                <a:endParaRPr lang="en-US" sz="2000" dirty="0">
                  <a:solidFill>
                    <a:prstClr val="black"/>
                  </a:solidFill>
                  <a:latin typeface="Calibri" panose="020F0502020204030204"/>
                </a:endParaRPr>
              </a:p>
              <a:p>
                <a:pPr defTabSz="1320682">
                  <a:defRPr/>
                </a:pPr>
                <a14:m>
                  <m:oMathPara xmlns:m="http://schemas.openxmlformats.org/officeDocument/2006/math">
                    <m:oMathParaPr>
                      <m:jc m:val="centerGroup"/>
                    </m:oMathParaPr>
                    <m:oMath xmlns:m="http://schemas.openxmlformats.org/officeDocument/2006/math">
                      <m:r>
                        <a:rPr lang="en-IN" sz="1200" i="1">
                          <a:solidFill>
                            <a:prstClr val="black"/>
                          </a:solidFill>
                          <a:latin typeface="Cambria Math" panose="02040503050406030204" pitchFamily="18" charset="0"/>
                        </a:rPr>
                        <m:t>𝑅𝑒𝑠𝑜𝑙𝑢𝑡𝑖𝑜𝑛</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𝑅𝑎𝑡𝑒</m:t>
                      </m:r>
                      <m:r>
                        <a:rPr lang="en-IN" sz="1200" i="1">
                          <a:solidFill>
                            <a:prstClr val="black"/>
                          </a:solidFill>
                          <a:latin typeface="Cambria Math" panose="02040503050406030204" pitchFamily="18" charset="0"/>
                        </a:rPr>
                        <m:t>=</m:t>
                      </m:r>
                      <m:f>
                        <m:fPr>
                          <m:ctrlPr>
                            <a:rPr lang="en-US" sz="1200" i="1">
                              <a:solidFill>
                                <a:prstClr val="black"/>
                              </a:solidFill>
                              <a:latin typeface="Cambria Math" panose="02040503050406030204" pitchFamily="18" charset="0"/>
                            </a:rPr>
                          </m:ctrlPr>
                        </m:fPr>
                        <m:num>
                          <m:d>
                            <m:dPr>
                              <m:ctrlPr>
                                <a:rPr lang="en-US" sz="1200" i="1">
                                  <a:solidFill>
                                    <a:prstClr val="black"/>
                                  </a:solidFill>
                                  <a:latin typeface="Cambria Math" panose="02040503050406030204" pitchFamily="18" charset="0"/>
                                </a:rPr>
                              </m:ctrlPr>
                            </m:dPr>
                            <m:e>
                              <m:r>
                                <a:rPr lang="en-IN" sz="1200" i="1">
                                  <a:solidFill>
                                    <a:prstClr val="black"/>
                                  </a:solidFill>
                                  <a:latin typeface="Cambria Math" panose="02040503050406030204" pitchFamily="18" charset="0"/>
                                </a:rPr>
                                <m:t>𝑁𝑢𝑚𝑏𝑒𝑟</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𝑜𝑓</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𝐶𝑜𝑚𝑝𝑙𝑎𝑖𝑛𝑡𝑠</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𝑅𝑒𝑠𝑜𝑙𝑣𝑒𝑑</m:t>
                              </m:r>
                              <m:r>
                                <a:rPr lang="en-IN" sz="1200" i="1">
                                  <a:solidFill>
                                    <a:prstClr val="black"/>
                                  </a:solidFill>
                                  <a:latin typeface="Cambria Math" panose="02040503050406030204" pitchFamily="18" charset="0"/>
                                </a:rPr>
                                <m:t>−</m:t>
                              </m:r>
                              <m:r>
                                <a:rPr lang="en-IN" sz="1200" i="1">
                                  <a:solidFill>
                                    <a:prstClr val="black"/>
                                  </a:solidFill>
                                  <a:latin typeface="Cambria Math" panose="02040503050406030204" pitchFamily="18" charset="0"/>
                                </a:rPr>
                                <m:t>𝑅𝑒𝑜𝑝𝑒𝑛𝑒𝑑</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𝐶𝑜𝑚𝑝𝑙𝑎𝑖𝑛𝑡𝑠</m:t>
                              </m:r>
                              <m:r>
                                <a:rPr lang="en-IN" sz="1200" i="1">
                                  <a:solidFill>
                                    <a:prstClr val="black"/>
                                  </a:solidFill>
                                  <a:latin typeface="Cambria Math" panose="02040503050406030204" pitchFamily="18" charset="0"/>
                                </a:rPr>
                                <m:t>−</m:t>
                              </m:r>
                              <m:r>
                                <a:rPr lang="en-IN" sz="1200" b="1" i="1">
                                  <a:solidFill>
                                    <a:prstClr val="black"/>
                                  </a:solidFill>
                                  <a:latin typeface="Cambria Math" panose="02040503050406030204" pitchFamily="18" charset="0"/>
                                </a:rPr>
                                <m:t>𝟐</m:t>
                              </m:r>
                              <m:r>
                                <a:rPr lang="en-IN" sz="1200" b="1" i="1">
                                  <a:solidFill>
                                    <a:prstClr val="black"/>
                                  </a:solidFill>
                                  <a:latin typeface="Cambria Math" panose="02040503050406030204" pitchFamily="18" charset="0"/>
                                </a:rPr>
                                <m:t> </m:t>
                              </m:r>
                              <m:r>
                                <a:rPr lang="en-IN" sz="1200" b="1" i="1">
                                  <a:solidFill>
                                    <a:prstClr val="black"/>
                                  </a:solidFill>
                                  <a:latin typeface="Cambria Math" panose="02040503050406030204" pitchFamily="18" charset="0"/>
                                </a:rPr>
                                <m:t>𝒙</m:t>
                              </m:r>
                              <m:r>
                                <a:rPr lang="en-IN" sz="1200" b="1" i="1">
                                  <a:solidFill>
                                    <a:prstClr val="black"/>
                                  </a:solidFill>
                                  <a:latin typeface="Cambria Math" panose="02040503050406030204" pitchFamily="18" charset="0"/>
                                </a:rPr>
                                <m:t> </m:t>
                              </m:r>
                              <m:r>
                                <a:rPr lang="en-IN" sz="1200" b="1" i="1">
                                  <a:solidFill>
                                    <a:prstClr val="black"/>
                                  </a:solidFill>
                                  <a:latin typeface="Cambria Math" panose="02040503050406030204" pitchFamily="18" charset="0"/>
                                </a:rPr>
                                <m:t>𝑭𝒂𝒌𝒆</m:t>
                              </m:r>
                              <m:r>
                                <a:rPr lang="en-IN" sz="1200" b="1" i="1">
                                  <a:solidFill>
                                    <a:prstClr val="black"/>
                                  </a:solidFill>
                                  <a:latin typeface="Cambria Math" panose="02040503050406030204" pitchFamily="18" charset="0"/>
                                </a:rPr>
                                <m:t> </m:t>
                              </m:r>
                              <m:r>
                                <a:rPr lang="en-IN" sz="1200" b="1" i="1">
                                  <a:solidFill>
                                    <a:prstClr val="black"/>
                                  </a:solidFill>
                                  <a:latin typeface="Cambria Math" panose="02040503050406030204" pitchFamily="18" charset="0"/>
                                </a:rPr>
                                <m:t>𝑹𝒆𝒔𝒐𝒍𝒖𝒕𝒊𝒐𝒏𝒔</m:t>
                              </m:r>
                            </m:e>
                          </m:d>
                        </m:num>
                        <m:den>
                          <m:r>
                            <a:rPr lang="en-IN" sz="1200" i="1">
                              <a:solidFill>
                                <a:prstClr val="black"/>
                              </a:solidFill>
                              <a:latin typeface="Cambria Math" panose="02040503050406030204" pitchFamily="18" charset="0"/>
                            </a:rPr>
                            <m:t>𝑇𝑜𝑡𝑎𝑙</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𝐶𝑜𝑚𝑝𝑙𝑎𝑖𝑛𝑡𝑠</m:t>
                          </m:r>
                          <m:r>
                            <a:rPr lang="en-US" sz="1200" i="1">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𝑖𝑛</m:t>
                          </m:r>
                          <m:r>
                            <a:rPr lang="en-US" sz="1200" i="1">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𝑡h𝑒</m:t>
                          </m:r>
                          <m:r>
                            <a:rPr lang="en-US" sz="1200" i="1">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𝑐𝑖𝑡𝑦</m:t>
                          </m:r>
                        </m:den>
                      </m:f>
                      <m:r>
                        <a:rPr lang="en-IN" sz="1200" i="1">
                          <a:solidFill>
                            <a:prstClr val="black"/>
                          </a:solidFill>
                          <a:latin typeface="Cambria Math" panose="02040503050406030204" pitchFamily="18" charset="0"/>
                        </a:rPr>
                        <m:t>𝑋</m:t>
                      </m:r>
                      <m:r>
                        <a:rPr lang="en-IN" sz="1200" i="1">
                          <a:solidFill>
                            <a:prstClr val="black"/>
                          </a:solidFill>
                          <a:latin typeface="Cambria Math" panose="02040503050406030204" pitchFamily="18" charset="0"/>
                        </a:rPr>
                        <m:t> 100</m:t>
                      </m:r>
                    </m:oMath>
                  </m:oMathPara>
                </a14:m>
                <a:endParaRPr lang="en-US" sz="1200" dirty="0">
                  <a:solidFill>
                    <a:prstClr val="black"/>
                  </a:solidFill>
                  <a:latin typeface="Calibri" panose="020F0502020204030204"/>
                </a:endParaRPr>
              </a:p>
              <a:p>
                <a:pPr defTabSz="1320682">
                  <a:defRPr/>
                </a:pPr>
                <a:r>
                  <a:rPr lang="en-IN" sz="1200" dirty="0">
                    <a:solidFill>
                      <a:prstClr val="black"/>
                    </a:solidFill>
                    <a:latin typeface="Calibri" panose="020F0502020204030204"/>
                  </a:rPr>
                  <a:t>	</a:t>
                </a:r>
              </a:p>
              <a:p>
                <a:pPr defTabSz="1320682">
                  <a:defRPr/>
                </a:pPr>
                <a:r>
                  <a:rPr lang="en-IN" sz="2000" b="1" dirty="0">
                    <a:solidFill>
                      <a:prstClr val="black"/>
                    </a:solidFill>
                    <a:latin typeface="Calibri" panose="020F0502020204030204"/>
                  </a:rPr>
                  <a:t>Note:</a:t>
                </a:r>
                <a:r>
                  <a:rPr lang="en-IN" sz="2000" dirty="0">
                    <a:solidFill>
                      <a:prstClr val="black"/>
                    </a:solidFill>
                    <a:latin typeface="Calibri" panose="020F0502020204030204"/>
                  </a:rPr>
                  <a:t> The formula would be applicable only if a city has received a number of complaints equal to 0.1% of the population in that month.</a:t>
                </a:r>
              </a:p>
              <a:p>
                <a:pPr defTabSz="1320682">
                  <a:defRPr/>
                </a:pPr>
                <a:r>
                  <a:rPr lang="en-IN" sz="2000" dirty="0">
                    <a:solidFill>
                      <a:prstClr val="black"/>
                    </a:solidFill>
                    <a:latin typeface="Calibri" panose="020F0502020204030204"/>
                  </a:rPr>
                  <a:t>* </a:t>
                </a:r>
                <a:r>
                  <a:rPr lang="en-US" sz="2000" dirty="0">
                    <a:solidFill>
                      <a:prstClr val="black"/>
                    </a:solidFill>
                    <a:latin typeface="Arial"/>
                    <a:cs typeface="Arial"/>
                  </a:rPr>
                  <a:t>Final Score of this indicator for Swachh Survekshan 2022 will be the average of every month score from </a:t>
                </a:r>
                <a:r>
                  <a:rPr lang="en-US" sz="2000" dirty="0">
                    <a:solidFill>
                      <a:srgbClr val="FF0000"/>
                    </a:solidFill>
                    <a:latin typeface="Arial"/>
                    <a:cs typeface="Arial"/>
                  </a:rPr>
                  <a:t>1</a:t>
                </a:r>
                <a:r>
                  <a:rPr lang="en-US" sz="2000" baseline="30000" dirty="0">
                    <a:solidFill>
                      <a:srgbClr val="FF0000"/>
                    </a:solidFill>
                    <a:latin typeface="Arial"/>
                    <a:cs typeface="Arial"/>
                  </a:rPr>
                  <a:t>st</a:t>
                </a:r>
                <a:r>
                  <a:rPr lang="en-US" sz="2000" dirty="0">
                    <a:solidFill>
                      <a:srgbClr val="FF0000"/>
                    </a:solidFill>
                    <a:latin typeface="Arial"/>
                    <a:cs typeface="Arial"/>
                  </a:rPr>
                  <a:t> July, 2021 till 31</a:t>
                </a:r>
                <a:r>
                  <a:rPr lang="en-US" sz="2000" baseline="30000" dirty="0">
                    <a:solidFill>
                      <a:srgbClr val="FF0000"/>
                    </a:solidFill>
                    <a:latin typeface="Arial"/>
                    <a:cs typeface="Arial"/>
                  </a:rPr>
                  <a:t>st</a:t>
                </a:r>
                <a:r>
                  <a:rPr lang="en-US" sz="2000" dirty="0">
                    <a:solidFill>
                      <a:srgbClr val="FF0000"/>
                    </a:solidFill>
                    <a:latin typeface="Arial"/>
                    <a:cs typeface="Arial"/>
                  </a:rPr>
                  <a:t> December 2021</a:t>
                </a:r>
                <a:endParaRPr lang="en-US" sz="2000" dirty="0">
                  <a:solidFill>
                    <a:srgbClr val="FF0000"/>
                  </a:solidFill>
                  <a:latin typeface="Calibri" panose="020F0502020204030204"/>
                </a:endParaRPr>
              </a:p>
            </p:txBody>
          </p:sp>
        </mc:Choice>
        <mc:Fallback xmlns="">
          <p:sp>
            <p:nvSpPr>
              <p:cNvPr id="2" name="Rectangle 1"/>
              <p:cNvSpPr>
                <a:spLocks noRot="1" noChangeAspect="1" noMove="1" noResize="1" noEditPoints="1" noAdjustHandles="1" noChangeArrowheads="1" noChangeShapeType="1" noTextEdit="1"/>
              </p:cNvSpPr>
              <p:nvPr/>
            </p:nvSpPr>
            <p:spPr>
              <a:xfrm>
                <a:off x="36094" y="5594682"/>
                <a:ext cx="6793671" cy="3765885"/>
              </a:xfrm>
              <a:prstGeom prst="rect">
                <a:avLst/>
              </a:prstGeom>
              <a:blipFill>
                <a:blip r:embed="rId3"/>
                <a:stretch>
                  <a:fillRect l="-538" t="-2585" b="-4200"/>
                </a:stretch>
              </a:blipFill>
            </p:spPr>
            <p:txBody>
              <a:bodyPr/>
              <a:lstStyle/>
              <a:p>
                <a:r>
                  <a:rPr lang="en-IN">
                    <a:noFill/>
                  </a:rPr>
                  <a:t> </a:t>
                </a:r>
              </a:p>
            </p:txBody>
          </p:sp>
        </mc:Fallback>
      </mc:AlternateContent>
      <p:sp>
        <p:nvSpPr>
          <p:cNvPr id="8" name="Rectangle 7">
            <a:extLst>
              <a:ext uri="{FF2B5EF4-FFF2-40B4-BE49-F238E27FC236}">
                <a16:creationId xmlns:a16="http://schemas.microsoft.com/office/drawing/2014/main" id="{897A6DE3-0196-43F6-922C-0CBD8A08E7E5}"/>
              </a:ext>
            </a:extLst>
          </p:cNvPr>
          <p:cNvSpPr/>
          <p:nvPr/>
        </p:nvSpPr>
        <p:spPr>
          <a:xfrm>
            <a:off x="0" y="751122"/>
            <a:ext cx="6858000" cy="62731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4000" b="1" dirty="0" err="1">
                <a:solidFill>
                  <a:prstClr val="white"/>
                </a:solidFill>
                <a:latin typeface="Calibri" panose="020F0502020204030204"/>
              </a:rPr>
              <a:t>SwachhataApp</a:t>
            </a:r>
            <a:r>
              <a:rPr lang="en-US" sz="4000" b="1" dirty="0">
                <a:solidFill>
                  <a:prstClr val="white"/>
                </a:solidFill>
                <a:latin typeface="Calibri" panose="020F0502020204030204"/>
              </a:rPr>
              <a:t>/Local App</a:t>
            </a:r>
          </a:p>
        </p:txBody>
      </p:sp>
      <p:sp>
        <p:nvSpPr>
          <p:cNvPr id="4" name="Slide Number Placeholder 3">
            <a:extLst>
              <a:ext uri="{FF2B5EF4-FFF2-40B4-BE49-F238E27FC236}">
                <a16:creationId xmlns:a16="http://schemas.microsoft.com/office/drawing/2014/main" id="{E1644D85-D60F-4FF7-91A5-AA0AA8076317}"/>
              </a:ext>
            </a:extLst>
          </p:cNvPr>
          <p:cNvSpPr>
            <a:spLocks noGrp="1"/>
          </p:cNvSpPr>
          <p:nvPr>
            <p:ph type="sldNum" sz="quarter" idx="12"/>
          </p:nvPr>
        </p:nvSpPr>
        <p:spPr/>
        <p:txBody>
          <a:bodyPr/>
          <a:lstStyle/>
          <a:p>
            <a:fld id="{871FDAF4-F9BA-4E6E-AE28-9371978FF90C}" type="slidenum">
              <a:rPr lang="en-US" smtClean="0"/>
              <a:t>105</a:t>
            </a:fld>
            <a:endParaRPr lang="en-US"/>
          </a:p>
        </p:txBody>
      </p:sp>
    </p:spTree>
    <p:extLst>
      <p:ext uri="{BB962C8B-B14F-4D97-AF65-F5344CB8AC3E}">
        <p14:creationId xmlns:p14="http://schemas.microsoft.com/office/powerpoint/2010/main" val="21485864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extLst>
              <p:ext uri="{D42A27DB-BD31-4B8C-83A1-F6EECF244321}">
                <p14:modId xmlns:p14="http://schemas.microsoft.com/office/powerpoint/2010/main" val="1789358903"/>
              </p:ext>
            </p:extLst>
          </p:nvPr>
        </p:nvGraphicFramePr>
        <p:xfrm>
          <a:off x="116112" y="2357085"/>
          <a:ext cx="6662058" cy="1944586"/>
        </p:xfrm>
        <a:graphic>
          <a:graphicData uri="http://schemas.openxmlformats.org/drawingml/2006/table">
            <a:tbl>
              <a:tblPr firstRow="1" bandRow="1">
                <a:tableStyleId>{1FECB4D8-DB02-4DC6-A0A2-4F2EBAE1DC90}</a:tableStyleId>
              </a:tblPr>
              <a:tblGrid>
                <a:gridCol w="6662058">
                  <a:extLst>
                    <a:ext uri="{9D8B030D-6E8A-4147-A177-3AD203B41FA5}">
                      <a16:colId xmlns:a16="http://schemas.microsoft.com/office/drawing/2014/main" val="20000"/>
                    </a:ext>
                  </a:extLst>
                </a:gridCol>
              </a:tblGrid>
              <a:tr h="265077">
                <a:tc>
                  <a:txBody>
                    <a:bodyPr/>
                    <a:lstStyle/>
                    <a:p>
                      <a:pPr>
                        <a:lnSpc>
                          <a:spcPct val="100000"/>
                        </a:lnSpc>
                      </a:pPr>
                      <a:r>
                        <a:rPr sz="1800" spc="-5" dirty="0"/>
                        <a:t>S</a:t>
                      </a:r>
                      <a:r>
                        <a:rPr sz="1800" spc="-15" dirty="0"/>
                        <a:t>c</a:t>
                      </a:r>
                      <a:r>
                        <a:rPr sz="1800" spc="-5" dirty="0"/>
                        <a:t>he</a:t>
                      </a:r>
                      <a:r>
                        <a:rPr sz="1800" dirty="0"/>
                        <a:t>me</a:t>
                      </a:r>
                      <a:r>
                        <a:rPr sz="1800" spc="10" dirty="0"/>
                        <a:t> </a:t>
                      </a:r>
                      <a:r>
                        <a:rPr sz="1800" spc="-5" dirty="0"/>
                        <a:t>o</a:t>
                      </a:r>
                      <a:r>
                        <a:rPr sz="1800" dirty="0"/>
                        <a:t>f</a:t>
                      </a:r>
                      <a:r>
                        <a:rPr sz="1800" spc="-5" dirty="0"/>
                        <a:t> </a:t>
                      </a:r>
                      <a:r>
                        <a:rPr lang="en-US" sz="1800" spc="-20" dirty="0"/>
                        <a:t>Scoring</a:t>
                      </a:r>
                      <a:endParaRPr sz="1800" dirty="0">
                        <a:latin typeface="Arial"/>
                        <a:cs typeface="Arial"/>
                      </a:endParaRPr>
                    </a:p>
                  </a:txBody>
                  <a:tcPr marL="0" marR="0" marT="0" marB="0">
                    <a:solidFill>
                      <a:srgbClr val="F88792"/>
                    </a:solidFill>
                  </a:tcPr>
                </a:tc>
                <a:extLst>
                  <a:ext uri="{0D108BD9-81ED-4DB2-BD59-A6C34878D82A}">
                    <a16:rowId xmlns:a16="http://schemas.microsoft.com/office/drawing/2014/main" val="10000"/>
                  </a:ext>
                </a:extLst>
              </a:tr>
              <a:tr h="265077">
                <a:tc>
                  <a:txBody>
                    <a:bodyPr/>
                    <a:lstStyle/>
                    <a:p>
                      <a:pPr>
                        <a:lnSpc>
                          <a:spcPct val="100000"/>
                        </a:lnSpc>
                      </a:pPr>
                      <a:r>
                        <a:rPr lang="en-US" sz="1800" dirty="0">
                          <a:latin typeface="Arial"/>
                          <a:cs typeface="Arial"/>
                        </a:rPr>
                        <a:t>Maximum score: 75</a:t>
                      </a:r>
                      <a:endParaRPr sz="1800" dirty="0">
                        <a:latin typeface="Arial"/>
                        <a:cs typeface="Arial"/>
                      </a:endParaRPr>
                    </a:p>
                  </a:txBody>
                  <a:tcPr marL="0" marR="0" marT="0" marB="0"/>
                </a:tc>
                <a:extLst>
                  <a:ext uri="{0D108BD9-81ED-4DB2-BD59-A6C34878D82A}">
                    <a16:rowId xmlns:a16="http://schemas.microsoft.com/office/drawing/2014/main" val="10002"/>
                  </a:ext>
                </a:extLst>
              </a:tr>
              <a:tr h="908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Percentage as calculated by the formula below will be applied on ‘Maximum score’ which will become the score for that month.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latin typeface="Calibri" panose="020F0502020204030204" pitchFamily="34" charset="0"/>
                        <a:cs typeface="Calibri" panose="020F0502020204030204" pitchFamily="34" charset="0"/>
                      </a:endParaRPr>
                    </a:p>
                  </a:txBody>
                  <a:tcPr marL="0" marR="0" marT="0" marB="0"/>
                </a:tc>
                <a:extLst>
                  <a:ext uri="{0D108BD9-81ED-4DB2-BD59-A6C34878D82A}">
                    <a16:rowId xmlns:a16="http://schemas.microsoft.com/office/drawing/2014/main" val="10003"/>
                  </a:ext>
                </a:extLst>
              </a:tr>
              <a:tr h="477138">
                <a:tc>
                  <a:txBody>
                    <a:bodyPr/>
                    <a:lstStyle/>
                    <a:p>
                      <a:pPr>
                        <a:lnSpc>
                          <a:spcPct val="100000"/>
                        </a:lnSpc>
                      </a:pPr>
                      <a:r>
                        <a:rPr lang="en-US" sz="1600" dirty="0">
                          <a:latin typeface="Arial"/>
                          <a:cs typeface="Arial"/>
                        </a:rPr>
                        <a:t>Final Score of this indicator for SS-2022 will be the average of every month score</a:t>
                      </a:r>
                      <a:endParaRPr sz="1600" dirty="0">
                        <a:latin typeface="Arial"/>
                        <a:cs typeface="Arial"/>
                      </a:endParaRPr>
                    </a:p>
                  </a:txBody>
                  <a:tcPr marL="0" marR="0" marT="0" marB="0"/>
                </a:tc>
                <a:extLst>
                  <a:ext uri="{0D108BD9-81ED-4DB2-BD59-A6C34878D82A}">
                    <a16:rowId xmlns:a16="http://schemas.microsoft.com/office/drawing/2014/main" val="10004"/>
                  </a:ext>
                </a:extLst>
              </a:tr>
            </a:tbl>
          </a:graphicData>
        </a:graphic>
      </p:graphicFrame>
      <p:sp>
        <p:nvSpPr>
          <p:cNvPr id="10" name="object 2"/>
          <p:cNvSpPr/>
          <p:nvPr/>
        </p:nvSpPr>
        <p:spPr>
          <a:xfrm>
            <a:off x="7345138" y="1895700"/>
            <a:ext cx="106493" cy="11005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defTabSz="1320682">
              <a:defRPr/>
            </a:pPr>
            <a:endParaRPr sz="1774">
              <a:solidFill>
                <a:prstClr val="black"/>
              </a:solidFill>
              <a:latin typeface="Calibri" panose="020F0502020204030204"/>
            </a:endParaRPr>
          </a:p>
        </p:txBody>
      </p:sp>
      <p:sp>
        <p:nvSpPr>
          <p:cNvPr id="11" name="object 4"/>
          <p:cNvSpPr/>
          <p:nvPr/>
        </p:nvSpPr>
        <p:spPr>
          <a:xfrm>
            <a:off x="7367636" y="1941564"/>
            <a:ext cx="80805" cy="18345"/>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defTabSz="1320682">
              <a:defRPr/>
            </a:pPr>
            <a:endParaRPr sz="1774">
              <a:solidFill>
                <a:prstClr val="black"/>
              </a:solidFill>
              <a:latin typeface="Calibri" panose="020F0502020204030204"/>
            </a:endParaRPr>
          </a:p>
        </p:txBody>
      </p:sp>
      <p:sp>
        <p:nvSpPr>
          <p:cNvPr id="12" name="Rounded Rectangle 11"/>
          <p:cNvSpPr/>
          <p:nvPr/>
        </p:nvSpPr>
        <p:spPr>
          <a:xfrm>
            <a:off x="1" y="1378438"/>
            <a:ext cx="6858000" cy="93510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79" tIns="45039" rIns="90079" bIns="45039" numCol="1" spcCol="0" rtlCol="0" fromWordArt="0" anchor="ctr" anchorCtr="0" forceAA="0" compatLnSpc="1">
            <a:prstTxWarp prst="textNoShape">
              <a:avLst/>
            </a:prstTxWarp>
            <a:noAutofit/>
          </a:bodyPr>
          <a:lstStyle/>
          <a:p>
            <a:pPr marL="12509" defTabSz="1320682">
              <a:defRPr/>
            </a:pPr>
            <a:r>
              <a:rPr lang="en-US" sz="2000" b="1" spc="-4" dirty="0">
                <a:solidFill>
                  <a:prstClr val="black"/>
                </a:solidFill>
                <a:latin typeface="Arial"/>
                <a:cs typeface="Arial"/>
              </a:rPr>
              <a:t>3</a:t>
            </a:r>
            <a:r>
              <a:rPr lang="en-US" sz="2000" b="1" dirty="0">
                <a:solidFill>
                  <a:prstClr val="black"/>
                </a:solidFill>
                <a:latin typeface="Arial"/>
                <a:cs typeface="Arial"/>
              </a:rPr>
              <a:t>.</a:t>
            </a:r>
            <a:r>
              <a:rPr lang="en-US" sz="2000" b="1" spc="-4" dirty="0">
                <a:solidFill>
                  <a:prstClr val="black"/>
                </a:solidFill>
                <a:latin typeface="Arial"/>
                <a:cs typeface="Arial"/>
              </a:rPr>
              <a:t>   </a:t>
            </a:r>
            <a:r>
              <a:rPr lang="en-US" sz="2000" spc="-4" dirty="0">
                <a:solidFill>
                  <a:prstClr val="black"/>
                </a:solidFill>
                <a:latin typeface="Arial"/>
                <a:cs typeface="Arial"/>
              </a:rPr>
              <a:t>What percentage of </a:t>
            </a:r>
            <a:r>
              <a:rPr lang="en-US" sz="2000" b="1" spc="-4" dirty="0">
                <a:solidFill>
                  <a:prstClr val="black"/>
                </a:solidFill>
                <a:latin typeface="Arial"/>
                <a:cs typeface="Arial"/>
              </a:rPr>
              <a:t>co</a:t>
            </a:r>
            <a:r>
              <a:rPr lang="en-US" sz="2000" b="1" dirty="0">
                <a:solidFill>
                  <a:prstClr val="black"/>
                </a:solidFill>
                <a:latin typeface="Arial"/>
                <a:cs typeface="Arial"/>
              </a:rPr>
              <a:t>m</a:t>
            </a:r>
            <a:r>
              <a:rPr lang="en-US" sz="2000" b="1" spc="-4" dirty="0">
                <a:solidFill>
                  <a:prstClr val="black"/>
                </a:solidFill>
                <a:latin typeface="Arial"/>
                <a:cs typeface="Arial"/>
              </a:rPr>
              <a:t>p</a:t>
            </a:r>
            <a:r>
              <a:rPr lang="en-US" sz="2000" b="1" spc="4" dirty="0">
                <a:solidFill>
                  <a:prstClr val="black"/>
                </a:solidFill>
                <a:latin typeface="Arial"/>
                <a:cs typeface="Arial"/>
              </a:rPr>
              <a:t>l</a:t>
            </a:r>
            <a:r>
              <a:rPr lang="en-US" sz="2000" b="1" spc="-4" dirty="0">
                <a:solidFill>
                  <a:prstClr val="black"/>
                </a:solidFill>
                <a:latin typeface="Arial"/>
                <a:cs typeface="Arial"/>
              </a:rPr>
              <a:t>a</a:t>
            </a:r>
            <a:r>
              <a:rPr lang="en-US" sz="2000" b="1" dirty="0">
                <a:solidFill>
                  <a:prstClr val="black"/>
                </a:solidFill>
                <a:latin typeface="Arial"/>
                <a:cs typeface="Arial"/>
              </a:rPr>
              <a:t>i</a:t>
            </a:r>
            <a:r>
              <a:rPr lang="en-US" sz="2000" b="1" spc="-4" dirty="0">
                <a:solidFill>
                  <a:prstClr val="black"/>
                </a:solidFill>
                <a:latin typeface="Arial"/>
                <a:cs typeface="Arial"/>
              </a:rPr>
              <a:t>n</a:t>
            </a:r>
            <a:r>
              <a:rPr lang="en-US" sz="2000" b="1" dirty="0">
                <a:solidFill>
                  <a:prstClr val="black"/>
                </a:solidFill>
                <a:latin typeface="Arial"/>
                <a:cs typeface="Arial"/>
              </a:rPr>
              <a:t>ts related to OPEN URINATION ‘Yellow Spots’ </a:t>
            </a:r>
            <a:r>
              <a:rPr lang="en-US" sz="2000" dirty="0">
                <a:solidFill>
                  <a:prstClr val="black"/>
                </a:solidFill>
                <a:latin typeface="Arial"/>
                <a:cs typeface="Arial"/>
              </a:rPr>
              <a:t>are</a:t>
            </a:r>
            <a:r>
              <a:rPr lang="en-US" sz="2000" b="1" spc="-24" dirty="0">
                <a:solidFill>
                  <a:prstClr val="black"/>
                </a:solidFill>
                <a:latin typeface="Arial"/>
                <a:cs typeface="Arial"/>
              </a:rPr>
              <a:t> </a:t>
            </a:r>
            <a:r>
              <a:rPr lang="en-US" sz="2000" b="1" dirty="0">
                <a:solidFill>
                  <a:prstClr val="black"/>
                </a:solidFill>
                <a:latin typeface="Arial"/>
                <a:cs typeface="Arial"/>
              </a:rPr>
              <a:t>r</a:t>
            </a:r>
            <a:r>
              <a:rPr lang="en-US" sz="2000" b="1" spc="-4" dirty="0">
                <a:solidFill>
                  <a:prstClr val="black"/>
                </a:solidFill>
                <a:latin typeface="Arial"/>
                <a:cs typeface="Arial"/>
              </a:rPr>
              <a:t>eso</a:t>
            </a:r>
            <a:r>
              <a:rPr lang="en-US" sz="2000" b="1" dirty="0">
                <a:solidFill>
                  <a:prstClr val="black"/>
                </a:solidFill>
                <a:latin typeface="Arial"/>
                <a:cs typeface="Arial"/>
              </a:rPr>
              <a:t>l</a:t>
            </a:r>
            <a:r>
              <a:rPr lang="en-US" sz="2000" b="1" spc="-4" dirty="0">
                <a:solidFill>
                  <a:prstClr val="black"/>
                </a:solidFill>
                <a:latin typeface="Arial"/>
                <a:cs typeface="Arial"/>
              </a:rPr>
              <a:t>ve</a:t>
            </a:r>
            <a:r>
              <a:rPr lang="en-US" sz="2000" b="1" dirty="0">
                <a:solidFill>
                  <a:prstClr val="black"/>
                </a:solidFill>
                <a:latin typeface="Arial"/>
                <a:cs typeface="Arial"/>
              </a:rPr>
              <a:t>d </a:t>
            </a:r>
            <a:r>
              <a:rPr lang="en-US" sz="2000" spc="49" dirty="0">
                <a:solidFill>
                  <a:prstClr val="black"/>
                </a:solidFill>
                <a:latin typeface="Arial"/>
                <a:cs typeface="Arial"/>
              </a:rPr>
              <a:t>w</a:t>
            </a:r>
            <a:r>
              <a:rPr lang="en-US" sz="2000" dirty="0">
                <a:solidFill>
                  <a:prstClr val="black"/>
                </a:solidFill>
                <a:latin typeface="Arial"/>
                <a:cs typeface="Arial"/>
              </a:rPr>
              <a:t>it</a:t>
            </a:r>
            <a:r>
              <a:rPr lang="en-US" sz="2000" spc="-29" dirty="0">
                <a:solidFill>
                  <a:prstClr val="black"/>
                </a:solidFill>
                <a:latin typeface="Arial"/>
                <a:cs typeface="Arial"/>
              </a:rPr>
              <a:t>h</a:t>
            </a:r>
            <a:r>
              <a:rPr lang="en-US" sz="2000" dirty="0">
                <a:solidFill>
                  <a:prstClr val="black"/>
                </a:solidFill>
                <a:latin typeface="Arial"/>
                <a:cs typeface="Arial"/>
              </a:rPr>
              <a:t>in</a:t>
            </a:r>
            <a:r>
              <a:rPr lang="en-US" sz="2000" b="1" spc="-94" dirty="0">
                <a:solidFill>
                  <a:prstClr val="black"/>
                </a:solidFill>
                <a:latin typeface="Arial"/>
                <a:cs typeface="Arial"/>
              </a:rPr>
              <a:t> </a:t>
            </a:r>
            <a:r>
              <a:rPr lang="en-US" sz="2000" b="1" spc="-4" dirty="0">
                <a:solidFill>
                  <a:prstClr val="black"/>
                </a:solidFill>
                <a:latin typeface="Arial"/>
                <a:cs typeface="Arial"/>
              </a:rPr>
              <a:t>SL</a:t>
            </a:r>
            <a:r>
              <a:rPr lang="en-US" sz="2000" b="1" dirty="0">
                <a:solidFill>
                  <a:prstClr val="black"/>
                </a:solidFill>
                <a:latin typeface="Arial"/>
                <a:cs typeface="Arial"/>
              </a:rPr>
              <a:t>A </a:t>
            </a:r>
            <a:r>
              <a:rPr lang="en-US" sz="2000" dirty="0">
                <a:solidFill>
                  <a:prstClr val="black"/>
                </a:solidFill>
                <a:latin typeface="Arial"/>
                <a:cs typeface="Arial"/>
              </a:rPr>
              <a:t>(Service Level Agreement)</a:t>
            </a:r>
            <a:r>
              <a:rPr lang="en-US" sz="2000" spc="-167" dirty="0">
                <a:solidFill>
                  <a:prstClr val="black"/>
                </a:solidFill>
                <a:latin typeface="Arial"/>
                <a:cs typeface="Arial"/>
              </a:rPr>
              <a:t> </a:t>
            </a:r>
            <a:r>
              <a:rPr lang="en-US" sz="2000" dirty="0">
                <a:solidFill>
                  <a:prstClr val="black"/>
                </a:solidFill>
                <a:latin typeface="Arial"/>
                <a:cs typeface="Arial"/>
              </a:rPr>
              <a:t>time</a:t>
            </a:r>
            <a:r>
              <a:rPr lang="en-US" sz="2000" spc="-24" dirty="0">
                <a:solidFill>
                  <a:prstClr val="black"/>
                </a:solidFill>
                <a:latin typeface="Arial"/>
                <a:cs typeface="Arial"/>
              </a:rPr>
              <a:t> </a:t>
            </a:r>
            <a:r>
              <a:rPr lang="en-US" sz="2000" dirty="0">
                <a:solidFill>
                  <a:prstClr val="black"/>
                </a:solidFill>
                <a:latin typeface="Arial"/>
                <a:cs typeface="Arial"/>
              </a:rPr>
              <a:t>fr</a:t>
            </a:r>
            <a:r>
              <a:rPr lang="en-US" sz="2000" spc="-4" dirty="0">
                <a:solidFill>
                  <a:prstClr val="black"/>
                </a:solidFill>
                <a:latin typeface="Arial"/>
                <a:cs typeface="Arial"/>
              </a:rPr>
              <a:t>a</a:t>
            </a:r>
            <a:r>
              <a:rPr lang="en-US" sz="2000" dirty="0">
                <a:solidFill>
                  <a:prstClr val="black"/>
                </a:solidFill>
                <a:latin typeface="Arial"/>
                <a:cs typeface="Arial"/>
              </a:rPr>
              <a:t>me</a:t>
            </a:r>
          </a:p>
        </p:txBody>
      </p:sp>
      <mc:AlternateContent xmlns:mc="http://schemas.openxmlformats.org/markup-compatibility/2006" xmlns:a14="http://schemas.microsoft.com/office/drawing/2010/main">
        <mc:Choice Requires="a14">
          <p:sp>
            <p:nvSpPr>
              <p:cNvPr id="2" name="Rectangle 1"/>
              <p:cNvSpPr/>
              <p:nvPr/>
            </p:nvSpPr>
            <p:spPr>
              <a:xfrm>
                <a:off x="-1" y="4386184"/>
                <a:ext cx="6858001" cy="4795214"/>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6391" tIns="58194" rIns="116391" bIns="58194" numCol="1" spcCol="0" rtlCol="0" fromWordArt="0" anchor="ctr" anchorCtr="0" forceAA="0" compatLnSpc="1">
                <a:prstTxWarp prst="textNoShape">
                  <a:avLst/>
                </a:prstTxWarp>
                <a:noAutofit/>
              </a:bodyPr>
              <a:lstStyle/>
              <a:p>
                <a:pPr defTabSz="1320682">
                  <a:defRPr/>
                </a:pPr>
                <a:r>
                  <a:rPr lang="en-IN" sz="2400" b="1" u="sng" dirty="0">
                    <a:solidFill>
                      <a:prstClr val="black"/>
                    </a:solidFill>
                    <a:latin typeface="Calibri" panose="020F0502020204030204"/>
                  </a:rPr>
                  <a:t>Methodology</a:t>
                </a:r>
                <a:r>
                  <a:rPr lang="en-IN" sz="2400" u="sng" dirty="0">
                    <a:solidFill>
                      <a:prstClr val="black"/>
                    </a:solidFill>
                    <a:latin typeface="Calibri" panose="020F0502020204030204"/>
                  </a:rPr>
                  <a:t>:  Resolution Rate</a:t>
                </a:r>
              </a:p>
              <a:p>
                <a:pPr defTabSz="1320682">
                  <a:defRPr/>
                </a:pPr>
                <a:endParaRPr lang="en-IN" sz="2400" dirty="0">
                  <a:solidFill>
                    <a:prstClr val="black"/>
                  </a:solidFill>
                  <a:latin typeface="Calibri" panose="020F0502020204030204"/>
                </a:endParaRPr>
              </a:p>
              <a:p>
                <a:pPr defTabSz="1320682">
                  <a:defRPr/>
                </a:pPr>
                <a:r>
                  <a:rPr lang="en-IN" sz="2400" dirty="0">
                    <a:solidFill>
                      <a:prstClr val="black"/>
                    </a:solidFill>
                    <a:latin typeface="Calibri" panose="020F0502020204030204"/>
                  </a:rPr>
                  <a:t>Formula would be:</a:t>
                </a:r>
              </a:p>
              <a:p>
                <a:pPr defTabSz="1320682">
                  <a:defRPr/>
                </a:pPr>
                <a:endParaRPr lang="en-US" sz="2400" dirty="0">
                  <a:solidFill>
                    <a:prstClr val="black"/>
                  </a:solidFill>
                  <a:latin typeface="Calibri" panose="020F0502020204030204"/>
                </a:endParaRPr>
              </a:p>
              <a:p>
                <a:pPr defTabSz="1320682">
                  <a:defRPr/>
                </a:pPr>
                <a14:m>
                  <m:oMathPara xmlns:m="http://schemas.openxmlformats.org/officeDocument/2006/math">
                    <m:oMathParaPr>
                      <m:jc m:val="centerGroup"/>
                    </m:oMathParaPr>
                    <m:oMath xmlns:m="http://schemas.openxmlformats.org/officeDocument/2006/math">
                      <m:r>
                        <a:rPr lang="en-IN" sz="1200" i="1">
                          <a:solidFill>
                            <a:prstClr val="black"/>
                          </a:solidFill>
                          <a:latin typeface="Cambria Math" panose="02040503050406030204" pitchFamily="18" charset="0"/>
                        </a:rPr>
                        <m:t>𝑅𝑒𝑠𝑜𝑙𝑢𝑡𝑖𝑜𝑛</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𝑅𝑎𝑡𝑒</m:t>
                      </m:r>
                      <m:r>
                        <a:rPr lang="en-IN" sz="1200" i="1">
                          <a:solidFill>
                            <a:prstClr val="black"/>
                          </a:solidFill>
                          <a:latin typeface="Cambria Math" panose="02040503050406030204" pitchFamily="18" charset="0"/>
                        </a:rPr>
                        <m:t>=</m:t>
                      </m:r>
                      <m:f>
                        <m:fPr>
                          <m:ctrlPr>
                            <a:rPr lang="en-US" sz="1200" i="1">
                              <a:solidFill>
                                <a:prstClr val="black"/>
                              </a:solidFill>
                              <a:latin typeface="Cambria Math" panose="02040503050406030204" pitchFamily="18" charset="0"/>
                            </a:rPr>
                          </m:ctrlPr>
                        </m:fPr>
                        <m:num>
                          <m:d>
                            <m:dPr>
                              <m:ctrlPr>
                                <a:rPr lang="en-US" sz="1200" i="1">
                                  <a:solidFill>
                                    <a:prstClr val="black"/>
                                  </a:solidFill>
                                  <a:latin typeface="Cambria Math" panose="02040503050406030204" pitchFamily="18" charset="0"/>
                                </a:rPr>
                              </m:ctrlPr>
                            </m:dPr>
                            <m:e>
                              <m:r>
                                <a:rPr lang="en-IN" sz="1200" i="1">
                                  <a:solidFill>
                                    <a:prstClr val="black"/>
                                  </a:solidFill>
                                  <a:latin typeface="Cambria Math" panose="02040503050406030204" pitchFamily="18" charset="0"/>
                                </a:rPr>
                                <m:t>𝑁𝑢𝑚𝑏𝑒𝑟</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𝑜𝑓</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𝐶𝑜𝑚𝑝𝑙𝑎𝑖𝑛𝑡𝑠</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𝑅𝑒𝑠𝑜𝑙𝑣𝑒𝑑</m:t>
                              </m:r>
                              <m:r>
                                <a:rPr lang="en-IN" sz="1200" i="1">
                                  <a:solidFill>
                                    <a:prstClr val="black"/>
                                  </a:solidFill>
                                  <a:latin typeface="Cambria Math" panose="02040503050406030204" pitchFamily="18" charset="0"/>
                                </a:rPr>
                                <m:t>−</m:t>
                              </m:r>
                              <m:r>
                                <a:rPr lang="en-IN" sz="1200" i="1">
                                  <a:solidFill>
                                    <a:prstClr val="black"/>
                                  </a:solidFill>
                                  <a:latin typeface="Cambria Math" panose="02040503050406030204" pitchFamily="18" charset="0"/>
                                </a:rPr>
                                <m:t>𝑅𝑒𝑜𝑝𝑒𝑛𝑒𝑑</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𝐶𝑜𝑚𝑝𝑙𝑎𝑖𝑛𝑡𝑠</m:t>
                              </m:r>
                              <m:r>
                                <a:rPr lang="en-IN" sz="1200" i="1">
                                  <a:solidFill>
                                    <a:prstClr val="black"/>
                                  </a:solidFill>
                                  <a:latin typeface="Cambria Math" panose="02040503050406030204" pitchFamily="18" charset="0"/>
                                </a:rPr>
                                <m:t>−</m:t>
                              </m:r>
                              <m:r>
                                <a:rPr lang="en-IN" sz="1200" b="1" i="1">
                                  <a:solidFill>
                                    <a:prstClr val="black"/>
                                  </a:solidFill>
                                  <a:latin typeface="Cambria Math" panose="02040503050406030204" pitchFamily="18" charset="0"/>
                                </a:rPr>
                                <m:t>𝟐</m:t>
                              </m:r>
                              <m:r>
                                <a:rPr lang="en-IN" sz="1200" b="1" i="1">
                                  <a:solidFill>
                                    <a:prstClr val="black"/>
                                  </a:solidFill>
                                  <a:latin typeface="Cambria Math" panose="02040503050406030204" pitchFamily="18" charset="0"/>
                                </a:rPr>
                                <m:t> </m:t>
                              </m:r>
                              <m:r>
                                <a:rPr lang="en-IN" sz="1200" b="1" i="1">
                                  <a:solidFill>
                                    <a:prstClr val="black"/>
                                  </a:solidFill>
                                  <a:latin typeface="Cambria Math" panose="02040503050406030204" pitchFamily="18" charset="0"/>
                                </a:rPr>
                                <m:t>𝒙</m:t>
                              </m:r>
                              <m:r>
                                <a:rPr lang="en-IN" sz="1200" b="1" i="1">
                                  <a:solidFill>
                                    <a:prstClr val="black"/>
                                  </a:solidFill>
                                  <a:latin typeface="Cambria Math" panose="02040503050406030204" pitchFamily="18" charset="0"/>
                                </a:rPr>
                                <m:t> </m:t>
                              </m:r>
                              <m:r>
                                <a:rPr lang="en-IN" sz="1200" b="1" i="1">
                                  <a:solidFill>
                                    <a:prstClr val="black"/>
                                  </a:solidFill>
                                  <a:latin typeface="Cambria Math" panose="02040503050406030204" pitchFamily="18" charset="0"/>
                                </a:rPr>
                                <m:t>𝑭𝒂𝒌𝒆</m:t>
                              </m:r>
                              <m:r>
                                <a:rPr lang="en-IN" sz="1200" b="1" i="1">
                                  <a:solidFill>
                                    <a:prstClr val="black"/>
                                  </a:solidFill>
                                  <a:latin typeface="Cambria Math" panose="02040503050406030204" pitchFamily="18" charset="0"/>
                                </a:rPr>
                                <m:t> </m:t>
                              </m:r>
                              <m:r>
                                <a:rPr lang="en-IN" sz="1200" b="1" i="1">
                                  <a:solidFill>
                                    <a:prstClr val="black"/>
                                  </a:solidFill>
                                  <a:latin typeface="Cambria Math" panose="02040503050406030204" pitchFamily="18" charset="0"/>
                                </a:rPr>
                                <m:t>𝑹𝒆𝒔𝒐𝒍𝒖𝒕𝒊𝒐𝒏𝒔</m:t>
                              </m:r>
                            </m:e>
                          </m:d>
                        </m:num>
                        <m:den>
                          <m:r>
                            <a:rPr lang="en-IN" sz="1200" i="1">
                              <a:solidFill>
                                <a:prstClr val="black"/>
                              </a:solidFill>
                              <a:latin typeface="Cambria Math" panose="02040503050406030204" pitchFamily="18" charset="0"/>
                            </a:rPr>
                            <m:t>𝑇𝑜𝑡𝑎𝑙</m:t>
                          </m:r>
                          <m:r>
                            <a:rPr lang="en-IN" sz="1200" i="1">
                              <a:solidFill>
                                <a:prstClr val="black"/>
                              </a:solidFill>
                              <a:latin typeface="Cambria Math" panose="02040503050406030204" pitchFamily="18" charset="0"/>
                            </a:rPr>
                            <m:t> </m:t>
                          </m:r>
                          <m:r>
                            <a:rPr lang="en-IN" sz="1200" i="1">
                              <a:solidFill>
                                <a:prstClr val="black"/>
                              </a:solidFill>
                              <a:latin typeface="Cambria Math" panose="02040503050406030204" pitchFamily="18" charset="0"/>
                            </a:rPr>
                            <m:t>𝐶𝑜𝑚𝑝𝑙𝑎𝑖𝑛𝑡𝑠</m:t>
                          </m:r>
                          <m:r>
                            <a:rPr lang="en-US" sz="1200" i="1">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𝑖𝑛</m:t>
                          </m:r>
                          <m:r>
                            <a:rPr lang="en-US" sz="1200" i="1">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𝑡h𝑒</m:t>
                          </m:r>
                          <m:r>
                            <a:rPr lang="en-US" sz="1200" i="1">
                              <a:solidFill>
                                <a:prstClr val="black"/>
                              </a:solidFill>
                              <a:latin typeface="Cambria Math" panose="02040503050406030204" pitchFamily="18" charset="0"/>
                            </a:rPr>
                            <m:t> </m:t>
                          </m:r>
                          <m:r>
                            <a:rPr lang="en-US" sz="1200" i="1">
                              <a:solidFill>
                                <a:prstClr val="black"/>
                              </a:solidFill>
                              <a:latin typeface="Cambria Math" panose="02040503050406030204" pitchFamily="18" charset="0"/>
                            </a:rPr>
                            <m:t>𝑐𝑖𝑡𝑦</m:t>
                          </m:r>
                        </m:den>
                      </m:f>
                      <m:r>
                        <a:rPr lang="en-IN" sz="1200" i="1">
                          <a:solidFill>
                            <a:prstClr val="black"/>
                          </a:solidFill>
                          <a:latin typeface="Cambria Math" panose="02040503050406030204" pitchFamily="18" charset="0"/>
                        </a:rPr>
                        <m:t>𝑋</m:t>
                      </m:r>
                      <m:r>
                        <a:rPr lang="en-IN" sz="1200" i="1">
                          <a:solidFill>
                            <a:prstClr val="black"/>
                          </a:solidFill>
                          <a:latin typeface="Cambria Math" panose="02040503050406030204" pitchFamily="18" charset="0"/>
                        </a:rPr>
                        <m:t> 100</m:t>
                      </m:r>
                    </m:oMath>
                  </m:oMathPara>
                </a14:m>
                <a:endParaRPr lang="en-US" sz="2400" dirty="0">
                  <a:solidFill>
                    <a:prstClr val="black"/>
                  </a:solidFill>
                  <a:latin typeface="Calibri" panose="020F0502020204030204"/>
                </a:endParaRPr>
              </a:p>
              <a:p>
                <a:pPr defTabSz="1320682">
                  <a:defRPr/>
                </a:pPr>
                <a:r>
                  <a:rPr lang="en-IN" sz="2400" dirty="0">
                    <a:solidFill>
                      <a:prstClr val="black"/>
                    </a:solidFill>
                    <a:latin typeface="Calibri" panose="020F0502020204030204"/>
                  </a:rPr>
                  <a:t>	</a:t>
                </a:r>
              </a:p>
              <a:p>
                <a:pPr defTabSz="1320682">
                  <a:defRPr/>
                </a:pPr>
                <a:r>
                  <a:rPr lang="en-IN" sz="2400" b="1" dirty="0">
                    <a:solidFill>
                      <a:prstClr val="black"/>
                    </a:solidFill>
                    <a:latin typeface="Calibri" panose="020F0502020204030204"/>
                  </a:rPr>
                  <a:t>Note:</a:t>
                </a:r>
                <a:r>
                  <a:rPr lang="en-IN" sz="2400" dirty="0">
                    <a:solidFill>
                      <a:prstClr val="black"/>
                    </a:solidFill>
                    <a:latin typeface="Calibri" panose="020F0502020204030204"/>
                  </a:rPr>
                  <a:t> The formula would be applicable only if a city has received a number of complaints equal to 0.1% of the population in that month.</a:t>
                </a:r>
              </a:p>
              <a:p>
                <a:pPr defTabSz="1320682">
                  <a:defRPr/>
                </a:pPr>
                <a:r>
                  <a:rPr lang="en-IN" sz="2000" dirty="0">
                    <a:solidFill>
                      <a:prstClr val="black"/>
                    </a:solidFill>
                    <a:latin typeface="Calibri" panose="020F0502020204030204"/>
                  </a:rPr>
                  <a:t>* </a:t>
                </a:r>
                <a:r>
                  <a:rPr lang="en-US" sz="2000" dirty="0">
                    <a:solidFill>
                      <a:prstClr val="black"/>
                    </a:solidFill>
                    <a:latin typeface="Arial"/>
                    <a:cs typeface="Arial"/>
                  </a:rPr>
                  <a:t>Final Score of this indicator for Swachh Survekshan 2022 will be the average of every month score from </a:t>
                </a:r>
                <a:r>
                  <a:rPr lang="en-US" sz="2000" dirty="0">
                    <a:solidFill>
                      <a:srgbClr val="FF0000"/>
                    </a:solidFill>
                    <a:latin typeface="Arial"/>
                    <a:cs typeface="Arial"/>
                  </a:rPr>
                  <a:t>1</a:t>
                </a:r>
                <a:r>
                  <a:rPr lang="en-US" sz="2000" baseline="30000" dirty="0">
                    <a:solidFill>
                      <a:srgbClr val="FF0000"/>
                    </a:solidFill>
                    <a:latin typeface="Arial"/>
                    <a:cs typeface="Arial"/>
                  </a:rPr>
                  <a:t>st</a:t>
                </a:r>
                <a:r>
                  <a:rPr lang="en-US" sz="2000" dirty="0">
                    <a:solidFill>
                      <a:srgbClr val="FF0000"/>
                    </a:solidFill>
                    <a:latin typeface="Arial"/>
                    <a:cs typeface="Arial"/>
                  </a:rPr>
                  <a:t> July, 2021 till 31</a:t>
                </a:r>
                <a:r>
                  <a:rPr lang="en-US" sz="2000" baseline="30000" dirty="0">
                    <a:solidFill>
                      <a:srgbClr val="FF0000"/>
                    </a:solidFill>
                    <a:latin typeface="Arial"/>
                    <a:cs typeface="Arial"/>
                  </a:rPr>
                  <a:t>st</a:t>
                </a:r>
                <a:r>
                  <a:rPr lang="en-US" sz="2000" dirty="0">
                    <a:solidFill>
                      <a:srgbClr val="FF0000"/>
                    </a:solidFill>
                    <a:latin typeface="Arial"/>
                    <a:cs typeface="Arial"/>
                  </a:rPr>
                  <a:t> December 2021</a:t>
                </a:r>
                <a:endParaRPr lang="en-US" sz="2000" dirty="0">
                  <a:solidFill>
                    <a:srgbClr val="FF0000"/>
                  </a:solidFill>
                  <a:latin typeface="Calibri" panose="020F0502020204030204"/>
                </a:endParaRPr>
              </a:p>
            </p:txBody>
          </p:sp>
        </mc:Choice>
        <mc:Fallback xmlns="">
          <p:sp>
            <p:nvSpPr>
              <p:cNvPr id="2" name="Rectangle 1"/>
              <p:cNvSpPr>
                <a:spLocks noRot="1" noChangeAspect="1" noMove="1" noResize="1" noEditPoints="1" noAdjustHandles="1" noChangeArrowheads="1" noChangeShapeType="1" noTextEdit="1"/>
              </p:cNvSpPr>
              <p:nvPr/>
            </p:nvSpPr>
            <p:spPr>
              <a:xfrm>
                <a:off x="-1" y="4386184"/>
                <a:ext cx="6858001" cy="4795214"/>
              </a:xfrm>
              <a:prstGeom prst="rect">
                <a:avLst/>
              </a:prstGeom>
              <a:blipFill>
                <a:blip r:embed="rId3"/>
                <a:stretch>
                  <a:fillRect l="-977"/>
                </a:stretch>
              </a:blipFill>
            </p:spPr>
            <p:txBody>
              <a:bodyPr/>
              <a:lstStyle/>
              <a:p>
                <a:r>
                  <a:rPr lang="en-IN">
                    <a:noFill/>
                  </a:rPr>
                  <a:t> </a:t>
                </a:r>
              </a:p>
            </p:txBody>
          </p:sp>
        </mc:Fallback>
      </mc:AlternateContent>
      <p:sp>
        <p:nvSpPr>
          <p:cNvPr id="8" name="Rectangle 7">
            <a:extLst>
              <a:ext uri="{FF2B5EF4-FFF2-40B4-BE49-F238E27FC236}">
                <a16:creationId xmlns:a16="http://schemas.microsoft.com/office/drawing/2014/main" id="{80E6F52E-FD4A-4E14-A89F-29D7798F0C02}"/>
              </a:ext>
            </a:extLst>
          </p:cNvPr>
          <p:cNvSpPr/>
          <p:nvPr/>
        </p:nvSpPr>
        <p:spPr>
          <a:xfrm>
            <a:off x="0" y="723900"/>
            <a:ext cx="6858000" cy="65453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4000" b="1" dirty="0" err="1">
                <a:solidFill>
                  <a:prstClr val="white"/>
                </a:solidFill>
                <a:latin typeface="Calibri" panose="020F0502020204030204"/>
              </a:rPr>
              <a:t>Swachhata</a:t>
            </a:r>
            <a:r>
              <a:rPr lang="en-US" sz="4000" b="1" dirty="0">
                <a:solidFill>
                  <a:prstClr val="white"/>
                </a:solidFill>
                <a:latin typeface="Calibri" panose="020F0502020204030204"/>
              </a:rPr>
              <a:t> App/Local App</a:t>
            </a:r>
          </a:p>
        </p:txBody>
      </p:sp>
      <p:sp>
        <p:nvSpPr>
          <p:cNvPr id="4" name="Slide Number Placeholder 3">
            <a:extLst>
              <a:ext uri="{FF2B5EF4-FFF2-40B4-BE49-F238E27FC236}">
                <a16:creationId xmlns:a16="http://schemas.microsoft.com/office/drawing/2014/main" id="{F57FA699-1D0E-4974-A117-B8F9A4350DDB}"/>
              </a:ext>
            </a:extLst>
          </p:cNvPr>
          <p:cNvSpPr>
            <a:spLocks noGrp="1"/>
          </p:cNvSpPr>
          <p:nvPr>
            <p:ph type="sldNum" sz="quarter" idx="12"/>
          </p:nvPr>
        </p:nvSpPr>
        <p:spPr/>
        <p:txBody>
          <a:bodyPr/>
          <a:lstStyle/>
          <a:p>
            <a:fld id="{871FDAF4-F9BA-4E6E-AE28-9371978FF90C}" type="slidenum">
              <a:rPr lang="en-US" smtClean="0"/>
              <a:t>106</a:t>
            </a:fld>
            <a:endParaRPr lang="en-US"/>
          </a:p>
        </p:txBody>
      </p:sp>
    </p:spTree>
    <p:extLst>
      <p:ext uri="{BB962C8B-B14F-4D97-AF65-F5344CB8AC3E}">
        <p14:creationId xmlns:p14="http://schemas.microsoft.com/office/powerpoint/2010/main" val="25091950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 y="1378438"/>
            <a:ext cx="6858000" cy="775445"/>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79" tIns="45039" rIns="90079" bIns="45039" numCol="1" spcCol="0" rtlCol="0" fromWordArt="0" anchor="ctr" anchorCtr="0" forceAA="0" compatLnSpc="1">
            <a:prstTxWarp prst="textNoShape">
              <a:avLst/>
            </a:prstTxWarp>
            <a:noAutofit/>
          </a:bodyPr>
          <a:lstStyle/>
          <a:p>
            <a:pPr marL="12509" defTabSz="1320682">
              <a:defRPr/>
            </a:pPr>
            <a:r>
              <a:rPr lang="en-US" sz="2000" b="1" spc="-4" dirty="0">
                <a:solidFill>
                  <a:prstClr val="black"/>
                </a:solidFill>
                <a:latin typeface="Arial"/>
                <a:cs typeface="Arial"/>
              </a:rPr>
              <a:t>4</a:t>
            </a:r>
            <a:r>
              <a:rPr lang="en-US" sz="2000" b="1" dirty="0">
                <a:solidFill>
                  <a:prstClr val="black"/>
                </a:solidFill>
                <a:latin typeface="Arial"/>
                <a:cs typeface="Arial"/>
              </a:rPr>
              <a:t>.</a:t>
            </a:r>
            <a:r>
              <a:rPr lang="en-US" sz="2000" b="1" spc="-4" dirty="0">
                <a:solidFill>
                  <a:prstClr val="black"/>
                </a:solidFill>
                <a:latin typeface="Arial"/>
                <a:cs typeface="Arial"/>
              </a:rPr>
              <a:t> What percentage of households are the registrations?</a:t>
            </a:r>
            <a:endParaRPr lang="en-US" sz="2000" dirty="0">
              <a:solidFill>
                <a:prstClr val="black"/>
              </a:solidFill>
              <a:latin typeface="Arial"/>
              <a:cs typeface="Arial"/>
            </a:endParaRPr>
          </a:p>
        </p:txBody>
      </p:sp>
      <mc:AlternateContent xmlns:mc="http://schemas.openxmlformats.org/markup-compatibility/2006" xmlns:a14="http://schemas.microsoft.com/office/drawing/2010/main">
        <mc:Choice Requires="a14">
          <p:sp>
            <p:nvSpPr>
              <p:cNvPr id="2" name="Rectangle 1"/>
              <p:cNvSpPr/>
              <p:nvPr/>
            </p:nvSpPr>
            <p:spPr>
              <a:xfrm>
                <a:off x="0" y="5166478"/>
                <a:ext cx="6858000" cy="4014919"/>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6391" tIns="58194" rIns="116391" bIns="58194" numCol="1" spcCol="0" rtlCol="0" fromWordArt="0" anchor="ctr" anchorCtr="0" forceAA="0" compatLnSpc="1">
                <a:prstTxWarp prst="textNoShape">
                  <a:avLst/>
                </a:prstTxWarp>
                <a:noAutofit/>
              </a:bodyPr>
              <a:lstStyle/>
              <a:p>
                <a:pPr defTabSz="1320682">
                  <a:defRPr/>
                </a:pPr>
                <a:r>
                  <a:rPr lang="en-IN" sz="2000" b="1" u="sng" dirty="0">
                    <a:solidFill>
                      <a:prstClr val="black"/>
                    </a:solidFill>
                    <a:latin typeface="Calibri" panose="020F0502020204030204"/>
                  </a:rPr>
                  <a:t>Methodology</a:t>
                </a:r>
                <a:r>
                  <a:rPr lang="en-IN" sz="2000" u="sng" dirty="0">
                    <a:solidFill>
                      <a:prstClr val="black"/>
                    </a:solidFill>
                    <a:latin typeface="Calibri" panose="020F0502020204030204"/>
                  </a:rPr>
                  <a:t>:  Registration Marks</a:t>
                </a:r>
              </a:p>
              <a:p>
                <a:pPr defTabSz="1320682">
                  <a:defRPr/>
                </a:pPr>
                <a:endParaRPr lang="en-IN" sz="2000" dirty="0">
                  <a:solidFill>
                    <a:prstClr val="black"/>
                  </a:solidFill>
                  <a:latin typeface="Calibri" panose="020F0502020204030204"/>
                </a:endParaRPr>
              </a:p>
              <a:p>
                <a:pPr defTabSz="1320682">
                  <a:defRPr/>
                </a:pPr>
                <a:r>
                  <a:rPr lang="en-IN" sz="2000" dirty="0">
                    <a:solidFill>
                      <a:prstClr val="black"/>
                    </a:solidFill>
                    <a:latin typeface="Calibri" panose="020F0502020204030204"/>
                  </a:rPr>
                  <a:t>Formula would be:</a:t>
                </a:r>
                <a:endParaRPr lang="en-US" sz="2000" dirty="0">
                  <a:solidFill>
                    <a:prstClr val="black"/>
                  </a:solidFill>
                  <a:latin typeface="Calibri" panose="020F0502020204030204"/>
                </a:endParaRPr>
              </a:p>
              <a:p>
                <a:pPr defTabSz="1320682">
                  <a:defRPr/>
                </a:pPr>
                <a14:m>
                  <m:oMathPara xmlns:m="http://schemas.openxmlformats.org/officeDocument/2006/math">
                    <m:oMathParaPr>
                      <m:jc m:val="centerGroup"/>
                    </m:oMathParaPr>
                    <m:oMath xmlns:m="http://schemas.openxmlformats.org/officeDocument/2006/math">
                      <m:r>
                        <a:rPr lang="en-US" sz="2000" i="1">
                          <a:solidFill>
                            <a:prstClr val="black"/>
                          </a:solidFill>
                          <a:latin typeface="Cambria Math" panose="02040503050406030204" pitchFamily="18" charset="0"/>
                        </a:rPr>
                        <m:t>𝑅𝑒𝑔𝑖𝑠𝑡𝑟𝑎𝑡𝑖𝑜𝑛</m:t>
                      </m:r>
                      <m:r>
                        <a:rPr lang="en-US" sz="2000" i="1">
                          <a:solidFill>
                            <a:prstClr val="black"/>
                          </a:solidFill>
                          <a:latin typeface="Cambria Math" panose="02040503050406030204" pitchFamily="18" charset="0"/>
                        </a:rPr>
                        <m:t> </m:t>
                      </m:r>
                      <m:r>
                        <a:rPr lang="en-US" sz="2000" i="1">
                          <a:solidFill>
                            <a:prstClr val="black"/>
                          </a:solidFill>
                          <a:latin typeface="Cambria Math" panose="02040503050406030204" pitchFamily="18" charset="0"/>
                        </a:rPr>
                        <m:t>𝑀𝑎𝑟𝑘𝑠</m:t>
                      </m:r>
                      <m:r>
                        <a:rPr lang="en-IN" sz="2000" i="1">
                          <a:solidFill>
                            <a:prstClr val="black"/>
                          </a:solidFill>
                          <a:latin typeface="Cambria Math" panose="02040503050406030204" pitchFamily="18" charset="0"/>
                        </a:rPr>
                        <m:t>=</m:t>
                      </m:r>
                      <m:f>
                        <m:fPr>
                          <m:ctrlPr>
                            <a:rPr lang="en-US" sz="2000" i="1">
                              <a:solidFill>
                                <a:prstClr val="black"/>
                              </a:solidFill>
                              <a:latin typeface="Cambria Math" panose="02040503050406030204" pitchFamily="18" charset="0"/>
                            </a:rPr>
                          </m:ctrlPr>
                        </m:fPr>
                        <m:num>
                          <m:d>
                            <m:dPr>
                              <m:ctrlPr>
                                <a:rPr lang="en-US" sz="2000" i="1">
                                  <a:solidFill>
                                    <a:prstClr val="black"/>
                                  </a:solidFill>
                                  <a:latin typeface="Cambria Math" panose="02040503050406030204" pitchFamily="18" charset="0"/>
                                </a:rPr>
                              </m:ctrlPr>
                            </m:dPr>
                            <m:e>
                              <m:r>
                                <a:rPr lang="en-IN" sz="2000" i="1">
                                  <a:solidFill>
                                    <a:prstClr val="black"/>
                                  </a:solidFill>
                                  <a:latin typeface="Cambria Math" panose="02040503050406030204" pitchFamily="18" charset="0"/>
                                </a:rPr>
                                <m:t>𝑁𝑢𝑚𝑏𝑒𝑟</m:t>
                              </m:r>
                              <m:r>
                                <a:rPr lang="en-IN" sz="2000" i="1">
                                  <a:solidFill>
                                    <a:prstClr val="black"/>
                                  </a:solidFill>
                                  <a:latin typeface="Cambria Math" panose="02040503050406030204" pitchFamily="18" charset="0"/>
                                </a:rPr>
                                <m:t> </m:t>
                              </m:r>
                              <m:r>
                                <a:rPr lang="en-IN" sz="2000" i="1">
                                  <a:solidFill>
                                    <a:prstClr val="black"/>
                                  </a:solidFill>
                                  <a:latin typeface="Cambria Math" panose="02040503050406030204" pitchFamily="18" charset="0"/>
                                </a:rPr>
                                <m:t>𝑜𝑓</m:t>
                              </m:r>
                              <m:r>
                                <a:rPr lang="en-IN" sz="2000" i="1">
                                  <a:solidFill>
                                    <a:prstClr val="black"/>
                                  </a:solidFill>
                                  <a:latin typeface="Cambria Math" panose="02040503050406030204" pitchFamily="18" charset="0"/>
                                </a:rPr>
                                <m:t> </m:t>
                              </m:r>
                              <m:r>
                                <a:rPr lang="en-US" sz="2000" i="1">
                                  <a:solidFill>
                                    <a:prstClr val="black"/>
                                  </a:solidFill>
                                  <a:latin typeface="Cambria Math" panose="02040503050406030204" pitchFamily="18" charset="0"/>
                                </a:rPr>
                                <m:t>𝑅𝑒𝑔𝑖𝑠𝑡𝑟𝑎𝑡𝑖𝑜𝑛𝑠</m:t>
                              </m:r>
                            </m:e>
                          </m:d>
                        </m:num>
                        <m:den>
                          <m:r>
                            <a:rPr lang="en-US" sz="2000" i="1">
                              <a:solidFill>
                                <a:prstClr val="black"/>
                              </a:solidFill>
                              <a:latin typeface="Cambria Math" panose="02040503050406030204" pitchFamily="18" charset="0"/>
                            </a:rPr>
                            <m:t>𝐻𝑜𝑢𝑠𝑒h𝑜𝑙𝑑𝑠</m:t>
                          </m:r>
                          <m:r>
                            <a:rPr lang="en-US" sz="2000" i="1">
                              <a:solidFill>
                                <a:prstClr val="black"/>
                              </a:solidFill>
                              <a:latin typeface="Cambria Math" panose="02040503050406030204" pitchFamily="18" charset="0"/>
                            </a:rPr>
                            <m:t> </m:t>
                          </m:r>
                          <m:r>
                            <a:rPr lang="en-US" sz="2000" i="1">
                              <a:solidFill>
                                <a:prstClr val="black"/>
                              </a:solidFill>
                              <a:latin typeface="Cambria Math" panose="02040503050406030204" pitchFamily="18" charset="0"/>
                            </a:rPr>
                            <m:t>𝑜𝑓</m:t>
                          </m:r>
                          <m:r>
                            <a:rPr lang="en-US" sz="2000" i="1">
                              <a:solidFill>
                                <a:prstClr val="black"/>
                              </a:solidFill>
                              <a:latin typeface="Cambria Math" panose="02040503050406030204" pitchFamily="18" charset="0"/>
                            </a:rPr>
                            <m:t> </m:t>
                          </m:r>
                          <m:r>
                            <a:rPr lang="en-US" sz="2000" i="1">
                              <a:solidFill>
                                <a:prstClr val="black"/>
                              </a:solidFill>
                              <a:latin typeface="Cambria Math" panose="02040503050406030204" pitchFamily="18" charset="0"/>
                            </a:rPr>
                            <m:t>𝑡h𝑒</m:t>
                          </m:r>
                          <m:r>
                            <a:rPr lang="en-US" sz="2000" i="1">
                              <a:solidFill>
                                <a:prstClr val="black"/>
                              </a:solidFill>
                              <a:latin typeface="Cambria Math" panose="02040503050406030204" pitchFamily="18" charset="0"/>
                            </a:rPr>
                            <m:t> </m:t>
                          </m:r>
                          <m:r>
                            <a:rPr lang="en-US" sz="2000" i="1">
                              <a:solidFill>
                                <a:prstClr val="black"/>
                              </a:solidFill>
                              <a:latin typeface="Cambria Math" panose="02040503050406030204" pitchFamily="18" charset="0"/>
                            </a:rPr>
                            <m:t>𝑐𝑖𝑡𝑦</m:t>
                          </m:r>
                        </m:den>
                      </m:f>
                      <m:r>
                        <a:rPr lang="en-IN" sz="2000" i="1">
                          <a:solidFill>
                            <a:prstClr val="black"/>
                          </a:solidFill>
                          <a:latin typeface="Cambria Math" panose="02040503050406030204" pitchFamily="18" charset="0"/>
                        </a:rPr>
                        <m:t>𝑋</m:t>
                      </m:r>
                      <m:r>
                        <a:rPr lang="en-IN" sz="2000" i="1">
                          <a:solidFill>
                            <a:prstClr val="black"/>
                          </a:solidFill>
                          <a:latin typeface="Cambria Math" panose="02040503050406030204" pitchFamily="18" charset="0"/>
                        </a:rPr>
                        <m:t> 100</m:t>
                      </m:r>
                    </m:oMath>
                  </m:oMathPara>
                </a14:m>
                <a:endParaRPr lang="en-US" sz="2000" dirty="0">
                  <a:solidFill>
                    <a:prstClr val="black"/>
                  </a:solidFill>
                  <a:latin typeface="Calibri" panose="020F0502020204030204"/>
                </a:endParaRPr>
              </a:p>
              <a:p>
                <a:pPr defTabSz="1320682">
                  <a:defRPr/>
                </a:pPr>
                <a:r>
                  <a:rPr lang="en-IN" sz="2000" dirty="0">
                    <a:solidFill>
                      <a:prstClr val="black"/>
                    </a:solidFill>
                    <a:latin typeface="Calibri" panose="020F0502020204030204"/>
                  </a:rPr>
                  <a:t>	</a:t>
                </a:r>
              </a:p>
              <a:p>
                <a:pPr defTabSz="1320682">
                  <a:defRPr/>
                </a:pPr>
                <a:r>
                  <a:rPr lang="en-IN" sz="2000" b="1" dirty="0">
                    <a:solidFill>
                      <a:prstClr val="black"/>
                    </a:solidFill>
                    <a:latin typeface="Calibri" panose="020F0502020204030204"/>
                  </a:rPr>
                  <a:t>Note: The minimum qualification criteria for this 2% of registrations.</a:t>
                </a:r>
              </a:p>
              <a:p>
                <a:pPr defTabSz="1320682">
                  <a:defRPr/>
                </a:pPr>
                <a:r>
                  <a:rPr lang="en-IN" sz="2000" dirty="0">
                    <a:solidFill>
                      <a:prstClr val="black"/>
                    </a:solidFill>
                    <a:latin typeface="Calibri" panose="020F0502020204030204"/>
                  </a:rPr>
                  <a:t>* </a:t>
                </a:r>
                <a:r>
                  <a:rPr lang="en-US" dirty="0">
                    <a:solidFill>
                      <a:prstClr val="black"/>
                    </a:solidFill>
                    <a:latin typeface="Arial"/>
                    <a:cs typeface="Arial"/>
                  </a:rPr>
                  <a:t>Final Score of this indicator for Swachh </a:t>
                </a:r>
                <a:r>
                  <a:rPr lang="en-US" dirty="0" err="1">
                    <a:solidFill>
                      <a:prstClr val="black"/>
                    </a:solidFill>
                    <a:latin typeface="Arial"/>
                    <a:cs typeface="Arial"/>
                  </a:rPr>
                  <a:t>Survekshan</a:t>
                </a:r>
                <a:r>
                  <a:rPr lang="en-US" dirty="0">
                    <a:solidFill>
                      <a:prstClr val="black"/>
                    </a:solidFill>
                    <a:latin typeface="Arial"/>
                    <a:cs typeface="Arial"/>
                  </a:rPr>
                  <a:t> 2022 will be the calculated as per the table above. </a:t>
                </a:r>
                <a:endParaRPr lang="en-US" sz="2000" dirty="0">
                  <a:solidFill>
                    <a:prstClr val="black"/>
                  </a:solidFill>
                  <a:latin typeface="Calibri" panose="020F0502020204030204"/>
                </a:endParaRPr>
              </a:p>
            </p:txBody>
          </p:sp>
        </mc:Choice>
        <mc:Fallback xmlns="">
          <p:sp>
            <p:nvSpPr>
              <p:cNvPr id="2" name="Rectangle 1"/>
              <p:cNvSpPr>
                <a:spLocks noRot="1" noChangeAspect="1" noMove="1" noResize="1" noEditPoints="1" noAdjustHandles="1" noChangeArrowheads="1" noChangeShapeType="1" noTextEdit="1"/>
              </p:cNvSpPr>
              <p:nvPr/>
            </p:nvSpPr>
            <p:spPr>
              <a:xfrm>
                <a:off x="0" y="5166478"/>
                <a:ext cx="6858000" cy="4014919"/>
              </a:xfrm>
              <a:prstGeom prst="rect">
                <a:avLst/>
              </a:prstGeom>
              <a:blipFill>
                <a:blip r:embed="rId3"/>
                <a:stretch>
                  <a:fillRect l="-533"/>
                </a:stretch>
              </a:blipFill>
            </p:spPr>
            <p:txBody>
              <a:bodyPr/>
              <a:lstStyle/>
              <a:p>
                <a:r>
                  <a:rPr lang="en-IN">
                    <a:noFill/>
                  </a:rPr>
                  <a:t> </a:t>
                </a:r>
              </a:p>
            </p:txBody>
          </p:sp>
        </mc:Fallback>
      </mc:AlternateContent>
      <p:graphicFrame>
        <p:nvGraphicFramePr>
          <p:cNvPr id="16" name="object 8">
            <a:extLst>
              <a:ext uri="{FF2B5EF4-FFF2-40B4-BE49-F238E27FC236}">
                <a16:creationId xmlns:a16="http://schemas.microsoft.com/office/drawing/2014/main" id="{1564EA69-3FEA-2A43-BC18-62402840B2EF}"/>
              </a:ext>
            </a:extLst>
          </p:cNvPr>
          <p:cNvGraphicFramePr>
            <a:graphicFrameLocks noGrp="1"/>
          </p:cNvGraphicFramePr>
          <p:nvPr>
            <p:extLst>
              <p:ext uri="{D42A27DB-BD31-4B8C-83A1-F6EECF244321}">
                <p14:modId xmlns:p14="http://schemas.microsoft.com/office/powerpoint/2010/main" val="2743683232"/>
              </p:ext>
            </p:extLst>
          </p:nvPr>
        </p:nvGraphicFramePr>
        <p:xfrm>
          <a:off x="0" y="2299157"/>
          <a:ext cx="6858000" cy="2499360"/>
        </p:xfrm>
        <a:graphic>
          <a:graphicData uri="http://schemas.openxmlformats.org/drawingml/2006/table">
            <a:tbl>
              <a:tblPr firstRow="1" bandRow="1">
                <a:tableStyleId>{1FECB4D8-DB02-4DC6-A0A2-4F2EBAE1DC90}</a:tableStyleId>
              </a:tblPr>
              <a:tblGrid>
                <a:gridCol w="4639384">
                  <a:extLst>
                    <a:ext uri="{9D8B030D-6E8A-4147-A177-3AD203B41FA5}">
                      <a16:colId xmlns:a16="http://schemas.microsoft.com/office/drawing/2014/main" val="20000"/>
                    </a:ext>
                  </a:extLst>
                </a:gridCol>
                <a:gridCol w="2218616">
                  <a:extLst>
                    <a:ext uri="{9D8B030D-6E8A-4147-A177-3AD203B41FA5}">
                      <a16:colId xmlns:a16="http://schemas.microsoft.com/office/drawing/2014/main" val="20001"/>
                    </a:ext>
                  </a:extLst>
                </a:gridCol>
              </a:tblGrid>
              <a:tr h="164631">
                <a:tc>
                  <a:txBody>
                    <a:bodyPr/>
                    <a:lstStyle/>
                    <a:p>
                      <a:pPr>
                        <a:lnSpc>
                          <a:spcPct val="100000"/>
                        </a:lnSpc>
                      </a:pPr>
                      <a:r>
                        <a:rPr lang="en-US" sz="2000" b="1" spc="-5" dirty="0"/>
                        <a:t> </a:t>
                      </a:r>
                      <a:r>
                        <a:rPr sz="2000" b="1" spc="-5" dirty="0"/>
                        <a:t>S</a:t>
                      </a:r>
                      <a:r>
                        <a:rPr sz="2000" b="1" spc="-15" dirty="0"/>
                        <a:t>c</a:t>
                      </a:r>
                      <a:r>
                        <a:rPr sz="2000" b="1" spc="-5" dirty="0"/>
                        <a:t>he</a:t>
                      </a:r>
                      <a:r>
                        <a:rPr sz="2000" b="1" dirty="0"/>
                        <a:t>me</a:t>
                      </a:r>
                      <a:r>
                        <a:rPr sz="2000" b="1" spc="10" dirty="0"/>
                        <a:t> </a:t>
                      </a:r>
                      <a:r>
                        <a:rPr sz="2000" b="1" spc="-5" dirty="0"/>
                        <a:t>o</a:t>
                      </a:r>
                      <a:r>
                        <a:rPr sz="2000" b="1" dirty="0"/>
                        <a:t>f</a:t>
                      </a:r>
                      <a:r>
                        <a:rPr sz="2000" b="1" spc="-5" dirty="0"/>
                        <a:t> </a:t>
                      </a:r>
                      <a:r>
                        <a:rPr lang="en-US" sz="2000" b="1" spc="-20" dirty="0"/>
                        <a:t>Scoring</a:t>
                      </a:r>
                      <a:endParaRPr sz="2000" b="1" dirty="0">
                        <a:latin typeface="Arial"/>
                        <a:cs typeface="Arial"/>
                      </a:endParaRPr>
                    </a:p>
                  </a:txBody>
                  <a:tcPr marL="0" marR="0" marT="0" marB="0">
                    <a:solidFill>
                      <a:srgbClr val="F88792"/>
                    </a:solidFill>
                  </a:tcPr>
                </a:tc>
                <a:tc>
                  <a:txBody>
                    <a:bodyPr/>
                    <a:lstStyle/>
                    <a:p>
                      <a:pPr marL="0" algn="ctr" defTabSz="353848" rtl="0" eaLnBrk="1" latinLnBrk="0" hangingPunct="1">
                        <a:lnSpc>
                          <a:spcPct val="100000"/>
                        </a:lnSpc>
                      </a:pPr>
                      <a:r>
                        <a:rPr sz="2000" b="1" kern="1200" spc="-5" dirty="0">
                          <a:solidFill>
                            <a:schemeClr val="lt1"/>
                          </a:solidFill>
                          <a:latin typeface="+mn-lt"/>
                          <a:ea typeface="+mn-ea"/>
                          <a:cs typeface="+mn-cs"/>
                        </a:rPr>
                        <a:t>Marks</a:t>
                      </a:r>
                    </a:p>
                  </a:txBody>
                  <a:tcPr marL="0" marR="0" marT="0" marB="0">
                    <a:solidFill>
                      <a:srgbClr val="F88792"/>
                    </a:solidFill>
                  </a:tcPr>
                </a:tc>
                <a:extLst>
                  <a:ext uri="{0D108BD9-81ED-4DB2-BD59-A6C34878D82A}">
                    <a16:rowId xmlns:a16="http://schemas.microsoft.com/office/drawing/2014/main" val="10000"/>
                  </a:ext>
                </a:extLst>
              </a:tr>
              <a:tr h="164631">
                <a:tc>
                  <a:txBody>
                    <a:bodyPr/>
                    <a:lstStyle/>
                    <a:p>
                      <a:pPr>
                        <a:lnSpc>
                          <a:spcPct val="100000"/>
                        </a:lnSpc>
                      </a:pPr>
                      <a:r>
                        <a:rPr lang="en-US" sz="2000" b="0" dirty="0"/>
                        <a:t> &gt;=25%</a:t>
                      </a:r>
                      <a:endParaRPr sz="2000" b="0" dirty="0">
                        <a:latin typeface="Arial"/>
                        <a:cs typeface="Arial"/>
                      </a:endParaRPr>
                    </a:p>
                  </a:txBody>
                  <a:tcPr marL="0" marR="0" marT="0" marB="0"/>
                </a:tc>
                <a:tc>
                  <a:txBody>
                    <a:bodyPr/>
                    <a:lstStyle/>
                    <a:p>
                      <a:pPr marL="0" algn="ctr" defTabSz="353848" rtl="0" eaLnBrk="1" latinLnBrk="0" hangingPunct="1">
                        <a:lnSpc>
                          <a:spcPct val="100000"/>
                        </a:lnSpc>
                      </a:pPr>
                      <a:r>
                        <a:rPr lang="en-US" sz="2000" b="0" kern="1200" spc="-5" dirty="0">
                          <a:solidFill>
                            <a:schemeClr val="tx1"/>
                          </a:solidFill>
                          <a:latin typeface="+mn-lt"/>
                          <a:ea typeface="+mn-ea"/>
                          <a:cs typeface="+mn-cs"/>
                        </a:rPr>
                        <a:t>75</a:t>
                      </a:r>
                      <a:endParaRPr sz="2000" b="0" kern="1200" spc="-5" dirty="0">
                        <a:solidFill>
                          <a:schemeClr val="tx1"/>
                        </a:solidFill>
                        <a:latin typeface="+mn-lt"/>
                        <a:ea typeface="+mn-ea"/>
                        <a:cs typeface="+mn-cs"/>
                      </a:endParaRPr>
                    </a:p>
                  </a:txBody>
                  <a:tcPr marL="0" marR="0" marT="0" marB="0"/>
                </a:tc>
                <a:extLst>
                  <a:ext uri="{0D108BD9-81ED-4DB2-BD59-A6C34878D82A}">
                    <a16:rowId xmlns:a16="http://schemas.microsoft.com/office/drawing/2014/main" val="10001"/>
                  </a:ext>
                </a:extLst>
              </a:tr>
              <a:tr h="164631">
                <a:tc>
                  <a:txBody>
                    <a:bodyPr/>
                    <a:lstStyle/>
                    <a:p>
                      <a:pPr>
                        <a:lnSpc>
                          <a:spcPct val="100000"/>
                        </a:lnSpc>
                      </a:pPr>
                      <a:r>
                        <a:rPr lang="en-US" sz="2000" b="0" dirty="0"/>
                        <a:t> &gt;=21% &amp; 24%</a:t>
                      </a:r>
                      <a:endParaRPr sz="2000" b="0" dirty="0">
                        <a:latin typeface="Arial"/>
                        <a:cs typeface="Arial"/>
                      </a:endParaRPr>
                    </a:p>
                  </a:txBody>
                  <a:tcPr marL="0" marR="0" marT="0" marB="0"/>
                </a:tc>
                <a:tc>
                  <a:txBody>
                    <a:bodyPr/>
                    <a:lstStyle/>
                    <a:p>
                      <a:pPr marL="1905" algn="ctr">
                        <a:lnSpc>
                          <a:spcPct val="100000"/>
                        </a:lnSpc>
                      </a:pPr>
                      <a:r>
                        <a:rPr lang="en-US" sz="2000" b="0" dirty="0">
                          <a:latin typeface="Calibri"/>
                          <a:cs typeface="Calibri"/>
                        </a:rPr>
                        <a:t>65   </a:t>
                      </a:r>
                      <a:endParaRPr sz="2000" b="0" dirty="0">
                        <a:latin typeface="Calibri"/>
                        <a:cs typeface="Calibri"/>
                      </a:endParaRPr>
                    </a:p>
                  </a:txBody>
                  <a:tcPr marL="0" marR="0" marT="0" marB="0"/>
                </a:tc>
                <a:extLst>
                  <a:ext uri="{0D108BD9-81ED-4DB2-BD59-A6C34878D82A}">
                    <a16:rowId xmlns:a16="http://schemas.microsoft.com/office/drawing/2014/main" val="10002"/>
                  </a:ext>
                </a:extLst>
              </a:tr>
              <a:tr h="164631">
                <a:tc>
                  <a:txBody>
                    <a:bodyPr/>
                    <a:lstStyle/>
                    <a:p>
                      <a:pPr>
                        <a:lnSpc>
                          <a:spcPct val="100000"/>
                        </a:lnSpc>
                      </a:pPr>
                      <a:r>
                        <a:rPr lang="en-US" sz="2000" b="0" dirty="0"/>
                        <a:t> &gt;=17% &amp; 20%</a:t>
                      </a:r>
                      <a:endParaRPr sz="2000" b="0" dirty="0">
                        <a:latin typeface="Arial"/>
                        <a:cs typeface="Arial"/>
                      </a:endParaRPr>
                    </a:p>
                  </a:txBody>
                  <a:tcPr marL="0" marR="0" marT="0" marB="0"/>
                </a:tc>
                <a:tc>
                  <a:txBody>
                    <a:bodyPr/>
                    <a:lstStyle/>
                    <a:p>
                      <a:pPr marL="2540" algn="ctr">
                        <a:lnSpc>
                          <a:spcPct val="100000"/>
                        </a:lnSpc>
                      </a:pPr>
                      <a:r>
                        <a:rPr lang="en-US" sz="2000" b="0" dirty="0">
                          <a:latin typeface="Calibri"/>
                          <a:cs typeface="Calibri"/>
                        </a:rPr>
                        <a:t>55</a:t>
                      </a:r>
                      <a:endParaRPr sz="2000" b="0" dirty="0">
                        <a:latin typeface="Calibri"/>
                        <a:cs typeface="Calibri"/>
                      </a:endParaRPr>
                    </a:p>
                  </a:txBody>
                  <a:tcPr marL="0" marR="0" marT="0" marB="0"/>
                </a:tc>
                <a:extLst>
                  <a:ext uri="{0D108BD9-81ED-4DB2-BD59-A6C34878D82A}">
                    <a16:rowId xmlns:a16="http://schemas.microsoft.com/office/drawing/2014/main" val="10004"/>
                  </a:ext>
                </a:extLst>
              </a:tr>
              <a:tr h="164631">
                <a:tc>
                  <a:txBody>
                    <a:bodyPr/>
                    <a:lstStyle/>
                    <a:p>
                      <a:pPr>
                        <a:lnSpc>
                          <a:spcPct val="100000"/>
                        </a:lnSpc>
                      </a:pPr>
                      <a:r>
                        <a:rPr lang="en-US" sz="2000" b="0" dirty="0"/>
                        <a:t> &gt;=13% &amp; 16%</a:t>
                      </a:r>
                      <a:endParaRPr sz="2000" b="0" dirty="0">
                        <a:latin typeface="Arial"/>
                        <a:cs typeface="Arial"/>
                      </a:endParaRPr>
                    </a:p>
                  </a:txBody>
                  <a:tcPr marL="0" marR="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a:t>45</a:t>
                      </a:r>
                    </a:p>
                  </a:txBody>
                  <a:tcPr marL="0" marR="0" marT="0" marB="0"/>
                </a:tc>
                <a:extLst>
                  <a:ext uri="{0D108BD9-81ED-4DB2-BD59-A6C34878D82A}">
                    <a16:rowId xmlns:a16="http://schemas.microsoft.com/office/drawing/2014/main" val="10005"/>
                  </a:ext>
                </a:extLst>
              </a:tr>
              <a:tr h="164631">
                <a:tc>
                  <a:txBody>
                    <a:bodyPr/>
                    <a:lstStyle/>
                    <a:p>
                      <a:pPr>
                        <a:lnSpc>
                          <a:spcPct val="100000"/>
                        </a:lnSpc>
                      </a:pPr>
                      <a:r>
                        <a:rPr lang="en-US" sz="2000" b="0" dirty="0">
                          <a:latin typeface="Arial"/>
                          <a:cs typeface="Arial"/>
                        </a:rPr>
                        <a:t> </a:t>
                      </a:r>
                      <a:r>
                        <a:rPr lang="en-US" sz="2000" b="0" dirty="0">
                          <a:latin typeface="Calibri" panose="020F0502020204030204" pitchFamily="34" charset="0"/>
                          <a:cs typeface="Calibri" panose="020F0502020204030204" pitchFamily="34" charset="0"/>
                        </a:rPr>
                        <a:t>&gt;=9% &amp; 12%</a:t>
                      </a:r>
                      <a:endParaRPr sz="2000" b="0" dirty="0">
                        <a:latin typeface="Calibri" panose="020F0502020204030204" pitchFamily="34" charset="0"/>
                        <a:cs typeface="Calibri" panose="020F0502020204030204" pitchFamily="34" charset="0"/>
                      </a:endParaRPr>
                    </a:p>
                  </a:txBody>
                  <a:tcPr marL="0" marR="0" marT="0" marB="0"/>
                </a:tc>
                <a:tc>
                  <a:txBody>
                    <a:bodyPr/>
                    <a:lstStyle/>
                    <a:p>
                      <a:pPr algn="ctr"/>
                      <a:r>
                        <a:rPr lang="en-US" sz="2000" b="0" dirty="0"/>
                        <a:t>35</a:t>
                      </a:r>
                      <a:endParaRPr lang="en-US" sz="2400" b="0" dirty="0"/>
                    </a:p>
                  </a:txBody>
                  <a:tcPr marL="0" marR="0" marT="0" marB="0"/>
                </a:tc>
                <a:extLst>
                  <a:ext uri="{0D108BD9-81ED-4DB2-BD59-A6C34878D82A}">
                    <a16:rowId xmlns:a16="http://schemas.microsoft.com/office/drawing/2014/main" val="480812776"/>
                  </a:ext>
                </a:extLst>
              </a:tr>
              <a:tr h="164631">
                <a:tc>
                  <a:txBody>
                    <a:bodyPr/>
                    <a:lstStyle/>
                    <a:p>
                      <a:pPr>
                        <a:lnSpc>
                          <a:spcPct val="100000"/>
                        </a:lnSpc>
                      </a:pPr>
                      <a:r>
                        <a:rPr lang="en-US" sz="2000" b="0" dirty="0">
                          <a:latin typeface="Calibri" panose="020F0502020204030204" pitchFamily="34" charset="0"/>
                          <a:cs typeface="Calibri" panose="020F0502020204030204" pitchFamily="34" charset="0"/>
                        </a:rPr>
                        <a:t> &gt;=5% &amp;  8%</a:t>
                      </a:r>
                      <a:endParaRPr sz="2000" b="0" dirty="0">
                        <a:latin typeface="Calibri" panose="020F0502020204030204" pitchFamily="34" charset="0"/>
                        <a:cs typeface="Calibri" panose="020F0502020204030204" pitchFamily="34" charset="0"/>
                      </a:endParaRPr>
                    </a:p>
                  </a:txBody>
                  <a:tcPr marL="0" marR="0" marT="0" marB="0"/>
                </a:tc>
                <a:tc>
                  <a:txBody>
                    <a:bodyPr/>
                    <a:lstStyle/>
                    <a:p>
                      <a:pPr algn="ctr"/>
                      <a:r>
                        <a:rPr lang="en-US" sz="2000" b="0" dirty="0"/>
                        <a:t>25</a:t>
                      </a:r>
                      <a:endParaRPr lang="en-US" sz="2400" b="0" dirty="0"/>
                    </a:p>
                  </a:txBody>
                  <a:tcPr marL="0" marR="0" marT="0" marB="0"/>
                </a:tc>
                <a:extLst>
                  <a:ext uri="{0D108BD9-81ED-4DB2-BD59-A6C34878D82A}">
                    <a16:rowId xmlns:a16="http://schemas.microsoft.com/office/drawing/2014/main" val="667556034"/>
                  </a:ext>
                </a:extLst>
              </a:tr>
              <a:tr h="197558">
                <a:tc>
                  <a:txBody>
                    <a:bodyPr/>
                    <a:lstStyle/>
                    <a:p>
                      <a:pPr>
                        <a:lnSpc>
                          <a:spcPct val="100000"/>
                        </a:lnSpc>
                      </a:pPr>
                      <a:r>
                        <a:rPr lang="en-US" sz="2000" b="0" dirty="0">
                          <a:latin typeface="Calibri" panose="020F0502020204030204" pitchFamily="34" charset="0"/>
                          <a:cs typeface="Calibri" panose="020F0502020204030204" pitchFamily="34" charset="0"/>
                        </a:rPr>
                        <a:t> &lt; 5% </a:t>
                      </a:r>
                      <a:endParaRPr sz="2000" b="0" dirty="0">
                        <a:latin typeface="Calibri" panose="020F0502020204030204" pitchFamily="34" charset="0"/>
                        <a:cs typeface="Calibri" panose="020F0502020204030204" pitchFamily="34" charset="0"/>
                      </a:endParaRPr>
                    </a:p>
                  </a:txBody>
                  <a:tcPr marL="0" marR="0" marT="0" marB="0"/>
                </a:tc>
                <a:tc>
                  <a:txBody>
                    <a:bodyPr/>
                    <a:lstStyle/>
                    <a:p>
                      <a:pPr algn="ctr"/>
                      <a:r>
                        <a:rPr lang="en-US" sz="2400" b="0" dirty="0"/>
                        <a:t>0</a:t>
                      </a:r>
                    </a:p>
                  </a:txBody>
                  <a:tcPr marL="0" marR="0" marT="0" marB="0"/>
                </a:tc>
                <a:extLst>
                  <a:ext uri="{0D108BD9-81ED-4DB2-BD59-A6C34878D82A}">
                    <a16:rowId xmlns:a16="http://schemas.microsoft.com/office/drawing/2014/main" val="1946335314"/>
                  </a:ext>
                </a:extLst>
              </a:tr>
            </a:tbl>
          </a:graphicData>
        </a:graphic>
      </p:graphicFrame>
      <p:sp>
        <p:nvSpPr>
          <p:cNvPr id="6" name="Rectangle 5">
            <a:extLst>
              <a:ext uri="{FF2B5EF4-FFF2-40B4-BE49-F238E27FC236}">
                <a16:creationId xmlns:a16="http://schemas.microsoft.com/office/drawing/2014/main" id="{2157ED1F-6FEE-4E94-A0F0-94F87ADFECE1}"/>
              </a:ext>
            </a:extLst>
          </p:cNvPr>
          <p:cNvSpPr/>
          <p:nvPr/>
        </p:nvSpPr>
        <p:spPr>
          <a:xfrm>
            <a:off x="0" y="723900"/>
            <a:ext cx="6858000" cy="65453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4000" b="1" dirty="0" err="1">
                <a:solidFill>
                  <a:prstClr val="white"/>
                </a:solidFill>
                <a:latin typeface="Calibri" panose="020F0502020204030204"/>
              </a:rPr>
              <a:t>Swachhata</a:t>
            </a:r>
            <a:r>
              <a:rPr lang="en-US" sz="4000" b="1" dirty="0">
                <a:solidFill>
                  <a:prstClr val="white"/>
                </a:solidFill>
                <a:latin typeface="Calibri" panose="020F0502020204030204"/>
              </a:rPr>
              <a:t> App/Local App</a:t>
            </a:r>
          </a:p>
        </p:txBody>
      </p:sp>
      <p:sp>
        <p:nvSpPr>
          <p:cNvPr id="4" name="Slide Number Placeholder 3">
            <a:extLst>
              <a:ext uri="{FF2B5EF4-FFF2-40B4-BE49-F238E27FC236}">
                <a16:creationId xmlns:a16="http://schemas.microsoft.com/office/drawing/2014/main" id="{2C3F6E7A-8C85-453B-B433-4A1F4B9961E6}"/>
              </a:ext>
            </a:extLst>
          </p:cNvPr>
          <p:cNvSpPr>
            <a:spLocks noGrp="1"/>
          </p:cNvSpPr>
          <p:nvPr>
            <p:ph type="sldNum" sz="quarter" idx="12"/>
          </p:nvPr>
        </p:nvSpPr>
        <p:spPr/>
        <p:txBody>
          <a:bodyPr/>
          <a:lstStyle/>
          <a:p>
            <a:fld id="{871FDAF4-F9BA-4E6E-AE28-9371978FF90C}" type="slidenum">
              <a:rPr lang="en-US" smtClean="0"/>
              <a:t>107</a:t>
            </a:fld>
            <a:endParaRPr lang="en-US"/>
          </a:p>
        </p:txBody>
      </p:sp>
    </p:spTree>
    <p:extLst>
      <p:ext uri="{BB962C8B-B14F-4D97-AF65-F5344CB8AC3E}">
        <p14:creationId xmlns:p14="http://schemas.microsoft.com/office/powerpoint/2010/main" val="394126126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8"/>
          <p:cNvGraphicFramePr>
            <a:graphicFrameLocks noGrp="1"/>
          </p:cNvGraphicFramePr>
          <p:nvPr>
            <p:extLst>
              <p:ext uri="{D42A27DB-BD31-4B8C-83A1-F6EECF244321}">
                <p14:modId xmlns:p14="http://schemas.microsoft.com/office/powerpoint/2010/main" val="462217545"/>
              </p:ext>
            </p:extLst>
          </p:nvPr>
        </p:nvGraphicFramePr>
        <p:xfrm>
          <a:off x="0" y="1958993"/>
          <a:ext cx="6858000" cy="3160675"/>
        </p:xfrm>
        <a:graphic>
          <a:graphicData uri="http://schemas.openxmlformats.org/drawingml/2006/table">
            <a:tbl>
              <a:tblPr firstRow="1" bandRow="1">
                <a:tableStyleId>{1FECB4D8-DB02-4DC6-A0A2-4F2EBAE1DC90}</a:tableStyleId>
              </a:tblPr>
              <a:tblGrid>
                <a:gridCol w="6858000">
                  <a:extLst>
                    <a:ext uri="{9D8B030D-6E8A-4147-A177-3AD203B41FA5}">
                      <a16:colId xmlns:a16="http://schemas.microsoft.com/office/drawing/2014/main" val="20000"/>
                    </a:ext>
                  </a:extLst>
                </a:gridCol>
              </a:tblGrid>
              <a:tr h="317437">
                <a:tc>
                  <a:txBody>
                    <a:bodyPr/>
                    <a:lstStyle/>
                    <a:p>
                      <a:pPr algn="ctr">
                        <a:lnSpc>
                          <a:spcPct val="100000"/>
                        </a:lnSpc>
                      </a:pPr>
                      <a:r>
                        <a:rPr sz="2400" spc="-5" dirty="0"/>
                        <a:t>S</a:t>
                      </a:r>
                      <a:r>
                        <a:rPr sz="2400" spc="-15" dirty="0"/>
                        <a:t>c</a:t>
                      </a:r>
                      <a:r>
                        <a:rPr sz="2400" spc="-5" dirty="0"/>
                        <a:t>he</a:t>
                      </a:r>
                      <a:r>
                        <a:rPr sz="2400" dirty="0"/>
                        <a:t>me</a:t>
                      </a:r>
                      <a:r>
                        <a:rPr sz="2400" spc="10" dirty="0"/>
                        <a:t> </a:t>
                      </a:r>
                      <a:r>
                        <a:rPr sz="2400" spc="-5" dirty="0"/>
                        <a:t>o</a:t>
                      </a:r>
                      <a:r>
                        <a:rPr sz="2400" dirty="0"/>
                        <a:t>f</a:t>
                      </a:r>
                      <a:r>
                        <a:rPr sz="2400" spc="-5" dirty="0"/>
                        <a:t> </a:t>
                      </a:r>
                      <a:r>
                        <a:rPr lang="en-US" sz="2400" spc="-20" dirty="0"/>
                        <a:t>Scoring</a:t>
                      </a:r>
                      <a:endParaRPr sz="2400" dirty="0">
                        <a:latin typeface="Arial"/>
                        <a:cs typeface="Arial"/>
                      </a:endParaRPr>
                    </a:p>
                  </a:txBody>
                  <a:tcPr marL="0" marR="0" marT="0" marB="0">
                    <a:solidFill>
                      <a:srgbClr val="F88792"/>
                    </a:solidFill>
                  </a:tcPr>
                </a:tc>
                <a:extLst>
                  <a:ext uri="{0D108BD9-81ED-4DB2-BD59-A6C34878D82A}">
                    <a16:rowId xmlns:a16="http://schemas.microsoft.com/office/drawing/2014/main" val="10000"/>
                  </a:ext>
                </a:extLst>
              </a:tr>
              <a:tr h="317437">
                <a:tc>
                  <a:txBody>
                    <a:bodyPr/>
                    <a:lstStyle/>
                    <a:p>
                      <a:pPr algn="ctr">
                        <a:lnSpc>
                          <a:spcPct val="100000"/>
                        </a:lnSpc>
                      </a:pPr>
                      <a:r>
                        <a:rPr lang="en-US" sz="2400" dirty="0">
                          <a:latin typeface="+mn-lt"/>
                          <a:cs typeface="Arial"/>
                        </a:rPr>
                        <a:t>Maximum score: 75</a:t>
                      </a:r>
                      <a:endParaRPr sz="2400" dirty="0">
                        <a:latin typeface="+mn-lt"/>
                        <a:cs typeface="Arial"/>
                      </a:endParaRPr>
                    </a:p>
                  </a:txBody>
                  <a:tcPr marL="0" marR="0" marT="0" marB="0"/>
                </a:tc>
                <a:extLst>
                  <a:ext uri="{0D108BD9-81ED-4DB2-BD59-A6C34878D82A}">
                    <a16:rowId xmlns:a16="http://schemas.microsoft.com/office/drawing/2014/main" val="10001"/>
                  </a:ext>
                </a:extLst>
              </a:tr>
              <a:tr h="12697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n-lt"/>
                          <a:cs typeface="Calibri" panose="020F0502020204030204" pitchFamily="34" charset="0"/>
                        </a:rPr>
                        <a:t>Percentage as calculated by the formula below will be applied on ‘Maximum score’ which will become the score for that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latin typeface="+mn-lt"/>
                        <a:cs typeface="Arial"/>
                      </a:endParaRPr>
                    </a:p>
                  </a:txBody>
                  <a:tcPr marL="0" marR="0" marT="0" marB="0"/>
                </a:tc>
                <a:extLst>
                  <a:ext uri="{0D108BD9-81ED-4DB2-BD59-A6C34878D82A}">
                    <a16:rowId xmlns:a16="http://schemas.microsoft.com/office/drawing/2014/main" val="10002"/>
                  </a:ext>
                </a:extLst>
              </a:tr>
              <a:tr h="966115">
                <a:tc>
                  <a:txBody>
                    <a:bodyPr/>
                    <a:lstStyle/>
                    <a:p>
                      <a:pPr algn="ctr">
                        <a:lnSpc>
                          <a:spcPct val="100000"/>
                        </a:lnSpc>
                      </a:pPr>
                      <a:r>
                        <a:rPr lang="en-US" sz="2400" dirty="0">
                          <a:latin typeface="+mn-lt"/>
                          <a:cs typeface="Arial"/>
                        </a:rPr>
                        <a:t>Final Score for Swachh </a:t>
                      </a:r>
                      <a:r>
                        <a:rPr lang="en-US" sz="2400" dirty="0" err="1">
                          <a:latin typeface="+mn-lt"/>
                          <a:cs typeface="Arial"/>
                        </a:rPr>
                        <a:t>Survekshan</a:t>
                      </a:r>
                      <a:r>
                        <a:rPr lang="en-US" sz="2400" baseline="0" dirty="0">
                          <a:latin typeface="+mn-lt"/>
                          <a:cs typeface="Arial"/>
                        </a:rPr>
                        <a:t> 2022</a:t>
                      </a:r>
                      <a:r>
                        <a:rPr lang="en-US" sz="2400" dirty="0">
                          <a:latin typeface="+mn-lt"/>
                          <a:cs typeface="Arial"/>
                        </a:rPr>
                        <a:t> of this indicator will be the average of every month score</a:t>
                      </a:r>
                      <a:endParaRPr sz="2400" dirty="0">
                        <a:latin typeface="+mn-lt"/>
                        <a:cs typeface="Arial"/>
                      </a:endParaRPr>
                    </a:p>
                  </a:txBody>
                  <a:tcPr marL="0" marR="0" marT="0" marB="0"/>
                </a:tc>
                <a:extLst>
                  <a:ext uri="{0D108BD9-81ED-4DB2-BD59-A6C34878D82A}">
                    <a16:rowId xmlns:a16="http://schemas.microsoft.com/office/drawing/2014/main" val="10003"/>
                  </a:ext>
                </a:extLst>
              </a:tr>
            </a:tbl>
          </a:graphicData>
        </a:graphic>
      </p:graphicFrame>
      <p:sp>
        <p:nvSpPr>
          <p:cNvPr id="12" name="Rounded Rectangle 11"/>
          <p:cNvSpPr/>
          <p:nvPr/>
        </p:nvSpPr>
        <p:spPr>
          <a:xfrm>
            <a:off x="1" y="1378438"/>
            <a:ext cx="6701728" cy="56834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79" tIns="45039" rIns="90079" bIns="45039" numCol="1" spcCol="0" rtlCol="0" fromWordArt="0" anchor="ctr" anchorCtr="0" forceAA="0" compatLnSpc="1">
            <a:prstTxWarp prst="textNoShape">
              <a:avLst/>
            </a:prstTxWarp>
            <a:noAutofit/>
          </a:bodyPr>
          <a:lstStyle/>
          <a:p>
            <a:pPr marL="12509" defTabSz="1320682">
              <a:defRPr/>
            </a:pPr>
            <a:r>
              <a:rPr lang="en-US" sz="2000" spc="-4" dirty="0">
                <a:solidFill>
                  <a:prstClr val="black"/>
                </a:solidFill>
                <a:latin typeface="Arial"/>
                <a:cs typeface="Arial"/>
              </a:rPr>
              <a:t>5. User Feedback on resolved complaints</a:t>
            </a:r>
            <a:endParaRPr lang="en-US" sz="2000" dirty="0">
              <a:solidFill>
                <a:prstClr val="black"/>
              </a:solidFill>
              <a:latin typeface="Arial"/>
              <a:cs typeface="Arial"/>
            </a:endParaRPr>
          </a:p>
        </p:txBody>
      </p:sp>
      <mc:AlternateContent xmlns:mc="http://schemas.openxmlformats.org/markup-compatibility/2006" xmlns:a14="http://schemas.microsoft.com/office/drawing/2010/main">
        <mc:Choice Requires="a14">
          <p:sp>
            <p:nvSpPr>
              <p:cNvPr id="16" name="Rectangle 15"/>
              <p:cNvSpPr/>
              <p:nvPr/>
            </p:nvSpPr>
            <p:spPr>
              <a:xfrm>
                <a:off x="0" y="5160638"/>
                <a:ext cx="6858000" cy="4174945"/>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6391" tIns="58194" rIns="116391" bIns="58194" numCol="1" spcCol="0" rtlCol="0" fromWordArt="0" anchor="ctr" anchorCtr="0" forceAA="0" compatLnSpc="1">
                <a:prstTxWarp prst="textNoShape">
                  <a:avLst/>
                </a:prstTxWarp>
                <a:noAutofit/>
              </a:bodyPr>
              <a:lstStyle/>
              <a:p>
                <a:pPr defTabSz="1320682">
                  <a:defRPr/>
                </a:pPr>
                <a:r>
                  <a:rPr lang="en-IN" sz="2000" b="1" u="sng" dirty="0">
                    <a:solidFill>
                      <a:prstClr val="black"/>
                    </a:solidFill>
                    <a:latin typeface="Calibri" panose="020F0502020204030204"/>
                    <a:cs typeface="Calibri" panose="020F0502020204030204" pitchFamily="34" charset="0"/>
                  </a:rPr>
                  <a:t>Methodology:</a:t>
                </a:r>
                <a:r>
                  <a:rPr lang="en-IN" sz="2000" u="sng" dirty="0">
                    <a:solidFill>
                      <a:prstClr val="black"/>
                    </a:solidFill>
                    <a:latin typeface="Calibri" panose="020F0502020204030204"/>
                    <a:cs typeface="Calibri" panose="020F0502020204030204" pitchFamily="34" charset="0"/>
                  </a:rPr>
                  <a:t> User Feedback</a:t>
                </a:r>
              </a:p>
              <a:p>
                <a:pPr defTabSz="1320682">
                  <a:defRPr/>
                </a:pPr>
                <a:endParaRPr lang="en-IN" sz="2000" u="sng" dirty="0">
                  <a:solidFill>
                    <a:prstClr val="black"/>
                  </a:solidFill>
                  <a:latin typeface="Calibri" panose="020F0502020204030204"/>
                  <a:cs typeface="Calibri" panose="020F0502020204030204" pitchFamily="34" charset="0"/>
                </a:endParaRPr>
              </a:p>
              <a:p>
                <a:pPr defTabSz="1320682">
                  <a:defRPr/>
                </a:pPr>
                <a:r>
                  <a:rPr lang="en-US" sz="2000" dirty="0">
                    <a:solidFill>
                      <a:prstClr val="black"/>
                    </a:solidFill>
                    <a:latin typeface="Calibri" panose="020F0502020204030204"/>
                    <a:cs typeface="Calibri" panose="020F0502020204030204" pitchFamily="34" charset="0"/>
                  </a:rPr>
                  <a:t>Formula would be:</a:t>
                </a:r>
                <a:endParaRPr lang="en-US" dirty="0">
                  <a:solidFill>
                    <a:prstClr val="black"/>
                  </a:solidFill>
                  <a:latin typeface="Calibri" panose="020F0502020204030204"/>
                  <a:cs typeface="Calibri" panose="020F0502020204030204" pitchFamily="34" charset="0"/>
                </a:endParaRPr>
              </a:p>
              <a:p>
                <a:pPr defTabSz="1320682">
                  <a:defRPr/>
                </a:pPr>
                <a:r>
                  <a:rPr lang="en-IN" dirty="0">
                    <a:solidFill>
                      <a:prstClr val="black"/>
                    </a:solidFill>
                    <a:latin typeface="Calibri" panose="020F0502020204030204"/>
                  </a:rPr>
                  <a:t>User Feedback </a:t>
                </a:r>
                <a14:m>
                  <m:oMath xmlns:m="http://schemas.openxmlformats.org/officeDocument/2006/math">
                    <m:r>
                      <a:rPr lang="en-IN" i="1">
                        <a:solidFill>
                          <a:prstClr val="black"/>
                        </a:solidFill>
                        <a:latin typeface="Cambria Math" panose="02040503050406030204" pitchFamily="18" charset="0"/>
                      </a:rPr>
                      <m:t>=</m:t>
                    </m:r>
                    <m:f>
                      <m:fPr>
                        <m:ctrlPr>
                          <a:rPr lang="en-US" i="1">
                            <a:solidFill>
                              <a:prstClr val="black"/>
                            </a:solidFill>
                            <a:latin typeface="Cambria Math" panose="02040503050406030204" pitchFamily="18" charset="0"/>
                          </a:rPr>
                        </m:ctrlPr>
                      </m:fPr>
                      <m:num>
                        <m:d>
                          <m:dPr>
                            <m:ctrlPr>
                              <a:rPr lang="en-US" i="1">
                                <a:solidFill>
                                  <a:prstClr val="black"/>
                                </a:solidFill>
                                <a:latin typeface="Cambria Math" panose="02040503050406030204" pitchFamily="18" charset="0"/>
                              </a:rPr>
                            </m:ctrlPr>
                          </m:dPr>
                          <m:e>
                            <m:r>
                              <a:rPr lang="en-IN" i="1">
                                <a:solidFill>
                                  <a:prstClr val="black"/>
                                </a:solidFill>
                                <a:latin typeface="Cambria Math" panose="02040503050406030204" pitchFamily="18" charset="0"/>
                              </a:rPr>
                              <m:t>𝑁𝑢𝑚𝑏𝑒𝑟</m:t>
                            </m:r>
                            <m:r>
                              <a:rPr lang="en-IN" i="1">
                                <a:solidFill>
                                  <a:prstClr val="black"/>
                                </a:solidFill>
                                <a:latin typeface="Cambria Math" panose="02040503050406030204" pitchFamily="18" charset="0"/>
                              </a:rPr>
                              <m:t> </m:t>
                            </m:r>
                            <m:r>
                              <a:rPr lang="en-IN" i="1">
                                <a:solidFill>
                                  <a:prstClr val="black"/>
                                </a:solidFill>
                                <a:latin typeface="Cambria Math" panose="02040503050406030204" pitchFamily="18" charset="0"/>
                              </a:rPr>
                              <m:t>𝑜𝑓</m:t>
                            </m:r>
                            <m:r>
                              <a:rPr lang="en-IN"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𝑝𝑜𝑠𝑖𝑡𝑖𝑣𝑒</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𝑓𝑒𝑒𝑑𝑏𝑎𝑐𝑘𝑠</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𝑜𝑛</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𝐶𝑜𝑚𝑝𝑙𝑎𝑖𝑛𝑡𝑠</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𝑟𝑒𝑠𝑜𝑙𝑣𝑒𝑑</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𝑤𝑖𝑡h𝑖𝑛</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𝑆𝐿𝐴</m:t>
                            </m:r>
                          </m:e>
                        </m:d>
                      </m:num>
                      <m:den>
                        <m:r>
                          <a:rPr lang="en-US" i="1">
                            <a:solidFill>
                              <a:prstClr val="black"/>
                            </a:solidFill>
                            <a:latin typeface="Cambria Math" panose="02040503050406030204" pitchFamily="18" charset="0"/>
                          </a:rPr>
                          <m:t>𝑁𝑢𝑚𝑏𝑒𝑟</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𝑜𝑓</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𝑐𝑜𝑚𝑝𝑙𝑎𝑖𝑛𝑡𝑠</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𝑟𝑒𝑠𝑜𝑙𝑣𝑒𝑑</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𝑖𝑛</m:t>
                        </m:r>
                        <m:r>
                          <a:rPr lang="en-US" i="1">
                            <a:solidFill>
                              <a:prstClr val="black"/>
                            </a:solidFill>
                            <a:latin typeface="Cambria Math" panose="02040503050406030204" pitchFamily="18" charset="0"/>
                          </a:rPr>
                          <m:t> </m:t>
                        </m:r>
                        <m:r>
                          <a:rPr lang="en-US" i="1">
                            <a:solidFill>
                              <a:prstClr val="black"/>
                            </a:solidFill>
                            <a:latin typeface="Cambria Math" panose="02040503050406030204" pitchFamily="18" charset="0"/>
                          </a:rPr>
                          <m:t>𝑆𝐿𝐴</m:t>
                        </m:r>
                      </m:den>
                    </m:f>
                    <m:r>
                      <a:rPr lang="en-IN" i="1">
                        <a:solidFill>
                          <a:prstClr val="black"/>
                        </a:solidFill>
                        <a:latin typeface="Cambria Math" panose="02040503050406030204" pitchFamily="18" charset="0"/>
                      </a:rPr>
                      <m:t>𝑋</m:t>
                    </m:r>
                    <m:r>
                      <a:rPr lang="en-IN" i="1">
                        <a:solidFill>
                          <a:prstClr val="black"/>
                        </a:solidFill>
                        <a:latin typeface="Cambria Math" panose="02040503050406030204" pitchFamily="18" charset="0"/>
                      </a:rPr>
                      <m:t> 100</m:t>
                    </m:r>
                  </m:oMath>
                </a14:m>
                <a:r>
                  <a:rPr lang="en-IN" sz="2000" dirty="0">
                    <a:solidFill>
                      <a:prstClr val="black"/>
                    </a:solidFill>
                    <a:latin typeface="Calibri" panose="020F0502020204030204"/>
                    <a:cs typeface="Calibri" panose="020F0502020204030204" pitchFamily="34" charset="0"/>
                  </a:rPr>
                  <a:t>	</a:t>
                </a:r>
                <a:endParaRPr lang="en-US" sz="2000" u="sng" dirty="0">
                  <a:solidFill>
                    <a:prstClr val="black"/>
                  </a:solidFill>
                  <a:latin typeface="Calibri" panose="020F0502020204030204"/>
                  <a:cs typeface="Calibri" panose="020F0502020204030204" pitchFamily="34" charset="0"/>
                </a:endParaRPr>
              </a:p>
              <a:p>
                <a:pPr defTabSz="1320682">
                  <a:defRPr/>
                </a:pPr>
                <a:endParaRPr lang="en-IN" sz="2000" b="1" dirty="0">
                  <a:solidFill>
                    <a:prstClr val="black"/>
                  </a:solidFill>
                  <a:latin typeface="Calibri" panose="020F0502020204030204"/>
                </a:endParaRPr>
              </a:p>
              <a:p>
                <a:pPr defTabSz="1320682">
                  <a:defRPr/>
                </a:pPr>
                <a:r>
                  <a:rPr lang="en-IN" sz="2000" b="1" dirty="0">
                    <a:solidFill>
                      <a:prstClr val="black"/>
                    </a:solidFill>
                    <a:latin typeface="Calibri" panose="020F0502020204030204"/>
                  </a:rPr>
                  <a:t>Note:</a:t>
                </a:r>
                <a:r>
                  <a:rPr lang="en-IN" sz="2000" dirty="0">
                    <a:solidFill>
                      <a:prstClr val="black"/>
                    </a:solidFill>
                    <a:latin typeface="Calibri" panose="020F0502020204030204"/>
                  </a:rPr>
                  <a:t> The formula would be applicable only if a city has received a number of complaints equal to 0.1% of the population in that month.</a:t>
                </a:r>
              </a:p>
              <a:p>
                <a:pPr marL="412713" indent="-412713" defTabSz="1320682">
                  <a:buFont typeface="Arial" panose="020B0604020202020204" pitchFamily="34" charset="0"/>
                  <a:buChar char="•"/>
                  <a:defRPr/>
                </a:pPr>
                <a:r>
                  <a:rPr lang="en-IN" dirty="0">
                    <a:solidFill>
                      <a:prstClr val="black"/>
                    </a:solidFill>
                    <a:latin typeface="Calibri" panose="020F0502020204030204"/>
                  </a:rPr>
                  <a:t>Only complainant’s feedback will be considered.</a:t>
                </a:r>
              </a:p>
              <a:p>
                <a:pPr marL="412713" indent="-412713" defTabSz="1320682">
                  <a:buFont typeface="Arial" panose="020B0604020202020204" pitchFamily="34" charset="0"/>
                  <a:buChar char="•"/>
                  <a:defRPr/>
                </a:pPr>
                <a:r>
                  <a:rPr lang="en-US" dirty="0">
                    <a:solidFill>
                      <a:prstClr val="black"/>
                    </a:solidFill>
                    <a:latin typeface="Arial"/>
                    <a:cs typeface="Arial"/>
                  </a:rPr>
                  <a:t>Final Score of this indicator for Swachh Survekshan 2022 will be the average of every month score from </a:t>
                </a:r>
                <a:r>
                  <a:rPr lang="en-US" dirty="0">
                    <a:solidFill>
                      <a:srgbClr val="FF0000"/>
                    </a:solidFill>
                    <a:latin typeface="Arial"/>
                    <a:cs typeface="Arial"/>
                  </a:rPr>
                  <a:t>1</a:t>
                </a:r>
                <a:r>
                  <a:rPr lang="en-US" baseline="30000" dirty="0">
                    <a:solidFill>
                      <a:srgbClr val="FF0000"/>
                    </a:solidFill>
                    <a:latin typeface="Arial"/>
                    <a:cs typeface="Arial"/>
                  </a:rPr>
                  <a:t>st</a:t>
                </a:r>
                <a:r>
                  <a:rPr lang="en-US" dirty="0">
                    <a:solidFill>
                      <a:srgbClr val="FF0000"/>
                    </a:solidFill>
                    <a:latin typeface="Arial"/>
                    <a:cs typeface="Arial"/>
                  </a:rPr>
                  <a:t> July 2021 till 31</a:t>
                </a:r>
                <a:r>
                  <a:rPr lang="en-US" baseline="30000" dirty="0">
                    <a:solidFill>
                      <a:srgbClr val="FF0000"/>
                    </a:solidFill>
                    <a:latin typeface="Arial"/>
                    <a:cs typeface="Arial"/>
                  </a:rPr>
                  <a:t>st</a:t>
                </a:r>
                <a:r>
                  <a:rPr lang="en-US" dirty="0">
                    <a:solidFill>
                      <a:srgbClr val="FF0000"/>
                    </a:solidFill>
                    <a:latin typeface="Arial"/>
                    <a:cs typeface="Arial"/>
                  </a:rPr>
                  <a:t> December 2021</a:t>
                </a:r>
                <a:endParaRPr lang="en-US" dirty="0">
                  <a:solidFill>
                    <a:srgbClr val="FF0000"/>
                  </a:solidFill>
                  <a:latin typeface="Calibri" panose="020F0502020204030204"/>
                </a:endParaRPr>
              </a:p>
            </p:txBody>
          </p:sp>
        </mc:Choice>
        <mc:Fallback xmlns="">
          <p:sp>
            <p:nvSpPr>
              <p:cNvPr id="16" name="Rectangle 15"/>
              <p:cNvSpPr>
                <a:spLocks noRot="1" noChangeAspect="1" noMove="1" noResize="1" noEditPoints="1" noAdjustHandles="1" noChangeArrowheads="1" noChangeShapeType="1" noTextEdit="1"/>
              </p:cNvSpPr>
              <p:nvPr/>
            </p:nvSpPr>
            <p:spPr>
              <a:xfrm>
                <a:off x="0" y="5160638"/>
                <a:ext cx="6858000" cy="4174945"/>
              </a:xfrm>
              <a:prstGeom prst="rect">
                <a:avLst/>
              </a:prstGeom>
              <a:blipFill>
                <a:blip r:embed="rId3"/>
                <a:stretch>
                  <a:fillRect l="-533" r="-888" b="-584"/>
                </a:stretch>
              </a:blipFill>
            </p:spPr>
            <p:txBody>
              <a:bodyPr/>
              <a:lstStyle/>
              <a:p>
                <a:r>
                  <a:rPr lang="en-IN">
                    <a:noFill/>
                  </a:rPr>
                  <a:t> </a:t>
                </a:r>
              </a:p>
            </p:txBody>
          </p:sp>
        </mc:Fallback>
      </mc:AlternateContent>
      <p:sp>
        <p:nvSpPr>
          <p:cNvPr id="17" name="Rectangle 16">
            <a:extLst>
              <a:ext uri="{FF2B5EF4-FFF2-40B4-BE49-F238E27FC236}">
                <a16:creationId xmlns:a16="http://schemas.microsoft.com/office/drawing/2014/main" id="{A541F56A-807B-463B-9ECB-D0EDF059F025}"/>
              </a:ext>
            </a:extLst>
          </p:cNvPr>
          <p:cNvSpPr/>
          <p:nvPr/>
        </p:nvSpPr>
        <p:spPr>
          <a:xfrm>
            <a:off x="0" y="711200"/>
            <a:ext cx="6858000" cy="667238"/>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4000" b="1" dirty="0" err="1">
                <a:solidFill>
                  <a:prstClr val="white"/>
                </a:solidFill>
                <a:latin typeface="Calibri" panose="020F0502020204030204"/>
              </a:rPr>
              <a:t>Swachhata</a:t>
            </a:r>
            <a:r>
              <a:rPr lang="en-US" sz="4000" b="1" dirty="0">
                <a:solidFill>
                  <a:prstClr val="white"/>
                </a:solidFill>
                <a:latin typeface="Calibri" panose="020F0502020204030204"/>
              </a:rPr>
              <a:t> App/Local App</a:t>
            </a:r>
          </a:p>
        </p:txBody>
      </p:sp>
      <p:sp>
        <p:nvSpPr>
          <p:cNvPr id="3" name="Slide Number Placeholder 2">
            <a:extLst>
              <a:ext uri="{FF2B5EF4-FFF2-40B4-BE49-F238E27FC236}">
                <a16:creationId xmlns:a16="http://schemas.microsoft.com/office/drawing/2014/main" id="{5D062F8E-BE3A-4BDB-981B-344A1B149DDE}"/>
              </a:ext>
            </a:extLst>
          </p:cNvPr>
          <p:cNvSpPr>
            <a:spLocks noGrp="1"/>
          </p:cNvSpPr>
          <p:nvPr>
            <p:ph type="sldNum" sz="quarter" idx="12"/>
          </p:nvPr>
        </p:nvSpPr>
        <p:spPr/>
        <p:txBody>
          <a:bodyPr/>
          <a:lstStyle/>
          <a:p>
            <a:fld id="{871FDAF4-F9BA-4E6E-AE28-9371978FF90C}" type="slidenum">
              <a:rPr lang="en-US" smtClean="0"/>
              <a:t>108</a:t>
            </a:fld>
            <a:endParaRPr lang="en-US"/>
          </a:p>
        </p:txBody>
      </p:sp>
    </p:spTree>
    <p:extLst>
      <p:ext uri="{BB962C8B-B14F-4D97-AF65-F5344CB8AC3E}">
        <p14:creationId xmlns:p14="http://schemas.microsoft.com/office/powerpoint/2010/main" val="43079944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8" descr="Mind Blowing: #1 Antivirus Now Free For Mac Users.">
            <a:hlinkClick r:id="rId3"/>
            <a:extLst>
              <a:ext uri="{FF2B5EF4-FFF2-40B4-BE49-F238E27FC236}">
                <a16:creationId xmlns:a16="http://schemas.microsoft.com/office/drawing/2014/main" id="{7859AF49-DAE9-1C46-AE2C-2120FA1A12E4}"/>
              </a:ext>
            </a:extLst>
          </p:cNvPr>
          <p:cNvSpPr>
            <a:spLocks noChangeAspect="1" noChangeArrowheads="1"/>
          </p:cNvSpPr>
          <p:nvPr/>
        </p:nvSpPr>
        <p:spPr bwMode="auto">
          <a:xfrm>
            <a:off x="-5909205" y="-1903237"/>
            <a:ext cx="440267" cy="440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2080" tIns="66040" rIns="132080" bIns="66040" numCol="1" anchor="t" anchorCtr="0" compatLnSpc="1">
            <a:prstTxWarp prst="textNoShape">
              <a:avLst/>
            </a:prstTxWarp>
          </a:bodyPr>
          <a:lstStyle/>
          <a:p>
            <a:pPr defTabSz="1320816">
              <a:defRPr/>
            </a:pPr>
            <a:endParaRPr lang="en-US" sz="2600">
              <a:solidFill>
                <a:prstClr val="black"/>
              </a:solidFill>
              <a:latin typeface="Calibri" panose="020F0502020204030204"/>
            </a:endParaRPr>
          </a:p>
        </p:txBody>
      </p:sp>
      <p:sp>
        <p:nvSpPr>
          <p:cNvPr id="18" name="AutoShape 9" descr="Now a Term Plan which also gives your Premiums Back">
            <a:hlinkClick r:id="rId4"/>
            <a:extLst>
              <a:ext uri="{FF2B5EF4-FFF2-40B4-BE49-F238E27FC236}">
                <a16:creationId xmlns:a16="http://schemas.microsoft.com/office/drawing/2014/main" id="{2F9DB00A-7686-3C48-9D81-ADDC9C071326}"/>
              </a:ext>
            </a:extLst>
          </p:cNvPr>
          <p:cNvSpPr>
            <a:spLocks noChangeAspect="1" noChangeArrowheads="1"/>
          </p:cNvSpPr>
          <p:nvPr/>
        </p:nvSpPr>
        <p:spPr bwMode="auto">
          <a:xfrm>
            <a:off x="-7314828" y="-7711928"/>
            <a:ext cx="440267" cy="440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2080" tIns="66040" rIns="132080" bIns="66040" numCol="1" anchor="t" anchorCtr="0" compatLnSpc="1">
            <a:prstTxWarp prst="textNoShape">
              <a:avLst/>
            </a:prstTxWarp>
          </a:bodyPr>
          <a:lstStyle/>
          <a:p>
            <a:pPr defTabSz="1320816">
              <a:defRPr/>
            </a:pPr>
            <a:endParaRPr lang="en-US" sz="2600">
              <a:solidFill>
                <a:prstClr val="black"/>
              </a:solidFill>
              <a:latin typeface="Calibri" panose="020F0502020204030204"/>
            </a:endParaRPr>
          </a:p>
        </p:txBody>
      </p:sp>
      <p:sp>
        <p:nvSpPr>
          <p:cNvPr id="27" name="AutoShape 21" descr="Mind Blowing: #1 Antivirus Now Free For Mac Users.">
            <a:hlinkClick r:id="rId3"/>
            <a:extLst>
              <a:ext uri="{FF2B5EF4-FFF2-40B4-BE49-F238E27FC236}">
                <a16:creationId xmlns:a16="http://schemas.microsoft.com/office/drawing/2014/main" id="{9764FD75-62B6-2644-A168-5E9BBC8B9F8A}"/>
              </a:ext>
            </a:extLst>
          </p:cNvPr>
          <p:cNvSpPr>
            <a:spLocks noChangeAspect="1" noChangeArrowheads="1"/>
          </p:cNvSpPr>
          <p:nvPr/>
        </p:nvSpPr>
        <p:spPr bwMode="auto">
          <a:xfrm>
            <a:off x="-5689071" y="-1683103"/>
            <a:ext cx="440267" cy="440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2080" tIns="66040" rIns="132080" bIns="66040" numCol="1" anchor="t" anchorCtr="0" compatLnSpc="1">
            <a:prstTxWarp prst="textNoShape">
              <a:avLst/>
            </a:prstTxWarp>
          </a:bodyPr>
          <a:lstStyle/>
          <a:p>
            <a:pPr defTabSz="1320816">
              <a:defRPr/>
            </a:pPr>
            <a:endParaRPr lang="en-US" sz="2600">
              <a:solidFill>
                <a:prstClr val="black"/>
              </a:solidFill>
              <a:latin typeface="Calibri" panose="020F0502020204030204"/>
            </a:endParaRPr>
          </a:p>
        </p:txBody>
      </p:sp>
      <p:pic>
        <p:nvPicPr>
          <p:cNvPr id="17438" name="Picture 30" descr="coronavirus, disinfecting, cleaning">
            <a:extLst>
              <a:ext uri="{FF2B5EF4-FFF2-40B4-BE49-F238E27FC236}">
                <a16:creationId xmlns:a16="http://schemas.microsoft.com/office/drawing/2014/main" id="{DF73835C-AC0D-D947-9E2D-5F58A2DB746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12521" y="4307352"/>
            <a:ext cx="2428323" cy="2555165"/>
          </a:xfrm>
          <a:prstGeom prst="rect">
            <a:avLst/>
          </a:prstGeom>
          <a:noFill/>
          <a:effectLst>
            <a:softEdge rad="87659"/>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D267A81-2F20-D849-AF98-E4515A6236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 y="664192"/>
            <a:ext cx="2400300" cy="2395188"/>
          </a:xfrm>
          <a:prstGeom prst="rect">
            <a:avLst/>
          </a:prstGeom>
        </p:spPr>
      </p:pic>
      <p:pic>
        <p:nvPicPr>
          <p:cNvPr id="8" name="Picture 7">
            <a:extLst>
              <a:ext uri="{FF2B5EF4-FFF2-40B4-BE49-F238E27FC236}">
                <a16:creationId xmlns:a16="http://schemas.microsoft.com/office/drawing/2014/main" id="{7C0DD5AF-0129-4F47-B4E6-6CAB6A5772D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400299" y="683438"/>
            <a:ext cx="2400300" cy="2395188"/>
          </a:xfrm>
          <a:prstGeom prst="rect">
            <a:avLst/>
          </a:prstGeom>
        </p:spPr>
      </p:pic>
      <p:pic>
        <p:nvPicPr>
          <p:cNvPr id="10" name="Picture 9">
            <a:extLst>
              <a:ext uri="{FF2B5EF4-FFF2-40B4-BE49-F238E27FC236}">
                <a16:creationId xmlns:a16="http://schemas.microsoft.com/office/drawing/2014/main" id="{0A195001-BABA-7249-8B1E-584E0CD4749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800600" y="683438"/>
            <a:ext cx="2057400" cy="2375942"/>
          </a:xfrm>
          <a:prstGeom prst="rect">
            <a:avLst/>
          </a:prstGeom>
        </p:spPr>
      </p:pic>
      <p:pic>
        <p:nvPicPr>
          <p:cNvPr id="14" name="Picture 13">
            <a:extLst>
              <a:ext uri="{FF2B5EF4-FFF2-40B4-BE49-F238E27FC236}">
                <a16:creationId xmlns:a16="http://schemas.microsoft.com/office/drawing/2014/main" id="{495B7022-C607-8947-B668-23B452D7CA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9754"/>
          <a:stretch/>
        </p:blipFill>
        <p:spPr>
          <a:xfrm>
            <a:off x="-96561" y="6744485"/>
            <a:ext cx="4554263" cy="2632121"/>
          </a:xfrm>
          <a:prstGeom prst="rect">
            <a:avLst/>
          </a:prstGeom>
        </p:spPr>
      </p:pic>
      <p:pic>
        <p:nvPicPr>
          <p:cNvPr id="20" name="Picture 19">
            <a:extLst>
              <a:ext uri="{FF2B5EF4-FFF2-40B4-BE49-F238E27FC236}">
                <a16:creationId xmlns:a16="http://schemas.microsoft.com/office/drawing/2014/main" id="{CCBAD745-6334-3745-A62D-34BF5D643B0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2543" b="-725"/>
          <a:stretch/>
        </p:blipFill>
        <p:spPr>
          <a:xfrm>
            <a:off x="-439459" y="4374471"/>
            <a:ext cx="2839759" cy="2398849"/>
          </a:xfrm>
          <a:prstGeom prst="rect">
            <a:avLst/>
          </a:prstGeom>
        </p:spPr>
      </p:pic>
      <p:pic>
        <p:nvPicPr>
          <p:cNvPr id="21" name="Picture 20">
            <a:extLst>
              <a:ext uri="{FF2B5EF4-FFF2-40B4-BE49-F238E27FC236}">
                <a16:creationId xmlns:a16="http://schemas.microsoft.com/office/drawing/2014/main" id="{64DFC9D0-4513-2C44-BB16-5A87A176AA0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372277" y="4362781"/>
            <a:ext cx="2428323" cy="2398849"/>
          </a:xfrm>
          <a:prstGeom prst="rect">
            <a:avLst/>
          </a:prstGeom>
        </p:spPr>
      </p:pic>
      <p:pic>
        <p:nvPicPr>
          <p:cNvPr id="22" name="Picture 21">
            <a:extLst>
              <a:ext uri="{FF2B5EF4-FFF2-40B4-BE49-F238E27FC236}">
                <a16:creationId xmlns:a16="http://schemas.microsoft.com/office/drawing/2014/main" id="{6F8E4EE8-5251-8148-8DD1-E1D2DBEBC11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32985" y="6751298"/>
            <a:ext cx="2839759" cy="2625595"/>
          </a:xfrm>
          <a:prstGeom prst="rect">
            <a:avLst/>
          </a:prstGeom>
        </p:spPr>
      </p:pic>
      <p:sp>
        <p:nvSpPr>
          <p:cNvPr id="3" name="Rectangle 2">
            <a:extLst>
              <a:ext uri="{FF2B5EF4-FFF2-40B4-BE49-F238E27FC236}">
                <a16:creationId xmlns:a16="http://schemas.microsoft.com/office/drawing/2014/main" id="{AEFF6FAB-582B-4C4E-AE86-E118D85D24D5}"/>
              </a:ext>
            </a:extLst>
          </p:cNvPr>
          <p:cNvSpPr/>
          <p:nvPr/>
        </p:nvSpPr>
        <p:spPr>
          <a:xfrm>
            <a:off x="-1" y="3097872"/>
            <a:ext cx="6858001" cy="1221465"/>
          </a:xfrm>
          <a:prstGeom prst="rect">
            <a:avLst/>
          </a:prstGeom>
          <a:solidFill>
            <a:schemeClr val="accent6">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b="1" dirty="0">
                <a:solidFill>
                  <a:schemeClr val="tx1"/>
                </a:solidFill>
              </a:rPr>
              <a:t>Disaster / Epidemic Response Preparedness</a:t>
            </a:r>
          </a:p>
          <a:p>
            <a:pPr algn="ctr"/>
            <a:r>
              <a:rPr lang="en-US" sz="2800" dirty="0">
                <a:solidFill>
                  <a:schemeClr val="tx1"/>
                </a:solidFill>
              </a:rPr>
              <a:t>Strengthening Municipal Frontline Workers</a:t>
            </a:r>
          </a:p>
          <a:p>
            <a:pPr algn="ctr"/>
            <a:r>
              <a:rPr lang="en-US" sz="2800" b="1" dirty="0">
                <a:solidFill>
                  <a:schemeClr val="tx1"/>
                </a:solidFill>
              </a:rPr>
              <a:t>Total 5 Indicators  </a:t>
            </a:r>
            <a:r>
              <a:rPr lang="en-US" sz="2800" dirty="0">
                <a:solidFill>
                  <a:schemeClr val="accent2"/>
                </a:solidFill>
              </a:rPr>
              <a:t>I</a:t>
            </a:r>
            <a:r>
              <a:rPr lang="en-US" sz="2800" dirty="0">
                <a:solidFill>
                  <a:srgbClr val="002060"/>
                </a:solidFill>
              </a:rPr>
              <a:t> </a:t>
            </a:r>
            <a:r>
              <a:rPr lang="en-US" sz="2800" dirty="0">
                <a:solidFill>
                  <a:schemeClr val="tx1"/>
                </a:solidFill>
              </a:rPr>
              <a:t> 200/2,250 Marks</a:t>
            </a:r>
          </a:p>
        </p:txBody>
      </p:sp>
      <p:sp>
        <p:nvSpPr>
          <p:cNvPr id="19" name="Slide Number Placeholder 6">
            <a:extLst>
              <a:ext uri="{FF2B5EF4-FFF2-40B4-BE49-F238E27FC236}">
                <a16:creationId xmlns:a16="http://schemas.microsoft.com/office/drawing/2014/main" id="{58D94859-B45F-44F1-9143-3803D5C3B0C8}"/>
              </a:ext>
            </a:extLst>
          </p:cNvPr>
          <p:cNvSpPr txBox="1">
            <a:spLocks/>
          </p:cNvSpPr>
          <p:nvPr/>
        </p:nvSpPr>
        <p:spPr>
          <a:xfrm>
            <a:off x="4759239" y="9169365"/>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109</a:t>
            </a:r>
          </a:p>
        </p:txBody>
      </p:sp>
    </p:spTree>
    <p:extLst>
      <p:ext uri="{BB962C8B-B14F-4D97-AF65-F5344CB8AC3E}">
        <p14:creationId xmlns:p14="http://schemas.microsoft.com/office/powerpoint/2010/main" val="2880916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860" y="2045282"/>
            <a:ext cx="6376660" cy="6258101"/>
          </a:xfrm>
          <a:prstGeom prst="rect">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a:solidFill>
                <a:prstClr val="white"/>
              </a:solidFill>
              <a:latin typeface="Calibri" panose="020F0502020204030204"/>
            </a:endParaRPr>
          </a:p>
        </p:txBody>
      </p:sp>
      <p:graphicFrame>
        <p:nvGraphicFramePr>
          <p:cNvPr id="97" name="Object 96" hidden="1"/>
          <p:cNvGraphicFramePr>
            <a:graphicFrameLocks noChangeAspect="1"/>
          </p:cNvGraphicFramePr>
          <p:nvPr>
            <p:custDataLst>
              <p:tags r:id="rId2"/>
            </p:custDataLst>
          </p:nvPr>
        </p:nvGraphicFramePr>
        <p:xfrm>
          <a:off x="-6015624" y="3058"/>
          <a:ext cx="2292" cy="2292"/>
        </p:xfrm>
        <a:graphic>
          <a:graphicData uri="http://schemas.openxmlformats.org/presentationml/2006/ole">
            <mc:AlternateContent xmlns:mc="http://schemas.openxmlformats.org/markup-compatibility/2006">
              <mc:Choice xmlns:v="urn:schemas-microsoft-com:vml" Requires="v">
                <p:oleObj spid="_x0000_s5124" name="think-cell Slide" r:id="rId5" imgW="270" imgH="270" progId="TCLayout.ActiveDocument.1">
                  <p:embed/>
                </p:oleObj>
              </mc:Choice>
              <mc:Fallback>
                <p:oleObj name="think-cell Slide" r:id="rId5" imgW="270" imgH="270" progId="TCLayout.ActiveDocument.1">
                  <p:embed/>
                  <p:pic>
                    <p:nvPicPr>
                      <p:cNvPr id="97" name="Object 96" hidden="1"/>
                      <p:cNvPicPr/>
                      <p:nvPr/>
                    </p:nvPicPr>
                    <p:blipFill>
                      <a:blip r:embed="rId6"/>
                      <a:stretch>
                        <a:fillRect/>
                      </a:stretch>
                    </p:blipFill>
                    <p:spPr>
                      <a:xfrm>
                        <a:off x="-6015624" y="3058"/>
                        <a:ext cx="2292" cy="2292"/>
                      </a:xfrm>
                      <a:prstGeom prst="rect">
                        <a:avLst/>
                      </a:prstGeom>
                    </p:spPr>
                  </p:pic>
                </p:oleObj>
              </mc:Fallback>
            </mc:AlternateContent>
          </a:graphicData>
        </a:graphic>
      </p:graphicFrame>
      <p:sp>
        <p:nvSpPr>
          <p:cNvPr id="23" name="Rectangle 22"/>
          <p:cNvSpPr/>
          <p:nvPr/>
        </p:nvSpPr>
        <p:spPr>
          <a:xfrm>
            <a:off x="1559653" y="56624"/>
            <a:ext cx="3308019" cy="79677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r>
              <a:rPr lang="en-US" sz="2800" b="1" dirty="0">
                <a:solidFill>
                  <a:srgbClr val="0070C0"/>
                </a:solidFill>
                <a:latin typeface="Calibri" panose="020F0502020204030204"/>
              </a:rPr>
              <a:t>Awards - Population categories</a:t>
            </a:r>
          </a:p>
        </p:txBody>
      </p:sp>
      <p:sp>
        <p:nvSpPr>
          <p:cNvPr id="3" name="Rounded Rectangle 2"/>
          <p:cNvSpPr/>
          <p:nvPr/>
        </p:nvSpPr>
        <p:spPr>
          <a:xfrm>
            <a:off x="1166455" y="6096374"/>
            <a:ext cx="1746630" cy="36256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schemeClr val="tx1"/>
                </a:solidFill>
                <a:latin typeface="Calibri" panose="020F0502020204030204"/>
                <a:cs typeface="Arial" panose="020B0604020202020204" pitchFamily="34" charset="0"/>
              </a:rPr>
              <a:t>25 - 50 K</a:t>
            </a:r>
          </a:p>
        </p:txBody>
      </p:sp>
      <p:sp>
        <p:nvSpPr>
          <p:cNvPr id="15" name="Rounded Rectangle 14"/>
          <p:cNvSpPr/>
          <p:nvPr/>
        </p:nvSpPr>
        <p:spPr>
          <a:xfrm>
            <a:off x="1167812" y="5489807"/>
            <a:ext cx="1751076" cy="36256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prstClr val="black"/>
                </a:solidFill>
                <a:latin typeface="Calibri" panose="020F0502020204030204"/>
                <a:cs typeface="Arial" panose="020B0604020202020204" pitchFamily="34" charset="0"/>
              </a:rPr>
              <a:t>50 K - 1 L</a:t>
            </a:r>
          </a:p>
        </p:txBody>
      </p:sp>
      <p:sp>
        <p:nvSpPr>
          <p:cNvPr id="27" name="Rounded Rectangle 26"/>
          <p:cNvSpPr/>
          <p:nvPr/>
        </p:nvSpPr>
        <p:spPr>
          <a:xfrm>
            <a:off x="4126901" y="6096226"/>
            <a:ext cx="1744475" cy="36256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schemeClr val="tx1"/>
                </a:solidFill>
                <a:latin typeface="Calibri" panose="020F0502020204030204"/>
                <a:cs typeface="Arial" panose="020B0604020202020204" pitchFamily="34" charset="0"/>
              </a:rPr>
              <a:t>989 ULBs</a:t>
            </a:r>
          </a:p>
        </p:txBody>
      </p:sp>
      <p:sp>
        <p:nvSpPr>
          <p:cNvPr id="28" name="Rounded Rectangle 27"/>
          <p:cNvSpPr/>
          <p:nvPr/>
        </p:nvSpPr>
        <p:spPr>
          <a:xfrm>
            <a:off x="4127752" y="5505563"/>
            <a:ext cx="1772831" cy="36256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prstClr val="black"/>
                </a:solidFill>
                <a:latin typeface="Calibri" panose="020F0502020204030204"/>
                <a:cs typeface="Arial" panose="020B0604020202020204" pitchFamily="34" charset="0"/>
              </a:rPr>
              <a:t>535 ULBs</a:t>
            </a:r>
          </a:p>
        </p:txBody>
      </p:sp>
      <p:sp>
        <p:nvSpPr>
          <p:cNvPr id="21" name="Rounded Rectangle 20"/>
          <p:cNvSpPr/>
          <p:nvPr/>
        </p:nvSpPr>
        <p:spPr>
          <a:xfrm>
            <a:off x="1166455" y="7260025"/>
            <a:ext cx="1746630" cy="36256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schemeClr val="tx1"/>
                </a:solidFill>
                <a:latin typeface="Calibri" panose="020F0502020204030204"/>
                <a:cs typeface="Arial" panose="020B0604020202020204" pitchFamily="34" charset="0"/>
              </a:rPr>
              <a:t>&lt;15 K</a:t>
            </a:r>
          </a:p>
        </p:txBody>
      </p:sp>
      <p:sp>
        <p:nvSpPr>
          <p:cNvPr id="22" name="Rounded Rectangle 21"/>
          <p:cNvSpPr/>
          <p:nvPr/>
        </p:nvSpPr>
        <p:spPr>
          <a:xfrm>
            <a:off x="4134636" y="7259880"/>
            <a:ext cx="1744475" cy="362569"/>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schemeClr val="tx1"/>
                </a:solidFill>
                <a:latin typeface="Calibri" panose="020F0502020204030204"/>
                <a:cs typeface="Arial" panose="020B0604020202020204" pitchFamily="34" charset="0"/>
              </a:rPr>
              <a:t>1,357 ULBs</a:t>
            </a:r>
          </a:p>
        </p:txBody>
      </p:sp>
      <p:cxnSp>
        <p:nvCxnSpPr>
          <p:cNvPr id="37" name="Straight Arrow Connector 36"/>
          <p:cNvCxnSpPr/>
          <p:nvPr/>
        </p:nvCxnSpPr>
        <p:spPr>
          <a:xfrm>
            <a:off x="3165492" y="5695779"/>
            <a:ext cx="549869" cy="54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162056" y="6312505"/>
            <a:ext cx="549869" cy="54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172345" y="7443837"/>
            <a:ext cx="549869" cy="54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889731" y="1013756"/>
            <a:ext cx="5032918" cy="511947"/>
          </a:xfrm>
          <a:prstGeom prst="roundRect">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r>
              <a:rPr lang="en-US" b="1" dirty="0">
                <a:solidFill>
                  <a:schemeClr val="tx1"/>
                </a:solidFill>
                <a:latin typeface="Calibri" panose="020F0502020204030204"/>
              </a:rPr>
              <a:t>Awards: </a:t>
            </a:r>
            <a:r>
              <a:rPr lang="en-US" dirty="0">
                <a:solidFill>
                  <a:schemeClr val="tx1"/>
                </a:solidFill>
                <a:latin typeface="Calibri" panose="020F0502020204030204"/>
              </a:rPr>
              <a:t>Cities with &lt;1 Lakh Population</a:t>
            </a:r>
          </a:p>
        </p:txBody>
      </p:sp>
      <p:sp>
        <p:nvSpPr>
          <p:cNvPr id="53" name="Left Brace 52"/>
          <p:cNvSpPr/>
          <p:nvPr/>
        </p:nvSpPr>
        <p:spPr>
          <a:xfrm rot="16200000">
            <a:off x="3352144" y="2617731"/>
            <a:ext cx="305618" cy="4868689"/>
          </a:xfrm>
          <a:prstGeom prst="leftBrac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1320816">
              <a:defRPr/>
            </a:pPr>
            <a:endParaRPr lang="en-US" sz="1200">
              <a:solidFill>
                <a:prstClr val="black"/>
              </a:solidFill>
              <a:latin typeface="Calibri" panose="020F0502020204030204"/>
            </a:endParaRPr>
          </a:p>
        </p:txBody>
      </p:sp>
      <p:sp>
        <p:nvSpPr>
          <p:cNvPr id="43" name="Rectangle 42"/>
          <p:cNvSpPr/>
          <p:nvPr/>
        </p:nvSpPr>
        <p:spPr>
          <a:xfrm>
            <a:off x="1564062" y="2923963"/>
            <a:ext cx="3517359" cy="1321829"/>
          </a:xfrm>
          <a:prstGeom prst="rect">
            <a:avLst/>
          </a:prstGeom>
          <a:solidFill>
            <a:schemeClr val="bg1"/>
          </a:solidFill>
          <a:ln w="28575">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436373" indent="-436373" defTabSz="1320816">
              <a:buFontTx/>
              <a:buAutoNum type="arabicPeriod"/>
              <a:defRPr/>
            </a:pPr>
            <a:r>
              <a:rPr lang="en-US" sz="2000" dirty="0">
                <a:solidFill>
                  <a:srgbClr val="70AD47">
                    <a:lumMod val="50000"/>
                  </a:srgbClr>
                </a:solidFill>
                <a:latin typeface="Calibri" panose="020F0502020204030204"/>
              </a:rPr>
              <a:t>Cleanest City – Rank No.1</a:t>
            </a:r>
          </a:p>
          <a:p>
            <a:pPr marL="436373" indent="-436373" defTabSz="1320816">
              <a:buFontTx/>
              <a:buAutoNum type="arabicPeriod"/>
              <a:defRPr/>
            </a:pPr>
            <a:r>
              <a:rPr lang="en-US" sz="2000" dirty="0">
                <a:solidFill>
                  <a:srgbClr val="70AD47">
                    <a:lumMod val="50000"/>
                  </a:srgbClr>
                </a:solidFill>
                <a:latin typeface="Calibri" panose="020F0502020204030204"/>
              </a:rPr>
              <a:t>Cleanest City – Rank No.2</a:t>
            </a:r>
          </a:p>
          <a:p>
            <a:pPr marL="436373" indent="-436373" defTabSz="1320816">
              <a:buFontTx/>
              <a:buAutoNum type="arabicPeriod"/>
              <a:defRPr/>
            </a:pPr>
            <a:r>
              <a:rPr lang="en-US" sz="2000" dirty="0">
                <a:solidFill>
                  <a:srgbClr val="70AD47">
                    <a:lumMod val="50000"/>
                  </a:srgbClr>
                </a:solidFill>
                <a:latin typeface="Calibri" panose="020F0502020204030204"/>
              </a:rPr>
              <a:t>Cleanest City – Rank No.3</a:t>
            </a:r>
          </a:p>
        </p:txBody>
      </p:sp>
      <p:sp>
        <p:nvSpPr>
          <p:cNvPr id="52" name="Rectangle 51"/>
          <p:cNvSpPr/>
          <p:nvPr/>
        </p:nvSpPr>
        <p:spPr>
          <a:xfrm>
            <a:off x="876338" y="4647950"/>
            <a:ext cx="5002773" cy="38680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r>
              <a:rPr lang="en-US" sz="1600" dirty="0">
                <a:solidFill>
                  <a:prstClr val="black"/>
                </a:solidFill>
                <a:latin typeface="Calibri" panose="020F0502020204030204"/>
              </a:rPr>
              <a:t>Each population category below will be divided into </a:t>
            </a:r>
            <a:r>
              <a:rPr lang="en-US" sz="1600" b="1" dirty="0">
                <a:solidFill>
                  <a:prstClr val="black"/>
                </a:solidFill>
                <a:latin typeface="Calibri" panose="020F0502020204030204"/>
              </a:rPr>
              <a:t>5 Zones </a:t>
            </a:r>
            <a:r>
              <a:rPr lang="en-US" sz="1600" dirty="0">
                <a:solidFill>
                  <a:prstClr val="black"/>
                </a:solidFill>
                <a:latin typeface="Calibri" panose="020F0502020204030204"/>
              </a:rPr>
              <a:t>for </a:t>
            </a:r>
            <a:r>
              <a:rPr lang="en-US" sz="1600" b="1" dirty="0">
                <a:solidFill>
                  <a:prstClr val="black"/>
                </a:solidFill>
                <a:latin typeface="Calibri" panose="020F0502020204030204"/>
              </a:rPr>
              <a:t>Zonal Awards</a:t>
            </a:r>
          </a:p>
          <a:p>
            <a:pPr algn="ctr" defTabSz="1320816">
              <a:defRPr/>
            </a:pPr>
            <a:r>
              <a:rPr lang="en-US" sz="1600" dirty="0">
                <a:solidFill>
                  <a:prstClr val="black"/>
                </a:solidFill>
                <a:latin typeface="Calibri" panose="020F0502020204030204"/>
              </a:rPr>
              <a:t> </a:t>
            </a:r>
          </a:p>
        </p:txBody>
      </p:sp>
      <p:sp>
        <p:nvSpPr>
          <p:cNvPr id="9" name="TextBox 8"/>
          <p:cNvSpPr txBox="1"/>
          <p:nvPr/>
        </p:nvSpPr>
        <p:spPr>
          <a:xfrm>
            <a:off x="1819119" y="2378909"/>
            <a:ext cx="3117213" cy="461665"/>
          </a:xfrm>
          <a:prstGeom prst="rect">
            <a:avLst/>
          </a:prstGeom>
          <a:noFill/>
        </p:spPr>
        <p:txBody>
          <a:bodyPr wrap="square" rtlCol="0">
            <a:spAutoFit/>
          </a:bodyPr>
          <a:lstStyle/>
          <a:p>
            <a:pPr defTabSz="1320816">
              <a:defRPr/>
            </a:pPr>
            <a:r>
              <a:rPr lang="en-US" sz="2400" b="1" dirty="0">
                <a:solidFill>
                  <a:prstClr val="black"/>
                </a:solidFill>
                <a:latin typeface="Calibri" panose="020F0502020204030204"/>
              </a:rPr>
              <a:t>National Level Awards</a:t>
            </a:r>
          </a:p>
        </p:txBody>
      </p:sp>
      <p:grpSp>
        <p:nvGrpSpPr>
          <p:cNvPr id="2" name="Group 1">
            <a:extLst>
              <a:ext uri="{FF2B5EF4-FFF2-40B4-BE49-F238E27FC236}">
                <a16:creationId xmlns:a16="http://schemas.microsoft.com/office/drawing/2014/main" id="{6151486D-963E-4664-BE2A-C93C71BD3D3D}"/>
              </a:ext>
            </a:extLst>
          </p:cNvPr>
          <p:cNvGrpSpPr/>
          <p:nvPr/>
        </p:nvGrpSpPr>
        <p:grpSpPr>
          <a:xfrm>
            <a:off x="62788" y="8631633"/>
            <a:ext cx="6761451" cy="715947"/>
            <a:chOff x="-2015153" y="8796374"/>
            <a:chExt cx="10889385" cy="715947"/>
          </a:xfrm>
        </p:grpSpPr>
        <p:sp>
          <p:nvSpPr>
            <p:cNvPr id="58" name="Rectangle 57">
              <a:extLst>
                <a:ext uri="{FF2B5EF4-FFF2-40B4-BE49-F238E27FC236}">
                  <a16:creationId xmlns:a16="http://schemas.microsoft.com/office/drawing/2014/main" id="{7D20AE66-DE7A-4D78-BDE5-4E5729D64006}"/>
                </a:ext>
              </a:extLst>
            </p:cNvPr>
            <p:cNvSpPr/>
            <p:nvPr/>
          </p:nvSpPr>
          <p:spPr>
            <a:xfrm>
              <a:off x="-2015153" y="8796374"/>
              <a:ext cx="10889385" cy="715947"/>
            </a:xfrm>
            <a:prstGeom prst="rect">
              <a:avLst/>
            </a:prstGeom>
            <a:solidFill>
              <a:schemeClr val="accent3">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a:solidFill>
                  <a:prstClr val="white"/>
                </a:solidFill>
                <a:latin typeface="Calibri" panose="020F0502020204030204"/>
              </a:endParaRPr>
            </a:p>
          </p:txBody>
        </p:sp>
        <p:sp>
          <p:nvSpPr>
            <p:cNvPr id="59" name="Rounded Rectangle 39">
              <a:extLst>
                <a:ext uri="{FF2B5EF4-FFF2-40B4-BE49-F238E27FC236}">
                  <a16:creationId xmlns:a16="http://schemas.microsoft.com/office/drawing/2014/main" id="{EF744EED-EC06-4359-8F0F-6B65307986D0}"/>
                </a:ext>
              </a:extLst>
            </p:cNvPr>
            <p:cNvSpPr/>
            <p:nvPr/>
          </p:nvSpPr>
          <p:spPr>
            <a:xfrm>
              <a:off x="-1886009" y="8916828"/>
              <a:ext cx="10661466" cy="510985"/>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b="1" dirty="0">
                  <a:solidFill>
                    <a:schemeClr val="tx1"/>
                  </a:solidFill>
                  <a:latin typeface="Calibri" panose="020F0502020204030204"/>
                </a:rPr>
                <a:t>Separate Awards </a:t>
              </a:r>
              <a:r>
                <a:rPr lang="en-US" dirty="0">
                  <a:solidFill>
                    <a:schemeClr val="tx1"/>
                  </a:solidFill>
                  <a:latin typeface="Calibri" panose="020F0502020204030204"/>
                </a:rPr>
                <a:t>for</a:t>
              </a:r>
              <a:r>
                <a:rPr lang="en-US" b="1" dirty="0">
                  <a:solidFill>
                    <a:schemeClr val="tx1"/>
                  </a:solidFill>
                  <a:latin typeface="Calibri" panose="020F0502020204030204"/>
                </a:rPr>
                <a:t> Cantt. </a:t>
              </a:r>
              <a:r>
                <a:rPr lang="en-US" b="1" dirty="0">
                  <a:solidFill>
                    <a:schemeClr val="tx1"/>
                  </a:solidFill>
                </a:rPr>
                <a:t>Boards &amp; Ganga Towns  </a:t>
              </a:r>
              <a:endParaRPr lang="en-US" b="1" dirty="0">
                <a:solidFill>
                  <a:schemeClr val="tx1"/>
                </a:solidFill>
                <a:latin typeface="Calibri" panose="020F0502020204030204"/>
              </a:endParaRPr>
            </a:p>
          </p:txBody>
        </p:sp>
      </p:grpSp>
      <p:sp>
        <p:nvSpPr>
          <p:cNvPr id="60" name="Rounded Rectangle 59">
            <a:extLst>
              <a:ext uri="{FF2B5EF4-FFF2-40B4-BE49-F238E27FC236}">
                <a16:creationId xmlns:a16="http://schemas.microsoft.com/office/drawing/2014/main" id="{226BAF31-02BB-024D-A8FE-6183B76AD11E}"/>
              </a:ext>
            </a:extLst>
          </p:cNvPr>
          <p:cNvSpPr/>
          <p:nvPr/>
        </p:nvSpPr>
        <p:spPr>
          <a:xfrm>
            <a:off x="1182179" y="6678239"/>
            <a:ext cx="1746630" cy="362569"/>
          </a:xfrm>
          <a:prstGeom prst="roundRect">
            <a:avLst>
              <a:gd name="adj" fmla="val 20134"/>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schemeClr val="tx1"/>
                </a:solidFill>
                <a:latin typeface="Calibri" panose="020F0502020204030204"/>
                <a:cs typeface="Arial" panose="020B0604020202020204" pitchFamily="34" charset="0"/>
              </a:rPr>
              <a:t>15-25 K</a:t>
            </a:r>
          </a:p>
        </p:txBody>
      </p:sp>
      <p:sp>
        <p:nvSpPr>
          <p:cNvPr id="61" name="Rounded Rectangle 60">
            <a:extLst>
              <a:ext uri="{FF2B5EF4-FFF2-40B4-BE49-F238E27FC236}">
                <a16:creationId xmlns:a16="http://schemas.microsoft.com/office/drawing/2014/main" id="{B08B6B14-8FE3-654E-85BE-C1786923447B}"/>
              </a:ext>
            </a:extLst>
          </p:cNvPr>
          <p:cNvSpPr/>
          <p:nvPr/>
        </p:nvSpPr>
        <p:spPr>
          <a:xfrm>
            <a:off x="4150360" y="6678093"/>
            <a:ext cx="1744475" cy="36256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400" b="1" dirty="0">
                <a:solidFill>
                  <a:schemeClr val="tx1"/>
                </a:solidFill>
                <a:latin typeface="Calibri" panose="020F0502020204030204"/>
                <a:cs typeface="Arial" panose="020B0604020202020204" pitchFamily="34" charset="0"/>
              </a:rPr>
              <a:t>1,020 ULBs</a:t>
            </a:r>
          </a:p>
        </p:txBody>
      </p:sp>
      <p:cxnSp>
        <p:nvCxnSpPr>
          <p:cNvPr id="62" name="Straight Arrow Connector 61">
            <a:extLst>
              <a:ext uri="{FF2B5EF4-FFF2-40B4-BE49-F238E27FC236}">
                <a16:creationId xmlns:a16="http://schemas.microsoft.com/office/drawing/2014/main" id="{02B24A22-5F04-0F4B-B874-C1ABFA6F8A15}"/>
              </a:ext>
            </a:extLst>
          </p:cNvPr>
          <p:cNvCxnSpPr/>
          <p:nvPr/>
        </p:nvCxnSpPr>
        <p:spPr>
          <a:xfrm>
            <a:off x="3188069" y="6862051"/>
            <a:ext cx="549869" cy="54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4">
            <a:extLst>
              <a:ext uri="{FF2B5EF4-FFF2-40B4-BE49-F238E27FC236}">
                <a16:creationId xmlns:a16="http://schemas.microsoft.com/office/drawing/2014/main" id="{D4AE5758-E924-48BE-9EAC-F22B7717F0AB}"/>
              </a:ext>
            </a:extLst>
          </p:cNvPr>
          <p:cNvSpPr>
            <a:spLocks noGrp="1"/>
          </p:cNvSpPr>
          <p:nvPr>
            <p:ph type="sldNum" sz="quarter" idx="12"/>
          </p:nvPr>
        </p:nvSpPr>
        <p:spPr/>
        <p:txBody>
          <a:bodyPr/>
          <a:lstStyle/>
          <a:p>
            <a:fld id="{871FDAF4-F9BA-4E6E-AE28-9371978FF90C}" type="slidenum">
              <a:rPr lang="en-US" smtClean="0"/>
              <a:t>11</a:t>
            </a:fld>
            <a:endParaRPr lang="en-US"/>
          </a:p>
        </p:txBody>
      </p:sp>
    </p:spTree>
    <p:extLst>
      <p:ext uri="{BB962C8B-B14F-4D97-AF65-F5344CB8AC3E}">
        <p14:creationId xmlns:p14="http://schemas.microsoft.com/office/powerpoint/2010/main" val="18954996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519123-890E-45BF-B9CD-453D7142B04B}"/>
              </a:ext>
            </a:extLst>
          </p:cNvPr>
          <p:cNvSpPr/>
          <p:nvPr/>
        </p:nvSpPr>
        <p:spPr>
          <a:xfrm>
            <a:off x="-5507" y="769322"/>
            <a:ext cx="6863507" cy="9136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97" name="Object 96" hidden="1"/>
          <p:cNvGraphicFramePr>
            <a:graphicFrameLocks noChangeAspect="1"/>
          </p:cNvGraphicFramePr>
          <p:nvPr>
            <p:custDataLst>
              <p:tags r:id="rId2"/>
            </p:custDataLst>
          </p:nvPr>
        </p:nvGraphicFramePr>
        <p:xfrm>
          <a:off x="-6016974" y="2295"/>
          <a:ext cx="2291" cy="2291"/>
        </p:xfrm>
        <a:graphic>
          <a:graphicData uri="http://schemas.openxmlformats.org/presentationml/2006/ole">
            <mc:AlternateContent xmlns:mc="http://schemas.openxmlformats.org/markup-compatibility/2006">
              <mc:Choice xmlns:v="urn:schemas-microsoft-com:vml" Requires="v">
                <p:oleObj spid="_x0000_s11268" name="think-cell Slide" r:id="rId5" imgW="270" imgH="270" progId="TCLayout.ActiveDocument.1">
                  <p:embed/>
                </p:oleObj>
              </mc:Choice>
              <mc:Fallback>
                <p:oleObj name="think-cell Slide" r:id="rId5" imgW="270" imgH="270" progId="TCLayout.ActiveDocument.1">
                  <p:embed/>
                  <p:pic>
                    <p:nvPicPr>
                      <p:cNvPr id="97" name="Object 96" hidden="1"/>
                      <p:cNvPicPr/>
                      <p:nvPr/>
                    </p:nvPicPr>
                    <p:blipFill>
                      <a:blip r:embed="rId6"/>
                      <a:stretch>
                        <a:fillRect/>
                      </a:stretch>
                    </p:blipFill>
                    <p:spPr>
                      <a:xfrm>
                        <a:off x="-6016974" y="2295"/>
                        <a:ext cx="2291" cy="2291"/>
                      </a:xfrm>
                      <a:prstGeom prst="rect">
                        <a:avLst/>
                      </a:prstGeom>
                    </p:spPr>
                  </p:pic>
                </p:oleObj>
              </mc:Fallback>
            </mc:AlternateContent>
          </a:graphicData>
        </a:graphic>
      </p:graphicFrame>
      <p:grpSp>
        <p:nvGrpSpPr>
          <p:cNvPr id="6" name="Group 5">
            <a:extLst>
              <a:ext uri="{FF2B5EF4-FFF2-40B4-BE49-F238E27FC236}">
                <a16:creationId xmlns:a16="http://schemas.microsoft.com/office/drawing/2014/main" id="{FFD373A8-05C6-412E-AD0D-6D5B09342BB8}"/>
              </a:ext>
            </a:extLst>
          </p:cNvPr>
          <p:cNvGrpSpPr/>
          <p:nvPr/>
        </p:nvGrpSpPr>
        <p:grpSpPr>
          <a:xfrm>
            <a:off x="642954" y="769323"/>
            <a:ext cx="4992370" cy="7518334"/>
            <a:chOff x="-5276862" y="101837"/>
            <a:chExt cx="15829278" cy="8311711"/>
          </a:xfrm>
        </p:grpSpPr>
        <p:sp>
          <p:nvSpPr>
            <p:cNvPr id="37" name="Rectangle 36">
              <a:extLst>
                <a:ext uri="{FF2B5EF4-FFF2-40B4-BE49-F238E27FC236}">
                  <a16:creationId xmlns:a16="http://schemas.microsoft.com/office/drawing/2014/main" id="{C5550472-2B05-514D-ABD9-700AD1FFBC10}"/>
                </a:ext>
              </a:extLst>
            </p:cNvPr>
            <p:cNvSpPr/>
            <p:nvPr/>
          </p:nvSpPr>
          <p:spPr>
            <a:xfrm>
              <a:off x="987630" y="1888152"/>
              <a:ext cx="6259935" cy="47148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&gt;95%</a:t>
              </a:r>
            </a:p>
          </p:txBody>
        </p:sp>
        <p:sp>
          <p:nvSpPr>
            <p:cNvPr id="38" name="Rectangle 37">
              <a:extLst>
                <a:ext uri="{FF2B5EF4-FFF2-40B4-BE49-F238E27FC236}">
                  <a16:creationId xmlns:a16="http://schemas.microsoft.com/office/drawing/2014/main" id="{D7B7545E-F8AB-4749-8303-53907566764E}"/>
                </a:ext>
              </a:extLst>
            </p:cNvPr>
            <p:cNvSpPr/>
            <p:nvPr/>
          </p:nvSpPr>
          <p:spPr>
            <a:xfrm>
              <a:off x="969585" y="2417803"/>
              <a:ext cx="6259935" cy="56941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81% - 95%</a:t>
              </a:r>
            </a:p>
          </p:txBody>
        </p:sp>
        <p:sp>
          <p:nvSpPr>
            <p:cNvPr id="39" name="Rectangle 38">
              <a:extLst>
                <a:ext uri="{FF2B5EF4-FFF2-40B4-BE49-F238E27FC236}">
                  <a16:creationId xmlns:a16="http://schemas.microsoft.com/office/drawing/2014/main" id="{AF6C07BB-BF55-0D4C-9476-3B77D98F3852}"/>
                </a:ext>
              </a:extLst>
            </p:cNvPr>
            <p:cNvSpPr/>
            <p:nvPr/>
          </p:nvSpPr>
          <p:spPr>
            <a:xfrm>
              <a:off x="969585" y="3024315"/>
              <a:ext cx="6259935" cy="47148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65% - 80%</a:t>
              </a:r>
            </a:p>
          </p:txBody>
        </p:sp>
        <p:sp>
          <p:nvSpPr>
            <p:cNvPr id="48" name="Rectangle 47">
              <a:extLst>
                <a:ext uri="{FF2B5EF4-FFF2-40B4-BE49-F238E27FC236}">
                  <a16:creationId xmlns:a16="http://schemas.microsoft.com/office/drawing/2014/main" id="{9A9B2F4A-CED1-2146-A26F-A287791CE4C9}"/>
                </a:ext>
              </a:extLst>
            </p:cNvPr>
            <p:cNvSpPr/>
            <p:nvPr/>
          </p:nvSpPr>
          <p:spPr>
            <a:xfrm>
              <a:off x="8034619" y="6927056"/>
              <a:ext cx="2462924" cy="487171"/>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white"/>
                  </a:solidFill>
                  <a:latin typeface="Calibri" panose="020F0502020204030204"/>
                </a:rPr>
                <a:t>20 Marks</a:t>
              </a:r>
            </a:p>
          </p:txBody>
        </p:sp>
        <p:sp>
          <p:nvSpPr>
            <p:cNvPr id="49" name="Rectangle 48">
              <a:extLst>
                <a:ext uri="{FF2B5EF4-FFF2-40B4-BE49-F238E27FC236}">
                  <a16:creationId xmlns:a16="http://schemas.microsoft.com/office/drawing/2014/main" id="{E8CBF11F-47DC-CA4F-BB0F-CED21D52E749}"/>
                </a:ext>
              </a:extLst>
            </p:cNvPr>
            <p:cNvSpPr/>
            <p:nvPr/>
          </p:nvSpPr>
          <p:spPr>
            <a:xfrm>
              <a:off x="8034619" y="7478220"/>
              <a:ext cx="2462924" cy="462763"/>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white"/>
                  </a:solidFill>
                  <a:latin typeface="Calibri" panose="020F0502020204030204"/>
                </a:rPr>
                <a:t>15 Marks</a:t>
              </a:r>
            </a:p>
          </p:txBody>
        </p:sp>
        <p:sp>
          <p:nvSpPr>
            <p:cNvPr id="50" name="Rectangle 49">
              <a:extLst>
                <a:ext uri="{FF2B5EF4-FFF2-40B4-BE49-F238E27FC236}">
                  <a16:creationId xmlns:a16="http://schemas.microsoft.com/office/drawing/2014/main" id="{200E07B2-035D-AC4C-8F8A-95DC956B94D0}"/>
                </a:ext>
              </a:extLst>
            </p:cNvPr>
            <p:cNvSpPr/>
            <p:nvPr/>
          </p:nvSpPr>
          <p:spPr>
            <a:xfrm>
              <a:off x="8035967" y="7999386"/>
              <a:ext cx="2462924" cy="38882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white"/>
                  </a:solidFill>
                  <a:latin typeface="Calibri" panose="020F0502020204030204"/>
                </a:rPr>
                <a:t>10 Marks         </a:t>
              </a:r>
            </a:p>
          </p:txBody>
        </p:sp>
        <p:sp>
          <p:nvSpPr>
            <p:cNvPr id="51" name="Rectangle 50">
              <a:extLst>
                <a:ext uri="{FF2B5EF4-FFF2-40B4-BE49-F238E27FC236}">
                  <a16:creationId xmlns:a16="http://schemas.microsoft.com/office/drawing/2014/main" id="{476F033D-4C64-334D-A0B1-7C963AADCCE7}"/>
                </a:ext>
              </a:extLst>
            </p:cNvPr>
            <p:cNvSpPr/>
            <p:nvPr/>
          </p:nvSpPr>
          <p:spPr>
            <a:xfrm>
              <a:off x="8020437" y="3595900"/>
              <a:ext cx="2511412" cy="168071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white"/>
                  </a:solidFill>
                  <a:latin typeface="Calibri" panose="020F0502020204030204"/>
                </a:rPr>
                <a:t>  30 Marks</a:t>
              </a:r>
            </a:p>
          </p:txBody>
        </p:sp>
        <p:sp>
          <p:nvSpPr>
            <p:cNvPr id="28" name="Rectangle 27">
              <a:extLst>
                <a:ext uri="{FF2B5EF4-FFF2-40B4-BE49-F238E27FC236}">
                  <a16:creationId xmlns:a16="http://schemas.microsoft.com/office/drawing/2014/main" id="{31503830-57D2-6346-B265-660116BA1F6E}"/>
                </a:ext>
              </a:extLst>
            </p:cNvPr>
            <p:cNvSpPr/>
            <p:nvPr/>
          </p:nvSpPr>
          <p:spPr>
            <a:xfrm>
              <a:off x="-5237439" y="1876283"/>
              <a:ext cx="6138038" cy="1616914"/>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 (age) of Municipal Frontline Workers’ Life &amp; Health</a:t>
              </a:r>
              <a:r>
                <a:rPr lang="en-US" sz="1050" b="1" dirty="0">
                  <a:solidFill>
                    <a:prstClr val="white"/>
                  </a:solidFill>
                  <a:latin typeface="Calibri" panose="020F0502020204030204"/>
                </a:rPr>
                <a:t> Insured covering Covid-19 &amp; Other Diseases</a:t>
              </a:r>
            </a:p>
          </p:txBody>
        </p:sp>
        <p:sp>
          <p:nvSpPr>
            <p:cNvPr id="30" name="Rectangle 29">
              <a:extLst>
                <a:ext uri="{FF2B5EF4-FFF2-40B4-BE49-F238E27FC236}">
                  <a16:creationId xmlns:a16="http://schemas.microsoft.com/office/drawing/2014/main" id="{65678938-26F5-174D-81B2-F4F538D593DB}"/>
                </a:ext>
              </a:extLst>
            </p:cNvPr>
            <p:cNvSpPr/>
            <p:nvPr/>
          </p:nvSpPr>
          <p:spPr>
            <a:xfrm>
              <a:off x="987630" y="3605114"/>
              <a:ext cx="6277200" cy="167968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Monthly trainings provided to be able to respond better during emergency</a:t>
              </a:r>
            </a:p>
          </p:txBody>
        </p:sp>
        <p:sp>
          <p:nvSpPr>
            <p:cNvPr id="24" name="Rectangle 23">
              <a:extLst>
                <a:ext uri="{FF2B5EF4-FFF2-40B4-BE49-F238E27FC236}">
                  <a16:creationId xmlns:a16="http://schemas.microsoft.com/office/drawing/2014/main" id="{854F4E48-8651-674D-A18A-D2D006CBA244}"/>
                </a:ext>
              </a:extLst>
            </p:cNvPr>
            <p:cNvSpPr/>
            <p:nvPr/>
          </p:nvSpPr>
          <p:spPr>
            <a:xfrm>
              <a:off x="-5276862" y="101838"/>
              <a:ext cx="6212917" cy="165788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srgbClr val="FFC000"/>
                  </a:solidFill>
                  <a:latin typeface="Calibri" panose="020F0502020204030204"/>
                </a:rPr>
                <a:t>% (age) of Municipal Frontline workers </a:t>
              </a:r>
              <a:r>
                <a:rPr lang="en-US" sz="1050" b="1" dirty="0">
                  <a:solidFill>
                    <a:srgbClr val="FFC000"/>
                  </a:solidFill>
                  <a:latin typeface="Calibri" panose="020F0502020204030204"/>
                </a:rPr>
                <a:t>Vaccinated (both Doses)</a:t>
              </a:r>
            </a:p>
          </p:txBody>
        </p:sp>
        <p:sp>
          <p:nvSpPr>
            <p:cNvPr id="29" name="Rectangle 28">
              <a:extLst>
                <a:ext uri="{FF2B5EF4-FFF2-40B4-BE49-F238E27FC236}">
                  <a16:creationId xmlns:a16="http://schemas.microsoft.com/office/drawing/2014/main" id="{79F3B573-9DDC-2947-A2DB-DA85AF387CF9}"/>
                </a:ext>
              </a:extLst>
            </p:cNvPr>
            <p:cNvSpPr/>
            <p:nvPr/>
          </p:nvSpPr>
          <p:spPr>
            <a:xfrm>
              <a:off x="-5258210" y="3602725"/>
              <a:ext cx="6193943" cy="165788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Minimum 75% Municipal Frontline workers (permanent/contractual) </a:t>
              </a:r>
              <a:r>
                <a:rPr lang="en-US" sz="1050" b="1" dirty="0">
                  <a:solidFill>
                    <a:prstClr val="white"/>
                  </a:solidFill>
                  <a:latin typeface="Calibri" panose="020F0502020204030204"/>
                </a:rPr>
                <a:t>trained for disaster/epidemic </a:t>
              </a:r>
              <a:r>
                <a:rPr lang="en-US" sz="1050" dirty="0">
                  <a:solidFill>
                    <a:prstClr val="white"/>
                  </a:solidFill>
                  <a:latin typeface="Calibri" panose="020F0502020204030204"/>
                </a:rPr>
                <a:t>related emergencies        </a:t>
              </a:r>
            </a:p>
          </p:txBody>
        </p:sp>
        <p:sp>
          <p:nvSpPr>
            <p:cNvPr id="31" name="Rectangle 30">
              <a:extLst>
                <a:ext uri="{FF2B5EF4-FFF2-40B4-BE49-F238E27FC236}">
                  <a16:creationId xmlns:a16="http://schemas.microsoft.com/office/drawing/2014/main" id="{3EBF9068-68AD-E24E-BC1E-B43A6F815213}"/>
                </a:ext>
              </a:extLst>
            </p:cNvPr>
            <p:cNvSpPr/>
            <p:nvPr/>
          </p:nvSpPr>
          <p:spPr>
            <a:xfrm>
              <a:off x="971145" y="101837"/>
              <a:ext cx="6294466" cy="47148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srgbClr val="FFC000"/>
                  </a:solidFill>
                  <a:latin typeface="Calibri" panose="020F0502020204030204"/>
                </a:rPr>
                <a:t>&gt;95%</a:t>
              </a:r>
            </a:p>
          </p:txBody>
        </p:sp>
        <p:sp>
          <p:nvSpPr>
            <p:cNvPr id="32" name="Rectangle 31">
              <a:extLst>
                <a:ext uri="{FF2B5EF4-FFF2-40B4-BE49-F238E27FC236}">
                  <a16:creationId xmlns:a16="http://schemas.microsoft.com/office/drawing/2014/main" id="{4AF21C9D-9D55-6845-82F1-1D5DCEDEC2F7}"/>
                </a:ext>
              </a:extLst>
            </p:cNvPr>
            <p:cNvSpPr/>
            <p:nvPr/>
          </p:nvSpPr>
          <p:spPr>
            <a:xfrm>
              <a:off x="971145" y="612780"/>
              <a:ext cx="6294466" cy="569411"/>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srgbClr val="FFC000"/>
                  </a:solidFill>
                  <a:latin typeface="Calibri" panose="020F0502020204030204"/>
                </a:rPr>
                <a:t>81% - 95%z</a:t>
              </a:r>
            </a:p>
          </p:txBody>
        </p:sp>
        <p:sp>
          <p:nvSpPr>
            <p:cNvPr id="33" name="Rectangle 32">
              <a:extLst>
                <a:ext uri="{FF2B5EF4-FFF2-40B4-BE49-F238E27FC236}">
                  <a16:creationId xmlns:a16="http://schemas.microsoft.com/office/drawing/2014/main" id="{2838E222-F043-8D4C-A37B-5495EF14C65A}"/>
                </a:ext>
              </a:extLst>
            </p:cNvPr>
            <p:cNvSpPr/>
            <p:nvPr/>
          </p:nvSpPr>
          <p:spPr>
            <a:xfrm>
              <a:off x="970364" y="1216303"/>
              <a:ext cx="6277200" cy="54342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srgbClr val="FFC000"/>
                  </a:solidFill>
                  <a:latin typeface="Calibri" panose="020F0502020204030204"/>
                </a:rPr>
                <a:t>65% – 80%</a:t>
              </a:r>
            </a:p>
          </p:txBody>
        </p:sp>
        <p:sp>
          <p:nvSpPr>
            <p:cNvPr id="34" name="Rectangle 33">
              <a:extLst>
                <a:ext uri="{FF2B5EF4-FFF2-40B4-BE49-F238E27FC236}">
                  <a16:creationId xmlns:a16="http://schemas.microsoft.com/office/drawing/2014/main" id="{04A1A28C-C902-304B-ADF1-7572F8B5BD2E}"/>
                </a:ext>
              </a:extLst>
            </p:cNvPr>
            <p:cNvSpPr/>
            <p:nvPr/>
          </p:nvSpPr>
          <p:spPr>
            <a:xfrm>
              <a:off x="8015556" y="103202"/>
              <a:ext cx="2523436" cy="487171"/>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srgbClr val="FFC000"/>
                  </a:solidFill>
                  <a:latin typeface="Calibri" panose="020F0502020204030204"/>
                </a:rPr>
                <a:t>50 Marks</a:t>
              </a:r>
            </a:p>
          </p:txBody>
        </p:sp>
        <p:sp>
          <p:nvSpPr>
            <p:cNvPr id="35" name="Rectangle 34">
              <a:extLst>
                <a:ext uri="{FF2B5EF4-FFF2-40B4-BE49-F238E27FC236}">
                  <a16:creationId xmlns:a16="http://schemas.microsoft.com/office/drawing/2014/main" id="{EBD13479-E51C-624B-9B2A-3564AA2BF810}"/>
                </a:ext>
              </a:extLst>
            </p:cNvPr>
            <p:cNvSpPr/>
            <p:nvPr/>
          </p:nvSpPr>
          <p:spPr>
            <a:xfrm>
              <a:off x="8015556" y="616645"/>
              <a:ext cx="2523436" cy="588356"/>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srgbClr val="FFC000"/>
                  </a:solidFill>
                  <a:latin typeface="Calibri" panose="020F0502020204030204"/>
                </a:rPr>
                <a:t>40 Marks</a:t>
              </a:r>
            </a:p>
          </p:txBody>
        </p:sp>
        <p:sp>
          <p:nvSpPr>
            <p:cNvPr id="36" name="Rectangle 35">
              <a:extLst>
                <a:ext uri="{FF2B5EF4-FFF2-40B4-BE49-F238E27FC236}">
                  <a16:creationId xmlns:a16="http://schemas.microsoft.com/office/drawing/2014/main" id="{15051257-E569-6A4C-9163-4428B81013AB}"/>
                </a:ext>
              </a:extLst>
            </p:cNvPr>
            <p:cNvSpPr/>
            <p:nvPr/>
          </p:nvSpPr>
          <p:spPr>
            <a:xfrm>
              <a:off x="8008417" y="1257433"/>
              <a:ext cx="2523436" cy="487171"/>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srgbClr val="FFC000"/>
                  </a:solidFill>
                  <a:latin typeface="Calibri" panose="020F0502020204030204"/>
                </a:rPr>
                <a:t>30 Marks</a:t>
              </a:r>
            </a:p>
          </p:txBody>
        </p:sp>
        <p:sp>
          <p:nvSpPr>
            <p:cNvPr id="40" name="Rectangle 39">
              <a:extLst>
                <a:ext uri="{FF2B5EF4-FFF2-40B4-BE49-F238E27FC236}">
                  <a16:creationId xmlns:a16="http://schemas.microsoft.com/office/drawing/2014/main" id="{A0D67F51-91DD-DE49-A0E4-66201056EF74}"/>
                </a:ext>
              </a:extLst>
            </p:cNvPr>
            <p:cNvSpPr/>
            <p:nvPr/>
          </p:nvSpPr>
          <p:spPr>
            <a:xfrm>
              <a:off x="8008416" y="1869864"/>
              <a:ext cx="2523434" cy="48717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white"/>
                  </a:solidFill>
                  <a:latin typeface="Calibri" panose="020F0502020204030204"/>
                </a:rPr>
                <a:t>30 Marks</a:t>
              </a:r>
            </a:p>
          </p:txBody>
        </p:sp>
        <p:sp>
          <p:nvSpPr>
            <p:cNvPr id="41" name="Rectangle 40">
              <a:extLst>
                <a:ext uri="{FF2B5EF4-FFF2-40B4-BE49-F238E27FC236}">
                  <a16:creationId xmlns:a16="http://schemas.microsoft.com/office/drawing/2014/main" id="{5D134572-CA9F-AA44-9934-F39B90A07139}"/>
                </a:ext>
              </a:extLst>
            </p:cNvPr>
            <p:cNvSpPr/>
            <p:nvPr/>
          </p:nvSpPr>
          <p:spPr>
            <a:xfrm>
              <a:off x="8008416" y="2400919"/>
              <a:ext cx="2523434" cy="58835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white"/>
                  </a:solidFill>
                  <a:latin typeface="Calibri" panose="020F0502020204030204"/>
                </a:rPr>
                <a:t>20 Marks</a:t>
              </a:r>
            </a:p>
          </p:txBody>
        </p:sp>
        <p:sp>
          <p:nvSpPr>
            <p:cNvPr id="42" name="Rectangle 41">
              <a:extLst>
                <a:ext uri="{FF2B5EF4-FFF2-40B4-BE49-F238E27FC236}">
                  <a16:creationId xmlns:a16="http://schemas.microsoft.com/office/drawing/2014/main" id="{3A7E85FC-EA79-BA43-8E63-D8390ACDBF8B}"/>
                </a:ext>
              </a:extLst>
            </p:cNvPr>
            <p:cNvSpPr/>
            <p:nvPr/>
          </p:nvSpPr>
          <p:spPr>
            <a:xfrm>
              <a:off x="8009763" y="3006026"/>
              <a:ext cx="2523434" cy="487171"/>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white"/>
                  </a:solidFill>
                  <a:latin typeface="Calibri" panose="020F0502020204030204"/>
                </a:rPr>
                <a:t>10 Marks</a:t>
              </a:r>
            </a:p>
          </p:txBody>
        </p:sp>
        <p:sp>
          <p:nvSpPr>
            <p:cNvPr id="44" name="Rectangle 43">
              <a:extLst>
                <a:ext uri="{FF2B5EF4-FFF2-40B4-BE49-F238E27FC236}">
                  <a16:creationId xmlns:a16="http://schemas.microsoft.com/office/drawing/2014/main" id="{36BDFC0E-3DB1-0B43-92D4-032693D4CF68}"/>
                </a:ext>
              </a:extLst>
            </p:cNvPr>
            <p:cNvSpPr/>
            <p:nvPr/>
          </p:nvSpPr>
          <p:spPr>
            <a:xfrm>
              <a:off x="-5210119" y="6953671"/>
              <a:ext cx="8567821" cy="145987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Social Groups created in Wards engaging Community/SHGs/RWAs/Volunteers to act as </a:t>
              </a:r>
              <a:r>
                <a:rPr lang="en-US" sz="1050" b="1" dirty="0">
                  <a:solidFill>
                    <a:prstClr val="white"/>
                  </a:solidFill>
                  <a:latin typeface="Calibri" panose="020F0502020204030204"/>
                </a:rPr>
                <a:t>Epidemic/Disaster Response Unit </a:t>
              </a:r>
              <a:r>
                <a:rPr lang="en-US" sz="1050" dirty="0">
                  <a:solidFill>
                    <a:prstClr val="white"/>
                  </a:solidFill>
                  <a:latin typeface="Calibri" panose="020F0502020204030204"/>
                </a:rPr>
                <a:t>to help needy people</a:t>
              </a:r>
              <a:endParaRPr lang="en-US" sz="1050" b="1" dirty="0">
                <a:solidFill>
                  <a:prstClr val="white"/>
                </a:solidFill>
                <a:latin typeface="Calibri" panose="020F0502020204030204"/>
              </a:endParaRPr>
            </a:p>
          </p:txBody>
        </p:sp>
        <p:sp>
          <p:nvSpPr>
            <p:cNvPr id="45" name="Rectangle 44">
              <a:extLst>
                <a:ext uri="{FF2B5EF4-FFF2-40B4-BE49-F238E27FC236}">
                  <a16:creationId xmlns:a16="http://schemas.microsoft.com/office/drawing/2014/main" id="{10B8B349-9F1F-F041-9D9F-761011C146F4}"/>
                </a:ext>
              </a:extLst>
            </p:cNvPr>
            <p:cNvSpPr/>
            <p:nvPr/>
          </p:nvSpPr>
          <p:spPr>
            <a:xfrm>
              <a:off x="3429039" y="6930203"/>
              <a:ext cx="3835791" cy="502316"/>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&gt;95% Wards</a:t>
              </a:r>
            </a:p>
          </p:txBody>
        </p:sp>
        <p:sp>
          <p:nvSpPr>
            <p:cNvPr id="46" name="Rectangle 45">
              <a:extLst>
                <a:ext uri="{FF2B5EF4-FFF2-40B4-BE49-F238E27FC236}">
                  <a16:creationId xmlns:a16="http://schemas.microsoft.com/office/drawing/2014/main" id="{233EB405-C58E-0A40-9880-EAF6B23D5393}"/>
                </a:ext>
              </a:extLst>
            </p:cNvPr>
            <p:cNvSpPr/>
            <p:nvPr/>
          </p:nvSpPr>
          <p:spPr>
            <a:xfrm>
              <a:off x="3429039" y="7478220"/>
              <a:ext cx="3835791" cy="47714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81% - 95% Wards</a:t>
              </a:r>
            </a:p>
          </p:txBody>
        </p:sp>
        <p:sp>
          <p:nvSpPr>
            <p:cNvPr id="47" name="Rectangle 46">
              <a:extLst>
                <a:ext uri="{FF2B5EF4-FFF2-40B4-BE49-F238E27FC236}">
                  <a16:creationId xmlns:a16="http://schemas.microsoft.com/office/drawing/2014/main" id="{E8EED79B-43B0-A640-94E6-969C9D8F77DE}"/>
                </a:ext>
              </a:extLst>
            </p:cNvPr>
            <p:cNvSpPr/>
            <p:nvPr/>
          </p:nvSpPr>
          <p:spPr>
            <a:xfrm>
              <a:off x="3430387" y="8002530"/>
              <a:ext cx="3835791" cy="400907"/>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white"/>
                  </a:solidFill>
                  <a:latin typeface="Calibri" panose="020F0502020204030204"/>
                </a:rPr>
                <a:t>65% - 80% Wards   </a:t>
              </a:r>
            </a:p>
          </p:txBody>
        </p:sp>
        <p:sp>
          <p:nvSpPr>
            <p:cNvPr id="57" name="Rectangle 56">
              <a:extLst>
                <a:ext uri="{FF2B5EF4-FFF2-40B4-BE49-F238E27FC236}">
                  <a16:creationId xmlns:a16="http://schemas.microsoft.com/office/drawing/2014/main" id="{56EAE7E7-F780-9C46-8BA1-720B41601700}"/>
                </a:ext>
              </a:extLst>
            </p:cNvPr>
            <p:cNvSpPr/>
            <p:nvPr/>
          </p:nvSpPr>
          <p:spPr>
            <a:xfrm>
              <a:off x="8015555" y="5382648"/>
              <a:ext cx="2536861" cy="1395485"/>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black"/>
                  </a:solidFill>
                  <a:latin typeface="Calibri" panose="020F0502020204030204"/>
                </a:rPr>
                <a:t>  30 Marks</a:t>
              </a:r>
            </a:p>
          </p:txBody>
        </p:sp>
        <p:sp>
          <p:nvSpPr>
            <p:cNvPr id="58" name="Rectangle 57">
              <a:extLst>
                <a:ext uri="{FF2B5EF4-FFF2-40B4-BE49-F238E27FC236}">
                  <a16:creationId xmlns:a16="http://schemas.microsoft.com/office/drawing/2014/main" id="{E3257BD0-231F-194E-9DEC-A0AEC9815E62}"/>
                </a:ext>
              </a:extLst>
            </p:cNvPr>
            <p:cNvSpPr/>
            <p:nvPr/>
          </p:nvSpPr>
          <p:spPr>
            <a:xfrm>
              <a:off x="969585" y="5402557"/>
              <a:ext cx="6295246" cy="1409882"/>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black"/>
                  </a:solidFill>
                  <a:latin typeface="Calibri" panose="020F0502020204030204"/>
                </a:rPr>
                <a:t>Compensation as per National/State Insurance Schemes given/process initiated in 100% cases</a:t>
              </a:r>
            </a:p>
          </p:txBody>
        </p:sp>
        <p:sp>
          <p:nvSpPr>
            <p:cNvPr id="59" name="Rectangle 58">
              <a:extLst>
                <a:ext uri="{FF2B5EF4-FFF2-40B4-BE49-F238E27FC236}">
                  <a16:creationId xmlns:a16="http://schemas.microsoft.com/office/drawing/2014/main" id="{42226ECC-D9BC-8F48-81C5-A2CAEF8BB6D8}"/>
                </a:ext>
              </a:extLst>
            </p:cNvPr>
            <p:cNvSpPr/>
            <p:nvPr/>
          </p:nvSpPr>
          <p:spPr>
            <a:xfrm>
              <a:off x="-5211925" y="5406010"/>
              <a:ext cx="6129613" cy="1406429"/>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black"/>
                  </a:solidFill>
                  <a:latin typeface="Calibri" panose="020F0502020204030204"/>
                </a:rPr>
                <a:t>Dependents of Municipal Frontline workers </a:t>
              </a:r>
              <a:r>
                <a:rPr lang="en-US" sz="1050" b="1" dirty="0">
                  <a:solidFill>
                    <a:prstClr val="black"/>
                  </a:solidFill>
                  <a:latin typeface="Calibri" panose="020F0502020204030204"/>
                </a:rPr>
                <a:t>lost their life got fairly compensated</a:t>
              </a:r>
            </a:p>
          </p:txBody>
        </p:sp>
      </p:grpSp>
      <p:grpSp>
        <p:nvGrpSpPr>
          <p:cNvPr id="8" name="Group 7">
            <a:extLst>
              <a:ext uri="{FF2B5EF4-FFF2-40B4-BE49-F238E27FC236}">
                <a16:creationId xmlns:a16="http://schemas.microsoft.com/office/drawing/2014/main" id="{7BF222B3-5EB6-453E-B3DD-264C13D9F7A6}"/>
              </a:ext>
            </a:extLst>
          </p:cNvPr>
          <p:cNvGrpSpPr/>
          <p:nvPr/>
        </p:nvGrpSpPr>
        <p:grpSpPr>
          <a:xfrm>
            <a:off x="663435" y="8843053"/>
            <a:ext cx="4921304" cy="857990"/>
            <a:chOff x="698387" y="6828208"/>
            <a:chExt cx="4785685" cy="857990"/>
          </a:xfrm>
        </p:grpSpPr>
        <p:sp>
          <p:nvSpPr>
            <p:cNvPr id="43" name="Rectangle 42">
              <a:extLst>
                <a:ext uri="{FF2B5EF4-FFF2-40B4-BE49-F238E27FC236}">
                  <a16:creationId xmlns:a16="http://schemas.microsoft.com/office/drawing/2014/main" id="{335E815F-EF7F-C74B-8375-F3C5AD9A6C1E}"/>
                </a:ext>
              </a:extLst>
            </p:cNvPr>
            <p:cNvSpPr/>
            <p:nvPr/>
          </p:nvSpPr>
          <p:spPr>
            <a:xfrm>
              <a:off x="4761062" y="6829682"/>
              <a:ext cx="723010" cy="85651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black"/>
                  </a:solidFill>
                  <a:latin typeface="Calibri" panose="020F0502020204030204"/>
                </a:rPr>
                <a:t>40 Marks</a:t>
              </a:r>
            </a:p>
          </p:txBody>
        </p:sp>
        <p:sp>
          <p:nvSpPr>
            <p:cNvPr id="53" name="Rectangle 52">
              <a:extLst>
                <a:ext uri="{FF2B5EF4-FFF2-40B4-BE49-F238E27FC236}">
                  <a16:creationId xmlns:a16="http://schemas.microsoft.com/office/drawing/2014/main" id="{0275260F-39FB-D649-A8B8-7DF97E77BB00}"/>
                </a:ext>
              </a:extLst>
            </p:cNvPr>
            <p:cNvSpPr/>
            <p:nvPr/>
          </p:nvSpPr>
          <p:spPr>
            <a:xfrm>
              <a:off x="2394749" y="6828208"/>
              <a:ext cx="2130222" cy="8579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dirty="0">
                  <a:solidFill>
                    <a:prstClr val="black"/>
                  </a:solidFill>
                  <a:latin typeface="Calibri" panose="020F0502020204030204"/>
                </a:rPr>
                <a:t>Innovations &amp; Best Practices around the disaster management with focus on safety of life, providing s</a:t>
              </a:r>
              <a:r>
                <a:rPr lang="en-US" sz="1050" dirty="0" err="1">
                  <a:solidFill>
                    <a:prstClr val="black"/>
                  </a:solidFill>
                  <a:latin typeface="Calibri" panose="020F0502020204030204"/>
                </a:rPr>
                <a:t>helter</a:t>
              </a:r>
              <a:r>
                <a:rPr lang="en-US" sz="1050" dirty="0">
                  <a:solidFill>
                    <a:prstClr val="black"/>
                  </a:solidFill>
                  <a:latin typeface="Calibri" panose="020F0502020204030204"/>
                </a:rPr>
                <a:t>, rehabilitation etc.</a:t>
              </a:r>
            </a:p>
          </p:txBody>
        </p:sp>
        <p:sp>
          <p:nvSpPr>
            <p:cNvPr id="54" name="Rectangle 53">
              <a:extLst>
                <a:ext uri="{FF2B5EF4-FFF2-40B4-BE49-F238E27FC236}">
                  <a16:creationId xmlns:a16="http://schemas.microsoft.com/office/drawing/2014/main" id="{BD6E5141-84A3-8C40-97FE-559789DCA212}"/>
                </a:ext>
              </a:extLst>
            </p:cNvPr>
            <p:cNvSpPr/>
            <p:nvPr/>
          </p:nvSpPr>
          <p:spPr>
            <a:xfrm>
              <a:off x="698387" y="6828208"/>
              <a:ext cx="1658057" cy="8579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black"/>
                  </a:solidFill>
                  <a:latin typeface="Calibri" panose="020F0502020204030204"/>
                </a:rPr>
                <a:t>Disaster/Epidemic Management</a:t>
              </a:r>
            </a:p>
          </p:txBody>
        </p:sp>
      </p:grpSp>
      <p:grpSp>
        <p:nvGrpSpPr>
          <p:cNvPr id="2" name="Group 1">
            <a:extLst>
              <a:ext uri="{FF2B5EF4-FFF2-40B4-BE49-F238E27FC236}">
                <a16:creationId xmlns:a16="http://schemas.microsoft.com/office/drawing/2014/main" id="{A9D49D23-97B9-4037-95CC-18D1428D52A4}"/>
              </a:ext>
            </a:extLst>
          </p:cNvPr>
          <p:cNvGrpSpPr/>
          <p:nvPr/>
        </p:nvGrpSpPr>
        <p:grpSpPr>
          <a:xfrm>
            <a:off x="146201" y="1167685"/>
            <a:ext cx="432924" cy="8411744"/>
            <a:chOff x="-6090465" y="-38085"/>
            <a:chExt cx="719069" cy="10241995"/>
          </a:xfrm>
        </p:grpSpPr>
        <p:sp>
          <p:nvSpPr>
            <p:cNvPr id="5" name="Oval 4">
              <a:extLst>
                <a:ext uri="{FF2B5EF4-FFF2-40B4-BE49-F238E27FC236}">
                  <a16:creationId xmlns:a16="http://schemas.microsoft.com/office/drawing/2014/main" id="{9BAAF15B-26DE-E84C-9A49-8BBD6D97B518}"/>
                </a:ext>
              </a:extLst>
            </p:cNvPr>
            <p:cNvSpPr/>
            <p:nvPr/>
          </p:nvSpPr>
          <p:spPr>
            <a:xfrm>
              <a:off x="-6090465" y="-38085"/>
              <a:ext cx="686129" cy="6218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600" b="1" dirty="0"/>
                <a:t>1</a:t>
              </a:r>
            </a:p>
          </p:txBody>
        </p:sp>
        <p:sp>
          <p:nvSpPr>
            <p:cNvPr id="61" name="Oval 60">
              <a:extLst>
                <a:ext uri="{FF2B5EF4-FFF2-40B4-BE49-F238E27FC236}">
                  <a16:creationId xmlns:a16="http://schemas.microsoft.com/office/drawing/2014/main" id="{94C89EB2-9BBF-AF45-98A2-768531F59788}"/>
                </a:ext>
              </a:extLst>
            </p:cNvPr>
            <p:cNvSpPr/>
            <p:nvPr/>
          </p:nvSpPr>
          <p:spPr>
            <a:xfrm>
              <a:off x="-6082901" y="1917241"/>
              <a:ext cx="686131" cy="6218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600" b="1" dirty="0"/>
                <a:t>2</a:t>
              </a:r>
            </a:p>
          </p:txBody>
        </p:sp>
        <p:sp>
          <p:nvSpPr>
            <p:cNvPr id="62" name="Oval 61">
              <a:extLst>
                <a:ext uri="{FF2B5EF4-FFF2-40B4-BE49-F238E27FC236}">
                  <a16:creationId xmlns:a16="http://schemas.microsoft.com/office/drawing/2014/main" id="{17F6D6C7-DA0A-4E42-803C-B083C595A285}"/>
                </a:ext>
              </a:extLst>
            </p:cNvPr>
            <p:cNvSpPr/>
            <p:nvPr/>
          </p:nvSpPr>
          <p:spPr>
            <a:xfrm>
              <a:off x="-6057527" y="3807963"/>
              <a:ext cx="686131" cy="6218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600" b="1" dirty="0"/>
                <a:t>3</a:t>
              </a:r>
            </a:p>
          </p:txBody>
        </p:sp>
        <p:sp>
          <p:nvSpPr>
            <p:cNvPr id="63" name="Oval 62">
              <a:extLst>
                <a:ext uri="{FF2B5EF4-FFF2-40B4-BE49-F238E27FC236}">
                  <a16:creationId xmlns:a16="http://schemas.microsoft.com/office/drawing/2014/main" id="{23DA8B71-685B-1246-B1DD-588F80443C56}"/>
                </a:ext>
              </a:extLst>
            </p:cNvPr>
            <p:cNvSpPr/>
            <p:nvPr/>
          </p:nvSpPr>
          <p:spPr>
            <a:xfrm>
              <a:off x="-6061850" y="5607826"/>
              <a:ext cx="686130" cy="6218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600" b="1" dirty="0"/>
                <a:t>4</a:t>
              </a:r>
            </a:p>
          </p:txBody>
        </p:sp>
        <p:sp>
          <p:nvSpPr>
            <p:cNvPr id="64" name="Oval 63">
              <a:extLst>
                <a:ext uri="{FF2B5EF4-FFF2-40B4-BE49-F238E27FC236}">
                  <a16:creationId xmlns:a16="http://schemas.microsoft.com/office/drawing/2014/main" id="{9342A177-A666-E942-B988-293FB09DE552}"/>
                </a:ext>
              </a:extLst>
            </p:cNvPr>
            <p:cNvSpPr/>
            <p:nvPr/>
          </p:nvSpPr>
          <p:spPr>
            <a:xfrm>
              <a:off x="-6082384" y="7376368"/>
              <a:ext cx="686130" cy="6218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600" b="1" dirty="0"/>
                <a:t>5</a:t>
              </a:r>
            </a:p>
          </p:txBody>
        </p:sp>
        <p:sp>
          <p:nvSpPr>
            <p:cNvPr id="65" name="Oval 64">
              <a:extLst>
                <a:ext uri="{FF2B5EF4-FFF2-40B4-BE49-F238E27FC236}">
                  <a16:creationId xmlns:a16="http://schemas.microsoft.com/office/drawing/2014/main" id="{F2C9A525-A942-C346-879B-0352BEA95CC9}"/>
                </a:ext>
              </a:extLst>
            </p:cNvPr>
            <p:cNvSpPr/>
            <p:nvPr/>
          </p:nvSpPr>
          <p:spPr>
            <a:xfrm>
              <a:off x="-6082384" y="9582075"/>
              <a:ext cx="686131" cy="62183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600" b="1" dirty="0"/>
                <a:t>6</a:t>
              </a:r>
            </a:p>
          </p:txBody>
        </p:sp>
      </p:grpSp>
      <p:grpSp>
        <p:nvGrpSpPr>
          <p:cNvPr id="7" name="Group 6">
            <a:extLst>
              <a:ext uri="{FF2B5EF4-FFF2-40B4-BE49-F238E27FC236}">
                <a16:creationId xmlns:a16="http://schemas.microsoft.com/office/drawing/2014/main" id="{8A9C5463-CA7D-406E-AA6F-130E43B055B4}"/>
              </a:ext>
            </a:extLst>
          </p:cNvPr>
          <p:cNvGrpSpPr/>
          <p:nvPr/>
        </p:nvGrpSpPr>
        <p:grpSpPr>
          <a:xfrm>
            <a:off x="5635324" y="769323"/>
            <a:ext cx="1272473" cy="8214875"/>
            <a:chOff x="10834874" y="45441"/>
            <a:chExt cx="1922033" cy="9883390"/>
          </a:xfrm>
        </p:grpSpPr>
        <p:sp>
          <p:nvSpPr>
            <p:cNvPr id="68" name="Oval 67">
              <a:extLst>
                <a:ext uri="{FF2B5EF4-FFF2-40B4-BE49-F238E27FC236}">
                  <a16:creationId xmlns:a16="http://schemas.microsoft.com/office/drawing/2014/main" id="{47198604-66AD-924C-95D3-6F6ACC48C0EA}"/>
                </a:ext>
              </a:extLst>
            </p:cNvPr>
            <p:cNvSpPr/>
            <p:nvPr/>
          </p:nvSpPr>
          <p:spPr>
            <a:xfrm>
              <a:off x="10888795" y="8475951"/>
              <a:ext cx="1752010" cy="145288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2311">
                <a:solidFill>
                  <a:prstClr val="white"/>
                </a:solidFill>
                <a:latin typeface="Calibri" panose="020F0502020204030204"/>
              </a:endParaRPr>
            </a:p>
          </p:txBody>
        </p:sp>
        <p:sp>
          <p:nvSpPr>
            <p:cNvPr id="10" name="Oval 9">
              <a:extLst>
                <a:ext uri="{FF2B5EF4-FFF2-40B4-BE49-F238E27FC236}">
                  <a16:creationId xmlns:a16="http://schemas.microsoft.com/office/drawing/2014/main" id="{A8D081D8-7348-A64A-9EA1-8616B17E907D}"/>
                </a:ext>
              </a:extLst>
            </p:cNvPr>
            <p:cNvSpPr/>
            <p:nvPr/>
          </p:nvSpPr>
          <p:spPr>
            <a:xfrm>
              <a:off x="10874768" y="45441"/>
              <a:ext cx="1797611" cy="174950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2311">
                <a:solidFill>
                  <a:prstClr val="white"/>
                </a:solidFill>
                <a:latin typeface="Calibri" panose="020F0502020204030204"/>
              </a:endParaRPr>
            </a:p>
          </p:txBody>
        </p:sp>
        <p:sp>
          <p:nvSpPr>
            <p:cNvPr id="16" name="Oval 15">
              <a:extLst>
                <a:ext uri="{FF2B5EF4-FFF2-40B4-BE49-F238E27FC236}">
                  <a16:creationId xmlns:a16="http://schemas.microsoft.com/office/drawing/2014/main" id="{22D7DFB5-898B-4E47-B8F9-9A5D4C6D06B1}"/>
                </a:ext>
              </a:extLst>
            </p:cNvPr>
            <p:cNvSpPr/>
            <p:nvPr/>
          </p:nvSpPr>
          <p:spPr>
            <a:xfrm>
              <a:off x="10861036" y="1872421"/>
              <a:ext cx="1876115" cy="168365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2311">
                <a:solidFill>
                  <a:prstClr val="white"/>
                </a:solidFill>
                <a:latin typeface="Calibri" panose="020F0502020204030204"/>
              </a:endParaRPr>
            </a:p>
          </p:txBody>
        </p:sp>
        <p:sp>
          <p:nvSpPr>
            <p:cNvPr id="17" name="Oval 16">
              <a:extLst>
                <a:ext uri="{FF2B5EF4-FFF2-40B4-BE49-F238E27FC236}">
                  <a16:creationId xmlns:a16="http://schemas.microsoft.com/office/drawing/2014/main" id="{D6CBDB07-3CC4-0540-BFF6-77DA87BF09E1}"/>
                </a:ext>
              </a:extLst>
            </p:cNvPr>
            <p:cNvSpPr/>
            <p:nvPr/>
          </p:nvSpPr>
          <p:spPr>
            <a:xfrm>
              <a:off x="10925831" y="3653556"/>
              <a:ext cx="1779180" cy="161445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2311">
                <a:solidFill>
                  <a:prstClr val="white"/>
                </a:solidFill>
                <a:latin typeface="Calibri" panose="020F0502020204030204"/>
              </a:endParaRPr>
            </a:p>
          </p:txBody>
        </p:sp>
        <p:pic>
          <p:nvPicPr>
            <p:cNvPr id="21" name="Picture 5">
              <a:extLst>
                <a:ext uri="{FF2B5EF4-FFF2-40B4-BE49-F238E27FC236}">
                  <a16:creationId xmlns:a16="http://schemas.microsoft.com/office/drawing/2014/main" id="{817827C1-354B-2B41-B8B8-4341201077A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992061" y="2096454"/>
              <a:ext cx="1586680" cy="1385620"/>
            </a:xfrm>
            <a:prstGeom prst="rect">
              <a:avLst/>
            </a:prstGeom>
            <a:solidFill>
              <a:schemeClr val="bg2">
                <a:lumMod val="50000"/>
              </a:schemeClr>
            </a:solidFill>
            <a:ln w="28575">
              <a:noFill/>
            </a:ln>
            <a:effectLst>
              <a:softEdge rad="98325"/>
            </a:effectLst>
          </p:spPr>
        </p:pic>
        <p:sp>
          <p:nvSpPr>
            <p:cNvPr id="60" name="Oval 59">
              <a:extLst>
                <a:ext uri="{FF2B5EF4-FFF2-40B4-BE49-F238E27FC236}">
                  <a16:creationId xmlns:a16="http://schemas.microsoft.com/office/drawing/2014/main" id="{F8700503-7705-6D45-981B-1990F1EC930C}"/>
                </a:ext>
              </a:extLst>
            </p:cNvPr>
            <p:cNvSpPr/>
            <p:nvPr/>
          </p:nvSpPr>
          <p:spPr>
            <a:xfrm>
              <a:off x="10916158" y="5418326"/>
              <a:ext cx="1662583" cy="1409882"/>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2311">
                <a:solidFill>
                  <a:prstClr val="white"/>
                </a:solidFill>
                <a:latin typeface="Calibri" panose="020F0502020204030204"/>
              </a:endParaRPr>
            </a:p>
          </p:txBody>
        </p:sp>
        <p:pic>
          <p:nvPicPr>
            <p:cNvPr id="9" name="Picture 8">
              <a:extLst>
                <a:ext uri="{FF2B5EF4-FFF2-40B4-BE49-F238E27FC236}">
                  <a16:creationId xmlns:a16="http://schemas.microsoft.com/office/drawing/2014/main" id="{AC85211C-FBC0-0F4F-ABA0-2ABFD9EE914F}"/>
                </a:ext>
              </a:extLst>
            </p:cNvPr>
            <p:cNvPicPr>
              <a:picLocks noChangeAspect="1"/>
            </p:cNvPicPr>
            <p:nvPr/>
          </p:nvPicPr>
          <p:blipFill rotWithShape="1">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a:off x="11201558" y="5644714"/>
              <a:ext cx="1038793" cy="1086013"/>
            </a:xfrm>
            <a:prstGeom prst="rect">
              <a:avLst/>
            </a:prstGeom>
            <a:effectLst>
              <a:softEdge rad="99863"/>
            </a:effectLst>
          </p:spPr>
        </p:pic>
        <p:pic>
          <p:nvPicPr>
            <p:cNvPr id="3" name="Picture 2">
              <a:extLst>
                <a:ext uri="{FF2B5EF4-FFF2-40B4-BE49-F238E27FC236}">
                  <a16:creationId xmlns:a16="http://schemas.microsoft.com/office/drawing/2014/main" id="{4B942EC1-4552-324F-9100-B8DCF0B0A0D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57526" y="8682058"/>
              <a:ext cx="1639472" cy="1102907"/>
            </a:xfrm>
            <a:prstGeom prst="rect">
              <a:avLst/>
            </a:prstGeom>
            <a:effectLst>
              <a:softEdge rad="100409"/>
            </a:effectLst>
          </p:spPr>
        </p:pic>
        <p:pic>
          <p:nvPicPr>
            <p:cNvPr id="55" name="Picture 32" descr="Coronavirus Vaccine: Sanitation Workers Among First To Get Vaccine In This Karnataka City">
              <a:extLst>
                <a:ext uri="{FF2B5EF4-FFF2-40B4-BE49-F238E27FC236}">
                  <a16:creationId xmlns:a16="http://schemas.microsoft.com/office/drawing/2014/main" id="{D2719406-0693-3B49-BC0F-16C02079862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865013" y="196756"/>
              <a:ext cx="1835554" cy="1564644"/>
            </a:xfrm>
            <a:prstGeom prst="rect">
              <a:avLst/>
            </a:prstGeom>
            <a:noFill/>
            <a:effectLst>
              <a:softEdge rad="160982"/>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E29CFEC-32E9-3146-8254-17738E1BE67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34874" y="3825657"/>
              <a:ext cx="1922033" cy="1355807"/>
            </a:xfrm>
            <a:prstGeom prst="rect">
              <a:avLst/>
            </a:prstGeom>
            <a:effectLst>
              <a:softEdge rad="153590"/>
            </a:effectLst>
          </p:spPr>
        </p:pic>
        <p:sp>
          <p:nvSpPr>
            <p:cNvPr id="66" name="Oval 65">
              <a:extLst>
                <a:ext uri="{FF2B5EF4-FFF2-40B4-BE49-F238E27FC236}">
                  <a16:creationId xmlns:a16="http://schemas.microsoft.com/office/drawing/2014/main" id="{7E07DBDC-E087-5143-906A-213ABEF4B4B8}"/>
                </a:ext>
              </a:extLst>
            </p:cNvPr>
            <p:cNvSpPr/>
            <p:nvPr/>
          </p:nvSpPr>
          <p:spPr>
            <a:xfrm>
              <a:off x="10851126" y="6907868"/>
              <a:ext cx="1798485" cy="1568083"/>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2311">
                <a:solidFill>
                  <a:prstClr val="white"/>
                </a:solidFill>
                <a:latin typeface="Calibri" panose="020F0502020204030204"/>
              </a:endParaRPr>
            </a:p>
          </p:txBody>
        </p:sp>
        <p:pic>
          <p:nvPicPr>
            <p:cNvPr id="67" name="Picture 66">
              <a:extLst>
                <a:ext uri="{FF2B5EF4-FFF2-40B4-BE49-F238E27FC236}">
                  <a16:creationId xmlns:a16="http://schemas.microsoft.com/office/drawing/2014/main" id="{57E42A1B-95BC-FB41-94FF-D6CE3447E61F}"/>
                </a:ext>
              </a:extLst>
            </p:cNvPr>
            <p:cNvPicPr>
              <a:picLocks noChangeAspect="1"/>
            </p:cNvPicPr>
            <p:nvPr/>
          </p:nvPicPr>
          <p:blipFill>
            <a:blip r:embed="rId13" cstate="email">
              <a:extLst>
                <a:ext uri="{28A0092B-C50C-407E-A947-70E740481C1C}">
                  <a14:useLocalDpi xmlns:a14="http://schemas.microsoft.com/office/drawing/2010/main"/>
                </a:ext>
                <a:ext uri="{837473B0-CC2E-450A-ABE3-18F120FF3D39}">
                  <a1611:picAttrSrcUrl xmlns:a1611="http://schemas.microsoft.com/office/drawing/2016/11/main" r:id="rId14"/>
                </a:ext>
              </a:extLst>
            </a:blip>
            <a:stretch>
              <a:fillRect/>
            </a:stretch>
          </p:blipFill>
          <p:spPr>
            <a:xfrm>
              <a:off x="11075216" y="7017319"/>
              <a:ext cx="1348682" cy="1322653"/>
            </a:xfrm>
            <a:prstGeom prst="rect">
              <a:avLst/>
            </a:prstGeom>
            <a:effectLst>
              <a:softEdge rad="64591"/>
            </a:effectLst>
          </p:spPr>
        </p:pic>
      </p:grpSp>
      <p:sp>
        <p:nvSpPr>
          <p:cNvPr id="13" name="Slide Number Placeholder 12">
            <a:extLst>
              <a:ext uri="{FF2B5EF4-FFF2-40B4-BE49-F238E27FC236}">
                <a16:creationId xmlns:a16="http://schemas.microsoft.com/office/drawing/2014/main" id="{96859AB8-7FCC-4A64-B14E-D8A2557F8037}"/>
              </a:ext>
            </a:extLst>
          </p:cNvPr>
          <p:cNvSpPr>
            <a:spLocks noGrp="1"/>
          </p:cNvSpPr>
          <p:nvPr>
            <p:ph type="sldNum" sz="quarter" idx="12"/>
          </p:nvPr>
        </p:nvSpPr>
        <p:spPr/>
        <p:txBody>
          <a:bodyPr/>
          <a:lstStyle/>
          <a:p>
            <a:fld id="{871FDAF4-F9BA-4E6E-AE28-9371978FF90C}" type="slidenum">
              <a:rPr lang="en-US" smtClean="0">
                <a:solidFill>
                  <a:schemeClr val="tx1"/>
                </a:solidFill>
              </a:rPr>
              <a:t>110</a:t>
            </a:fld>
            <a:endParaRPr lang="en-US" dirty="0">
              <a:solidFill>
                <a:schemeClr val="tx1"/>
              </a:solidFill>
            </a:endParaRPr>
          </a:p>
        </p:txBody>
      </p:sp>
    </p:spTree>
    <p:extLst>
      <p:ext uri="{BB962C8B-B14F-4D97-AF65-F5344CB8AC3E}">
        <p14:creationId xmlns:p14="http://schemas.microsoft.com/office/powerpoint/2010/main" val="20589661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srael surges to take fifth place in new Bloomberg Innovation ...">
            <a:extLst>
              <a:ext uri="{FF2B5EF4-FFF2-40B4-BE49-F238E27FC236}">
                <a16:creationId xmlns:a16="http://schemas.microsoft.com/office/drawing/2014/main" id="{36E97D07-091C-4735-A63B-D52FFF1CBDB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4130" t="-1" b="45139"/>
          <a:stretch/>
        </p:blipFill>
        <p:spPr bwMode="auto">
          <a:xfrm>
            <a:off x="-114300" y="5976386"/>
            <a:ext cx="7114407" cy="39296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Picture 2" descr="Israel surges to take fifth place in new Bloomberg Innovation ...">
            <a:extLst>
              <a:ext uri="{FF2B5EF4-FFF2-40B4-BE49-F238E27FC236}">
                <a16:creationId xmlns:a16="http://schemas.microsoft.com/office/drawing/2014/main" id="{102977ED-15C5-4AB2-9759-5D3EF62198EE}"/>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44130"/>
          <a:stretch/>
        </p:blipFill>
        <p:spPr bwMode="auto">
          <a:xfrm>
            <a:off x="-145760" y="647700"/>
            <a:ext cx="7114407" cy="72273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Rectangle 9"/>
          <p:cNvSpPr/>
          <p:nvPr/>
        </p:nvSpPr>
        <p:spPr>
          <a:xfrm>
            <a:off x="218198" y="8981321"/>
            <a:ext cx="3958302" cy="4039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4068" tIns="74068" rIns="74068" bIns="74068" rtlCol="0" anchor="ctr"/>
          <a:lstStyle/>
          <a:p>
            <a:pPr algn="ctr">
              <a:lnSpc>
                <a:spcPct val="107000"/>
              </a:lnSpc>
            </a:pPr>
            <a:r>
              <a:rPr lang="en-US" sz="2000" b="1" dirty="0">
                <a:solidFill>
                  <a:srgbClr val="F28EA3"/>
                </a:solidFill>
                <a:ea typeface="Calibri"/>
                <a:cs typeface="Times New Roman"/>
              </a:rPr>
              <a:t>Total Indicators - 2</a:t>
            </a:r>
            <a:endParaRPr lang="en-SG" sz="1400" dirty="0">
              <a:solidFill>
                <a:srgbClr val="F28EA3"/>
              </a:solidFill>
              <a:latin typeface="Times New Roman"/>
              <a:ea typeface="Calibri"/>
            </a:endParaRPr>
          </a:p>
        </p:txBody>
      </p:sp>
      <p:sp>
        <p:nvSpPr>
          <p:cNvPr id="3" name="TextBox 2">
            <a:extLst>
              <a:ext uri="{FF2B5EF4-FFF2-40B4-BE49-F238E27FC236}">
                <a16:creationId xmlns:a16="http://schemas.microsoft.com/office/drawing/2014/main" id="{26A178B8-B911-4AE0-A6A1-3F029FBFBD34}"/>
              </a:ext>
            </a:extLst>
          </p:cNvPr>
          <p:cNvSpPr txBox="1"/>
          <p:nvPr/>
        </p:nvSpPr>
        <p:spPr>
          <a:xfrm>
            <a:off x="107951" y="7698289"/>
            <a:ext cx="6519152" cy="707886"/>
          </a:xfrm>
          <a:prstGeom prst="rect">
            <a:avLst/>
          </a:prstGeom>
          <a:noFill/>
        </p:spPr>
        <p:txBody>
          <a:bodyPr wrap="square" rtlCol="0">
            <a:spAutoFit/>
          </a:bodyPr>
          <a:lstStyle/>
          <a:p>
            <a:r>
              <a:rPr lang="en-US" sz="4000" b="1" dirty="0">
                <a:solidFill>
                  <a:srgbClr val="EE6885"/>
                </a:solidFill>
              </a:rPr>
              <a:t>Innovation &amp; Best Practices</a:t>
            </a:r>
          </a:p>
        </p:txBody>
      </p:sp>
      <p:sp>
        <p:nvSpPr>
          <p:cNvPr id="5" name="Rectangle 4">
            <a:extLst>
              <a:ext uri="{FF2B5EF4-FFF2-40B4-BE49-F238E27FC236}">
                <a16:creationId xmlns:a16="http://schemas.microsoft.com/office/drawing/2014/main" id="{0891FB5E-F0B0-4A22-9CF5-48A6616770B7}"/>
              </a:ext>
            </a:extLst>
          </p:cNvPr>
          <p:cNvSpPr/>
          <p:nvPr/>
        </p:nvSpPr>
        <p:spPr>
          <a:xfrm>
            <a:off x="218197" y="8292559"/>
            <a:ext cx="5014203" cy="632664"/>
          </a:xfrm>
          <a:prstGeom prst="rect">
            <a:avLst/>
          </a:prstGeom>
          <a:solidFill>
            <a:srgbClr val="F28EA3"/>
          </a:solidFill>
          <a:ln>
            <a:noFill/>
          </a:ln>
        </p:spPr>
        <p:style>
          <a:lnRef idx="2">
            <a:schemeClr val="accent1">
              <a:shade val="50000"/>
            </a:schemeClr>
          </a:lnRef>
          <a:fillRef idx="1">
            <a:schemeClr val="accent1"/>
          </a:fillRef>
          <a:effectRef idx="0">
            <a:schemeClr val="accent1"/>
          </a:effectRef>
          <a:fontRef idx="minor">
            <a:schemeClr val="lt1"/>
          </a:fontRef>
        </p:style>
        <p:txBody>
          <a:bodyPr lIns="74068" tIns="74068" rIns="74068" bIns="74068" rtlCol="0" anchor="ctr"/>
          <a:lstStyle/>
          <a:p>
            <a:pPr algn="ctr">
              <a:lnSpc>
                <a:spcPct val="107000"/>
              </a:lnSpc>
            </a:pPr>
            <a:r>
              <a:rPr lang="en-US" sz="3467" b="1" dirty="0">
                <a:solidFill>
                  <a:srgbClr val="000000"/>
                </a:solidFill>
                <a:ea typeface="Calibri"/>
                <a:cs typeface="Times New Roman"/>
              </a:rPr>
              <a:t>To be validated by Citizens</a:t>
            </a:r>
            <a:endParaRPr lang="en-SG" sz="2311" dirty="0">
              <a:latin typeface="Times New Roman"/>
              <a:ea typeface="Calibri"/>
            </a:endParaRPr>
          </a:p>
        </p:txBody>
      </p:sp>
      <p:sp>
        <p:nvSpPr>
          <p:cNvPr id="6" name="Rectangle 5">
            <a:extLst>
              <a:ext uri="{FF2B5EF4-FFF2-40B4-BE49-F238E27FC236}">
                <a16:creationId xmlns:a16="http://schemas.microsoft.com/office/drawing/2014/main" id="{6B8DB069-5C00-4E55-91F7-718888F70371}"/>
              </a:ext>
            </a:extLst>
          </p:cNvPr>
          <p:cNvSpPr/>
          <p:nvPr/>
        </p:nvSpPr>
        <p:spPr>
          <a:xfrm>
            <a:off x="218197" y="9446517"/>
            <a:ext cx="3958302" cy="38020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4068" tIns="74068" rIns="74068" bIns="74068" rtlCol="0" anchor="ctr"/>
          <a:lstStyle/>
          <a:p>
            <a:pPr algn="ctr">
              <a:lnSpc>
                <a:spcPct val="107000"/>
              </a:lnSpc>
            </a:pPr>
            <a:r>
              <a:rPr lang="en-US" b="1" dirty="0">
                <a:solidFill>
                  <a:srgbClr val="F28EA3"/>
                </a:solidFill>
                <a:ea typeface="Calibri"/>
                <a:cs typeface="Times New Roman"/>
              </a:rPr>
              <a:t>150 Marks / 2,250 Marks </a:t>
            </a:r>
            <a:endParaRPr lang="en-SG" sz="1200" dirty="0">
              <a:solidFill>
                <a:srgbClr val="F28EA3"/>
              </a:solidFill>
              <a:latin typeface="Times New Roman"/>
              <a:ea typeface="Calibri"/>
            </a:endParaRPr>
          </a:p>
        </p:txBody>
      </p:sp>
      <p:sp>
        <p:nvSpPr>
          <p:cNvPr id="4" name="Slide Number Placeholder 3">
            <a:extLst>
              <a:ext uri="{FF2B5EF4-FFF2-40B4-BE49-F238E27FC236}">
                <a16:creationId xmlns:a16="http://schemas.microsoft.com/office/drawing/2014/main" id="{1A1F84A0-EAEA-4416-869E-EEAF63BA5F4E}"/>
              </a:ext>
            </a:extLst>
          </p:cNvPr>
          <p:cNvSpPr>
            <a:spLocks noGrp="1"/>
          </p:cNvSpPr>
          <p:nvPr>
            <p:ph type="sldNum" sz="quarter" idx="12"/>
          </p:nvPr>
        </p:nvSpPr>
        <p:spPr/>
        <p:txBody>
          <a:bodyPr/>
          <a:lstStyle/>
          <a:p>
            <a:fld id="{871FDAF4-F9BA-4E6E-AE28-9371978FF90C}" type="slidenum">
              <a:rPr lang="en-US" smtClean="0"/>
              <a:t>111</a:t>
            </a:fld>
            <a:endParaRPr lang="en-US"/>
          </a:p>
        </p:txBody>
      </p:sp>
    </p:spTree>
    <p:extLst>
      <p:ext uri="{BB962C8B-B14F-4D97-AF65-F5344CB8AC3E}">
        <p14:creationId xmlns:p14="http://schemas.microsoft.com/office/powerpoint/2010/main" val="23247982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120869"/>
            <a:ext cx="6858000" cy="3533931"/>
          </a:xfrm>
          <a:prstGeom prst="rect">
            <a:avLst/>
          </a:prstGeom>
          <a:solidFill>
            <a:schemeClr val="bg1">
              <a:lumMod val="85000"/>
            </a:schemeClr>
          </a:solidFill>
        </p:spPr>
        <p:txBody>
          <a:bodyPr wrap="square" lIns="90086" tIns="45042" rIns="90086" bIns="45042" rtlCol="0">
            <a:noAutofit/>
          </a:bodyPr>
          <a:lstStyle/>
          <a:p>
            <a:pPr defTabSz="307397">
              <a:lnSpc>
                <a:spcPct val="107000"/>
              </a:lnSpc>
              <a:spcAft>
                <a:spcPts val="539"/>
              </a:spcAft>
            </a:pPr>
            <a:r>
              <a:rPr lang="en-SG" sz="1400" b="1" dirty="0">
                <a:solidFill>
                  <a:srgbClr val="000000"/>
                </a:solidFill>
                <a:ea typeface="ＭＳ 明朝"/>
                <a:cs typeface="Times New Roman"/>
              </a:rPr>
              <a:t>Cities may also refer some of the following interventions.  However, Innovation areas are not limited to following interventions only - </a:t>
            </a:r>
          </a:p>
          <a:p>
            <a:pPr marL="225201" indent="-225201" defTabSz="307397">
              <a:lnSpc>
                <a:spcPct val="107000"/>
              </a:lnSpc>
              <a:spcAft>
                <a:spcPts val="539"/>
              </a:spcAft>
              <a:buFont typeface="+mj-lt"/>
              <a:buAutoNum type="arabicPeriod"/>
            </a:pPr>
            <a:r>
              <a:rPr lang="en-SG" sz="1400" dirty="0">
                <a:solidFill>
                  <a:srgbClr val="000000"/>
                </a:solidFill>
                <a:ea typeface="ＭＳ 明朝"/>
                <a:cs typeface="Times New Roman"/>
              </a:rPr>
              <a:t> Care &amp; Support System to families/individuals affected by Covid-19 </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Sustainable Solutions</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Public Private Partnership</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Convergence across other flagship missions of the Government</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IEC &amp; Behaviour Change</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Community Engagement</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Sale of by-products of processing </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Menstrual Waste Management</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Robust faecal sludge management system</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User friendly Community and Public Toilets</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Gender-specific solutions – with focus on women and transgenders </a:t>
            </a:r>
          </a:p>
        </p:txBody>
      </p:sp>
      <p:sp>
        <p:nvSpPr>
          <p:cNvPr id="3" name="TextBox 2"/>
          <p:cNvSpPr txBox="1"/>
          <p:nvPr/>
        </p:nvSpPr>
        <p:spPr>
          <a:xfrm>
            <a:off x="0" y="8454462"/>
            <a:ext cx="6858000" cy="1098612"/>
          </a:xfrm>
          <a:prstGeom prst="rect">
            <a:avLst/>
          </a:prstGeom>
          <a:solidFill>
            <a:srgbClr val="FFC000"/>
          </a:solidFill>
        </p:spPr>
        <p:txBody>
          <a:bodyPr wrap="square" lIns="90086" tIns="45042" rIns="90086" bIns="45042" rtlCol="0">
            <a:noAutofit/>
          </a:bodyPr>
          <a:lstStyle/>
          <a:p>
            <a:pPr marL="495307" indent="-495307" defTabSz="307397">
              <a:lnSpc>
                <a:spcPct val="107000"/>
              </a:lnSpc>
              <a:spcAft>
                <a:spcPts val="539"/>
              </a:spcAft>
              <a:buAutoNum type="arabicPeriod"/>
            </a:pPr>
            <a:r>
              <a:rPr lang="en-SG" sz="1200" b="1" i="1" dirty="0">
                <a:solidFill>
                  <a:prstClr val="black"/>
                </a:solidFill>
                <a:ea typeface="Calibri"/>
                <a:cs typeface="Times New Roman"/>
              </a:rPr>
              <a:t>All cities are requested to submit one such project in the aforementioned categories. Comprehensive documentation with pictures/video clips for your project or initative will make a stronger case for your city.</a:t>
            </a:r>
          </a:p>
          <a:p>
            <a:pPr marL="495307" indent="-495307" defTabSz="307397">
              <a:lnSpc>
                <a:spcPct val="107000"/>
              </a:lnSpc>
              <a:spcAft>
                <a:spcPts val="539"/>
              </a:spcAft>
              <a:buAutoNum type="arabicPeriod"/>
            </a:pPr>
            <a:r>
              <a:rPr lang="en-SG" sz="1200" b="1" i="1" dirty="0">
                <a:solidFill>
                  <a:prstClr val="black"/>
                </a:solidFill>
                <a:ea typeface="Calibri"/>
                <a:cs typeface="Times New Roman"/>
              </a:rPr>
              <a:t>Further such innovation/best practice to be promoted in the city - to help city during on-field validation</a:t>
            </a:r>
          </a:p>
        </p:txBody>
      </p:sp>
      <p:sp>
        <p:nvSpPr>
          <p:cNvPr id="4" name="Text Box 579"/>
          <p:cNvSpPr txBox="1"/>
          <p:nvPr/>
        </p:nvSpPr>
        <p:spPr>
          <a:xfrm>
            <a:off x="0" y="1654416"/>
            <a:ext cx="6858002" cy="1497198"/>
          </a:xfrm>
          <a:prstGeom prst="rect">
            <a:avLst/>
          </a:prstGeom>
          <a:solidFill>
            <a:schemeClr val="accent3">
              <a:lumMod val="40000"/>
              <a:lumOff val="60000"/>
            </a:schemeClr>
          </a:solid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0086" tIns="45042" rIns="90086" bIns="45042" numCol="1" spcCol="0" rtlCol="0" fromWordArt="0" anchor="t" anchorCtr="0" forceAA="0" compatLnSpc="1">
            <a:prstTxWarp prst="textNoShape">
              <a:avLst/>
            </a:prstTxWarp>
            <a:noAutofit/>
          </a:bodyPr>
          <a:lstStyle/>
          <a:p>
            <a:pPr algn="just">
              <a:lnSpc>
                <a:spcPct val="107000"/>
              </a:lnSpc>
              <a:spcAft>
                <a:spcPts val="789"/>
              </a:spcAft>
            </a:pPr>
            <a:r>
              <a:rPr lang="en-US" sz="1400" dirty="0">
                <a:solidFill>
                  <a:prstClr val="black"/>
                </a:solidFill>
                <a:ea typeface="Calibri"/>
                <a:cs typeface="Times New Roman"/>
              </a:rPr>
              <a:t>Quality of project submitted by the ULB under </a:t>
            </a:r>
            <a:r>
              <a:rPr lang="en-US" sz="1400" b="1" dirty="0">
                <a:solidFill>
                  <a:prstClr val="black"/>
                </a:solidFill>
                <a:ea typeface="Calibri"/>
                <a:cs typeface="Times New Roman"/>
              </a:rPr>
              <a:t>‘Innovation &amp; Best Practices’ </a:t>
            </a:r>
            <a:r>
              <a:rPr lang="en-US" sz="1400" dirty="0">
                <a:solidFill>
                  <a:prstClr val="black"/>
                </a:solidFill>
                <a:ea typeface="Calibri"/>
                <a:cs typeface="Times New Roman"/>
              </a:rPr>
              <a:t>among the areas – </a:t>
            </a:r>
            <a:r>
              <a:rPr lang="en-US" sz="1400" b="1" dirty="0">
                <a:solidFill>
                  <a:prstClr val="black"/>
                </a:solidFill>
                <a:ea typeface="Calibri"/>
                <a:cs typeface="Times New Roman"/>
              </a:rPr>
              <a:t>Solid/Liquid Waste Management</a:t>
            </a:r>
            <a:r>
              <a:rPr lang="en-US" sz="1400" dirty="0">
                <a:solidFill>
                  <a:prstClr val="black"/>
                </a:solidFill>
                <a:ea typeface="Calibri"/>
                <a:cs typeface="Times New Roman"/>
              </a:rPr>
              <a:t>, </a:t>
            </a:r>
            <a:r>
              <a:rPr lang="en-US" sz="1400" b="1" dirty="0" err="1">
                <a:solidFill>
                  <a:prstClr val="black"/>
                </a:solidFill>
                <a:ea typeface="Calibri"/>
                <a:cs typeface="Times New Roman"/>
              </a:rPr>
              <a:t>Behaviour</a:t>
            </a:r>
            <a:r>
              <a:rPr lang="en-US" sz="1400" b="1" dirty="0">
                <a:solidFill>
                  <a:prstClr val="black"/>
                </a:solidFill>
                <a:ea typeface="Calibri"/>
                <a:cs typeface="Times New Roman"/>
              </a:rPr>
              <a:t> Change, sustainable sanitation, </a:t>
            </a:r>
            <a:r>
              <a:rPr lang="en-US" sz="1400" b="1" dirty="0">
                <a:solidFill>
                  <a:schemeClr val="tx1"/>
                </a:solidFill>
                <a:ea typeface="Calibri"/>
                <a:cs typeface="Times New Roman"/>
              </a:rPr>
              <a:t>Informal Workers </a:t>
            </a:r>
            <a:r>
              <a:rPr lang="en-US" sz="1400" dirty="0">
                <a:solidFill>
                  <a:prstClr val="black"/>
                </a:solidFill>
                <a:ea typeface="Calibri"/>
                <a:cs typeface="Times New Roman"/>
              </a:rPr>
              <a:t>or interventions contributing to proven improvement in </a:t>
            </a:r>
            <a:r>
              <a:rPr lang="en-US" sz="1400" b="1" dirty="0">
                <a:solidFill>
                  <a:prstClr val="black"/>
                </a:solidFill>
                <a:ea typeface="Calibri"/>
                <a:cs typeface="Times New Roman"/>
              </a:rPr>
              <a:t>air quality, water conservation, wastewater treatment </a:t>
            </a:r>
            <a:r>
              <a:rPr lang="en-US" sz="1400" dirty="0">
                <a:solidFill>
                  <a:prstClr val="black"/>
                </a:solidFill>
                <a:ea typeface="Calibri"/>
                <a:cs typeface="Times New Roman"/>
              </a:rPr>
              <a:t>and its </a:t>
            </a:r>
            <a:r>
              <a:rPr lang="en-US" sz="1400" b="1" dirty="0">
                <a:solidFill>
                  <a:prstClr val="black"/>
                </a:solidFill>
                <a:ea typeface="Calibri"/>
                <a:cs typeface="Times New Roman"/>
              </a:rPr>
              <a:t>re-use</a:t>
            </a:r>
            <a:r>
              <a:rPr lang="en-US" sz="1400" dirty="0">
                <a:solidFill>
                  <a:prstClr val="black"/>
                </a:solidFill>
                <a:ea typeface="Calibri"/>
                <a:cs typeface="Times New Roman"/>
              </a:rPr>
              <a:t> or</a:t>
            </a:r>
            <a:r>
              <a:rPr lang="en-US" sz="1400" b="1" dirty="0">
                <a:solidFill>
                  <a:prstClr val="black"/>
                </a:solidFill>
                <a:ea typeface="Calibri"/>
                <a:cs typeface="Times New Roman"/>
              </a:rPr>
              <a:t> storm water management, efficient de-sludging/sewer cleaning operations etc.. All Innovations must be completed by </a:t>
            </a:r>
            <a:r>
              <a:rPr lang="en-US" sz="1400" b="1" dirty="0">
                <a:solidFill>
                  <a:srgbClr val="FF0000"/>
                </a:solidFill>
                <a:ea typeface="Calibri"/>
                <a:cs typeface="Times New Roman"/>
              </a:rPr>
              <a:t>31</a:t>
            </a:r>
            <a:r>
              <a:rPr lang="en-US" sz="1400" b="1" baseline="30000" dirty="0">
                <a:solidFill>
                  <a:srgbClr val="FF0000"/>
                </a:solidFill>
                <a:ea typeface="Calibri"/>
                <a:cs typeface="Times New Roman"/>
              </a:rPr>
              <a:t>st</a:t>
            </a:r>
            <a:r>
              <a:rPr lang="en-US" sz="1400" b="1" dirty="0">
                <a:solidFill>
                  <a:srgbClr val="FF0000"/>
                </a:solidFill>
                <a:ea typeface="Calibri"/>
                <a:cs typeface="Times New Roman"/>
              </a:rPr>
              <a:t> December 2021 </a:t>
            </a:r>
            <a:r>
              <a:rPr lang="en-US" sz="1400" b="1" dirty="0">
                <a:solidFill>
                  <a:prstClr val="black"/>
                </a:solidFill>
                <a:ea typeface="Calibri"/>
                <a:cs typeface="Times New Roman"/>
              </a:rPr>
              <a:t>and uploaded on SS-2022 portal by </a:t>
            </a:r>
            <a:r>
              <a:rPr lang="en-US" sz="1400" b="1" dirty="0">
                <a:solidFill>
                  <a:srgbClr val="FF0000"/>
                </a:solidFill>
                <a:ea typeface="Calibri"/>
                <a:cs typeface="Times New Roman"/>
              </a:rPr>
              <a:t>15</a:t>
            </a:r>
            <a:r>
              <a:rPr lang="en-US" sz="1400" b="1" baseline="30000" dirty="0">
                <a:solidFill>
                  <a:srgbClr val="FF0000"/>
                </a:solidFill>
                <a:ea typeface="Calibri"/>
                <a:cs typeface="Times New Roman"/>
              </a:rPr>
              <a:t>th</a:t>
            </a:r>
            <a:r>
              <a:rPr lang="en-US" sz="1400" b="1" dirty="0">
                <a:solidFill>
                  <a:srgbClr val="FF0000"/>
                </a:solidFill>
                <a:ea typeface="Calibri"/>
                <a:cs typeface="Times New Roman"/>
              </a:rPr>
              <a:t> January 2022</a:t>
            </a:r>
            <a:endParaRPr lang="en-US" sz="1400" b="1" dirty="0">
              <a:solidFill>
                <a:prstClr val="black"/>
              </a:solidFill>
              <a:ea typeface="Calibri"/>
              <a:cs typeface="Times New Roman"/>
            </a:endParaRPr>
          </a:p>
          <a:p>
            <a:pPr algn="just">
              <a:lnSpc>
                <a:spcPct val="107000"/>
              </a:lnSpc>
              <a:spcAft>
                <a:spcPts val="789"/>
              </a:spcAft>
            </a:pPr>
            <a:endParaRPr lang="en-SG" sz="1400" dirty="0">
              <a:solidFill>
                <a:prstClr val="black"/>
              </a:solidFill>
              <a:ea typeface="Calibri"/>
              <a:cs typeface="Times New Roman"/>
            </a:endParaRPr>
          </a:p>
        </p:txBody>
      </p:sp>
      <p:sp>
        <p:nvSpPr>
          <p:cNvPr id="6" name="Rounded Rectangle 5"/>
          <p:cNvSpPr/>
          <p:nvPr/>
        </p:nvSpPr>
        <p:spPr>
          <a:xfrm>
            <a:off x="5829301" y="811205"/>
            <a:ext cx="1028700" cy="784802"/>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6" tIns="45042" rIns="90086" bIns="45042" numCol="1" spcCol="0" rtlCol="0" fromWordArt="0" anchor="ctr" anchorCtr="0" forceAA="0" compatLnSpc="1">
            <a:prstTxWarp prst="textNoShape">
              <a:avLst/>
            </a:prstTxWarp>
            <a:noAutofit/>
          </a:bodyPr>
          <a:lstStyle/>
          <a:p>
            <a:pPr algn="ctr">
              <a:lnSpc>
                <a:spcPct val="107000"/>
              </a:lnSpc>
            </a:pPr>
            <a:r>
              <a:rPr lang="en-US" sz="2000" b="1" dirty="0">
                <a:solidFill>
                  <a:schemeClr val="bg1"/>
                </a:solidFill>
                <a:latin typeface="Arial"/>
                <a:ea typeface="Calibri"/>
                <a:cs typeface="Times New Roman"/>
              </a:rPr>
              <a:t>Marks</a:t>
            </a:r>
          </a:p>
          <a:p>
            <a:pPr algn="ctr">
              <a:lnSpc>
                <a:spcPct val="107000"/>
              </a:lnSpc>
            </a:pPr>
            <a:r>
              <a:rPr lang="en-US" sz="2000" b="1" dirty="0">
                <a:solidFill>
                  <a:schemeClr val="bg1"/>
                </a:solidFill>
                <a:latin typeface="Arial"/>
                <a:ea typeface="Calibri"/>
                <a:cs typeface="Times New Roman"/>
              </a:rPr>
              <a:t>75</a:t>
            </a:r>
            <a:endParaRPr lang="en-SG" sz="800" dirty="0">
              <a:solidFill>
                <a:schemeClr val="bg1"/>
              </a:solidFill>
              <a:ea typeface="Calibri"/>
              <a:cs typeface="Times New Roman"/>
            </a:endParaRPr>
          </a:p>
        </p:txBody>
      </p:sp>
      <p:sp>
        <p:nvSpPr>
          <p:cNvPr id="7" name="Rounded Rectangle 6"/>
          <p:cNvSpPr/>
          <p:nvPr/>
        </p:nvSpPr>
        <p:spPr>
          <a:xfrm>
            <a:off x="0" y="838200"/>
            <a:ext cx="914400" cy="76775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a:lnSpc>
                <a:spcPct val="107000"/>
              </a:lnSpc>
              <a:spcAft>
                <a:spcPts val="1088"/>
              </a:spcAft>
            </a:pPr>
            <a:r>
              <a:rPr lang="en-US" sz="3200" b="1" dirty="0">
                <a:solidFill>
                  <a:schemeClr val="bg1"/>
                </a:solidFill>
                <a:latin typeface="Arial"/>
                <a:ea typeface="Calibri"/>
                <a:cs typeface="Times New Roman"/>
              </a:rPr>
              <a:t>6.1</a:t>
            </a:r>
            <a:endParaRPr lang="en-SG" sz="1000" dirty="0">
              <a:solidFill>
                <a:schemeClr val="bg1"/>
              </a:solidFill>
              <a:ea typeface="Calibri"/>
              <a:cs typeface="Times New Roman"/>
            </a:endParaRPr>
          </a:p>
        </p:txBody>
      </p:sp>
      <p:sp>
        <p:nvSpPr>
          <p:cNvPr id="8" name="Rounded Rectangle 7"/>
          <p:cNvSpPr/>
          <p:nvPr/>
        </p:nvSpPr>
        <p:spPr>
          <a:xfrm>
            <a:off x="914400" y="836605"/>
            <a:ext cx="4914900" cy="749950"/>
          </a:xfrm>
          <a:prstGeom prst="roundRect">
            <a:avLst/>
          </a:prstGeom>
          <a:solidFill>
            <a:srgbClr val="CB314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Category 1 : Innovation &amp; Best Practices </a:t>
            </a:r>
            <a:r>
              <a:rPr lang="en-US" sz="2400" dirty="0"/>
              <a:t>by ULB</a:t>
            </a:r>
          </a:p>
        </p:txBody>
      </p:sp>
      <p:graphicFrame>
        <p:nvGraphicFramePr>
          <p:cNvPr id="10" name="object 7">
            <a:extLst>
              <a:ext uri="{FF2B5EF4-FFF2-40B4-BE49-F238E27FC236}">
                <a16:creationId xmlns:a16="http://schemas.microsoft.com/office/drawing/2014/main" id="{C31E18BE-DD91-4878-8DC7-CB2EC3001A25}"/>
              </a:ext>
            </a:extLst>
          </p:cNvPr>
          <p:cNvGraphicFramePr>
            <a:graphicFrameLocks noGrp="1"/>
          </p:cNvGraphicFramePr>
          <p:nvPr>
            <p:extLst>
              <p:ext uri="{D42A27DB-BD31-4B8C-83A1-F6EECF244321}">
                <p14:modId xmlns:p14="http://schemas.microsoft.com/office/powerpoint/2010/main" val="1453108982"/>
              </p:ext>
            </p:extLst>
          </p:nvPr>
        </p:nvGraphicFramePr>
        <p:xfrm>
          <a:off x="0" y="6584136"/>
          <a:ext cx="6857999" cy="1842162"/>
        </p:xfrm>
        <a:graphic>
          <a:graphicData uri="http://schemas.openxmlformats.org/drawingml/2006/table">
            <a:tbl>
              <a:tblPr firstRow="1" bandRow="1">
                <a:tableStyleId>{1FECB4D8-DB02-4DC6-A0A2-4F2EBAE1DC90}</a:tableStyleId>
              </a:tblPr>
              <a:tblGrid>
                <a:gridCol w="5642249">
                  <a:extLst>
                    <a:ext uri="{9D8B030D-6E8A-4147-A177-3AD203B41FA5}">
                      <a16:colId xmlns:a16="http://schemas.microsoft.com/office/drawing/2014/main" val="20000"/>
                    </a:ext>
                  </a:extLst>
                </a:gridCol>
                <a:gridCol w="1215750">
                  <a:extLst>
                    <a:ext uri="{9D8B030D-6E8A-4147-A177-3AD203B41FA5}">
                      <a16:colId xmlns:a16="http://schemas.microsoft.com/office/drawing/2014/main" val="20001"/>
                    </a:ext>
                  </a:extLst>
                </a:gridCol>
              </a:tblGrid>
              <a:tr h="387602">
                <a:tc>
                  <a:txBody>
                    <a:bodyPr/>
                    <a:lstStyle/>
                    <a:p>
                      <a:pPr>
                        <a:lnSpc>
                          <a:spcPct val="100000"/>
                        </a:lnSpc>
                      </a:pPr>
                      <a:r>
                        <a:rPr lang="en-US" sz="1600" dirty="0"/>
                        <a:t>Scheme of Marking</a:t>
                      </a:r>
                      <a:endParaRPr sz="1600" dirty="0">
                        <a:latin typeface="Arial"/>
                        <a:cs typeface="Arial"/>
                      </a:endParaRPr>
                    </a:p>
                  </a:txBody>
                  <a:tcPr marL="0" marR="0" marT="0" marB="0" anchor="ctr">
                    <a:solidFill>
                      <a:srgbClr val="F88792"/>
                    </a:solidFill>
                  </a:tcPr>
                </a:tc>
                <a:tc>
                  <a:txBody>
                    <a:bodyPr/>
                    <a:lstStyle/>
                    <a:p>
                      <a:pPr marL="60325" indent="0" algn="ctr">
                        <a:lnSpc>
                          <a:spcPct val="100000"/>
                        </a:lnSpc>
                      </a:pPr>
                      <a:r>
                        <a:rPr lang="en-US" sz="1600" dirty="0"/>
                        <a:t>Max.</a:t>
                      </a:r>
                      <a:r>
                        <a:rPr lang="en-US" sz="1600" baseline="0" dirty="0"/>
                        <a:t> Marks</a:t>
                      </a:r>
                      <a:endParaRPr sz="1600" dirty="0">
                        <a:latin typeface="Arial"/>
                        <a:cs typeface="Arial"/>
                      </a:endParaRPr>
                    </a:p>
                  </a:txBody>
                  <a:tcPr marL="0" marR="0" marT="0" marB="0" anchor="ctr">
                    <a:solidFill>
                      <a:srgbClr val="F88792"/>
                    </a:solidFill>
                  </a:tcPr>
                </a:tc>
                <a:extLst>
                  <a:ext uri="{0D108BD9-81ED-4DB2-BD59-A6C34878D82A}">
                    <a16:rowId xmlns:a16="http://schemas.microsoft.com/office/drawing/2014/main" val="10000"/>
                  </a:ext>
                </a:extLst>
              </a:tr>
              <a:tr h="330265">
                <a:tc>
                  <a:txBody>
                    <a:bodyPr/>
                    <a:lstStyle/>
                    <a:p>
                      <a:pPr marL="0" indent="122238">
                        <a:lnSpc>
                          <a:spcPct val="100000"/>
                        </a:lnSpc>
                      </a:pPr>
                      <a:r>
                        <a:rPr lang="en-US" sz="1400" dirty="0">
                          <a:latin typeface="Arial"/>
                          <a:cs typeface="Arial"/>
                        </a:rPr>
                        <a:t>Implementation</a:t>
                      </a:r>
                      <a:endParaRPr sz="1400" dirty="0">
                        <a:latin typeface="Arial"/>
                        <a:cs typeface="Arial"/>
                      </a:endParaRPr>
                    </a:p>
                  </a:txBody>
                  <a:tcPr marL="0" marR="0" marT="0" marB="0" anchor="ctr"/>
                </a:tc>
                <a:tc>
                  <a:txBody>
                    <a:bodyPr/>
                    <a:lstStyle/>
                    <a:p>
                      <a:pPr marL="1905" algn="ctr">
                        <a:lnSpc>
                          <a:spcPct val="100000"/>
                        </a:lnSpc>
                      </a:pPr>
                      <a:r>
                        <a:rPr lang="en-US" sz="1400" dirty="0">
                          <a:latin typeface="Calibri"/>
                          <a:cs typeface="Calibri"/>
                        </a:rPr>
                        <a:t>20</a:t>
                      </a:r>
                      <a:endParaRPr sz="1400" dirty="0">
                        <a:latin typeface="Calibri"/>
                        <a:cs typeface="Calibri"/>
                      </a:endParaRPr>
                    </a:p>
                  </a:txBody>
                  <a:tcPr marL="0" marR="0" marT="0" marB="0" anchor="ctr"/>
                </a:tc>
                <a:extLst>
                  <a:ext uri="{0D108BD9-81ED-4DB2-BD59-A6C34878D82A}">
                    <a16:rowId xmlns:a16="http://schemas.microsoft.com/office/drawing/2014/main" val="10001"/>
                  </a:ext>
                </a:extLst>
              </a:tr>
              <a:tr h="320450">
                <a:tc>
                  <a:txBody>
                    <a:bodyPr/>
                    <a:lstStyle/>
                    <a:p>
                      <a:pPr marL="122238" marR="0" indent="0" algn="l" defTabSz="456932" rtl="0" eaLnBrk="1" fontAlgn="auto" latinLnBrk="0" hangingPunct="1">
                        <a:lnSpc>
                          <a:spcPct val="100000"/>
                        </a:lnSpc>
                        <a:spcBef>
                          <a:spcPts val="0"/>
                        </a:spcBef>
                        <a:spcAft>
                          <a:spcPts val="0"/>
                        </a:spcAft>
                        <a:buClrTx/>
                        <a:buSzTx/>
                        <a:buFontTx/>
                        <a:buNone/>
                        <a:tabLst/>
                        <a:defRPr/>
                      </a:pPr>
                      <a:r>
                        <a:rPr lang="en-US" sz="1400" dirty="0">
                          <a:latin typeface="Arial"/>
                          <a:cs typeface="Arial"/>
                        </a:rPr>
                        <a:t>Novelty (Is</a:t>
                      </a:r>
                      <a:r>
                        <a:rPr lang="en-US" sz="1400" baseline="0" dirty="0">
                          <a:latin typeface="Arial"/>
                          <a:cs typeface="Arial"/>
                        </a:rPr>
                        <a:t> your idea original or unique?)</a:t>
                      </a:r>
                      <a:endParaRPr lang="en-US" sz="1400" dirty="0">
                        <a:latin typeface="Arial"/>
                        <a:cs typeface="Arial"/>
                      </a:endParaRPr>
                    </a:p>
                  </a:txBody>
                  <a:tcPr marL="0" marR="0" marT="0" marB="0" anchor="ctr"/>
                </a:tc>
                <a:tc>
                  <a:txBody>
                    <a:bodyPr/>
                    <a:lstStyle/>
                    <a:p>
                      <a:pPr marL="1905" algn="ctr">
                        <a:lnSpc>
                          <a:spcPct val="100000"/>
                        </a:lnSpc>
                      </a:pPr>
                      <a:r>
                        <a:rPr lang="en-US" sz="1400" dirty="0">
                          <a:latin typeface="Calibri"/>
                          <a:cs typeface="Calibri"/>
                        </a:rPr>
                        <a:t>10</a:t>
                      </a:r>
                      <a:endParaRPr sz="1400" dirty="0">
                        <a:latin typeface="Calibri"/>
                        <a:cs typeface="Calibri"/>
                      </a:endParaRPr>
                    </a:p>
                  </a:txBody>
                  <a:tcPr marL="0" marR="0" marT="0" marB="0" anchor="ctr"/>
                </a:tc>
                <a:extLst>
                  <a:ext uri="{0D108BD9-81ED-4DB2-BD59-A6C34878D82A}">
                    <a16:rowId xmlns:a16="http://schemas.microsoft.com/office/drawing/2014/main" val="10002"/>
                  </a:ext>
                </a:extLst>
              </a:tr>
              <a:tr h="271569">
                <a:tc>
                  <a:txBody>
                    <a:bodyPr/>
                    <a:lstStyle/>
                    <a:p>
                      <a:pPr marL="0" indent="122238">
                        <a:lnSpc>
                          <a:spcPct val="100000"/>
                        </a:lnSpc>
                      </a:pPr>
                      <a:r>
                        <a:rPr lang="en-US" sz="1400" dirty="0">
                          <a:latin typeface="Arial"/>
                          <a:cs typeface="Arial"/>
                        </a:rPr>
                        <a:t>Scalability</a:t>
                      </a:r>
                      <a:endParaRPr sz="1400" dirty="0">
                        <a:latin typeface="Arial"/>
                        <a:cs typeface="Arial"/>
                      </a:endParaRPr>
                    </a:p>
                  </a:txBody>
                  <a:tcPr marL="0" marR="0" marT="0" marB="0" anchor="ctr"/>
                </a:tc>
                <a:tc>
                  <a:txBody>
                    <a:bodyPr/>
                    <a:lstStyle/>
                    <a:p>
                      <a:pPr marL="1905" algn="ctr">
                        <a:lnSpc>
                          <a:spcPct val="100000"/>
                        </a:lnSpc>
                      </a:pPr>
                      <a:r>
                        <a:rPr lang="en-US" sz="1400" dirty="0">
                          <a:latin typeface="Calibri"/>
                          <a:cs typeface="Calibri"/>
                        </a:rPr>
                        <a:t>10</a:t>
                      </a:r>
                      <a:endParaRPr sz="1400" dirty="0">
                        <a:latin typeface="Calibri"/>
                        <a:cs typeface="Calibri"/>
                      </a:endParaRPr>
                    </a:p>
                  </a:txBody>
                  <a:tcPr marL="0" marR="0" marT="0" marB="0" anchor="ctr"/>
                </a:tc>
                <a:extLst>
                  <a:ext uri="{0D108BD9-81ED-4DB2-BD59-A6C34878D82A}">
                    <a16:rowId xmlns:a16="http://schemas.microsoft.com/office/drawing/2014/main" val="10003"/>
                  </a:ext>
                </a:extLst>
              </a:tr>
              <a:tr h="260707">
                <a:tc>
                  <a:txBody>
                    <a:bodyPr/>
                    <a:lstStyle/>
                    <a:p>
                      <a:pPr marL="0" indent="168275">
                        <a:lnSpc>
                          <a:spcPct val="100000"/>
                        </a:lnSpc>
                      </a:pPr>
                      <a:r>
                        <a:rPr lang="en-US" sz="1400" dirty="0">
                          <a:latin typeface="Arial"/>
                          <a:cs typeface="Arial"/>
                        </a:rPr>
                        <a:t>Financial Sustainability</a:t>
                      </a:r>
                      <a:endParaRPr sz="1400" dirty="0">
                        <a:latin typeface="Arial"/>
                        <a:cs typeface="Arial"/>
                      </a:endParaRPr>
                    </a:p>
                  </a:txBody>
                  <a:tcPr marL="0" marR="0" marT="0" marB="0" anchor="ctr"/>
                </a:tc>
                <a:tc>
                  <a:txBody>
                    <a:bodyPr/>
                    <a:lstStyle/>
                    <a:p>
                      <a:pPr marL="1905" algn="ctr">
                        <a:lnSpc>
                          <a:spcPct val="100000"/>
                        </a:lnSpc>
                      </a:pPr>
                      <a:r>
                        <a:rPr lang="en-US" sz="1400" dirty="0">
                          <a:latin typeface="Calibri"/>
                          <a:cs typeface="Calibri"/>
                        </a:rPr>
                        <a:t>15</a:t>
                      </a:r>
                      <a:endParaRPr sz="1400" dirty="0">
                        <a:latin typeface="Calibri"/>
                        <a:cs typeface="Calibri"/>
                      </a:endParaRPr>
                    </a:p>
                  </a:txBody>
                  <a:tcPr marL="0" marR="0" marT="0" marB="0" anchor="ctr"/>
                </a:tc>
                <a:extLst>
                  <a:ext uri="{0D108BD9-81ED-4DB2-BD59-A6C34878D82A}">
                    <a16:rowId xmlns:a16="http://schemas.microsoft.com/office/drawing/2014/main" val="10004"/>
                  </a:ext>
                </a:extLst>
              </a:tr>
              <a:tr h="271569">
                <a:tc>
                  <a:txBody>
                    <a:bodyPr/>
                    <a:lstStyle/>
                    <a:p>
                      <a:pPr marL="0" indent="122238"/>
                      <a:r>
                        <a:rPr lang="en-US" sz="1400" dirty="0">
                          <a:latin typeface="Arial"/>
                          <a:cs typeface="Arial"/>
                        </a:rPr>
                        <a:t>Impact</a:t>
                      </a:r>
                    </a:p>
                  </a:txBody>
                  <a:tcPr marL="0" marR="0" marT="0" marB="0" anchor="ctr"/>
                </a:tc>
                <a:tc>
                  <a:txBody>
                    <a:bodyPr/>
                    <a:lstStyle/>
                    <a:p>
                      <a:pPr marL="1270" algn="ctr">
                        <a:lnSpc>
                          <a:spcPct val="100000"/>
                        </a:lnSpc>
                      </a:pPr>
                      <a:r>
                        <a:rPr lang="en-US" sz="1400" dirty="0">
                          <a:latin typeface="Calibri"/>
                          <a:cs typeface="Calibri"/>
                        </a:rPr>
                        <a:t>20</a:t>
                      </a:r>
                      <a:endParaRPr sz="1400" dirty="0">
                        <a:latin typeface="Calibri"/>
                        <a:cs typeface="Calibri"/>
                      </a:endParaRPr>
                    </a:p>
                  </a:txBody>
                  <a:tcPr marL="0" marR="0" marT="0" marB="0" anchor="ctr"/>
                </a:tc>
                <a:extLst>
                  <a:ext uri="{0D108BD9-81ED-4DB2-BD59-A6C34878D82A}">
                    <a16:rowId xmlns:a16="http://schemas.microsoft.com/office/drawing/2014/main" val="10005"/>
                  </a:ext>
                </a:extLst>
              </a:tr>
            </a:tbl>
          </a:graphicData>
        </a:graphic>
      </p:graphicFrame>
      <p:sp>
        <p:nvSpPr>
          <p:cNvPr id="9" name="Slide Number Placeholder 8">
            <a:extLst>
              <a:ext uri="{FF2B5EF4-FFF2-40B4-BE49-F238E27FC236}">
                <a16:creationId xmlns:a16="http://schemas.microsoft.com/office/drawing/2014/main" id="{6F786C0F-37C9-4805-A681-C445D4FFE0F8}"/>
              </a:ext>
            </a:extLst>
          </p:cNvPr>
          <p:cNvSpPr>
            <a:spLocks noGrp="1"/>
          </p:cNvSpPr>
          <p:nvPr>
            <p:ph type="sldNum" sz="quarter" idx="12"/>
          </p:nvPr>
        </p:nvSpPr>
        <p:spPr/>
        <p:txBody>
          <a:bodyPr/>
          <a:lstStyle/>
          <a:p>
            <a:fld id="{871FDAF4-F9BA-4E6E-AE28-9371978FF90C}" type="slidenum">
              <a:rPr lang="en-US" smtClean="0"/>
              <a:t>112</a:t>
            </a:fld>
            <a:endParaRPr lang="en-US"/>
          </a:p>
        </p:txBody>
      </p:sp>
    </p:spTree>
    <p:extLst>
      <p:ext uri="{BB962C8B-B14F-4D97-AF65-F5344CB8AC3E}">
        <p14:creationId xmlns:p14="http://schemas.microsoft.com/office/powerpoint/2010/main" val="20424747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149599"/>
            <a:ext cx="6875727" cy="3776009"/>
          </a:xfrm>
          <a:prstGeom prst="rect">
            <a:avLst/>
          </a:prstGeom>
          <a:solidFill>
            <a:schemeClr val="bg1">
              <a:lumMod val="85000"/>
            </a:schemeClr>
          </a:solidFill>
        </p:spPr>
        <p:txBody>
          <a:bodyPr wrap="square" lIns="90086" tIns="45042" rIns="90086" bIns="45042" rtlCol="0">
            <a:noAutofit/>
          </a:bodyPr>
          <a:lstStyle/>
          <a:p>
            <a:pPr defTabSz="307397">
              <a:lnSpc>
                <a:spcPct val="107000"/>
              </a:lnSpc>
              <a:spcAft>
                <a:spcPts val="539"/>
              </a:spcAft>
            </a:pPr>
            <a:r>
              <a:rPr lang="en-SG" sz="1400" b="1" dirty="0">
                <a:solidFill>
                  <a:srgbClr val="000000"/>
                </a:solidFill>
                <a:ea typeface="ＭＳ 明朝"/>
                <a:cs typeface="Times New Roman"/>
              </a:rPr>
              <a:t>Cities may also refer some of the following interventions.  However, Innovation areas are not limited to following interventions only - </a:t>
            </a:r>
          </a:p>
          <a:p>
            <a:pPr marL="225201" indent="-225201" defTabSz="307397">
              <a:lnSpc>
                <a:spcPct val="107000"/>
              </a:lnSpc>
              <a:spcAft>
                <a:spcPts val="539"/>
              </a:spcAft>
              <a:buFont typeface="+mj-lt"/>
              <a:buAutoNum type="arabicPeriod"/>
            </a:pPr>
            <a:r>
              <a:rPr lang="en-SG" sz="1400" dirty="0">
                <a:solidFill>
                  <a:srgbClr val="000000"/>
                </a:solidFill>
                <a:ea typeface="ＭＳ 明朝"/>
                <a:cs typeface="Times New Roman"/>
              </a:rPr>
              <a:t> Care &amp; Support System to families/individuals affected by Covid-19  </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Sustainable Solutions</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Public Private Partnership</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Convergence across other flagship missions of the Government of India</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IEC &amp; Behaviour Change</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Community Engagement</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Sale of by-products of processing </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Robust wastewater management system</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Menstrual Waste Management</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User friendly Community and Public Toilets</a:t>
            </a:r>
          </a:p>
          <a:p>
            <a:pPr marL="225201" indent="-225201" defTabSz="307397">
              <a:lnSpc>
                <a:spcPct val="107000"/>
              </a:lnSpc>
              <a:spcAft>
                <a:spcPts val="539"/>
              </a:spcAft>
              <a:buFont typeface="+mj-lt"/>
              <a:buAutoNum type="arabicPeriod"/>
            </a:pPr>
            <a:r>
              <a:rPr lang="en-SG" sz="1400" dirty="0">
                <a:solidFill>
                  <a:prstClr val="black"/>
                </a:solidFill>
                <a:ea typeface="Calibri"/>
                <a:cs typeface="Times New Roman"/>
              </a:rPr>
              <a:t>Gender-specific solutions – with focus on women and transgenders </a:t>
            </a:r>
          </a:p>
        </p:txBody>
      </p:sp>
      <p:sp>
        <p:nvSpPr>
          <p:cNvPr id="3" name="TextBox 2"/>
          <p:cNvSpPr txBox="1"/>
          <p:nvPr/>
        </p:nvSpPr>
        <p:spPr>
          <a:xfrm>
            <a:off x="-17728" y="8827367"/>
            <a:ext cx="6875727" cy="1078633"/>
          </a:xfrm>
          <a:prstGeom prst="rect">
            <a:avLst/>
          </a:prstGeom>
          <a:solidFill>
            <a:srgbClr val="FFC000"/>
          </a:solidFill>
        </p:spPr>
        <p:txBody>
          <a:bodyPr wrap="square" lIns="90086" tIns="45042" rIns="90086" bIns="45042" rtlCol="0">
            <a:noAutofit/>
          </a:bodyPr>
          <a:lstStyle/>
          <a:p>
            <a:pPr marL="495307" indent="-495307" defTabSz="307397">
              <a:lnSpc>
                <a:spcPct val="107000"/>
              </a:lnSpc>
              <a:spcAft>
                <a:spcPts val="539"/>
              </a:spcAft>
              <a:buAutoNum type="arabicPeriod"/>
            </a:pPr>
            <a:r>
              <a:rPr lang="en-SG" sz="1200" b="1" i="1" dirty="0">
                <a:solidFill>
                  <a:prstClr val="black"/>
                </a:solidFill>
                <a:ea typeface="Calibri"/>
                <a:cs typeface="Times New Roman"/>
              </a:rPr>
              <a:t>All cities are requested to submit one such project in the aforementioned categories. Comprehensive documentation with pictures/video clips for your project or initative will make a stronger case for your city.</a:t>
            </a:r>
          </a:p>
          <a:p>
            <a:pPr marL="495307" indent="-495307" defTabSz="307397">
              <a:lnSpc>
                <a:spcPct val="107000"/>
              </a:lnSpc>
              <a:spcAft>
                <a:spcPts val="539"/>
              </a:spcAft>
              <a:buFontTx/>
              <a:buAutoNum type="arabicPeriod"/>
            </a:pPr>
            <a:r>
              <a:rPr lang="en-SG" sz="1200" b="1" i="1" dirty="0">
                <a:solidFill>
                  <a:prstClr val="black"/>
                </a:solidFill>
                <a:ea typeface="Calibri"/>
                <a:cs typeface="Times New Roman"/>
              </a:rPr>
              <a:t>Further such innovation/best practice to be promoted in the city - to help city during on-field validation</a:t>
            </a:r>
          </a:p>
        </p:txBody>
      </p:sp>
      <p:sp>
        <p:nvSpPr>
          <p:cNvPr id="4" name="Text Box 579"/>
          <p:cNvSpPr txBox="1"/>
          <p:nvPr/>
        </p:nvSpPr>
        <p:spPr>
          <a:xfrm>
            <a:off x="17727" y="1746975"/>
            <a:ext cx="6858000" cy="1395982"/>
          </a:xfrm>
          <a:prstGeom prst="rect">
            <a:avLst/>
          </a:prstGeom>
          <a:solidFill>
            <a:schemeClr val="accent3">
              <a:lumMod val="40000"/>
              <a:lumOff val="60000"/>
            </a:schemeClr>
          </a:solid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0086" tIns="45042" rIns="90086" bIns="45042" numCol="1" spcCol="0" rtlCol="0" fromWordArt="0" anchor="t" anchorCtr="0" forceAA="0" compatLnSpc="1">
            <a:prstTxWarp prst="textNoShape">
              <a:avLst/>
            </a:prstTxWarp>
            <a:noAutofit/>
          </a:bodyPr>
          <a:lstStyle/>
          <a:p>
            <a:pPr algn="just">
              <a:lnSpc>
                <a:spcPct val="107000"/>
              </a:lnSpc>
              <a:spcAft>
                <a:spcPts val="789"/>
              </a:spcAft>
            </a:pPr>
            <a:r>
              <a:rPr lang="en-US" sz="1400" dirty="0">
                <a:solidFill>
                  <a:prstClr val="black"/>
                </a:solidFill>
                <a:ea typeface="Calibri"/>
                <a:cs typeface="Times New Roman"/>
              </a:rPr>
              <a:t>Quality of project submitted by the ULB under </a:t>
            </a:r>
            <a:r>
              <a:rPr lang="en-US" sz="1400" b="1" dirty="0">
                <a:solidFill>
                  <a:prstClr val="black"/>
                </a:solidFill>
                <a:ea typeface="Calibri"/>
                <a:cs typeface="Times New Roman"/>
              </a:rPr>
              <a:t>‘Innovation &amp; Best Practices’ </a:t>
            </a:r>
            <a:r>
              <a:rPr lang="en-US" sz="1400" dirty="0">
                <a:solidFill>
                  <a:prstClr val="black"/>
                </a:solidFill>
                <a:ea typeface="Calibri"/>
                <a:cs typeface="Times New Roman"/>
              </a:rPr>
              <a:t>among the areas – </a:t>
            </a:r>
            <a:r>
              <a:rPr lang="en-US" sz="1400" b="1" dirty="0">
                <a:solidFill>
                  <a:prstClr val="black"/>
                </a:solidFill>
                <a:ea typeface="Calibri"/>
                <a:cs typeface="Times New Roman"/>
              </a:rPr>
              <a:t>Waste Management</a:t>
            </a:r>
            <a:r>
              <a:rPr lang="en-US" sz="1400" dirty="0">
                <a:solidFill>
                  <a:prstClr val="black"/>
                </a:solidFill>
                <a:ea typeface="Calibri"/>
                <a:cs typeface="Times New Roman"/>
              </a:rPr>
              <a:t>, </a:t>
            </a:r>
            <a:r>
              <a:rPr lang="en-US" sz="1400" b="1" dirty="0" err="1">
                <a:solidFill>
                  <a:prstClr val="black"/>
                </a:solidFill>
                <a:ea typeface="Calibri"/>
                <a:cs typeface="Times New Roman"/>
              </a:rPr>
              <a:t>Behaviour</a:t>
            </a:r>
            <a:r>
              <a:rPr lang="en-US" sz="1400" b="1" dirty="0">
                <a:solidFill>
                  <a:prstClr val="black"/>
                </a:solidFill>
                <a:ea typeface="Calibri"/>
                <a:cs typeface="Times New Roman"/>
              </a:rPr>
              <a:t> Change, sustainable sanitation, </a:t>
            </a:r>
            <a:r>
              <a:rPr lang="en-US" sz="1400" b="1" dirty="0">
                <a:solidFill>
                  <a:srgbClr val="FF0000"/>
                </a:solidFill>
                <a:ea typeface="Calibri"/>
                <a:cs typeface="Times New Roman"/>
              </a:rPr>
              <a:t>disaster management</a:t>
            </a:r>
            <a:r>
              <a:rPr lang="en-US" sz="1400" dirty="0">
                <a:solidFill>
                  <a:prstClr val="black"/>
                </a:solidFill>
                <a:ea typeface="Calibri"/>
                <a:cs typeface="Times New Roman"/>
              </a:rPr>
              <a:t> or interventions contributing to </a:t>
            </a:r>
            <a:r>
              <a:rPr lang="en-US" sz="1400" b="1" dirty="0">
                <a:solidFill>
                  <a:prstClr val="black"/>
                </a:solidFill>
                <a:ea typeface="Calibri"/>
                <a:cs typeface="Times New Roman"/>
              </a:rPr>
              <a:t>proven improvement in air quality </a:t>
            </a:r>
            <a:r>
              <a:rPr lang="en-US" sz="1400" dirty="0">
                <a:solidFill>
                  <a:prstClr val="black"/>
                </a:solidFill>
                <a:ea typeface="Calibri"/>
                <a:cs typeface="Times New Roman"/>
              </a:rPr>
              <a:t>and </a:t>
            </a:r>
            <a:r>
              <a:rPr lang="en-US" sz="1400" b="1" dirty="0">
                <a:solidFill>
                  <a:prstClr val="black"/>
                </a:solidFill>
                <a:ea typeface="Calibri"/>
                <a:cs typeface="Times New Roman"/>
              </a:rPr>
              <a:t>water conservation </a:t>
            </a:r>
            <a:r>
              <a:rPr lang="en-US" sz="1400" dirty="0">
                <a:solidFill>
                  <a:prstClr val="black"/>
                </a:solidFill>
                <a:ea typeface="Calibri"/>
                <a:cs typeface="Times New Roman"/>
              </a:rPr>
              <a:t>or</a:t>
            </a:r>
            <a:r>
              <a:rPr lang="en-US" sz="1400" b="1" dirty="0">
                <a:solidFill>
                  <a:prstClr val="black"/>
                </a:solidFill>
                <a:ea typeface="Calibri"/>
                <a:cs typeface="Times New Roman"/>
              </a:rPr>
              <a:t> re-use of waste water – All Innovations must be completed by </a:t>
            </a:r>
            <a:r>
              <a:rPr lang="en-US" sz="1400" b="1" dirty="0">
                <a:solidFill>
                  <a:srgbClr val="FF0000"/>
                </a:solidFill>
                <a:ea typeface="Calibri"/>
                <a:cs typeface="Times New Roman"/>
              </a:rPr>
              <a:t>31</a:t>
            </a:r>
            <a:r>
              <a:rPr lang="en-US" sz="1400" b="1" baseline="30000" dirty="0">
                <a:solidFill>
                  <a:srgbClr val="FF0000"/>
                </a:solidFill>
                <a:ea typeface="Calibri"/>
                <a:cs typeface="Times New Roman"/>
              </a:rPr>
              <a:t>st</a:t>
            </a:r>
            <a:r>
              <a:rPr lang="en-US" sz="1400" b="1" dirty="0">
                <a:solidFill>
                  <a:srgbClr val="FF0000"/>
                </a:solidFill>
                <a:ea typeface="Calibri"/>
                <a:cs typeface="Times New Roman"/>
              </a:rPr>
              <a:t>  December 2021 </a:t>
            </a:r>
            <a:r>
              <a:rPr lang="en-US" sz="1400" b="1" dirty="0">
                <a:solidFill>
                  <a:prstClr val="black"/>
                </a:solidFill>
                <a:ea typeface="Calibri"/>
                <a:cs typeface="Times New Roman"/>
              </a:rPr>
              <a:t>and uploaded on SS-2022 portal by </a:t>
            </a:r>
            <a:r>
              <a:rPr lang="en-US" sz="1400" b="1" dirty="0">
                <a:solidFill>
                  <a:srgbClr val="FF0000"/>
                </a:solidFill>
                <a:ea typeface="Calibri"/>
                <a:cs typeface="Times New Roman"/>
              </a:rPr>
              <a:t>15</a:t>
            </a:r>
            <a:r>
              <a:rPr lang="en-US" sz="1400" b="1" baseline="30000" dirty="0">
                <a:solidFill>
                  <a:srgbClr val="FF0000"/>
                </a:solidFill>
                <a:ea typeface="Calibri"/>
                <a:cs typeface="Times New Roman"/>
              </a:rPr>
              <a:t>th</a:t>
            </a:r>
            <a:r>
              <a:rPr lang="en-US" sz="1400" b="1" dirty="0">
                <a:solidFill>
                  <a:srgbClr val="FF0000"/>
                </a:solidFill>
                <a:ea typeface="Calibri"/>
                <a:cs typeface="Times New Roman"/>
              </a:rPr>
              <a:t> January 2022</a:t>
            </a:r>
            <a:endParaRPr lang="en-US" sz="1400" b="1" dirty="0">
              <a:solidFill>
                <a:prstClr val="black"/>
              </a:solidFill>
              <a:ea typeface="Calibri"/>
              <a:cs typeface="Times New Roman"/>
            </a:endParaRPr>
          </a:p>
          <a:p>
            <a:pPr algn="just">
              <a:lnSpc>
                <a:spcPct val="107000"/>
              </a:lnSpc>
              <a:spcAft>
                <a:spcPts val="789"/>
              </a:spcAft>
            </a:pPr>
            <a:endParaRPr lang="en-SG" sz="1400" dirty="0">
              <a:solidFill>
                <a:prstClr val="black"/>
              </a:solidFill>
              <a:ea typeface="Calibri"/>
              <a:cs typeface="Times New Roman"/>
            </a:endParaRPr>
          </a:p>
        </p:txBody>
      </p:sp>
      <p:sp>
        <p:nvSpPr>
          <p:cNvPr id="6" name="Rounded Rectangle 5"/>
          <p:cNvSpPr/>
          <p:nvPr/>
        </p:nvSpPr>
        <p:spPr>
          <a:xfrm>
            <a:off x="5809410" y="838140"/>
            <a:ext cx="1048590" cy="83323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6" tIns="45042" rIns="90086" bIns="45042" numCol="1" spcCol="0" rtlCol="0" fromWordArt="0" anchor="ctr" anchorCtr="0" forceAA="0" compatLnSpc="1">
            <a:prstTxWarp prst="textNoShape">
              <a:avLst/>
            </a:prstTxWarp>
            <a:noAutofit/>
          </a:bodyPr>
          <a:lstStyle/>
          <a:p>
            <a:pPr algn="ctr">
              <a:lnSpc>
                <a:spcPct val="107000"/>
              </a:lnSpc>
            </a:pPr>
            <a:r>
              <a:rPr lang="en-US" b="1" dirty="0">
                <a:solidFill>
                  <a:schemeClr val="bg1"/>
                </a:solidFill>
                <a:latin typeface="Arial"/>
                <a:ea typeface="Calibri"/>
                <a:cs typeface="Times New Roman"/>
              </a:rPr>
              <a:t>Marks</a:t>
            </a:r>
          </a:p>
          <a:p>
            <a:pPr algn="ctr">
              <a:lnSpc>
                <a:spcPct val="107000"/>
              </a:lnSpc>
            </a:pPr>
            <a:r>
              <a:rPr lang="en-US" b="1" dirty="0">
                <a:solidFill>
                  <a:schemeClr val="bg1"/>
                </a:solidFill>
                <a:latin typeface="Arial"/>
                <a:ea typeface="Calibri"/>
                <a:cs typeface="Times New Roman"/>
              </a:rPr>
              <a:t>75</a:t>
            </a:r>
            <a:endParaRPr lang="en-SG" sz="800" dirty="0">
              <a:solidFill>
                <a:schemeClr val="bg1"/>
              </a:solidFill>
              <a:ea typeface="Calibri"/>
              <a:cs typeface="Times New Roman"/>
            </a:endParaRPr>
          </a:p>
        </p:txBody>
      </p:sp>
      <p:sp>
        <p:nvSpPr>
          <p:cNvPr id="7" name="Rounded Rectangle 6"/>
          <p:cNvSpPr/>
          <p:nvPr/>
        </p:nvSpPr>
        <p:spPr>
          <a:xfrm>
            <a:off x="-17727" y="866381"/>
            <a:ext cx="779728" cy="81635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a:lnSpc>
                <a:spcPct val="107000"/>
              </a:lnSpc>
              <a:spcAft>
                <a:spcPts val="1088"/>
              </a:spcAft>
            </a:pPr>
            <a:r>
              <a:rPr lang="en-US" sz="2400" b="1" dirty="0">
                <a:solidFill>
                  <a:schemeClr val="bg1"/>
                </a:solidFill>
                <a:latin typeface="Arial"/>
                <a:ea typeface="Calibri"/>
                <a:cs typeface="Times New Roman"/>
              </a:rPr>
              <a:t>6.2</a:t>
            </a:r>
            <a:endParaRPr lang="en-SG" sz="900" dirty="0">
              <a:solidFill>
                <a:schemeClr val="bg1"/>
              </a:solidFill>
              <a:ea typeface="Calibri"/>
              <a:cs typeface="Times New Roman"/>
            </a:endParaRPr>
          </a:p>
        </p:txBody>
      </p:sp>
      <p:sp>
        <p:nvSpPr>
          <p:cNvPr id="8" name="Rounded Rectangle 7"/>
          <p:cNvSpPr/>
          <p:nvPr/>
        </p:nvSpPr>
        <p:spPr>
          <a:xfrm>
            <a:off x="762001" y="850840"/>
            <a:ext cx="5047409" cy="833234"/>
          </a:xfrm>
          <a:prstGeom prst="roundRect">
            <a:avLst/>
          </a:prstGeom>
          <a:solidFill>
            <a:srgbClr val="CB3145"/>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Category 2 : Innovation &amp; Best Practices by </a:t>
            </a:r>
          </a:p>
          <a:p>
            <a:pPr algn="ctr"/>
            <a:r>
              <a:rPr lang="en-US" sz="2000" dirty="0"/>
              <a:t>Citizens/RWAs/NGOs/SHGs/Private Sector/CSR</a:t>
            </a:r>
          </a:p>
        </p:txBody>
      </p:sp>
      <p:graphicFrame>
        <p:nvGraphicFramePr>
          <p:cNvPr id="9" name="object 7">
            <a:extLst>
              <a:ext uri="{FF2B5EF4-FFF2-40B4-BE49-F238E27FC236}">
                <a16:creationId xmlns:a16="http://schemas.microsoft.com/office/drawing/2014/main" id="{543AE9B9-9AF1-43CD-8FDC-A0B55BE7AD04}"/>
              </a:ext>
            </a:extLst>
          </p:cNvPr>
          <p:cNvGraphicFramePr>
            <a:graphicFrameLocks noGrp="1"/>
          </p:cNvGraphicFramePr>
          <p:nvPr>
            <p:extLst>
              <p:ext uri="{D42A27DB-BD31-4B8C-83A1-F6EECF244321}">
                <p14:modId xmlns:p14="http://schemas.microsoft.com/office/powerpoint/2010/main" val="2694359729"/>
              </p:ext>
            </p:extLst>
          </p:nvPr>
        </p:nvGraphicFramePr>
        <p:xfrm>
          <a:off x="0" y="6938309"/>
          <a:ext cx="6875727" cy="1843774"/>
        </p:xfrm>
        <a:graphic>
          <a:graphicData uri="http://schemas.openxmlformats.org/drawingml/2006/table">
            <a:tbl>
              <a:tblPr firstRow="1" bandRow="1">
                <a:tableStyleId>{1FECB4D8-DB02-4DC6-A0A2-4F2EBAE1DC90}</a:tableStyleId>
              </a:tblPr>
              <a:tblGrid>
                <a:gridCol w="5466419">
                  <a:extLst>
                    <a:ext uri="{9D8B030D-6E8A-4147-A177-3AD203B41FA5}">
                      <a16:colId xmlns:a16="http://schemas.microsoft.com/office/drawing/2014/main" val="20000"/>
                    </a:ext>
                  </a:extLst>
                </a:gridCol>
                <a:gridCol w="1409308">
                  <a:extLst>
                    <a:ext uri="{9D8B030D-6E8A-4147-A177-3AD203B41FA5}">
                      <a16:colId xmlns:a16="http://schemas.microsoft.com/office/drawing/2014/main" val="20001"/>
                    </a:ext>
                  </a:extLst>
                </a:gridCol>
              </a:tblGrid>
              <a:tr h="424479">
                <a:tc>
                  <a:txBody>
                    <a:bodyPr/>
                    <a:lstStyle/>
                    <a:p>
                      <a:pPr>
                        <a:lnSpc>
                          <a:spcPct val="100000"/>
                        </a:lnSpc>
                      </a:pPr>
                      <a:r>
                        <a:rPr lang="en-US" sz="1200" dirty="0"/>
                        <a:t>Scheme of Marking</a:t>
                      </a:r>
                      <a:endParaRPr sz="1200" dirty="0">
                        <a:latin typeface="Arial"/>
                        <a:cs typeface="Arial"/>
                      </a:endParaRPr>
                    </a:p>
                  </a:txBody>
                  <a:tcPr marL="0" marR="0" marT="0" marB="0" anchor="ctr">
                    <a:solidFill>
                      <a:srgbClr val="F88792"/>
                    </a:solidFill>
                  </a:tcPr>
                </a:tc>
                <a:tc>
                  <a:txBody>
                    <a:bodyPr/>
                    <a:lstStyle/>
                    <a:p>
                      <a:pPr marL="60325" indent="0" algn="ctr">
                        <a:lnSpc>
                          <a:spcPct val="100000"/>
                        </a:lnSpc>
                      </a:pPr>
                      <a:r>
                        <a:rPr lang="en-US" sz="1200" dirty="0"/>
                        <a:t>Max.</a:t>
                      </a:r>
                      <a:r>
                        <a:rPr lang="en-US" sz="1200" baseline="0" dirty="0"/>
                        <a:t> Marks</a:t>
                      </a:r>
                      <a:endParaRPr sz="1200" dirty="0">
                        <a:latin typeface="Arial"/>
                        <a:cs typeface="Arial"/>
                      </a:endParaRPr>
                    </a:p>
                  </a:txBody>
                  <a:tcPr marL="0" marR="0" marT="0" marB="0" anchor="ctr">
                    <a:solidFill>
                      <a:srgbClr val="F88792"/>
                    </a:solidFill>
                  </a:tcPr>
                </a:tc>
                <a:extLst>
                  <a:ext uri="{0D108BD9-81ED-4DB2-BD59-A6C34878D82A}">
                    <a16:rowId xmlns:a16="http://schemas.microsoft.com/office/drawing/2014/main" val="10000"/>
                  </a:ext>
                </a:extLst>
              </a:tr>
              <a:tr h="392631">
                <a:tc>
                  <a:txBody>
                    <a:bodyPr/>
                    <a:lstStyle/>
                    <a:p>
                      <a:pPr marL="0" indent="122238">
                        <a:lnSpc>
                          <a:spcPct val="100000"/>
                        </a:lnSpc>
                      </a:pPr>
                      <a:r>
                        <a:rPr lang="en-US" sz="1200" dirty="0">
                          <a:latin typeface="Arial"/>
                          <a:cs typeface="Arial"/>
                        </a:rPr>
                        <a:t>Implementation</a:t>
                      </a:r>
                    </a:p>
                  </a:txBody>
                  <a:tcPr marL="0" marR="0" marT="0" marB="0" anchor="ctr"/>
                </a:tc>
                <a:tc>
                  <a:txBody>
                    <a:bodyPr/>
                    <a:lstStyle/>
                    <a:p>
                      <a:pPr marL="1905" algn="ctr">
                        <a:lnSpc>
                          <a:spcPct val="100000"/>
                        </a:lnSpc>
                      </a:pPr>
                      <a:r>
                        <a:rPr lang="en-US" sz="1200" dirty="0">
                          <a:latin typeface="Calibri"/>
                          <a:cs typeface="Calibri"/>
                        </a:rPr>
                        <a:t>15</a:t>
                      </a:r>
                      <a:endParaRPr sz="1200" dirty="0">
                        <a:latin typeface="Calibri"/>
                        <a:cs typeface="Calibri"/>
                      </a:endParaRPr>
                    </a:p>
                  </a:txBody>
                  <a:tcPr marL="0" marR="0" marT="0" marB="0" anchor="ctr"/>
                </a:tc>
                <a:extLst>
                  <a:ext uri="{0D108BD9-81ED-4DB2-BD59-A6C34878D82A}">
                    <a16:rowId xmlns:a16="http://schemas.microsoft.com/office/drawing/2014/main" val="10001"/>
                  </a:ext>
                </a:extLst>
              </a:tr>
              <a:tr h="380964">
                <a:tc>
                  <a:txBody>
                    <a:bodyPr/>
                    <a:lstStyle/>
                    <a:p>
                      <a:pPr marL="122238" marR="0" indent="0" algn="l" defTabSz="456932" rtl="0" eaLnBrk="1" fontAlgn="auto" latinLnBrk="0" hangingPunct="1">
                        <a:lnSpc>
                          <a:spcPct val="100000"/>
                        </a:lnSpc>
                        <a:spcBef>
                          <a:spcPts val="0"/>
                        </a:spcBef>
                        <a:spcAft>
                          <a:spcPts val="0"/>
                        </a:spcAft>
                        <a:buClrTx/>
                        <a:buSzTx/>
                        <a:buFontTx/>
                        <a:buNone/>
                        <a:tabLst/>
                        <a:defRPr/>
                      </a:pPr>
                      <a:r>
                        <a:rPr lang="en-US" sz="1200" dirty="0">
                          <a:latin typeface="Arial"/>
                          <a:cs typeface="Arial"/>
                        </a:rPr>
                        <a:t>Novelty (Is</a:t>
                      </a:r>
                      <a:r>
                        <a:rPr lang="en-US" sz="1200" baseline="0" dirty="0">
                          <a:latin typeface="Arial"/>
                          <a:cs typeface="Arial"/>
                        </a:rPr>
                        <a:t> your idea original or unique?)</a:t>
                      </a:r>
                      <a:endParaRPr lang="en-US" sz="1200" dirty="0">
                        <a:latin typeface="Arial"/>
                        <a:cs typeface="Arial"/>
                      </a:endParaRPr>
                    </a:p>
                  </a:txBody>
                  <a:tcPr marL="0" marR="0" marT="0" marB="0" anchor="ctr"/>
                </a:tc>
                <a:tc>
                  <a:txBody>
                    <a:bodyPr/>
                    <a:lstStyle/>
                    <a:p>
                      <a:pPr marL="1905" algn="ctr">
                        <a:lnSpc>
                          <a:spcPct val="100000"/>
                        </a:lnSpc>
                      </a:pPr>
                      <a:r>
                        <a:rPr lang="en-US" sz="1200" dirty="0">
                          <a:latin typeface="Calibri"/>
                          <a:cs typeface="Calibri"/>
                        </a:rPr>
                        <a:t>15</a:t>
                      </a:r>
                      <a:endParaRPr sz="1200" dirty="0">
                        <a:latin typeface="Calibri"/>
                        <a:cs typeface="Calibri"/>
                      </a:endParaRPr>
                    </a:p>
                  </a:txBody>
                  <a:tcPr marL="0" marR="0" marT="0" marB="0" anchor="ctr"/>
                </a:tc>
                <a:extLst>
                  <a:ext uri="{0D108BD9-81ED-4DB2-BD59-A6C34878D82A}">
                    <a16:rowId xmlns:a16="http://schemas.microsoft.com/office/drawing/2014/main" val="10002"/>
                  </a:ext>
                </a:extLst>
              </a:tr>
              <a:tr h="322850">
                <a:tc>
                  <a:txBody>
                    <a:bodyPr/>
                    <a:lstStyle/>
                    <a:p>
                      <a:pPr marL="0" indent="122238">
                        <a:lnSpc>
                          <a:spcPct val="100000"/>
                        </a:lnSpc>
                      </a:pPr>
                      <a:r>
                        <a:rPr lang="en-US" sz="1200" dirty="0">
                          <a:latin typeface="Arial"/>
                          <a:cs typeface="Arial"/>
                        </a:rPr>
                        <a:t>Scalability</a:t>
                      </a:r>
                      <a:endParaRPr sz="1200" dirty="0">
                        <a:latin typeface="Arial"/>
                        <a:cs typeface="Arial"/>
                      </a:endParaRPr>
                    </a:p>
                  </a:txBody>
                  <a:tcPr marL="0" marR="0" marT="0" marB="0" anchor="ctr"/>
                </a:tc>
                <a:tc>
                  <a:txBody>
                    <a:bodyPr/>
                    <a:lstStyle/>
                    <a:p>
                      <a:pPr marL="1905" algn="ctr">
                        <a:lnSpc>
                          <a:spcPct val="100000"/>
                        </a:lnSpc>
                      </a:pPr>
                      <a:r>
                        <a:rPr lang="en-US" sz="1200" dirty="0">
                          <a:latin typeface="Calibri"/>
                          <a:cs typeface="Calibri"/>
                        </a:rPr>
                        <a:t>15</a:t>
                      </a:r>
                      <a:endParaRPr sz="1200" dirty="0">
                        <a:latin typeface="Calibri"/>
                        <a:cs typeface="Calibri"/>
                      </a:endParaRPr>
                    </a:p>
                  </a:txBody>
                  <a:tcPr marL="0" marR="0" marT="0" marB="0" anchor="ctr"/>
                </a:tc>
                <a:extLst>
                  <a:ext uri="{0D108BD9-81ED-4DB2-BD59-A6C34878D82A}">
                    <a16:rowId xmlns:a16="http://schemas.microsoft.com/office/drawing/2014/main" val="10003"/>
                  </a:ext>
                </a:extLst>
              </a:tr>
              <a:tr h="322850">
                <a:tc>
                  <a:txBody>
                    <a:bodyPr/>
                    <a:lstStyle/>
                    <a:p>
                      <a:pPr marL="0" indent="122238"/>
                      <a:r>
                        <a:rPr lang="en-US" sz="1200" dirty="0">
                          <a:latin typeface="Arial"/>
                          <a:cs typeface="Arial"/>
                        </a:rPr>
                        <a:t>Impact</a:t>
                      </a:r>
                    </a:p>
                  </a:txBody>
                  <a:tcPr marL="0" marR="0" marT="0" marB="0" anchor="ctr"/>
                </a:tc>
                <a:tc>
                  <a:txBody>
                    <a:bodyPr/>
                    <a:lstStyle/>
                    <a:p>
                      <a:pPr marL="1270" algn="ctr">
                        <a:lnSpc>
                          <a:spcPct val="100000"/>
                        </a:lnSpc>
                      </a:pPr>
                      <a:r>
                        <a:rPr lang="en-US" sz="1200" dirty="0">
                          <a:latin typeface="Calibri"/>
                          <a:cs typeface="Calibri"/>
                        </a:rPr>
                        <a:t>30</a:t>
                      </a:r>
                      <a:endParaRPr sz="1200" dirty="0">
                        <a:latin typeface="Calibri"/>
                        <a:cs typeface="Calibri"/>
                      </a:endParaRPr>
                    </a:p>
                  </a:txBody>
                  <a:tcPr marL="0" marR="0" marT="0" marB="0" anchor="ctr"/>
                </a:tc>
                <a:extLst>
                  <a:ext uri="{0D108BD9-81ED-4DB2-BD59-A6C34878D82A}">
                    <a16:rowId xmlns:a16="http://schemas.microsoft.com/office/drawing/2014/main" val="10005"/>
                  </a:ext>
                </a:extLst>
              </a:tr>
            </a:tbl>
          </a:graphicData>
        </a:graphic>
      </p:graphicFrame>
      <p:sp>
        <p:nvSpPr>
          <p:cNvPr id="10" name="Slide Number Placeholder 9">
            <a:extLst>
              <a:ext uri="{FF2B5EF4-FFF2-40B4-BE49-F238E27FC236}">
                <a16:creationId xmlns:a16="http://schemas.microsoft.com/office/drawing/2014/main" id="{9ADEAE49-31CE-48C0-9548-5FAF180939D8}"/>
              </a:ext>
            </a:extLst>
          </p:cNvPr>
          <p:cNvSpPr>
            <a:spLocks noGrp="1"/>
          </p:cNvSpPr>
          <p:nvPr>
            <p:ph type="sldNum" sz="quarter" idx="12"/>
          </p:nvPr>
        </p:nvSpPr>
        <p:spPr/>
        <p:txBody>
          <a:bodyPr/>
          <a:lstStyle/>
          <a:p>
            <a:fld id="{871FDAF4-F9BA-4E6E-AE28-9371978FF90C}" type="slidenum">
              <a:rPr lang="en-US" smtClean="0"/>
              <a:t>113</a:t>
            </a:fld>
            <a:endParaRPr lang="en-US"/>
          </a:p>
        </p:txBody>
      </p:sp>
    </p:spTree>
    <p:extLst>
      <p:ext uri="{BB962C8B-B14F-4D97-AF65-F5344CB8AC3E}">
        <p14:creationId xmlns:p14="http://schemas.microsoft.com/office/powerpoint/2010/main" val="31772561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F781B3-F283-4E51-B56A-E86CBEAF45A9}"/>
              </a:ext>
            </a:extLst>
          </p:cNvPr>
          <p:cNvGrpSpPr/>
          <p:nvPr/>
        </p:nvGrpSpPr>
        <p:grpSpPr>
          <a:xfrm>
            <a:off x="-101600" y="774699"/>
            <a:ext cx="6959600" cy="9145814"/>
            <a:chOff x="-5573466" y="756596"/>
            <a:chExt cx="17807799" cy="9102629"/>
          </a:xfrm>
          <a:effectLst/>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76332" y="756596"/>
              <a:ext cx="17610665" cy="9102629"/>
            </a:xfrm>
            <a:prstGeom prst="rect">
              <a:avLst/>
            </a:prstGeom>
          </p:spPr>
        </p:pic>
        <p:sp>
          <p:nvSpPr>
            <p:cNvPr id="11" name="TextBox 10"/>
            <p:cNvSpPr txBox="1"/>
            <p:nvPr/>
          </p:nvSpPr>
          <p:spPr>
            <a:xfrm>
              <a:off x="-5573466" y="5888449"/>
              <a:ext cx="17338982" cy="1929836"/>
            </a:xfrm>
            <a:prstGeom prst="rect">
              <a:avLst/>
            </a:prstGeom>
            <a:noFill/>
          </p:spPr>
          <p:txBody>
            <a:bodyPr wrap="square" rtlCol="0">
              <a:spAutoFit/>
            </a:bodyPr>
            <a:lstStyle/>
            <a:p>
              <a:pPr algn="ctr" defTabSz="1320816">
                <a:defRPr/>
              </a:pPr>
              <a:r>
                <a:rPr lang="en-US" sz="5400" dirty="0">
                  <a:solidFill>
                    <a:prstClr val="white"/>
                  </a:solidFill>
                  <a:latin typeface="Lucida Calligraphy" panose="03010101010101010101" pitchFamily="66" charset="0"/>
                </a:rPr>
                <a:t>Assessment </a:t>
              </a:r>
              <a:r>
                <a:rPr lang="en-US" sz="6600" dirty="0">
                  <a:solidFill>
                    <a:srgbClr val="FFC000"/>
                  </a:solidFill>
                  <a:latin typeface="Lucida Calligraphy" panose="03010101010101010101" pitchFamily="66" charset="0"/>
                </a:rPr>
                <a:t>of</a:t>
              </a:r>
              <a:r>
                <a:rPr lang="en-US" sz="6600" dirty="0">
                  <a:solidFill>
                    <a:prstClr val="white"/>
                  </a:solidFill>
                  <a:latin typeface="Lucida Calligraphy" panose="03010101010101010101" pitchFamily="66" charset="0"/>
                </a:rPr>
                <a:t> </a:t>
              </a:r>
              <a:r>
                <a:rPr lang="en-US" sz="5400" dirty="0">
                  <a:solidFill>
                    <a:prstClr val="white"/>
                  </a:solidFill>
                  <a:latin typeface="Lucida Calligraphy" panose="03010101010101010101" pitchFamily="66" charset="0"/>
                </a:rPr>
                <a:t>Ganga Towns</a:t>
              </a:r>
            </a:p>
          </p:txBody>
        </p:sp>
        <p:sp>
          <p:nvSpPr>
            <p:cNvPr id="4" name="TextBox 3"/>
            <p:cNvSpPr txBox="1"/>
            <p:nvPr/>
          </p:nvSpPr>
          <p:spPr>
            <a:xfrm>
              <a:off x="-5573466" y="8441986"/>
              <a:ext cx="17635471" cy="338554"/>
            </a:xfrm>
            <a:prstGeom prst="rect">
              <a:avLst/>
            </a:prstGeom>
            <a:noFill/>
          </p:spPr>
          <p:txBody>
            <a:bodyPr wrap="square" rtlCol="0">
              <a:spAutoFit/>
            </a:bodyPr>
            <a:lstStyle/>
            <a:p>
              <a:pPr algn="ctr" defTabSz="1320816">
                <a:defRPr/>
              </a:pPr>
              <a:r>
                <a:rPr lang="en-US" sz="1600" dirty="0">
                  <a:solidFill>
                    <a:prstClr val="white"/>
                  </a:solidFill>
                  <a:latin typeface="Lucida Calligraphy" panose="03010101010101010101" pitchFamily="66" charset="0"/>
                </a:rPr>
                <a:t>….additional assessment of ‘Ganga Towns’ for a separate evaluation of their performance.</a:t>
              </a:r>
            </a:p>
          </p:txBody>
        </p:sp>
      </p:grpSp>
      <p:sp>
        <p:nvSpPr>
          <p:cNvPr id="5" name="Slide Number Placeholder 4">
            <a:extLst>
              <a:ext uri="{FF2B5EF4-FFF2-40B4-BE49-F238E27FC236}">
                <a16:creationId xmlns:a16="http://schemas.microsoft.com/office/drawing/2014/main" id="{7D012030-731D-4EEE-9856-A206A9029A24}"/>
              </a:ext>
            </a:extLst>
          </p:cNvPr>
          <p:cNvSpPr>
            <a:spLocks noGrp="1"/>
          </p:cNvSpPr>
          <p:nvPr>
            <p:ph type="sldNum" sz="quarter" idx="12"/>
          </p:nvPr>
        </p:nvSpPr>
        <p:spPr/>
        <p:txBody>
          <a:bodyPr/>
          <a:lstStyle/>
          <a:p>
            <a:fld id="{871FDAF4-F9BA-4E6E-AE28-9371978FF90C}" type="slidenum">
              <a:rPr lang="en-US" smtClean="0"/>
              <a:t>114</a:t>
            </a:fld>
            <a:endParaRPr lang="en-US"/>
          </a:p>
        </p:txBody>
      </p:sp>
    </p:spTree>
    <p:extLst>
      <p:ext uri="{BB962C8B-B14F-4D97-AF65-F5344CB8AC3E}">
        <p14:creationId xmlns:p14="http://schemas.microsoft.com/office/powerpoint/2010/main" val="31548278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92" y="762192"/>
            <a:ext cx="6873991" cy="9143808"/>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4197967011"/>
              </p:ext>
            </p:extLst>
          </p:nvPr>
        </p:nvGraphicFramePr>
        <p:xfrm>
          <a:off x="1855345" y="1279079"/>
          <a:ext cx="4951856" cy="1873972"/>
        </p:xfrm>
        <a:graphic>
          <a:graphicData uri="http://schemas.openxmlformats.org/drawingml/2006/table">
            <a:tbl>
              <a:tblPr firstRow="1" firstCol="1" bandRow="1"/>
              <a:tblGrid>
                <a:gridCol w="1965064">
                  <a:extLst>
                    <a:ext uri="{9D8B030D-6E8A-4147-A177-3AD203B41FA5}">
                      <a16:colId xmlns:a16="http://schemas.microsoft.com/office/drawing/2014/main" val="20000"/>
                    </a:ext>
                  </a:extLst>
                </a:gridCol>
                <a:gridCol w="1524609">
                  <a:extLst>
                    <a:ext uri="{9D8B030D-6E8A-4147-A177-3AD203B41FA5}">
                      <a16:colId xmlns:a16="http://schemas.microsoft.com/office/drawing/2014/main" val="20001"/>
                    </a:ext>
                  </a:extLst>
                </a:gridCol>
                <a:gridCol w="1462183">
                  <a:extLst>
                    <a:ext uri="{9D8B030D-6E8A-4147-A177-3AD203B41FA5}">
                      <a16:colId xmlns:a16="http://schemas.microsoft.com/office/drawing/2014/main" val="20002"/>
                    </a:ext>
                  </a:extLst>
                </a:gridCol>
              </a:tblGrid>
              <a:tr h="494357">
                <a:tc>
                  <a:txBody>
                    <a:bodyPr/>
                    <a:lstStyle/>
                    <a:p>
                      <a:pPr marL="0" marR="0" algn="ctr">
                        <a:lnSpc>
                          <a:spcPct val="107000"/>
                        </a:lnSpc>
                        <a:spcBef>
                          <a:spcPts val="0"/>
                        </a:spcBef>
                        <a:spcAft>
                          <a:spcPts val="0"/>
                        </a:spcAft>
                      </a:pPr>
                      <a:r>
                        <a:rPr lang="en-US" sz="15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5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Dumpsite(s)</a:t>
                      </a:r>
                      <a:r>
                        <a:rPr lang="en-US" sz="15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 found in</a:t>
                      </a:r>
                      <a:endParaRPr lang="en-US" sz="15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5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35818">
                <a:tc rowSpan="4">
                  <a:txBody>
                    <a:bodyPr/>
                    <a:lstStyle/>
                    <a:p>
                      <a:pPr marL="0" marR="0" algn="ctr">
                        <a:lnSpc>
                          <a:spcPct val="107000"/>
                        </a:lnSpc>
                        <a:spcBef>
                          <a:spcPts val="0"/>
                        </a:spcBef>
                        <a:spcAft>
                          <a:spcPts val="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Open dumpsites </a:t>
                      </a:r>
                      <a:r>
                        <a:rPr lang="en-US" sz="1900" dirty="0">
                          <a:effectLst/>
                          <a:latin typeface="Calibri" panose="020F0502020204030204" pitchFamily="34" charset="0"/>
                          <a:ea typeface="Calibri" panose="020F0502020204030204" pitchFamily="34" charset="0"/>
                          <a:cs typeface="Times New Roman" panose="02020603050405020304" pitchFamily="18" charset="0"/>
                        </a:rPr>
                        <a:t>near</a:t>
                      </a:r>
                      <a:r>
                        <a:rPr lang="en-US" sz="1900" baseline="0" dirty="0">
                          <a:effectLst/>
                          <a:latin typeface="Calibri" panose="020F0502020204030204" pitchFamily="34" charset="0"/>
                          <a:ea typeface="Calibri" panose="020F0502020204030204" pitchFamily="34" charset="0"/>
                          <a:cs typeface="Times New Roman" panose="02020603050405020304" pitchFamily="18" charset="0"/>
                        </a:rPr>
                        <a:t> the Ghats or on the riverbank</a:t>
                      </a:r>
                    </a:p>
                    <a:p>
                      <a:pPr marL="0" marR="0" algn="ctr">
                        <a:lnSpc>
                          <a:spcPct val="107000"/>
                        </a:lnSpc>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 spot</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29231">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spots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02397">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4-10 spots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12169">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&gt;10 spots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96712357"/>
              </p:ext>
            </p:extLst>
          </p:nvPr>
        </p:nvGraphicFramePr>
        <p:xfrm>
          <a:off x="1896052" y="3258130"/>
          <a:ext cx="4910826" cy="1863608"/>
        </p:xfrm>
        <a:graphic>
          <a:graphicData uri="http://schemas.openxmlformats.org/drawingml/2006/table">
            <a:tbl>
              <a:tblPr firstRow="1" firstCol="1" bandRow="1"/>
              <a:tblGrid>
                <a:gridCol w="2287557">
                  <a:extLst>
                    <a:ext uri="{9D8B030D-6E8A-4147-A177-3AD203B41FA5}">
                      <a16:colId xmlns:a16="http://schemas.microsoft.com/office/drawing/2014/main" val="20000"/>
                    </a:ext>
                  </a:extLst>
                </a:gridCol>
                <a:gridCol w="1871955">
                  <a:extLst>
                    <a:ext uri="{9D8B030D-6E8A-4147-A177-3AD203B41FA5}">
                      <a16:colId xmlns:a16="http://schemas.microsoft.com/office/drawing/2014/main" val="20001"/>
                    </a:ext>
                  </a:extLst>
                </a:gridCol>
                <a:gridCol w="751314">
                  <a:extLst>
                    <a:ext uri="{9D8B030D-6E8A-4147-A177-3AD203B41FA5}">
                      <a16:colId xmlns:a16="http://schemas.microsoft.com/office/drawing/2014/main" val="20002"/>
                    </a:ext>
                  </a:extLst>
                </a:gridCol>
              </a:tblGrid>
              <a:tr h="339227">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GVP(s) found</a:t>
                      </a:r>
                      <a:r>
                        <a:rPr lang="en-US" sz="1300" b="1" baseline="0" dirty="0">
                          <a:solidFill>
                            <a:schemeClr val="bg1"/>
                          </a:solidFill>
                          <a:effectLst/>
                          <a:latin typeface="Arial" panose="020B0604020202020204" pitchFamily="34" charset="0"/>
                          <a:ea typeface="Calibri" panose="020F0502020204030204" pitchFamily="34" charset="0"/>
                          <a:cs typeface="Arial" panose="020B0604020202020204" pitchFamily="34" charset="0"/>
                        </a:rPr>
                        <a:t> in</a:t>
                      </a:r>
                      <a:endPar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46552">
                <a:tc rowSpan="4">
                  <a:txBody>
                    <a:bodyPr/>
                    <a:lstStyle/>
                    <a:p>
                      <a:pPr marL="0" marR="0" algn="ctr">
                        <a:lnSpc>
                          <a:spcPct val="107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Garbage</a:t>
                      </a:r>
                      <a:r>
                        <a:rPr lang="en-US" sz="1500" b="1" baseline="0" dirty="0">
                          <a:effectLst/>
                          <a:latin typeface="Calibri" panose="020F0502020204030204" pitchFamily="34" charset="0"/>
                          <a:ea typeface="Calibri" panose="020F0502020204030204" pitchFamily="34" charset="0"/>
                          <a:cs typeface="Times New Roman" panose="02020603050405020304" pitchFamily="18" charset="0"/>
                        </a:rPr>
                        <a:t> Vulnerable Points </a:t>
                      </a:r>
                      <a:r>
                        <a:rPr lang="en-US" sz="1500" baseline="0" dirty="0">
                          <a:effectLst/>
                          <a:latin typeface="Calibri" panose="020F0502020204030204" pitchFamily="34" charset="0"/>
                          <a:ea typeface="Calibri" panose="020F0502020204030204" pitchFamily="34" charset="0"/>
                          <a:cs typeface="Times New Roman" panose="02020603050405020304" pitchFamily="18" charset="0"/>
                        </a:rPr>
                        <a:t>(GVPs) </a:t>
                      </a:r>
                      <a:r>
                        <a:rPr lang="en-US" sz="1500" dirty="0">
                          <a:effectLst/>
                          <a:latin typeface="Calibri" panose="020F0502020204030204" pitchFamily="34" charset="0"/>
                          <a:ea typeface="Calibri" panose="020F0502020204030204" pitchFamily="34" charset="0"/>
                          <a:cs typeface="Times New Roman" panose="02020603050405020304" pitchFamily="18" charset="0"/>
                        </a:rPr>
                        <a:t>near</a:t>
                      </a:r>
                      <a:r>
                        <a:rPr lang="en-US" sz="1500" baseline="0" dirty="0">
                          <a:effectLst/>
                          <a:latin typeface="Calibri" panose="020F0502020204030204" pitchFamily="34" charset="0"/>
                          <a:ea typeface="Calibri" panose="020F0502020204030204" pitchFamily="34" charset="0"/>
                          <a:cs typeface="Times New Roman" panose="02020603050405020304" pitchFamily="18" charset="0"/>
                        </a:rPr>
                        <a:t> the Ghats or on the riverbank</a:t>
                      </a:r>
                    </a:p>
                    <a:p>
                      <a:pPr marL="0" marR="0" algn="ctr">
                        <a:lnSpc>
                          <a:spcPct val="107000"/>
                        </a:lnSpc>
                        <a:spcBef>
                          <a:spcPts val="0"/>
                        </a:spcBef>
                        <a:spcAft>
                          <a:spcPts val="0"/>
                        </a:spcAf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 spot</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39754">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spots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15262">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4-10 spots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2281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&gt;10 spots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2534165525"/>
              </p:ext>
            </p:extLst>
          </p:nvPr>
        </p:nvGraphicFramePr>
        <p:xfrm>
          <a:off x="1896372" y="5265695"/>
          <a:ext cx="4910828" cy="2122964"/>
        </p:xfrm>
        <a:graphic>
          <a:graphicData uri="http://schemas.openxmlformats.org/drawingml/2006/table">
            <a:tbl>
              <a:tblPr firstRow="1" firstCol="1" bandRow="1"/>
              <a:tblGrid>
                <a:gridCol w="2350714">
                  <a:extLst>
                    <a:ext uri="{9D8B030D-6E8A-4147-A177-3AD203B41FA5}">
                      <a16:colId xmlns:a16="http://schemas.microsoft.com/office/drawing/2014/main" val="20000"/>
                    </a:ext>
                  </a:extLst>
                </a:gridCol>
                <a:gridCol w="1822362">
                  <a:extLst>
                    <a:ext uri="{9D8B030D-6E8A-4147-A177-3AD203B41FA5}">
                      <a16:colId xmlns:a16="http://schemas.microsoft.com/office/drawing/2014/main" val="20001"/>
                    </a:ext>
                  </a:extLst>
                </a:gridCol>
                <a:gridCol w="737752">
                  <a:extLst>
                    <a:ext uri="{9D8B030D-6E8A-4147-A177-3AD203B41FA5}">
                      <a16:colId xmlns:a16="http://schemas.microsoft.com/office/drawing/2014/main" val="20002"/>
                    </a:ext>
                  </a:extLst>
                </a:gridCol>
              </a:tblGrid>
              <a:tr h="397066">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Solid waste found</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405640">
                <a:tc rowSpan="4">
                  <a:txBody>
                    <a:bodyPr/>
                    <a:lstStyle/>
                    <a:p>
                      <a:pPr marL="0" marR="0" algn="ctr">
                        <a:lnSpc>
                          <a:spcPct val="107000"/>
                        </a:lnSpc>
                        <a:spcBef>
                          <a:spcPts val="0"/>
                        </a:spcBef>
                        <a:spcAft>
                          <a:spcPts val="0"/>
                        </a:spcAft>
                      </a:pPr>
                      <a:r>
                        <a:rPr lang="en-US" sz="1500" b="1" kern="1200" dirty="0">
                          <a:solidFill>
                            <a:schemeClr val="tx1"/>
                          </a:solidFill>
                          <a:effectLst/>
                          <a:latin typeface="+mn-lt"/>
                          <a:ea typeface="+mn-ea"/>
                          <a:cs typeface="+mn-cs"/>
                        </a:rPr>
                        <a:t>No Solid Waste floating </a:t>
                      </a:r>
                      <a:r>
                        <a:rPr lang="en-US" sz="1500" b="0" kern="1200" dirty="0">
                          <a:solidFill>
                            <a:schemeClr val="tx1"/>
                          </a:solidFill>
                          <a:effectLst/>
                          <a:latin typeface="+mn-lt"/>
                          <a:ea typeface="+mn-ea"/>
                          <a:cs typeface="+mn-cs"/>
                        </a:rPr>
                        <a:t>on the river </a:t>
                      </a:r>
                      <a:r>
                        <a:rPr lang="en-US" sz="1500"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(passing through ULB’s jurisdiction)</a:t>
                      </a:r>
                    </a:p>
                    <a:p>
                      <a:pPr marL="0" marR="0" algn="ctr">
                        <a:lnSpc>
                          <a:spcPct val="107000"/>
                        </a:lnSpc>
                        <a:spcBef>
                          <a:spcPts val="0"/>
                        </a:spcBef>
                        <a:spcAft>
                          <a:spcPts val="0"/>
                        </a:spcAft>
                      </a:pPr>
                      <a:endParaRPr lang="en-US" sz="1500"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9768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1-3 location(s)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486061">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4-10 locations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436514">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500" kern="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&gt;10 locations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48789792"/>
              </p:ext>
            </p:extLst>
          </p:nvPr>
        </p:nvGraphicFramePr>
        <p:xfrm>
          <a:off x="1855344" y="7476840"/>
          <a:ext cx="4951856" cy="1813447"/>
        </p:xfrm>
        <a:graphic>
          <a:graphicData uri="http://schemas.openxmlformats.org/drawingml/2006/table">
            <a:tbl>
              <a:tblPr firstRow="1" firstCol="1" bandRow="1"/>
              <a:tblGrid>
                <a:gridCol w="2281064">
                  <a:extLst>
                    <a:ext uri="{9D8B030D-6E8A-4147-A177-3AD203B41FA5}">
                      <a16:colId xmlns:a16="http://schemas.microsoft.com/office/drawing/2014/main" val="20000"/>
                    </a:ext>
                  </a:extLst>
                </a:gridCol>
                <a:gridCol w="1926876">
                  <a:extLst>
                    <a:ext uri="{9D8B030D-6E8A-4147-A177-3AD203B41FA5}">
                      <a16:colId xmlns:a16="http://schemas.microsoft.com/office/drawing/2014/main" val="20001"/>
                    </a:ext>
                  </a:extLst>
                </a:gridCol>
                <a:gridCol w="743916">
                  <a:extLst>
                    <a:ext uri="{9D8B030D-6E8A-4147-A177-3AD203B41FA5}">
                      <a16:colId xmlns:a16="http://schemas.microsoft.com/office/drawing/2014/main" val="20002"/>
                    </a:ext>
                  </a:extLst>
                </a:gridCol>
              </a:tblGrid>
              <a:tr h="275179">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of Coverage</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3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358813">
                <a:tc rowSpan="4">
                  <a:txBody>
                    <a:bodyPr/>
                    <a:lstStyle/>
                    <a:p>
                      <a:pPr marL="0" marR="0" algn="ctr">
                        <a:lnSpc>
                          <a:spcPct val="107000"/>
                        </a:lnSpc>
                        <a:spcBef>
                          <a:spcPts val="0"/>
                        </a:spcBef>
                        <a:spcAft>
                          <a:spcPts val="0"/>
                        </a:spcAft>
                      </a:pPr>
                      <a:r>
                        <a:rPr lang="en-US" sz="1500" b="1" kern="1200" dirty="0">
                          <a:solidFill>
                            <a:schemeClr val="tx1"/>
                          </a:solidFill>
                          <a:effectLst/>
                          <a:latin typeface="+mn-lt"/>
                          <a:ea typeface="+mn-ea"/>
                          <a:cs typeface="+mn-cs"/>
                        </a:rPr>
                        <a:t>Availability of Anti-Littering messages</a:t>
                      </a:r>
                      <a:r>
                        <a:rPr lang="en-US" sz="1500" kern="1200" dirty="0">
                          <a:solidFill>
                            <a:schemeClr val="tx1"/>
                          </a:solidFill>
                          <a:effectLst/>
                          <a:latin typeface="+mn-lt"/>
                          <a:ea typeface="+mn-ea"/>
                          <a:cs typeface="+mn-cs"/>
                        </a:rPr>
                        <a:t> around Ghats/Riverbanks accessible to citizens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 Ghats/Riverbanks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6960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a:t>
                      </a:r>
                      <a:r>
                        <a:rPr lang="en-US" sz="13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- 99% Ghats/…….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42149">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a:t>
                      </a:r>
                      <a:r>
                        <a:rPr lang="en-US" sz="13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- 74% Ghats/……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5881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&lt;50%</a:t>
                      </a:r>
                      <a:r>
                        <a:rPr lang="en-US" sz="13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Ghats/Riverbanks</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3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sp>
        <p:nvSpPr>
          <p:cNvPr id="11" name="TextBox 10"/>
          <p:cNvSpPr txBox="1"/>
          <p:nvPr/>
        </p:nvSpPr>
        <p:spPr>
          <a:xfrm>
            <a:off x="-1" y="762192"/>
            <a:ext cx="6858001" cy="369332"/>
          </a:xfrm>
          <a:prstGeom prst="rect">
            <a:avLst/>
          </a:prstGeom>
          <a:solidFill>
            <a:schemeClr val="tx2"/>
          </a:solidFill>
        </p:spPr>
        <p:txBody>
          <a:bodyPr wrap="square" rtlCol="0">
            <a:spAutoFit/>
          </a:bodyPr>
          <a:lstStyle/>
          <a:p>
            <a:pPr algn="ctr" defTabSz="1320816">
              <a:defRPr/>
            </a:pPr>
            <a:r>
              <a:rPr lang="en-US" dirty="0">
                <a:solidFill>
                  <a:schemeClr val="accent4"/>
                </a:solidFill>
                <a:latin typeface="Lucida Calligraphy" panose="03010101010101010101" pitchFamily="66" charset="0"/>
              </a:rPr>
              <a:t>Indicators for Direct Observation : </a:t>
            </a:r>
            <a:r>
              <a:rPr lang="en-US" b="1" dirty="0">
                <a:solidFill>
                  <a:schemeClr val="bg1"/>
                </a:solidFill>
                <a:latin typeface="Lucida Calligraphy" panose="03010101010101010101" pitchFamily="66" charset="0"/>
              </a:rPr>
              <a:t>Ganga Towns</a:t>
            </a:r>
          </a:p>
        </p:txBody>
      </p:sp>
      <p:sp>
        <p:nvSpPr>
          <p:cNvPr id="19" name="Oval 18">
            <a:extLst>
              <a:ext uri="{FF2B5EF4-FFF2-40B4-BE49-F238E27FC236}">
                <a16:creationId xmlns:a16="http://schemas.microsoft.com/office/drawing/2014/main" id="{FEDF6767-A9FE-4B9A-B4A3-860EE032CAD2}"/>
              </a:ext>
            </a:extLst>
          </p:cNvPr>
          <p:cNvSpPr/>
          <p:nvPr/>
        </p:nvSpPr>
        <p:spPr>
          <a:xfrm>
            <a:off x="186235" y="1429949"/>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1</a:t>
            </a:r>
          </a:p>
        </p:txBody>
      </p:sp>
      <p:sp>
        <p:nvSpPr>
          <p:cNvPr id="23" name="Oval 22">
            <a:extLst>
              <a:ext uri="{FF2B5EF4-FFF2-40B4-BE49-F238E27FC236}">
                <a16:creationId xmlns:a16="http://schemas.microsoft.com/office/drawing/2014/main" id="{61DF9701-2000-4136-AB1D-77FAD5561618}"/>
              </a:ext>
            </a:extLst>
          </p:cNvPr>
          <p:cNvSpPr/>
          <p:nvPr/>
        </p:nvSpPr>
        <p:spPr>
          <a:xfrm>
            <a:off x="186235" y="3359692"/>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2</a:t>
            </a:r>
          </a:p>
        </p:txBody>
      </p:sp>
      <p:sp>
        <p:nvSpPr>
          <p:cNvPr id="24" name="Oval 23">
            <a:extLst>
              <a:ext uri="{FF2B5EF4-FFF2-40B4-BE49-F238E27FC236}">
                <a16:creationId xmlns:a16="http://schemas.microsoft.com/office/drawing/2014/main" id="{B9CD8EAB-8DDC-40D1-8ACF-F2F6875B55E9}"/>
              </a:ext>
            </a:extLst>
          </p:cNvPr>
          <p:cNvSpPr/>
          <p:nvPr/>
        </p:nvSpPr>
        <p:spPr>
          <a:xfrm>
            <a:off x="167478" y="5559136"/>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3</a:t>
            </a:r>
          </a:p>
        </p:txBody>
      </p:sp>
      <p:sp>
        <p:nvSpPr>
          <p:cNvPr id="25" name="Oval 24">
            <a:extLst>
              <a:ext uri="{FF2B5EF4-FFF2-40B4-BE49-F238E27FC236}">
                <a16:creationId xmlns:a16="http://schemas.microsoft.com/office/drawing/2014/main" id="{5FC5B8B3-E905-4D00-8DA7-0163646FEAEE}"/>
              </a:ext>
            </a:extLst>
          </p:cNvPr>
          <p:cNvSpPr/>
          <p:nvPr/>
        </p:nvSpPr>
        <p:spPr>
          <a:xfrm>
            <a:off x="186235" y="7540831"/>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4</a:t>
            </a:r>
          </a:p>
        </p:txBody>
      </p:sp>
      <p:sp>
        <p:nvSpPr>
          <p:cNvPr id="3" name="Slide Number Placeholder 2">
            <a:extLst>
              <a:ext uri="{FF2B5EF4-FFF2-40B4-BE49-F238E27FC236}">
                <a16:creationId xmlns:a16="http://schemas.microsoft.com/office/drawing/2014/main" id="{AFE66B6A-19FF-4660-9AB2-9CEF100B400A}"/>
              </a:ext>
            </a:extLst>
          </p:cNvPr>
          <p:cNvSpPr>
            <a:spLocks noGrp="1"/>
          </p:cNvSpPr>
          <p:nvPr>
            <p:ph type="sldNum" sz="quarter" idx="12"/>
          </p:nvPr>
        </p:nvSpPr>
        <p:spPr/>
        <p:txBody>
          <a:bodyPr/>
          <a:lstStyle/>
          <a:p>
            <a:fld id="{871FDAF4-F9BA-4E6E-AE28-9371978FF90C}" type="slidenum">
              <a:rPr lang="en-US" smtClean="0"/>
              <a:t>115</a:t>
            </a:fld>
            <a:endParaRPr lang="en-US"/>
          </a:p>
        </p:txBody>
      </p:sp>
    </p:spTree>
    <p:extLst>
      <p:ext uri="{BB962C8B-B14F-4D97-AF65-F5344CB8AC3E}">
        <p14:creationId xmlns:p14="http://schemas.microsoft.com/office/powerpoint/2010/main" val="351523092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992" y="713551"/>
            <a:ext cx="6873991" cy="9192448"/>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3346804851"/>
              </p:ext>
            </p:extLst>
          </p:nvPr>
        </p:nvGraphicFramePr>
        <p:xfrm>
          <a:off x="1893444" y="1288571"/>
          <a:ext cx="4870102" cy="1813937"/>
        </p:xfrm>
        <a:graphic>
          <a:graphicData uri="http://schemas.openxmlformats.org/drawingml/2006/table">
            <a:tbl>
              <a:tblPr firstRow="1" firstCol="1" bandRow="1"/>
              <a:tblGrid>
                <a:gridCol w="2473879">
                  <a:extLst>
                    <a:ext uri="{9D8B030D-6E8A-4147-A177-3AD203B41FA5}">
                      <a16:colId xmlns:a16="http://schemas.microsoft.com/office/drawing/2014/main" val="20000"/>
                    </a:ext>
                  </a:extLst>
                </a:gridCol>
                <a:gridCol w="1715977">
                  <a:extLst>
                    <a:ext uri="{9D8B030D-6E8A-4147-A177-3AD203B41FA5}">
                      <a16:colId xmlns:a16="http://schemas.microsoft.com/office/drawing/2014/main" val="20001"/>
                    </a:ext>
                  </a:extLst>
                </a:gridCol>
                <a:gridCol w="680246">
                  <a:extLst>
                    <a:ext uri="{9D8B030D-6E8A-4147-A177-3AD203B41FA5}">
                      <a16:colId xmlns:a16="http://schemas.microsoft.com/office/drawing/2014/main" val="20002"/>
                    </a:ext>
                  </a:extLst>
                </a:gridCol>
              </a:tblGrid>
              <a:tr h="286628">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of Coverage</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64000">
                <a:tc rowSpan="4">
                  <a:txBody>
                    <a:bodyPr/>
                    <a:lstStyle/>
                    <a:p>
                      <a:pPr marL="0" marR="0" algn="ctr">
                        <a:lnSpc>
                          <a:spcPct val="107000"/>
                        </a:lnSpc>
                        <a:spcBef>
                          <a:spcPts val="0"/>
                        </a:spcBef>
                        <a:spcAft>
                          <a:spcPts val="0"/>
                        </a:spcAft>
                      </a:pPr>
                      <a:r>
                        <a:rPr lang="en-US" sz="1200" b="1" kern="1200" dirty="0">
                          <a:solidFill>
                            <a:schemeClr val="tx1"/>
                          </a:solidFill>
                          <a:effectLst/>
                          <a:latin typeface="+mn-lt"/>
                          <a:ea typeface="+mn-ea"/>
                          <a:cs typeface="+mn-cs"/>
                        </a:rPr>
                        <a:t>Availability of twin litter Bins </a:t>
                      </a:r>
                      <a:r>
                        <a:rPr lang="en-US" sz="1200" b="0" kern="1200" dirty="0">
                          <a:solidFill>
                            <a:schemeClr val="tx1"/>
                          </a:solidFill>
                          <a:effectLst/>
                          <a:latin typeface="+mn-lt"/>
                          <a:ea typeface="+mn-ea"/>
                          <a:cs typeface="+mn-cs"/>
                        </a:rPr>
                        <a:t>in</a:t>
                      </a:r>
                      <a:r>
                        <a:rPr lang="en-US" sz="1200" b="0" kern="1200" baseline="0" dirty="0">
                          <a:solidFill>
                            <a:schemeClr val="tx1"/>
                          </a:solidFill>
                          <a:effectLst/>
                          <a:latin typeface="+mn-lt"/>
                          <a:ea typeface="+mn-ea"/>
                          <a:cs typeface="+mn-cs"/>
                        </a:rPr>
                        <a:t> every 50 meters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around Ghats/Riverbanks accessible to citizens</a:t>
                      </a:r>
                      <a:endParaRPr lang="en-US" sz="1200" b="1" kern="1200" dirty="0">
                        <a:solidFill>
                          <a:schemeClr val="tx1"/>
                        </a:solidFill>
                        <a:effectLst/>
                        <a:latin typeface="+mn-lt"/>
                        <a:ea typeface="+mn-ea"/>
                        <a:cs typeface="+mn-cs"/>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 Ghats/Riverbanks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300418">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a:t>
                      </a: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- 99% Ghats/…….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05296">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a:t>
                      </a: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- 74% Ghats/……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82593">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&lt;50%</a:t>
                      </a: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Ghats/Riverbanks</a:t>
                      </a:r>
                      <a:endParaRPr lang="en-US" sz="1200" baseline="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2923544435"/>
              </p:ext>
            </p:extLst>
          </p:nvPr>
        </p:nvGraphicFramePr>
        <p:xfrm>
          <a:off x="1907288" y="3278773"/>
          <a:ext cx="4870102" cy="1896428"/>
        </p:xfrm>
        <a:graphic>
          <a:graphicData uri="http://schemas.openxmlformats.org/drawingml/2006/table">
            <a:tbl>
              <a:tblPr firstRow="1" firstCol="1" bandRow="1"/>
              <a:tblGrid>
                <a:gridCol w="2435308">
                  <a:extLst>
                    <a:ext uri="{9D8B030D-6E8A-4147-A177-3AD203B41FA5}">
                      <a16:colId xmlns:a16="http://schemas.microsoft.com/office/drawing/2014/main" val="20000"/>
                    </a:ext>
                  </a:extLst>
                </a:gridCol>
                <a:gridCol w="1728004">
                  <a:extLst>
                    <a:ext uri="{9D8B030D-6E8A-4147-A177-3AD203B41FA5}">
                      <a16:colId xmlns:a16="http://schemas.microsoft.com/office/drawing/2014/main" val="20001"/>
                    </a:ext>
                  </a:extLst>
                </a:gridCol>
                <a:gridCol w="706790">
                  <a:extLst>
                    <a:ext uri="{9D8B030D-6E8A-4147-A177-3AD203B41FA5}">
                      <a16:colId xmlns:a16="http://schemas.microsoft.com/office/drawing/2014/main" val="20002"/>
                    </a:ext>
                  </a:extLst>
                </a:gridCol>
              </a:tblGrid>
              <a:tr h="370140">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of Coverage</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273040">
                <a:tc rowSpan="4">
                  <a:txBody>
                    <a:bodyPr/>
                    <a:lstStyle/>
                    <a:p>
                      <a:pPr marL="0" marR="0" algn="ctr">
                        <a:lnSpc>
                          <a:spcPct val="107000"/>
                        </a:lnSpc>
                        <a:spcBef>
                          <a:spcPts val="0"/>
                        </a:spcBef>
                        <a:spcAft>
                          <a:spcPts val="0"/>
                        </a:spcAft>
                      </a:pPr>
                      <a:r>
                        <a:rPr lang="en-US" sz="1200" b="1" kern="1200" dirty="0">
                          <a:solidFill>
                            <a:schemeClr val="tx1"/>
                          </a:solidFill>
                          <a:effectLst/>
                          <a:latin typeface="+mn-lt"/>
                          <a:ea typeface="+mn-ea"/>
                          <a:cs typeface="+mn-cs"/>
                        </a:rPr>
                        <a:t>Sweeping &amp; Cleaning arrangements – </a:t>
                      </a:r>
                      <a:r>
                        <a:rPr lang="en-US" sz="1200" b="0" kern="1200" dirty="0">
                          <a:solidFill>
                            <a:schemeClr val="tx1"/>
                          </a:solidFill>
                          <a:effectLst/>
                          <a:latin typeface="+mn-lt"/>
                          <a:ea typeface="+mn-ea"/>
                          <a:cs typeface="+mn-cs"/>
                        </a:rPr>
                        <a:t>at least once a day sweeping/cleaning around all Ghats/Riverbanks</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 Ghats/Riverbanks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267686">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75%</a:t>
                      </a: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- 99% Ghats/…….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r h="327175">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50</a:t>
                      </a: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- 74% Ghats/……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3"/>
                  </a:ext>
                </a:extLst>
              </a:tr>
              <a:tr h="360025">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&lt;50%</a:t>
                      </a:r>
                      <a:r>
                        <a:rPr lang="en-US"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Ghats/Riverbanks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0</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4"/>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128212907"/>
              </p:ext>
            </p:extLst>
          </p:nvPr>
        </p:nvGraphicFramePr>
        <p:xfrm>
          <a:off x="1906146" y="5273027"/>
          <a:ext cx="4870102" cy="1772272"/>
        </p:xfrm>
        <a:graphic>
          <a:graphicData uri="http://schemas.openxmlformats.org/drawingml/2006/table">
            <a:tbl>
              <a:tblPr firstRow="1" firstCol="1" bandRow="1"/>
              <a:tblGrid>
                <a:gridCol w="1808125">
                  <a:extLst>
                    <a:ext uri="{9D8B030D-6E8A-4147-A177-3AD203B41FA5}">
                      <a16:colId xmlns:a16="http://schemas.microsoft.com/office/drawing/2014/main" val="20000"/>
                    </a:ext>
                  </a:extLst>
                </a:gridCol>
                <a:gridCol w="2349120">
                  <a:extLst>
                    <a:ext uri="{9D8B030D-6E8A-4147-A177-3AD203B41FA5}">
                      <a16:colId xmlns:a16="http://schemas.microsoft.com/office/drawing/2014/main" val="20001"/>
                    </a:ext>
                  </a:extLst>
                </a:gridCol>
                <a:gridCol w="712857">
                  <a:extLst>
                    <a:ext uri="{9D8B030D-6E8A-4147-A177-3AD203B41FA5}">
                      <a16:colId xmlns:a16="http://schemas.microsoft.com/office/drawing/2014/main" val="20002"/>
                    </a:ext>
                  </a:extLst>
                </a:gridCol>
              </a:tblGrid>
              <a:tr h="407867">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Status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70797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Calibri" panose="020F0502020204030204" pitchFamily="34" charset="0"/>
                          <a:ea typeface="+mn-ea"/>
                          <a:cs typeface="Times New Roman" panose="02020603050405020304" pitchFamily="18" charset="0"/>
                        </a:rPr>
                        <a:t>Screening of Nallahs</a:t>
                      </a:r>
                      <a:r>
                        <a:rPr lang="en-US" sz="1200" kern="1200" dirty="0">
                          <a:solidFill>
                            <a:schemeClr val="tx1"/>
                          </a:solidFill>
                          <a:effectLst/>
                          <a:latin typeface="Calibri" panose="020F0502020204030204" pitchFamily="34" charset="0"/>
                          <a:ea typeface="+mn-ea"/>
                          <a:cs typeface="Times New Roman" panose="02020603050405020304" pitchFamily="18" charset="0"/>
                        </a:rPr>
                        <a:t> discharging into River</a:t>
                      </a: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sz="1200" kern="1200" dirty="0">
                          <a:solidFill>
                            <a:schemeClr val="tx1"/>
                          </a:solidFill>
                          <a:effectLst/>
                          <a:latin typeface="Calibri" panose="020F0502020204030204" pitchFamily="34" charset="0"/>
                          <a:ea typeface="+mn-ea"/>
                          <a:cs typeface="Times New Roman" panose="02020603050405020304" pitchFamily="18" charset="0"/>
                        </a:rPr>
                        <a:t>All Nallahs having screens (incl. thorough STPs) </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p>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656434">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a:lnSpc>
                          <a:spcPct val="107000"/>
                        </a:lnSpc>
                        <a:spcBef>
                          <a:spcPts val="0"/>
                        </a:spcBef>
                        <a:spcAft>
                          <a:spcPts val="0"/>
                        </a:spcAft>
                      </a:pPr>
                      <a:r>
                        <a:rPr lang="en-US" sz="1200" kern="1200" dirty="0">
                          <a:solidFill>
                            <a:schemeClr val="tx1"/>
                          </a:solidFill>
                          <a:effectLst/>
                          <a:latin typeface="Calibri" panose="020F0502020204030204" pitchFamily="34" charset="0"/>
                          <a:ea typeface="+mn-ea"/>
                          <a:cs typeface="Times New Roman" panose="02020603050405020304" pitchFamily="18" charset="0"/>
                        </a:rPr>
                        <a:t>one or more Nallahs discharging without screens </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p>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11" name="TextBox 10"/>
          <p:cNvSpPr txBox="1"/>
          <p:nvPr/>
        </p:nvSpPr>
        <p:spPr>
          <a:xfrm>
            <a:off x="-15992" y="713551"/>
            <a:ext cx="6858001" cy="369332"/>
          </a:xfrm>
          <a:prstGeom prst="rect">
            <a:avLst/>
          </a:prstGeom>
          <a:solidFill>
            <a:schemeClr val="tx2"/>
          </a:solidFill>
        </p:spPr>
        <p:txBody>
          <a:bodyPr wrap="square" rtlCol="0">
            <a:spAutoFit/>
          </a:bodyPr>
          <a:lstStyle/>
          <a:p>
            <a:pPr algn="ctr" defTabSz="1320816">
              <a:defRPr/>
            </a:pPr>
            <a:r>
              <a:rPr lang="en-US" dirty="0">
                <a:solidFill>
                  <a:schemeClr val="accent4"/>
                </a:solidFill>
                <a:latin typeface="Lucida Calligraphy" panose="03010101010101010101" pitchFamily="66" charset="0"/>
              </a:rPr>
              <a:t>Indicators for Direct Observation : </a:t>
            </a:r>
            <a:r>
              <a:rPr lang="en-US" b="1" dirty="0">
                <a:solidFill>
                  <a:schemeClr val="bg1"/>
                </a:solidFill>
                <a:latin typeface="Lucida Calligraphy" panose="03010101010101010101" pitchFamily="66" charset="0"/>
              </a:rPr>
              <a:t>Ganga Towns</a:t>
            </a:r>
          </a:p>
        </p:txBody>
      </p:sp>
      <p:graphicFrame>
        <p:nvGraphicFramePr>
          <p:cNvPr id="12" name="Table 11">
            <a:extLst>
              <a:ext uri="{FF2B5EF4-FFF2-40B4-BE49-F238E27FC236}">
                <a16:creationId xmlns:a16="http://schemas.microsoft.com/office/drawing/2014/main" id="{DC4270B3-A793-495C-B9CE-D823446CF8B4}"/>
              </a:ext>
            </a:extLst>
          </p:cNvPr>
          <p:cNvGraphicFramePr>
            <a:graphicFrameLocks noGrp="1"/>
          </p:cNvGraphicFramePr>
          <p:nvPr>
            <p:extLst>
              <p:ext uri="{D42A27DB-BD31-4B8C-83A1-F6EECF244321}">
                <p14:modId xmlns:p14="http://schemas.microsoft.com/office/powerpoint/2010/main" val="1664044477"/>
              </p:ext>
            </p:extLst>
          </p:nvPr>
        </p:nvGraphicFramePr>
        <p:xfrm>
          <a:off x="1906144" y="7222501"/>
          <a:ext cx="4870102" cy="1772272"/>
        </p:xfrm>
        <a:graphic>
          <a:graphicData uri="http://schemas.openxmlformats.org/drawingml/2006/table">
            <a:tbl>
              <a:tblPr firstRow="1" firstCol="1" bandRow="1"/>
              <a:tblGrid>
                <a:gridCol w="1786600">
                  <a:extLst>
                    <a:ext uri="{9D8B030D-6E8A-4147-A177-3AD203B41FA5}">
                      <a16:colId xmlns:a16="http://schemas.microsoft.com/office/drawing/2014/main" val="20000"/>
                    </a:ext>
                  </a:extLst>
                </a:gridCol>
                <a:gridCol w="2383250">
                  <a:extLst>
                    <a:ext uri="{9D8B030D-6E8A-4147-A177-3AD203B41FA5}">
                      <a16:colId xmlns:a16="http://schemas.microsoft.com/office/drawing/2014/main" val="20001"/>
                    </a:ext>
                  </a:extLst>
                </a:gridCol>
                <a:gridCol w="700252">
                  <a:extLst>
                    <a:ext uri="{9D8B030D-6E8A-4147-A177-3AD203B41FA5}">
                      <a16:colId xmlns:a16="http://schemas.microsoft.com/office/drawing/2014/main" val="20002"/>
                    </a:ext>
                  </a:extLst>
                </a:gridCol>
              </a:tblGrid>
              <a:tr h="272517">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Assessment Area</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Status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marL="0" marR="0" algn="ctr">
                        <a:lnSpc>
                          <a:spcPct val="107000"/>
                        </a:lnSpc>
                        <a:spcBef>
                          <a:spcPts val="0"/>
                        </a:spcBef>
                        <a:spcAft>
                          <a:spcPts val="0"/>
                        </a:spcAft>
                      </a:pPr>
                      <a:r>
                        <a:rPr lang="en-US" sz="12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Marks</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10000"/>
                  </a:ext>
                </a:extLst>
              </a:tr>
              <a:tr h="753474">
                <a:tc rowSpan="2">
                  <a:txBody>
                    <a:bodyPr/>
                    <a:lstStyle/>
                    <a:p>
                      <a:r>
                        <a:rPr lang="en-US" sz="1200" b="1" kern="1200" dirty="0">
                          <a:solidFill>
                            <a:schemeClr val="tx1"/>
                          </a:solidFill>
                          <a:effectLst/>
                          <a:latin typeface="Calibri" panose="020F0502020204030204" pitchFamily="34" charset="0"/>
                          <a:ea typeface="+mn-ea"/>
                          <a:cs typeface="Times New Roman" panose="02020603050405020304" pitchFamily="18" charset="0"/>
                        </a:rPr>
                        <a:t>Cleaning &amp; removal of waste </a:t>
                      </a:r>
                      <a:r>
                        <a:rPr lang="en-US" sz="1200" kern="1200" dirty="0">
                          <a:solidFill>
                            <a:schemeClr val="tx1"/>
                          </a:solidFill>
                          <a:effectLst/>
                          <a:latin typeface="Calibri" panose="020F0502020204030204" pitchFamily="34" charset="0"/>
                          <a:ea typeface="+mn-ea"/>
                          <a:cs typeface="Times New Roman" panose="02020603050405020304" pitchFamily="18" charset="0"/>
                        </a:rPr>
                        <a:t>from Nallah Screens ( excl. those in STPs)</a:t>
                      </a:r>
                    </a:p>
                    <a:p>
                      <a:endParaRPr lang="en-US" sz="1200" kern="1200" dirty="0">
                        <a:solidFill>
                          <a:schemeClr val="tx1"/>
                        </a:solidFill>
                        <a:effectLst/>
                        <a:latin typeface="Calibri" panose="020F0502020204030204" pitchFamily="34" charset="0"/>
                        <a:ea typeface="+mn-ea"/>
                        <a:cs typeface="Times New Roman" panose="02020603050405020304" pitchFamily="18" charset="0"/>
                      </a:endParaRPr>
                    </a:p>
                    <a:p>
                      <a:endParaRPr lang="en-US" sz="1200" b="0" kern="1200" dirty="0">
                        <a:solidFill>
                          <a:schemeClr val="tx1"/>
                        </a:solidFill>
                        <a:effectLst/>
                        <a:latin typeface="+mn-lt"/>
                        <a:ea typeface="+mn-ea"/>
                        <a:cs typeface="+mn-cs"/>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r>
                        <a:rPr lang="en-US" sz="1200" kern="1200" dirty="0">
                          <a:solidFill>
                            <a:schemeClr val="tx1"/>
                          </a:solidFill>
                          <a:effectLst/>
                          <a:latin typeface="Calibri" panose="020F0502020204030204" pitchFamily="34" charset="0"/>
                          <a:ea typeface="+mn-ea"/>
                          <a:cs typeface="Times New Roman" panose="02020603050405020304" pitchFamily="18" charset="0"/>
                        </a:rPr>
                        <a:t>All nallah screens clean &amp; not choked and  waste removed to a van /bin </a:t>
                      </a:r>
                      <a:r>
                        <a:rPr lang="en-US" sz="1200" kern="1200" dirty="0" err="1">
                          <a:solidFill>
                            <a:schemeClr val="tx1"/>
                          </a:solidFill>
                          <a:effectLst/>
                          <a:latin typeface="Calibri" panose="020F0502020204030204" pitchFamily="34" charset="0"/>
                          <a:ea typeface="+mn-ea"/>
                          <a:cs typeface="Times New Roman" panose="02020603050405020304" pitchFamily="18" charset="0"/>
                        </a:rPr>
                        <a:t>etc</a:t>
                      </a:r>
                      <a:r>
                        <a:rPr lang="en-US" sz="1200" kern="1200" dirty="0">
                          <a:solidFill>
                            <a:schemeClr val="tx1"/>
                          </a:solidFill>
                          <a:effectLst/>
                          <a:latin typeface="Calibri" panose="020F0502020204030204" pitchFamily="34" charset="0"/>
                          <a:ea typeface="+mn-ea"/>
                          <a:cs typeface="Times New Roman" panose="02020603050405020304" pitchFamily="18" charset="0"/>
                        </a:rPr>
                        <a:t>, not left on the ground  </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10</a:t>
                      </a:r>
                    </a:p>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746281">
                <a:tc vMerge="1">
                  <a:txBody>
                    <a:bodyPr/>
                    <a:lstStyle/>
                    <a:p>
                      <a:pPr marL="0" marR="0" algn="ctr">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l">
                        <a:lnSpc>
                          <a:spcPct val="107000"/>
                        </a:lnSpc>
                        <a:spcBef>
                          <a:spcPts val="0"/>
                        </a:spcBef>
                        <a:spcAft>
                          <a:spcPts val="0"/>
                        </a:spcAft>
                      </a:pPr>
                      <a:r>
                        <a:rPr lang="en-US" sz="1200" kern="1200" dirty="0">
                          <a:solidFill>
                            <a:schemeClr val="tx1"/>
                          </a:solidFill>
                          <a:effectLst/>
                          <a:latin typeface="Calibri" panose="020F0502020204030204" pitchFamily="34" charset="0"/>
                          <a:ea typeface="+mn-ea"/>
                          <a:cs typeface="Times New Roman" panose="02020603050405020304" pitchFamily="18" charset="0"/>
                        </a:rPr>
                        <a:t>One or more Nallah Screens not cleaned &amp; choked or waste left on the ground </a:t>
                      </a: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07000"/>
                        </a:lnSpc>
                        <a:spcBef>
                          <a:spcPts val="0"/>
                        </a:spcBef>
                        <a:spcAft>
                          <a:spcPts val="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p>
                    <a:p>
                      <a:pPr marL="0" marR="0" algn="ctr">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99060" marR="990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2"/>
                  </a:ext>
                </a:extLst>
              </a:tr>
            </a:tbl>
          </a:graphicData>
        </a:graphic>
      </p:graphicFrame>
      <p:sp>
        <p:nvSpPr>
          <p:cNvPr id="19" name="Oval 18">
            <a:extLst>
              <a:ext uri="{FF2B5EF4-FFF2-40B4-BE49-F238E27FC236}">
                <a16:creationId xmlns:a16="http://schemas.microsoft.com/office/drawing/2014/main" id="{FEDF6767-A9FE-4B9A-B4A3-860EE032CAD2}"/>
              </a:ext>
            </a:extLst>
          </p:cNvPr>
          <p:cNvSpPr/>
          <p:nvPr/>
        </p:nvSpPr>
        <p:spPr>
          <a:xfrm>
            <a:off x="237035" y="1443078"/>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5</a:t>
            </a:r>
          </a:p>
        </p:txBody>
      </p:sp>
      <p:sp>
        <p:nvSpPr>
          <p:cNvPr id="23" name="Oval 22">
            <a:extLst>
              <a:ext uri="{FF2B5EF4-FFF2-40B4-BE49-F238E27FC236}">
                <a16:creationId xmlns:a16="http://schemas.microsoft.com/office/drawing/2014/main" id="{61DF9701-2000-4136-AB1D-77FAD5561618}"/>
              </a:ext>
            </a:extLst>
          </p:cNvPr>
          <p:cNvSpPr/>
          <p:nvPr/>
        </p:nvSpPr>
        <p:spPr>
          <a:xfrm>
            <a:off x="192878" y="3431173"/>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6</a:t>
            </a:r>
          </a:p>
        </p:txBody>
      </p:sp>
      <p:sp>
        <p:nvSpPr>
          <p:cNvPr id="24" name="Oval 23">
            <a:extLst>
              <a:ext uri="{FF2B5EF4-FFF2-40B4-BE49-F238E27FC236}">
                <a16:creationId xmlns:a16="http://schemas.microsoft.com/office/drawing/2014/main" id="{B9CD8EAB-8DDC-40D1-8ACF-F2F6875B55E9}"/>
              </a:ext>
            </a:extLst>
          </p:cNvPr>
          <p:cNvSpPr/>
          <p:nvPr/>
        </p:nvSpPr>
        <p:spPr>
          <a:xfrm>
            <a:off x="192878" y="5497241"/>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7</a:t>
            </a:r>
          </a:p>
        </p:txBody>
      </p:sp>
      <p:sp>
        <p:nvSpPr>
          <p:cNvPr id="25" name="Oval 24">
            <a:extLst>
              <a:ext uri="{FF2B5EF4-FFF2-40B4-BE49-F238E27FC236}">
                <a16:creationId xmlns:a16="http://schemas.microsoft.com/office/drawing/2014/main" id="{5FC5B8B3-E905-4D00-8DA7-0163646FEAEE}"/>
              </a:ext>
            </a:extLst>
          </p:cNvPr>
          <p:cNvSpPr/>
          <p:nvPr/>
        </p:nvSpPr>
        <p:spPr>
          <a:xfrm>
            <a:off x="192878" y="7413310"/>
            <a:ext cx="1416082" cy="14668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3600" b="1" dirty="0">
                <a:solidFill>
                  <a:prstClr val="white"/>
                </a:solidFill>
                <a:latin typeface="Calibri" panose="020F0502020204030204"/>
              </a:rPr>
              <a:t>8</a:t>
            </a:r>
          </a:p>
        </p:txBody>
      </p:sp>
      <p:sp>
        <p:nvSpPr>
          <p:cNvPr id="3" name="Slide Number Placeholder 2">
            <a:extLst>
              <a:ext uri="{FF2B5EF4-FFF2-40B4-BE49-F238E27FC236}">
                <a16:creationId xmlns:a16="http://schemas.microsoft.com/office/drawing/2014/main" id="{7A089882-16A4-45D6-9F96-C48478CCB605}"/>
              </a:ext>
            </a:extLst>
          </p:cNvPr>
          <p:cNvSpPr>
            <a:spLocks noGrp="1"/>
          </p:cNvSpPr>
          <p:nvPr>
            <p:ph type="sldNum" sz="quarter" idx="12"/>
          </p:nvPr>
        </p:nvSpPr>
        <p:spPr/>
        <p:txBody>
          <a:bodyPr/>
          <a:lstStyle/>
          <a:p>
            <a:fld id="{871FDAF4-F9BA-4E6E-AE28-9371978FF90C}" type="slidenum">
              <a:rPr lang="en-US" smtClean="0"/>
              <a:t>116</a:t>
            </a:fld>
            <a:endParaRPr lang="en-US"/>
          </a:p>
        </p:txBody>
      </p:sp>
    </p:spTree>
    <p:extLst>
      <p:ext uri="{BB962C8B-B14F-4D97-AF65-F5344CB8AC3E}">
        <p14:creationId xmlns:p14="http://schemas.microsoft.com/office/powerpoint/2010/main" val="11418956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0D6C700-A181-4076-9789-DBDF8BDD12D2}"/>
              </a:ext>
            </a:extLst>
          </p:cNvPr>
          <p:cNvSpPr txBox="1"/>
          <p:nvPr/>
        </p:nvSpPr>
        <p:spPr>
          <a:xfrm>
            <a:off x="-1005840" y="2034986"/>
            <a:ext cx="5487191" cy="923330"/>
          </a:xfrm>
          <a:prstGeom prst="rect">
            <a:avLst/>
          </a:prstGeom>
          <a:noFill/>
        </p:spPr>
        <p:txBody>
          <a:bodyPr wrap="square" rtlCol="0">
            <a:spAutoFit/>
          </a:bodyPr>
          <a:lstStyle/>
          <a:p>
            <a:pPr lvl="0" algn="ctr">
              <a:defRPr/>
            </a:pPr>
            <a:r>
              <a:rPr lang="en-US" sz="5400" b="1" dirty="0">
                <a:solidFill>
                  <a:prstClr val="black">
                    <a:lumMod val="65000"/>
                    <a:lumOff val="35000"/>
                  </a:prstClr>
                </a:solidFill>
                <a:cs typeface="Times New Roman" panose="02020603050405020304" pitchFamily="18" charset="0"/>
              </a:rPr>
              <a:t>Azadi@75</a:t>
            </a:r>
          </a:p>
        </p:txBody>
      </p:sp>
      <p:pic>
        <p:nvPicPr>
          <p:cNvPr id="15" name="Picture 14">
            <a:extLst>
              <a:ext uri="{FF2B5EF4-FFF2-40B4-BE49-F238E27FC236}">
                <a16:creationId xmlns:a16="http://schemas.microsoft.com/office/drawing/2014/main" id="{A18F5469-5363-4AF6-8FA5-D158EBC825C2}"/>
              </a:ext>
            </a:extLst>
          </p:cNvPr>
          <p:cNvPicPr>
            <a:picLocks noChangeAspect="1"/>
          </p:cNvPicPr>
          <p:nvPr/>
        </p:nvPicPr>
        <p:blipFill>
          <a:blip r:embed="rId2"/>
          <a:stretch>
            <a:fillRect/>
          </a:stretch>
        </p:blipFill>
        <p:spPr>
          <a:xfrm>
            <a:off x="61222" y="2926849"/>
            <a:ext cx="6827356" cy="2293730"/>
          </a:xfrm>
          <a:prstGeom prst="rect">
            <a:avLst/>
          </a:prstGeom>
        </p:spPr>
      </p:pic>
      <p:sp>
        <p:nvSpPr>
          <p:cNvPr id="3" name="Rectangle 2">
            <a:extLst>
              <a:ext uri="{FF2B5EF4-FFF2-40B4-BE49-F238E27FC236}">
                <a16:creationId xmlns:a16="http://schemas.microsoft.com/office/drawing/2014/main" id="{645E3811-6392-4CB9-86AB-8F733031A5A1}"/>
              </a:ext>
            </a:extLst>
          </p:cNvPr>
          <p:cNvSpPr/>
          <p:nvPr/>
        </p:nvSpPr>
        <p:spPr>
          <a:xfrm>
            <a:off x="769938" y="7124955"/>
            <a:ext cx="5318123" cy="954107"/>
          </a:xfrm>
          <a:prstGeom prst="rect">
            <a:avLst/>
          </a:prstGeom>
        </p:spPr>
        <p:txBody>
          <a:bodyPr wrap="none">
            <a:spAutoFit/>
          </a:bodyPr>
          <a:lstStyle/>
          <a:p>
            <a:pPr algn="ctr" defTabSz="1320816">
              <a:defRPr/>
            </a:pPr>
            <a:r>
              <a:rPr lang="en-US" sz="2800" b="1" dirty="0">
                <a:solidFill>
                  <a:prstClr val="black">
                    <a:lumMod val="65000"/>
                    <a:lumOff val="35000"/>
                  </a:prstClr>
                </a:solidFill>
                <a:latin typeface="Calibri" panose="020F0502020204030204"/>
                <a:cs typeface="Times New Roman" panose="02020603050405020304" pitchFamily="18" charset="0"/>
              </a:rPr>
              <a:t>World’s largest Urban Cleanliness </a:t>
            </a:r>
          </a:p>
          <a:p>
            <a:pPr algn="ctr" defTabSz="1320816">
              <a:defRPr/>
            </a:pPr>
            <a:r>
              <a:rPr lang="en-US" sz="2800" b="1" dirty="0">
                <a:solidFill>
                  <a:prstClr val="black">
                    <a:lumMod val="65000"/>
                    <a:lumOff val="35000"/>
                  </a:prstClr>
                </a:solidFill>
                <a:latin typeface="Calibri" panose="020F0502020204030204"/>
                <a:cs typeface="Times New Roman" panose="02020603050405020304" pitchFamily="18" charset="0"/>
              </a:rPr>
              <a:t>Survey impacting 40 Crore Citizens</a:t>
            </a:r>
          </a:p>
        </p:txBody>
      </p:sp>
      <p:sp>
        <p:nvSpPr>
          <p:cNvPr id="14" name="Rectangle 13">
            <a:extLst>
              <a:ext uri="{FF2B5EF4-FFF2-40B4-BE49-F238E27FC236}">
                <a16:creationId xmlns:a16="http://schemas.microsoft.com/office/drawing/2014/main" id="{9B10B084-42CF-4A0D-BD3B-27A005CE73AA}"/>
              </a:ext>
            </a:extLst>
          </p:cNvPr>
          <p:cNvSpPr/>
          <p:nvPr/>
        </p:nvSpPr>
        <p:spPr>
          <a:xfrm>
            <a:off x="197633" y="4589764"/>
            <a:ext cx="7018957" cy="461665"/>
          </a:xfrm>
          <a:prstGeom prst="rect">
            <a:avLst/>
          </a:prstGeom>
        </p:spPr>
        <p:txBody>
          <a:bodyPr wrap="square">
            <a:spAutoFit/>
          </a:bodyPr>
          <a:lstStyle/>
          <a:p>
            <a:pPr defTabSz="1320816">
              <a:defRPr/>
            </a:pPr>
            <a:r>
              <a:rPr lang="en-US" sz="2400" b="1" i="1" dirty="0">
                <a:solidFill>
                  <a:prstClr val="black">
                    <a:lumMod val="65000"/>
                    <a:lumOff val="35000"/>
                  </a:prstClr>
                </a:solidFill>
                <a:latin typeface="Calibri" panose="020F0502020204030204"/>
                <a:cs typeface="Times New Roman" panose="02020603050405020304" pitchFamily="18" charset="0"/>
              </a:rPr>
              <a:t>#Mera Shahar, Meri </a:t>
            </a:r>
            <a:r>
              <a:rPr lang="en-US" sz="2400" b="1" i="1" dirty="0" err="1">
                <a:solidFill>
                  <a:prstClr val="black">
                    <a:lumMod val="65000"/>
                    <a:lumOff val="35000"/>
                  </a:prstClr>
                </a:solidFill>
                <a:latin typeface="Calibri" panose="020F0502020204030204"/>
                <a:cs typeface="Times New Roman" panose="02020603050405020304" pitchFamily="18" charset="0"/>
              </a:rPr>
              <a:t>Pehchan</a:t>
            </a:r>
            <a:r>
              <a:rPr lang="en-US" sz="2400" b="1" i="1" dirty="0">
                <a:solidFill>
                  <a:prstClr val="black">
                    <a:lumMod val="65000"/>
                    <a:lumOff val="35000"/>
                  </a:prstClr>
                </a:solidFill>
                <a:latin typeface="Calibri" panose="020F0502020204030204"/>
                <a:cs typeface="Times New Roman" panose="02020603050405020304" pitchFamily="18" charset="0"/>
              </a:rPr>
              <a:t> </a:t>
            </a:r>
          </a:p>
        </p:txBody>
      </p:sp>
      <p:sp>
        <p:nvSpPr>
          <p:cNvPr id="9" name="Rectangle 8">
            <a:extLst>
              <a:ext uri="{FF2B5EF4-FFF2-40B4-BE49-F238E27FC236}">
                <a16:creationId xmlns:a16="http://schemas.microsoft.com/office/drawing/2014/main" id="{4F22D8D7-671C-4B41-8D69-E5ADA2342FAF}"/>
              </a:ext>
            </a:extLst>
          </p:cNvPr>
          <p:cNvSpPr/>
          <p:nvPr/>
        </p:nvSpPr>
        <p:spPr>
          <a:xfrm>
            <a:off x="0" y="0"/>
            <a:ext cx="6858000" cy="1181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1" name="Group 10">
            <a:extLst>
              <a:ext uri="{FF2B5EF4-FFF2-40B4-BE49-F238E27FC236}">
                <a16:creationId xmlns:a16="http://schemas.microsoft.com/office/drawing/2014/main" id="{777A8459-4CC9-4375-A347-0023FD10D654}"/>
              </a:ext>
            </a:extLst>
          </p:cNvPr>
          <p:cNvGrpSpPr/>
          <p:nvPr/>
        </p:nvGrpSpPr>
        <p:grpSpPr>
          <a:xfrm>
            <a:off x="61221" y="1"/>
            <a:ext cx="6766135" cy="1295400"/>
            <a:chOff x="0" y="0"/>
            <a:chExt cx="6857999" cy="1684459"/>
          </a:xfrm>
        </p:grpSpPr>
        <p:pic>
          <p:nvPicPr>
            <p:cNvPr id="16" name="Picture 15" descr="A close up of a logo&#10;&#10;Description automatically generated">
              <a:extLst>
                <a:ext uri="{FF2B5EF4-FFF2-40B4-BE49-F238E27FC236}">
                  <a16:creationId xmlns:a16="http://schemas.microsoft.com/office/drawing/2014/main" id="{6A910B77-F83E-4377-AA71-293864EFC80A}"/>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469659" y="0"/>
              <a:ext cx="2010483" cy="1684459"/>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6FA3061C-9D9F-468A-B9F2-E86DB871C5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8792" y="414414"/>
              <a:ext cx="1629207" cy="855628"/>
            </a:xfrm>
            <a:prstGeom prst="rect">
              <a:avLst/>
            </a:prstGeom>
          </p:spPr>
        </p:pic>
        <p:pic>
          <p:nvPicPr>
            <p:cNvPr id="18" name="Picture 17" descr="Logo, company name&#10;&#10;Description automatically generated">
              <a:extLst>
                <a:ext uri="{FF2B5EF4-FFF2-40B4-BE49-F238E27FC236}">
                  <a16:creationId xmlns:a16="http://schemas.microsoft.com/office/drawing/2014/main" id="{665C4CF5-9686-4D39-A4D1-4260AB392F25}"/>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0" y="158033"/>
              <a:ext cx="2010483" cy="1368391"/>
            </a:xfrm>
            <a:prstGeom prst="rect">
              <a:avLst/>
            </a:prstGeom>
          </p:spPr>
        </p:pic>
      </p:grpSp>
      <p:sp>
        <p:nvSpPr>
          <p:cNvPr id="4" name="Slide Number Placeholder 3">
            <a:extLst>
              <a:ext uri="{FF2B5EF4-FFF2-40B4-BE49-F238E27FC236}">
                <a16:creationId xmlns:a16="http://schemas.microsoft.com/office/drawing/2014/main" id="{D78C3FF8-5805-4A0F-9AAC-197F6C14EBBE}"/>
              </a:ext>
            </a:extLst>
          </p:cNvPr>
          <p:cNvSpPr>
            <a:spLocks noGrp="1"/>
          </p:cNvSpPr>
          <p:nvPr>
            <p:ph type="sldNum" sz="quarter" idx="12"/>
          </p:nvPr>
        </p:nvSpPr>
        <p:spPr/>
        <p:txBody>
          <a:bodyPr/>
          <a:lstStyle/>
          <a:p>
            <a:fld id="{871FDAF4-F9BA-4E6E-AE28-9371978FF90C}" type="slidenum">
              <a:rPr lang="en-US" smtClean="0"/>
              <a:t>117</a:t>
            </a:fld>
            <a:endParaRPr lang="en-US"/>
          </a:p>
        </p:txBody>
      </p:sp>
    </p:spTree>
    <p:extLst>
      <p:ext uri="{BB962C8B-B14F-4D97-AF65-F5344CB8AC3E}">
        <p14:creationId xmlns:p14="http://schemas.microsoft.com/office/powerpoint/2010/main" val="21792766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6016638" y="2486"/>
          <a:ext cx="2292" cy="2292"/>
        </p:xfrm>
        <a:graphic>
          <a:graphicData uri="http://schemas.openxmlformats.org/presentationml/2006/ole">
            <mc:AlternateContent xmlns:mc="http://schemas.openxmlformats.org/markup-compatibility/2006">
              <mc:Choice xmlns:v="urn:schemas-microsoft-com:vml" Requires="v">
                <p:oleObj spid="_x0000_s12292"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6016638" y="2486"/>
                        <a:ext cx="2292" cy="2292"/>
                      </a:xfrm>
                      <a:prstGeom prst="rect">
                        <a:avLst/>
                      </a:prstGeom>
                    </p:spPr>
                  </p:pic>
                </p:oleObj>
              </mc:Fallback>
            </mc:AlternateContent>
          </a:graphicData>
        </a:graphic>
      </p:graphicFrame>
      <p:sp>
        <p:nvSpPr>
          <p:cNvPr id="13" name="Title 4"/>
          <p:cNvSpPr txBox="1">
            <a:spLocks/>
          </p:cNvSpPr>
          <p:nvPr/>
        </p:nvSpPr>
        <p:spPr>
          <a:xfrm>
            <a:off x="-4434216" y="5982981"/>
            <a:ext cx="8433301" cy="1181654"/>
          </a:xfrm>
          <a:prstGeom prst="rect">
            <a:avLst/>
          </a:prstGeom>
        </p:spPr>
        <p:txBody>
          <a:bodyPr lIns="0" tIns="0" rIns="0" bIns="0" anchor="ctr"/>
          <a:lstStyle>
            <a:lvl1pPr algn="l" defTabSz="914400" rtl="0" eaLnBrk="1" latinLnBrk="0" hangingPunct="1">
              <a:lnSpc>
                <a:spcPct val="70000"/>
              </a:lnSpc>
              <a:spcBef>
                <a:spcPct val="0"/>
              </a:spcBef>
              <a:buNone/>
              <a:defRPr sz="11000" kern="1200">
                <a:solidFill>
                  <a:schemeClr val="bg1"/>
                </a:solidFill>
                <a:latin typeface="KPMG Extralight" panose="020B0303030202040204" pitchFamily="34" charset="0"/>
                <a:ea typeface="+mj-ea"/>
                <a:cs typeface="+mj-cs"/>
              </a:defRPr>
            </a:lvl1pPr>
          </a:lstStyle>
          <a:p>
            <a:pPr defTabSz="1163903">
              <a:defRPr/>
            </a:pPr>
            <a:endParaRPr lang="en-US" sz="6933" dirty="0">
              <a:solidFill>
                <a:srgbClr val="00B050"/>
              </a:solidFill>
              <a:latin typeface="Univers for KPMG" panose="020B0603020202020204" pitchFamily="34" charset="0"/>
            </a:endParaRPr>
          </a:p>
        </p:txBody>
      </p:sp>
      <p:sp>
        <p:nvSpPr>
          <p:cNvPr id="14" name="TextBox 13">
            <a:extLst>
              <a:ext uri="{FF2B5EF4-FFF2-40B4-BE49-F238E27FC236}">
                <a16:creationId xmlns:a16="http://schemas.microsoft.com/office/drawing/2014/main" id="{C9E151BA-3FAB-430D-8EE4-24A9125E1E2B}"/>
              </a:ext>
            </a:extLst>
          </p:cNvPr>
          <p:cNvSpPr txBox="1"/>
          <p:nvPr/>
        </p:nvSpPr>
        <p:spPr>
          <a:xfrm>
            <a:off x="0" y="8507435"/>
            <a:ext cx="6857999" cy="1070293"/>
          </a:xfrm>
          <a:prstGeom prst="rect">
            <a:avLst/>
          </a:prstGeom>
          <a:solidFill>
            <a:schemeClr val="accent4"/>
          </a:solidFill>
        </p:spPr>
        <p:txBody>
          <a:bodyPr wrap="square" rtlCol="0">
            <a:spAutoFit/>
          </a:bodyPr>
          <a:lstStyle/>
          <a:p>
            <a:pPr algn="ctr" defTabSz="1320816">
              <a:defRPr/>
            </a:pPr>
            <a:r>
              <a:rPr lang="en-US" sz="6355" b="1" dirty="0">
                <a:latin typeface="Calibri"/>
              </a:rPr>
              <a:t>All the Best!</a:t>
            </a:r>
          </a:p>
        </p:txBody>
      </p:sp>
      <p:pic>
        <p:nvPicPr>
          <p:cNvPr id="11" name="Picture 10">
            <a:extLst>
              <a:ext uri="{FF2B5EF4-FFF2-40B4-BE49-F238E27FC236}">
                <a16:creationId xmlns:a16="http://schemas.microsoft.com/office/drawing/2014/main" id="{0E8CA1DA-FA70-42DB-BFA1-94F34555ED46}"/>
              </a:ext>
            </a:extLst>
          </p:cNvPr>
          <p:cNvPicPr>
            <a:picLocks noChangeAspect="1"/>
          </p:cNvPicPr>
          <p:nvPr/>
        </p:nvPicPr>
        <p:blipFill>
          <a:blip r:embed="rId7"/>
          <a:stretch>
            <a:fillRect/>
          </a:stretch>
        </p:blipFill>
        <p:spPr>
          <a:xfrm>
            <a:off x="232014" y="4441547"/>
            <a:ext cx="6625985" cy="2332957"/>
          </a:xfrm>
          <a:prstGeom prst="rect">
            <a:avLst/>
          </a:prstGeom>
        </p:spPr>
      </p:pic>
      <p:sp>
        <p:nvSpPr>
          <p:cNvPr id="2" name="Rectangle 1">
            <a:extLst>
              <a:ext uri="{FF2B5EF4-FFF2-40B4-BE49-F238E27FC236}">
                <a16:creationId xmlns:a16="http://schemas.microsoft.com/office/drawing/2014/main" id="{50399117-3061-49E3-BD02-D3AEC23EC9E3}"/>
              </a:ext>
            </a:extLst>
          </p:cNvPr>
          <p:cNvSpPr/>
          <p:nvPr/>
        </p:nvSpPr>
        <p:spPr>
          <a:xfrm>
            <a:off x="0" y="0"/>
            <a:ext cx="6858000" cy="1181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12" name="Group 11">
            <a:extLst>
              <a:ext uri="{FF2B5EF4-FFF2-40B4-BE49-F238E27FC236}">
                <a16:creationId xmlns:a16="http://schemas.microsoft.com/office/drawing/2014/main" id="{E90DAE51-6460-410A-94BB-62682C08DAF2}"/>
              </a:ext>
            </a:extLst>
          </p:cNvPr>
          <p:cNvGrpSpPr/>
          <p:nvPr/>
        </p:nvGrpSpPr>
        <p:grpSpPr>
          <a:xfrm>
            <a:off x="61221" y="1"/>
            <a:ext cx="6766135" cy="1295400"/>
            <a:chOff x="0" y="0"/>
            <a:chExt cx="6857999" cy="1684459"/>
          </a:xfrm>
        </p:grpSpPr>
        <p:pic>
          <p:nvPicPr>
            <p:cNvPr id="15" name="Picture 14" descr="A close up of a logo&#10;&#10;Description automatically generated">
              <a:extLst>
                <a:ext uri="{FF2B5EF4-FFF2-40B4-BE49-F238E27FC236}">
                  <a16:creationId xmlns:a16="http://schemas.microsoft.com/office/drawing/2014/main" id="{93A6C0C6-359E-4B02-8D49-23601508C7FC}"/>
                </a:ext>
              </a:extLst>
            </p:cNvPr>
            <p:cNvPicPr/>
            <p:nvPr/>
          </p:nvPicPr>
          <p:blipFill rotWithShape="1">
            <a:blip r:embed="rId8" cstate="email">
              <a:extLst>
                <a:ext uri="{28A0092B-C50C-407E-A947-70E740481C1C}">
                  <a14:useLocalDpi xmlns:a14="http://schemas.microsoft.com/office/drawing/2010/main"/>
                </a:ext>
              </a:extLst>
            </a:blip>
            <a:srcRect/>
            <a:stretch/>
          </p:blipFill>
          <p:spPr bwMode="auto">
            <a:xfrm>
              <a:off x="2469659" y="0"/>
              <a:ext cx="2010483" cy="1684459"/>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7380CF3C-5F75-4B5E-A4CB-77D6CE03EED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28792" y="414414"/>
              <a:ext cx="1629207" cy="855628"/>
            </a:xfrm>
            <a:prstGeom prst="rect">
              <a:avLst/>
            </a:prstGeom>
          </p:spPr>
        </p:pic>
        <p:pic>
          <p:nvPicPr>
            <p:cNvPr id="18" name="Picture 17" descr="Logo, company name&#10;&#10;Description automatically generated">
              <a:extLst>
                <a:ext uri="{FF2B5EF4-FFF2-40B4-BE49-F238E27FC236}">
                  <a16:creationId xmlns:a16="http://schemas.microsoft.com/office/drawing/2014/main" id="{E87B8D0E-7536-4138-B9EB-5133128AE2DC}"/>
                </a:ext>
              </a:extLst>
            </p:cNvPr>
            <p:cNvPicPr/>
            <p:nvPr/>
          </p:nvPicPr>
          <p:blipFill rotWithShape="1">
            <a:blip r:embed="rId10" cstate="screen">
              <a:extLst>
                <a:ext uri="{28A0092B-C50C-407E-A947-70E740481C1C}">
                  <a14:useLocalDpi xmlns:a14="http://schemas.microsoft.com/office/drawing/2010/main"/>
                </a:ext>
              </a:extLst>
            </a:blip>
            <a:srcRect/>
            <a:stretch/>
          </p:blipFill>
          <p:spPr>
            <a:xfrm>
              <a:off x="0" y="158033"/>
              <a:ext cx="2010483" cy="1368391"/>
            </a:xfrm>
            <a:prstGeom prst="rect">
              <a:avLst/>
            </a:prstGeom>
          </p:spPr>
        </p:pic>
      </p:grpSp>
    </p:spTree>
    <p:extLst>
      <p:ext uri="{BB962C8B-B14F-4D97-AF65-F5344CB8AC3E}">
        <p14:creationId xmlns:p14="http://schemas.microsoft.com/office/powerpoint/2010/main" val="3934467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E166190-AD46-4016-A94B-79F21283B5A4}"/>
              </a:ext>
            </a:extLst>
          </p:cNvPr>
          <p:cNvSpPr/>
          <p:nvPr/>
        </p:nvSpPr>
        <p:spPr>
          <a:xfrm>
            <a:off x="252306" y="2013843"/>
            <a:ext cx="6353387" cy="6250852"/>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prstClr val="white"/>
              </a:solidFill>
              <a:latin typeface="Calibri" panose="020F0502020204030204"/>
            </a:endParaRPr>
          </a:p>
        </p:txBody>
      </p:sp>
      <p:sp>
        <p:nvSpPr>
          <p:cNvPr id="3" name="Rounded Rectangle 15">
            <a:extLst>
              <a:ext uri="{FF2B5EF4-FFF2-40B4-BE49-F238E27FC236}">
                <a16:creationId xmlns:a16="http://schemas.microsoft.com/office/drawing/2014/main" id="{C06885C6-28F3-41C6-988B-FAF63023FDBE}"/>
              </a:ext>
            </a:extLst>
          </p:cNvPr>
          <p:cNvSpPr/>
          <p:nvPr/>
        </p:nvSpPr>
        <p:spPr>
          <a:xfrm>
            <a:off x="756935" y="4778701"/>
            <a:ext cx="2182229" cy="38981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prstClr val="black"/>
                </a:solidFill>
                <a:latin typeface="Calibri" panose="020F0502020204030204"/>
                <a:cs typeface="Arial" panose="020B0604020202020204" pitchFamily="34" charset="0"/>
              </a:rPr>
              <a:t>1-3 L            </a:t>
            </a:r>
          </a:p>
        </p:txBody>
      </p:sp>
      <p:sp>
        <p:nvSpPr>
          <p:cNvPr id="4" name="Rounded Rectangle 23">
            <a:extLst>
              <a:ext uri="{FF2B5EF4-FFF2-40B4-BE49-F238E27FC236}">
                <a16:creationId xmlns:a16="http://schemas.microsoft.com/office/drawing/2014/main" id="{74CDD3B9-D3A1-4BA6-8EF9-27653CD33E04}"/>
              </a:ext>
            </a:extLst>
          </p:cNvPr>
          <p:cNvSpPr/>
          <p:nvPr/>
        </p:nvSpPr>
        <p:spPr>
          <a:xfrm>
            <a:off x="751890" y="5957139"/>
            <a:ext cx="2186415" cy="43511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schemeClr val="tx1"/>
                </a:solidFill>
                <a:latin typeface="Calibri" panose="020F0502020204030204"/>
                <a:cs typeface="Arial" panose="020B0604020202020204" pitchFamily="34" charset="0"/>
              </a:rPr>
              <a:t>10-40 L</a:t>
            </a:r>
          </a:p>
        </p:txBody>
      </p:sp>
      <p:sp>
        <p:nvSpPr>
          <p:cNvPr id="5" name="Rounded Rectangle 28">
            <a:extLst>
              <a:ext uri="{FF2B5EF4-FFF2-40B4-BE49-F238E27FC236}">
                <a16:creationId xmlns:a16="http://schemas.microsoft.com/office/drawing/2014/main" id="{6FEB5C04-9584-4911-9682-0D138C6FBC7D}"/>
              </a:ext>
            </a:extLst>
          </p:cNvPr>
          <p:cNvSpPr/>
          <p:nvPr/>
        </p:nvSpPr>
        <p:spPr>
          <a:xfrm>
            <a:off x="3850500" y="4792887"/>
            <a:ext cx="2130002" cy="38981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prstClr val="black"/>
                </a:solidFill>
                <a:latin typeface="Calibri" panose="020F0502020204030204"/>
                <a:cs typeface="Arial" panose="020B0604020202020204" pitchFamily="34" charset="0"/>
              </a:rPr>
              <a:t>323 ULBs</a:t>
            </a:r>
          </a:p>
        </p:txBody>
      </p:sp>
      <p:sp>
        <p:nvSpPr>
          <p:cNvPr id="6" name="Rounded Rectangle 30">
            <a:extLst>
              <a:ext uri="{FF2B5EF4-FFF2-40B4-BE49-F238E27FC236}">
                <a16:creationId xmlns:a16="http://schemas.microsoft.com/office/drawing/2014/main" id="{BA1DA04A-4E78-4530-AF11-4D73BDD1510B}"/>
              </a:ext>
            </a:extLst>
          </p:cNvPr>
          <p:cNvSpPr/>
          <p:nvPr/>
        </p:nvSpPr>
        <p:spPr>
          <a:xfrm>
            <a:off x="3842326" y="5963479"/>
            <a:ext cx="2147717" cy="44632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schemeClr val="tx1"/>
                </a:solidFill>
                <a:latin typeface="Calibri" panose="020F0502020204030204"/>
                <a:cs typeface="Arial" panose="020B0604020202020204" pitchFamily="34" charset="0"/>
              </a:rPr>
              <a:t> 40 ULBs</a:t>
            </a:r>
          </a:p>
        </p:txBody>
      </p:sp>
      <p:cxnSp>
        <p:nvCxnSpPr>
          <p:cNvPr id="7" name="Straight Arrow Connector 6">
            <a:extLst>
              <a:ext uri="{FF2B5EF4-FFF2-40B4-BE49-F238E27FC236}">
                <a16:creationId xmlns:a16="http://schemas.microsoft.com/office/drawing/2014/main" id="{BC2E820B-859F-4627-892E-3872D3F33355}"/>
              </a:ext>
            </a:extLst>
          </p:cNvPr>
          <p:cNvCxnSpPr>
            <a:cxnSpLocks/>
          </p:cNvCxnSpPr>
          <p:nvPr/>
        </p:nvCxnSpPr>
        <p:spPr>
          <a:xfrm flipV="1">
            <a:off x="3048413" y="5009328"/>
            <a:ext cx="692838" cy="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B0651663-E3EE-41FF-8195-C7EA03C57C58}"/>
              </a:ext>
            </a:extLst>
          </p:cNvPr>
          <p:cNvCxnSpPr>
            <a:cxnSpLocks/>
          </p:cNvCxnSpPr>
          <p:nvPr/>
        </p:nvCxnSpPr>
        <p:spPr>
          <a:xfrm flipV="1">
            <a:off x="3065436" y="6208690"/>
            <a:ext cx="658792"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9" name="Rounded Rectangle 39">
            <a:extLst>
              <a:ext uri="{FF2B5EF4-FFF2-40B4-BE49-F238E27FC236}">
                <a16:creationId xmlns:a16="http://schemas.microsoft.com/office/drawing/2014/main" id="{F9083F76-C68D-4FC9-BF28-37316732988C}"/>
              </a:ext>
            </a:extLst>
          </p:cNvPr>
          <p:cNvSpPr/>
          <p:nvPr/>
        </p:nvSpPr>
        <p:spPr>
          <a:xfrm>
            <a:off x="252306" y="995856"/>
            <a:ext cx="6353387" cy="663216"/>
          </a:xfrm>
          <a:prstGeom prst="roundRect">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endParaRPr lang="en-US" dirty="0">
              <a:solidFill>
                <a:prstClr val="white"/>
              </a:solidFill>
              <a:latin typeface="Calibri" panose="020F0502020204030204"/>
            </a:endParaRPr>
          </a:p>
          <a:p>
            <a:pPr algn="ctr" defTabSz="1320816">
              <a:defRPr/>
            </a:pPr>
            <a:r>
              <a:rPr lang="en-US" b="1" dirty="0">
                <a:solidFill>
                  <a:schemeClr val="tx1"/>
                </a:solidFill>
                <a:latin typeface="Calibri" panose="020F0502020204030204"/>
              </a:rPr>
              <a:t>Awards: </a:t>
            </a:r>
            <a:r>
              <a:rPr lang="en-US" dirty="0">
                <a:solidFill>
                  <a:schemeClr val="tx1"/>
                </a:solidFill>
                <a:latin typeface="Calibri" panose="020F0502020204030204"/>
              </a:rPr>
              <a:t>Cities with &gt;1 Lakh Population</a:t>
            </a:r>
          </a:p>
          <a:p>
            <a:pPr algn="ctr" defTabSz="1320816">
              <a:defRPr/>
            </a:pPr>
            <a:endParaRPr lang="en-US" dirty="0">
              <a:solidFill>
                <a:prstClr val="white"/>
              </a:solidFill>
              <a:latin typeface="Calibri" panose="020F0502020204030204"/>
            </a:endParaRPr>
          </a:p>
        </p:txBody>
      </p:sp>
      <p:sp>
        <p:nvSpPr>
          <p:cNvPr id="10" name="Left Brace 9">
            <a:extLst>
              <a:ext uri="{FF2B5EF4-FFF2-40B4-BE49-F238E27FC236}">
                <a16:creationId xmlns:a16="http://schemas.microsoft.com/office/drawing/2014/main" id="{4FA3C638-299C-4111-9DCA-682DD8F53D2D}"/>
              </a:ext>
            </a:extLst>
          </p:cNvPr>
          <p:cNvSpPr/>
          <p:nvPr/>
        </p:nvSpPr>
        <p:spPr>
          <a:xfrm rot="16200000">
            <a:off x="3217030" y="1895469"/>
            <a:ext cx="365735" cy="5641968"/>
          </a:xfrm>
          <a:prstGeom prst="leftBrac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1320816">
              <a:defRPr/>
            </a:pPr>
            <a:endParaRPr lang="en-US" sz="1400">
              <a:solidFill>
                <a:prstClr val="black"/>
              </a:solidFill>
              <a:latin typeface="Calibri" panose="020F0502020204030204"/>
            </a:endParaRPr>
          </a:p>
        </p:txBody>
      </p:sp>
      <p:sp>
        <p:nvSpPr>
          <p:cNvPr id="11" name="Rectangle 10">
            <a:extLst>
              <a:ext uri="{FF2B5EF4-FFF2-40B4-BE49-F238E27FC236}">
                <a16:creationId xmlns:a16="http://schemas.microsoft.com/office/drawing/2014/main" id="{DF0F9455-7A14-4F43-9F84-82AB9B828EE6}"/>
              </a:ext>
            </a:extLst>
          </p:cNvPr>
          <p:cNvSpPr/>
          <p:nvPr/>
        </p:nvSpPr>
        <p:spPr>
          <a:xfrm>
            <a:off x="1397908" y="2850725"/>
            <a:ext cx="4075532" cy="1298034"/>
          </a:xfrm>
          <a:prstGeom prst="rect">
            <a:avLst/>
          </a:prstGeom>
          <a:solidFill>
            <a:schemeClr val="bg1"/>
          </a:solidFill>
          <a:ln w="28575">
            <a:solidFill>
              <a:srgbClr val="002060"/>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436373" indent="-436373" defTabSz="1320816">
              <a:buFontTx/>
              <a:buAutoNum type="arabicPeriod"/>
              <a:defRPr/>
            </a:pPr>
            <a:r>
              <a:rPr lang="en-US" sz="2000" dirty="0">
                <a:solidFill>
                  <a:srgbClr val="70AD47">
                    <a:lumMod val="50000"/>
                  </a:srgbClr>
                </a:solidFill>
                <a:latin typeface="Calibri" panose="020F0502020204030204"/>
              </a:rPr>
              <a:t>Cleanest City – Rank No.1</a:t>
            </a:r>
          </a:p>
          <a:p>
            <a:pPr marL="436373" indent="-436373" defTabSz="1320816">
              <a:buFontTx/>
              <a:buAutoNum type="arabicPeriod"/>
              <a:defRPr/>
            </a:pPr>
            <a:r>
              <a:rPr lang="en-US" sz="2000" dirty="0">
                <a:solidFill>
                  <a:srgbClr val="70AD47">
                    <a:lumMod val="50000"/>
                  </a:srgbClr>
                </a:solidFill>
                <a:latin typeface="Calibri" panose="020F0502020204030204"/>
              </a:rPr>
              <a:t>Cleanest City – Rank No.2</a:t>
            </a:r>
          </a:p>
          <a:p>
            <a:pPr marL="436373" indent="-436373" defTabSz="1320816">
              <a:buFontTx/>
              <a:buAutoNum type="arabicPeriod"/>
              <a:defRPr/>
            </a:pPr>
            <a:r>
              <a:rPr lang="en-US" sz="2000" dirty="0">
                <a:solidFill>
                  <a:srgbClr val="70AD47">
                    <a:lumMod val="50000"/>
                  </a:srgbClr>
                </a:solidFill>
                <a:latin typeface="Calibri" panose="020F0502020204030204"/>
              </a:rPr>
              <a:t>Cleanest City – Rank No.3</a:t>
            </a:r>
          </a:p>
        </p:txBody>
      </p:sp>
      <p:sp>
        <p:nvSpPr>
          <p:cNvPr id="12" name="Rectangle 11">
            <a:extLst>
              <a:ext uri="{FF2B5EF4-FFF2-40B4-BE49-F238E27FC236}">
                <a16:creationId xmlns:a16="http://schemas.microsoft.com/office/drawing/2014/main" id="{FB9263F8-1A0A-478D-AF77-89D636A7D72A}"/>
              </a:ext>
            </a:extLst>
          </p:cNvPr>
          <p:cNvSpPr/>
          <p:nvPr/>
        </p:nvSpPr>
        <p:spPr>
          <a:xfrm>
            <a:off x="402507" y="4378436"/>
            <a:ext cx="5868538" cy="40531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r>
              <a:rPr lang="en-US" dirty="0">
                <a:solidFill>
                  <a:prstClr val="black"/>
                </a:solidFill>
                <a:latin typeface="Calibri" panose="020F0502020204030204"/>
              </a:rPr>
              <a:t>Population wise Awards </a:t>
            </a:r>
          </a:p>
        </p:txBody>
      </p:sp>
      <p:sp>
        <p:nvSpPr>
          <p:cNvPr id="13" name="Rounded Rectangle 47">
            <a:extLst>
              <a:ext uri="{FF2B5EF4-FFF2-40B4-BE49-F238E27FC236}">
                <a16:creationId xmlns:a16="http://schemas.microsoft.com/office/drawing/2014/main" id="{13ACEDCC-ABF8-4F1C-899E-DE4EA781A4B8}"/>
              </a:ext>
            </a:extLst>
          </p:cNvPr>
          <p:cNvSpPr/>
          <p:nvPr/>
        </p:nvSpPr>
        <p:spPr>
          <a:xfrm>
            <a:off x="751891" y="5338246"/>
            <a:ext cx="2186415" cy="43511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schemeClr val="tx1"/>
                </a:solidFill>
                <a:latin typeface="Calibri" panose="020F0502020204030204"/>
                <a:cs typeface="Arial" panose="020B0604020202020204" pitchFamily="34" charset="0"/>
              </a:rPr>
              <a:t>3 - 10 L</a:t>
            </a:r>
          </a:p>
        </p:txBody>
      </p:sp>
      <p:sp>
        <p:nvSpPr>
          <p:cNvPr id="14" name="Rounded Rectangle 48">
            <a:extLst>
              <a:ext uri="{FF2B5EF4-FFF2-40B4-BE49-F238E27FC236}">
                <a16:creationId xmlns:a16="http://schemas.microsoft.com/office/drawing/2014/main" id="{5B736F20-1E3F-462C-9ED3-9C237A533FA5}"/>
              </a:ext>
            </a:extLst>
          </p:cNvPr>
          <p:cNvSpPr/>
          <p:nvPr/>
        </p:nvSpPr>
        <p:spPr>
          <a:xfrm>
            <a:off x="3854725" y="5340641"/>
            <a:ext cx="2147717" cy="4463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schemeClr val="tx1"/>
                </a:solidFill>
                <a:latin typeface="Calibri" panose="020F0502020204030204"/>
                <a:cs typeface="Arial" panose="020B0604020202020204" pitchFamily="34" charset="0"/>
              </a:rPr>
              <a:t>99 ULBs</a:t>
            </a:r>
          </a:p>
        </p:txBody>
      </p:sp>
      <p:cxnSp>
        <p:nvCxnSpPr>
          <p:cNvPr id="15" name="Straight Arrow Connector 14">
            <a:extLst>
              <a:ext uri="{FF2B5EF4-FFF2-40B4-BE49-F238E27FC236}">
                <a16:creationId xmlns:a16="http://schemas.microsoft.com/office/drawing/2014/main" id="{CE63FAF7-1DA4-4037-A280-350E16B8530C}"/>
              </a:ext>
            </a:extLst>
          </p:cNvPr>
          <p:cNvCxnSpPr>
            <a:cxnSpLocks/>
          </p:cNvCxnSpPr>
          <p:nvPr/>
        </p:nvCxnSpPr>
        <p:spPr>
          <a:xfrm flipV="1">
            <a:off x="3052621" y="5651760"/>
            <a:ext cx="658792"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A38F8E28-957A-4BB0-BEDC-5904CC241899}"/>
              </a:ext>
            </a:extLst>
          </p:cNvPr>
          <p:cNvSpPr txBox="1"/>
          <p:nvPr/>
        </p:nvSpPr>
        <p:spPr>
          <a:xfrm>
            <a:off x="1778631" y="2353741"/>
            <a:ext cx="3571556" cy="461665"/>
          </a:xfrm>
          <a:prstGeom prst="rect">
            <a:avLst/>
          </a:prstGeom>
          <a:noFill/>
        </p:spPr>
        <p:txBody>
          <a:bodyPr wrap="square" rtlCol="0">
            <a:spAutoFit/>
          </a:bodyPr>
          <a:lstStyle/>
          <a:p>
            <a:pPr defTabSz="1320816">
              <a:defRPr/>
            </a:pPr>
            <a:r>
              <a:rPr lang="en-US" sz="2400" b="1" dirty="0">
                <a:solidFill>
                  <a:prstClr val="black"/>
                </a:solidFill>
                <a:latin typeface="Calibri" panose="020F0502020204030204"/>
              </a:rPr>
              <a:t>National Level Awards</a:t>
            </a:r>
          </a:p>
        </p:txBody>
      </p:sp>
      <p:sp>
        <p:nvSpPr>
          <p:cNvPr id="17" name="Rounded Rectangle 3">
            <a:extLst>
              <a:ext uri="{FF2B5EF4-FFF2-40B4-BE49-F238E27FC236}">
                <a16:creationId xmlns:a16="http://schemas.microsoft.com/office/drawing/2014/main" id="{2993D096-CD56-406F-9C2F-1B5C30C1A9CA}"/>
              </a:ext>
            </a:extLst>
          </p:cNvPr>
          <p:cNvSpPr/>
          <p:nvPr/>
        </p:nvSpPr>
        <p:spPr>
          <a:xfrm>
            <a:off x="625083" y="7408051"/>
            <a:ext cx="5423385" cy="411014"/>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National/State Capitals &amp; UTs</a:t>
            </a:r>
          </a:p>
        </p:txBody>
      </p:sp>
      <p:sp>
        <p:nvSpPr>
          <p:cNvPr id="18" name="Rounded Rectangle 63">
            <a:extLst>
              <a:ext uri="{FF2B5EF4-FFF2-40B4-BE49-F238E27FC236}">
                <a16:creationId xmlns:a16="http://schemas.microsoft.com/office/drawing/2014/main" id="{FD88015B-03A4-4546-B289-5FCBA28B4FA4}"/>
              </a:ext>
            </a:extLst>
          </p:cNvPr>
          <p:cNvSpPr/>
          <p:nvPr/>
        </p:nvSpPr>
        <p:spPr>
          <a:xfrm>
            <a:off x="751889" y="6559029"/>
            <a:ext cx="2186415" cy="43511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schemeClr val="tx1"/>
                </a:solidFill>
                <a:latin typeface="Calibri" panose="020F0502020204030204"/>
                <a:cs typeface="Arial" panose="020B0604020202020204" pitchFamily="34" charset="0"/>
              </a:rPr>
              <a:t>&gt;40 L</a:t>
            </a:r>
          </a:p>
        </p:txBody>
      </p:sp>
      <p:sp>
        <p:nvSpPr>
          <p:cNvPr id="19" name="Rounded Rectangle 64">
            <a:extLst>
              <a:ext uri="{FF2B5EF4-FFF2-40B4-BE49-F238E27FC236}">
                <a16:creationId xmlns:a16="http://schemas.microsoft.com/office/drawing/2014/main" id="{5E3976EC-7D5D-40B7-903F-EE2F2F63A61E}"/>
              </a:ext>
            </a:extLst>
          </p:cNvPr>
          <p:cNvSpPr/>
          <p:nvPr/>
        </p:nvSpPr>
        <p:spPr>
          <a:xfrm>
            <a:off x="3847830" y="6579853"/>
            <a:ext cx="2147717" cy="44632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395" algn="ctr" defTabSz="1320276">
              <a:defRPr/>
            </a:pPr>
            <a:r>
              <a:rPr lang="en-US" sz="1600" b="1" dirty="0">
                <a:solidFill>
                  <a:schemeClr val="tx1"/>
                </a:solidFill>
                <a:latin typeface="Calibri" panose="020F0502020204030204"/>
                <a:cs typeface="Arial" panose="020B0604020202020204" pitchFamily="34" charset="0"/>
              </a:rPr>
              <a:t> 9 ULBs</a:t>
            </a:r>
          </a:p>
        </p:txBody>
      </p:sp>
      <p:cxnSp>
        <p:nvCxnSpPr>
          <p:cNvPr id="20" name="Straight Arrow Connector 19">
            <a:extLst>
              <a:ext uri="{FF2B5EF4-FFF2-40B4-BE49-F238E27FC236}">
                <a16:creationId xmlns:a16="http://schemas.microsoft.com/office/drawing/2014/main" id="{DFBC4B4F-2ABC-4B61-886E-4443580CDE8E}"/>
              </a:ext>
            </a:extLst>
          </p:cNvPr>
          <p:cNvCxnSpPr>
            <a:cxnSpLocks/>
          </p:cNvCxnSpPr>
          <p:nvPr/>
        </p:nvCxnSpPr>
        <p:spPr>
          <a:xfrm flipV="1">
            <a:off x="3063671" y="6803016"/>
            <a:ext cx="658792"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p:nvGrpSpPr>
          <p:cNvPr id="33" name="Group 32">
            <a:extLst>
              <a:ext uri="{FF2B5EF4-FFF2-40B4-BE49-F238E27FC236}">
                <a16:creationId xmlns:a16="http://schemas.microsoft.com/office/drawing/2014/main" id="{5D7D3757-D98D-4AAB-A435-E2CA45F86789}"/>
              </a:ext>
            </a:extLst>
          </p:cNvPr>
          <p:cNvGrpSpPr/>
          <p:nvPr/>
        </p:nvGrpSpPr>
        <p:grpSpPr>
          <a:xfrm>
            <a:off x="48274" y="8629149"/>
            <a:ext cx="6761451" cy="715947"/>
            <a:chOff x="-2015153" y="8796374"/>
            <a:chExt cx="10889385" cy="715947"/>
          </a:xfrm>
        </p:grpSpPr>
        <p:sp>
          <p:nvSpPr>
            <p:cNvPr id="34" name="Rectangle 33">
              <a:extLst>
                <a:ext uri="{FF2B5EF4-FFF2-40B4-BE49-F238E27FC236}">
                  <a16:creationId xmlns:a16="http://schemas.microsoft.com/office/drawing/2014/main" id="{CEDFFA7E-6C3C-4B3F-B0E8-FFEB69230162}"/>
                </a:ext>
              </a:extLst>
            </p:cNvPr>
            <p:cNvSpPr/>
            <p:nvPr/>
          </p:nvSpPr>
          <p:spPr>
            <a:xfrm>
              <a:off x="-2015153" y="8796374"/>
              <a:ext cx="10889385" cy="715947"/>
            </a:xfrm>
            <a:prstGeom prst="rect">
              <a:avLst/>
            </a:prstGeom>
            <a:solidFill>
              <a:schemeClr val="accent3">
                <a:lumMod val="40000"/>
                <a:lumOff val="6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a:solidFill>
                  <a:prstClr val="white"/>
                </a:solidFill>
                <a:latin typeface="Calibri" panose="020F0502020204030204"/>
              </a:endParaRPr>
            </a:p>
          </p:txBody>
        </p:sp>
        <p:sp>
          <p:nvSpPr>
            <p:cNvPr id="35" name="Rounded Rectangle 39">
              <a:extLst>
                <a:ext uri="{FF2B5EF4-FFF2-40B4-BE49-F238E27FC236}">
                  <a16:creationId xmlns:a16="http://schemas.microsoft.com/office/drawing/2014/main" id="{3FBBCB23-3351-4A19-96D3-299739EB3095}"/>
                </a:ext>
              </a:extLst>
            </p:cNvPr>
            <p:cNvSpPr/>
            <p:nvPr/>
          </p:nvSpPr>
          <p:spPr>
            <a:xfrm>
              <a:off x="-1886009" y="8916828"/>
              <a:ext cx="10661466" cy="510985"/>
            </a:xfrm>
            <a:prstGeom prst="roundRect">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n-US" b="1" dirty="0">
                  <a:solidFill>
                    <a:schemeClr val="tx1"/>
                  </a:solidFill>
                  <a:latin typeface="Calibri" panose="020F0502020204030204"/>
                </a:rPr>
                <a:t>Separate Awards </a:t>
              </a:r>
              <a:r>
                <a:rPr lang="en-US" dirty="0">
                  <a:solidFill>
                    <a:schemeClr val="tx1"/>
                  </a:solidFill>
                  <a:latin typeface="Calibri" panose="020F0502020204030204"/>
                </a:rPr>
                <a:t>for</a:t>
              </a:r>
              <a:r>
                <a:rPr lang="en-US" b="1" dirty="0">
                  <a:solidFill>
                    <a:schemeClr val="tx1"/>
                  </a:solidFill>
                  <a:latin typeface="Calibri" panose="020F0502020204030204"/>
                </a:rPr>
                <a:t> Cantt. </a:t>
              </a:r>
              <a:r>
                <a:rPr lang="en-US" b="1" dirty="0">
                  <a:solidFill>
                    <a:schemeClr val="tx1"/>
                  </a:solidFill>
                </a:rPr>
                <a:t>Boards &amp; Ganga Towns  </a:t>
              </a:r>
              <a:endParaRPr lang="en-US" b="1" dirty="0">
                <a:solidFill>
                  <a:schemeClr val="tx1"/>
                </a:solidFill>
                <a:latin typeface="Calibri" panose="020F0502020204030204"/>
              </a:endParaRPr>
            </a:p>
          </p:txBody>
        </p:sp>
      </p:grpSp>
      <p:sp>
        <p:nvSpPr>
          <p:cNvPr id="22" name="Slide Number Placeholder 21">
            <a:extLst>
              <a:ext uri="{FF2B5EF4-FFF2-40B4-BE49-F238E27FC236}">
                <a16:creationId xmlns:a16="http://schemas.microsoft.com/office/drawing/2014/main" id="{FE039161-7D6E-48A9-BA80-A4A5F2D3C213}"/>
              </a:ext>
            </a:extLst>
          </p:cNvPr>
          <p:cNvSpPr>
            <a:spLocks noGrp="1"/>
          </p:cNvSpPr>
          <p:nvPr>
            <p:ph type="sldNum" sz="quarter" idx="12"/>
          </p:nvPr>
        </p:nvSpPr>
        <p:spPr/>
        <p:txBody>
          <a:bodyPr/>
          <a:lstStyle/>
          <a:p>
            <a:fld id="{871FDAF4-F9BA-4E6E-AE28-9371978FF90C}" type="slidenum">
              <a:rPr lang="en-US" smtClean="0"/>
              <a:t>12</a:t>
            </a:fld>
            <a:endParaRPr lang="en-US"/>
          </a:p>
        </p:txBody>
      </p:sp>
    </p:spTree>
    <p:extLst>
      <p:ext uri="{BB962C8B-B14F-4D97-AF65-F5344CB8AC3E}">
        <p14:creationId xmlns:p14="http://schemas.microsoft.com/office/powerpoint/2010/main" val="1155346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9172" y="67246"/>
            <a:ext cx="5094642" cy="707886"/>
          </a:xfrm>
          <a:prstGeom prst="rect">
            <a:avLst/>
          </a:prstGeom>
          <a:noFill/>
          <a:ln w="38100">
            <a:noFill/>
          </a:ln>
        </p:spPr>
        <p:txBody>
          <a:bodyPr wrap="square" rtlCol="0">
            <a:spAutoFit/>
          </a:bodyPr>
          <a:lstStyle/>
          <a:p>
            <a:pPr algn="ctr" defTabSz="1320816">
              <a:defRPr/>
            </a:pPr>
            <a:r>
              <a:rPr lang="en-US" sz="2000" b="1" dirty="0">
                <a:solidFill>
                  <a:srgbClr val="0070C0"/>
                </a:solidFill>
                <a:latin typeface="Calibri" panose="020F0502020204030204"/>
              </a:rPr>
              <a:t>State Ranking: </a:t>
            </a:r>
          </a:p>
          <a:p>
            <a:pPr algn="ctr" defTabSz="1320816">
              <a:defRPr/>
            </a:pPr>
            <a:r>
              <a:rPr lang="en-US" sz="2000" dirty="0">
                <a:solidFill>
                  <a:srgbClr val="0070C0"/>
                </a:solidFill>
                <a:latin typeface="Calibri" panose="020F0502020204030204"/>
              </a:rPr>
              <a:t>Broad Performance Parameters</a:t>
            </a:r>
          </a:p>
        </p:txBody>
      </p:sp>
      <p:sp>
        <p:nvSpPr>
          <p:cNvPr id="11" name="Rectangle 10"/>
          <p:cNvSpPr/>
          <p:nvPr/>
        </p:nvSpPr>
        <p:spPr>
          <a:xfrm>
            <a:off x="85768" y="2906121"/>
            <a:ext cx="2620743" cy="5373824"/>
          </a:xfrm>
          <a:prstGeom prst="rect">
            <a:avLst/>
          </a:prstGeom>
          <a:solidFill>
            <a:schemeClr val="accent6">
              <a:lumMod val="20000"/>
              <a:lumOff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95307" indent="-495307" defTabSz="1320816">
              <a:buFont typeface="+mj-lt"/>
              <a:buAutoNum type="arabicPeriod"/>
              <a:defRPr/>
            </a:pPr>
            <a:endParaRPr lang="en-US" sz="1200" dirty="0">
              <a:solidFill>
                <a:schemeClr val="tx1"/>
              </a:solidFill>
              <a:latin typeface="Calibri" panose="020F0502020204030204"/>
            </a:endParaRPr>
          </a:p>
          <a:p>
            <a:pPr defTabSz="1320816">
              <a:defRPr/>
            </a:pPr>
            <a:endParaRPr lang="en-US" sz="1200" dirty="0">
              <a:solidFill>
                <a:schemeClr val="tx1"/>
              </a:solidFill>
              <a:latin typeface="Calibri" panose="020F0502020204030204"/>
            </a:endParaRPr>
          </a:p>
          <a:p>
            <a:pPr marL="495307" indent="-495307" defTabSz="1320816">
              <a:buFont typeface="+mj-lt"/>
              <a:buAutoNum type="arabicPeriod"/>
              <a:defRPr/>
            </a:pPr>
            <a:endParaRPr lang="en-US" sz="200" b="1" dirty="0">
              <a:solidFill>
                <a:schemeClr val="tx1"/>
              </a:solidFill>
              <a:latin typeface="Calibri" panose="020F0502020204030204"/>
            </a:endParaRPr>
          </a:p>
          <a:p>
            <a:pPr defTabSz="1320816">
              <a:defRPr/>
            </a:pPr>
            <a:r>
              <a:rPr lang="en-US" sz="1200" b="1" dirty="0">
                <a:solidFill>
                  <a:schemeClr val="tx1"/>
                </a:solidFill>
                <a:latin typeface="Calibri" panose="020F0502020204030204"/>
              </a:rPr>
              <a:t>1. </a:t>
            </a:r>
            <a:r>
              <a:rPr lang="en-US" sz="1200" dirty="0">
                <a:solidFill>
                  <a:schemeClr val="tx1"/>
                </a:solidFill>
                <a:latin typeface="Calibri" panose="020F0502020204030204"/>
              </a:rPr>
              <a:t>Whether 100% cities have </a:t>
            </a:r>
            <a:r>
              <a:rPr lang="en-US" sz="1200" b="1" dirty="0">
                <a:solidFill>
                  <a:schemeClr val="tx1"/>
                </a:solidFill>
                <a:latin typeface="Calibri" panose="020F0502020204030204"/>
              </a:rPr>
              <a:t>adhered to revised fund flow procedure issued by M/o Finance</a:t>
            </a:r>
          </a:p>
          <a:p>
            <a:pPr>
              <a:defRPr/>
            </a:pPr>
            <a:r>
              <a:rPr lang="en-US" sz="1200" b="1" dirty="0">
                <a:solidFill>
                  <a:schemeClr val="tx1"/>
                </a:solidFill>
              </a:rPr>
              <a:t>2. </a:t>
            </a:r>
            <a:r>
              <a:rPr lang="en-US" sz="1200" dirty="0">
                <a:solidFill>
                  <a:schemeClr val="tx1"/>
                </a:solidFill>
              </a:rPr>
              <a:t>Whether </a:t>
            </a:r>
            <a:r>
              <a:rPr lang="en-US" sz="1200" b="1" dirty="0">
                <a:solidFill>
                  <a:schemeClr val="tx1"/>
                </a:solidFill>
              </a:rPr>
              <a:t>e-procurement system </a:t>
            </a:r>
            <a:r>
              <a:rPr lang="en-US" sz="1200" dirty="0">
                <a:solidFill>
                  <a:schemeClr val="tx1"/>
                </a:solidFill>
              </a:rPr>
              <a:t>is in place and used by 100% ULBs for procurements under SBM </a:t>
            </a:r>
            <a:r>
              <a:rPr lang="en-US" sz="1200" b="1" dirty="0">
                <a:solidFill>
                  <a:schemeClr val="tx1"/>
                </a:solidFill>
              </a:rPr>
              <a:t>(</a:t>
            </a:r>
            <a:r>
              <a:rPr lang="en-US" sz="1200" b="1" dirty="0" err="1">
                <a:solidFill>
                  <a:schemeClr val="tx1"/>
                </a:solidFill>
              </a:rPr>
              <a:t>GeM</a:t>
            </a:r>
            <a:r>
              <a:rPr lang="en-US" sz="1200" b="1" dirty="0">
                <a:solidFill>
                  <a:schemeClr val="tx1"/>
                </a:solidFill>
              </a:rPr>
              <a:t> or State Level e-procurement system)</a:t>
            </a:r>
            <a:endParaRPr lang="en-US" sz="1200" b="1" dirty="0">
              <a:solidFill>
                <a:schemeClr val="tx1"/>
              </a:solidFill>
              <a:latin typeface="Calibri" panose="020F0502020204030204"/>
            </a:endParaRPr>
          </a:p>
          <a:p>
            <a:pPr marL="495307" indent="-495307" defTabSz="1320816">
              <a:buFont typeface="+mj-lt"/>
              <a:buAutoNum type="arabicPeriod"/>
              <a:defRPr/>
            </a:pPr>
            <a:endParaRPr lang="en-US" sz="300" b="1" dirty="0">
              <a:solidFill>
                <a:schemeClr val="tx1"/>
              </a:solidFill>
              <a:latin typeface="Calibri" panose="020F0502020204030204"/>
            </a:endParaRPr>
          </a:p>
          <a:p>
            <a:pPr defTabSz="1320816">
              <a:defRPr/>
            </a:pPr>
            <a:r>
              <a:rPr lang="en-US" sz="1200" b="1" dirty="0">
                <a:solidFill>
                  <a:schemeClr val="tx1"/>
                </a:solidFill>
                <a:latin typeface="Calibri" panose="020F0502020204030204"/>
              </a:rPr>
              <a:t>3</a:t>
            </a:r>
            <a:r>
              <a:rPr lang="en-US" sz="1200" dirty="0">
                <a:solidFill>
                  <a:schemeClr val="tx1"/>
                </a:solidFill>
                <a:latin typeface="Calibri" panose="020F0502020204030204"/>
              </a:rPr>
              <a:t>. Whether 100% ULBs are submitting their proposal on the  </a:t>
            </a:r>
            <a:r>
              <a:rPr lang="en-US" sz="1200" b="1" dirty="0">
                <a:solidFill>
                  <a:schemeClr val="tx1"/>
                </a:solidFill>
                <a:latin typeface="Calibri" panose="020F0502020204030204"/>
              </a:rPr>
              <a:t>Proposal Tracking System </a:t>
            </a:r>
          </a:p>
          <a:p>
            <a:pPr>
              <a:defRPr/>
            </a:pPr>
            <a:r>
              <a:rPr lang="en-US" sz="1200" b="1" dirty="0">
                <a:solidFill>
                  <a:schemeClr val="tx1"/>
                </a:solidFill>
                <a:latin typeface="Calibri" panose="020F0502020204030204"/>
              </a:rPr>
              <a:t>4. </a:t>
            </a:r>
            <a:r>
              <a:rPr lang="en-US" sz="1200" dirty="0">
                <a:solidFill>
                  <a:schemeClr val="tx1"/>
                </a:solidFill>
                <a:latin typeface="Calibri" panose="020F0502020204030204"/>
              </a:rPr>
              <a:t>Whether </a:t>
            </a:r>
            <a:r>
              <a:rPr lang="en-US" sz="1200" b="1" dirty="0">
                <a:solidFill>
                  <a:schemeClr val="tx1"/>
                </a:solidFill>
                <a:latin typeface="Calibri" panose="020F0502020204030204"/>
              </a:rPr>
              <a:t>Responsible </a:t>
            </a:r>
            <a:r>
              <a:rPr lang="en-US" sz="1200" b="1" dirty="0">
                <a:solidFill>
                  <a:schemeClr val="tx1"/>
                </a:solidFill>
              </a:rPr>
              <a:t>Sanitation Authority </a:t>
            </a:r>
            <a:r>
              <a:rPr lang="en-US" sz="1200" dirty="0">
                <a:solidFill>
                  <a:schemeClr val="tx1"/>
                </a:solidFill>
              </a:rPr>
              <a:t>(RSA) and </a:t>
            </a:r>
            <a:r>
              <a:rPr lang="en-US" sz="1200" b="1" dirty="0">
                <a:solidFill>
                  <a:schemeClr val="tx1"/>
                </a:solidFill>
                <a:latin typeface="Calibri" panose="020F0502020204030204"/>
              </a:rPr>
              <a:t>Sanitation Response Unit(SRU) </a:t>
            </a:r>
            <a:r>
              <a:rPr lang="en-US" sz="1200" dirty="0">
                <a:solidFill>
                  <a:schemeClr val="tx1"/>
                </a:solidFill>
                <a:latin typeface="Calibri" panose="020F0502020204030204"/>
              </a:rPr>
              <a:t>are notified and operational in all Districts and ULBs</a:t>
            </a:r>
          </a:p>
          <a:p>
            <a:pPr marL="495307" indent="-495307">
              <a:buFont typeface="+mj-lt"/>
              <a:buAutoNum type="arabicPeriod"/>
              <a:defRPr/>
            </a:pPr>
            <a:endParaRPr lang="en-US" sz="100" dirty="0">
              <a:solidFill>
                <a:schemeClr val="tx1"/>
              </a:solidFill>
              <a:latin typeface="Calibri" panose="020F0502020204030204"/>
            </a:endParaRPr>
          </a:p>
          <a:p>
            <a:pPr defTabSz="1320816">
              <a:defRPr/>
            </a:pPr>
            <a:r>
              <a:rPr lang="en-US" sz="1200" b="1" dirty="0">
                <a:solidFill>
                  <a:schemeClr val="tx1"/>
                </a:solidFill>
                <a:latin typeface="Calibri" panose="020F0502020204030204"/>
              </a:rPr>
              <a:t>5. </a:t>
            </a:r>
            <a:r>
              <a:rPr lang="en-US" sz="1200" dirty="0">
                <a:solidFill>
                  <a:schemeClr val="tx1"/>
                </a:solidFill>
                <a:latin typeface="Calibri" panose="020F0502020204030204"/>
              </a:rPr>
              <a:t>Whether </a:t>
            </a:r>
            <a:r>
              <a:rPr lang="en-US" sz="1200" b="1" dirty="0">
                <a:solidFill>
                  <a:schemeClr val="tx1"/>
                </a:solidFill>
                <a:latin typeface="Calibri" panose="020F0502020204030204"/>
              </a:rPr>
              <a:t>Property Tax Floor Rate </a:t>
            </a:r>
            <a:r>
              <a:rPr lang="en-US" sz="1200" dirty="0">
                <a:solidFill>
                  <a:schemeClr val="tx1"/>
                </a:solidFill>
                <a:latin typeface="Calibri" panose="020F0502020204030204"/>
              </a:rPr>
              <a:t>notified</a:t>
            </a:r>
          </a:p>
          <a:p>
            <a:pPr marL="495307" indent="-495307" defTabSz="1320816">
              <a:buFont typeface="+mj-lt"/>
              <a:buAutoNum type="arabicPeriod"/>
              <a:defRPr/>
            </a:pPr>
            <a:endParaRPr lang="en-US" sz="300" dirty="0">
              <a:solidFill>
                <a:schemeClr val="tx1"/>
              </a:solidFill>
              <a:latin typeface="Calibri" panose="020F0502020204030204"/>
            </a:endParaRPr>
          </a:p>
          <a:p>
            <a:pPr defTabSz="1320816">
              <a:defRPr/>
            </a:pPr>
            <a:r>
              <a:rPr lang="en-US" sz="1200" b="1" dirty="0">
                <a:solidFill>
                  <a:schemeClr val="tx1"/>
                </a:solidFill>
                <a:latin typeface="Calibri" panose="020F0502020204030204"/>
              </a:rPr>
              <a:t>6. </a:t>
            </a:r>
            <a:r>
              <a:rPr lang="en-US" sz="1200" dirty="0">
                <a:solidFill>
                  <a:schemeClr val="tx1"/>
                </a:solidFill>
                <a:latin typeface="Calibri" panose="020F0502020204030204"/>
              </a:rPr>
              <a:t>Whether </a:t>
            </a:r>
            <a:r>
              <a:rPr lang="en-US" sz="1200" b="1" dirty="0">
                <a:solidFill>
                  <a:schemeClr val="tx1"/>
                </a:solidFill>
                <a:latin typeface="Calibri" panose="020F0502020204030204"/>
              </a:rPr>
              <a:t>User Charges notified </a:t>
            </a:r>
            <a:r>
              <a:rPr lang="en-US" sz="1200" dirty="0">
                <a:solidFill>
                  <a:schemeClr val="tx1"/>
                </a:solidFill>
                <a:latin typeface="Calibri" panose="020F0502020204030204"/>
              </a:rPr>
              <a:t>in all ULBs</a:t>
            </a:r>
          </a:p>
          <a:p>
            <a:pPr marL="495307" indent="-495307" defTabSz="1320816">
              <a:buFont typeface="+mj-lt"/>
              <a:buAutoNum type="arabicPeriod"/>
              <a:defRPr/>
            </a:pPr>
            <a:endParaRPr lang="en-US" sz="800" dirty="0">
              <a:solidFill>
                <a:schemeClr val="tx1"/>
              </a:solidFill>
              <a:latin typeface="Calibri" panose="020F0502020204030204"/>
            </a:endParaRPr>
          </a:p>
          <a:p>
            <a:pPr defTabSz="1320816">
              <a:defRPr/>
            </a:pPr>
            <a:r>
              <a:rPr lang="en-US" sz="1200" b="1" dirty="0">
                <a:solidFill>
                  <a:schemeClr val="tx1"/>
                </a:solidFill>
                <a:latin typeface="Calibri" panose="020F0502020204030204"/>
              </a:rPr>
              <a:t>7. </a:t>
            </a:r>
            <a:r>
              <a:rPr lang="en-US" sz="1200" dirty="0">
                <a:solidFill>
                  <a:schemeClr val="tx1"/>
                </a:solidFill>
                <a:latin typeface="Calibri" panose="020F0502020204030204"/>
              </a:rPr>
              <a:t>Whether </a:t>
            </a:r>
            <a:r>
              <a:rPr lang="en-US" sz="1200" b="1" dirty="0">
                <a:solidFill>
                  <a:schemeClr val="tx1"/>
                </a:solidFill>
                <a:latin typeface="Calibri" panose="020F0502020204030204"/>
              </a:rPr>
              <a:t>Solid Waste Management Plan </a:t>
            </a:r>
            <a:r>
              <a:rPr lang="en-US" sz="1200" dirty="0">
                <a:solidFill>
                  <a:schemeClr val="tx1"/>
                </a:solidFill>
                <a:latin typeface="Calibri" panose="020F0502020204030204"/>
              </a:rPr>
              <a:t>– for each City approved and uploaded</a:t>
            </a:r>
          </a:p>
          <a:p>
            <a:pPr marL="495307" indent="-495307" defTabSz="1320816">
              <a:buFont typeface="+mj-lt"/>
              <a:buAutoNum type="arabicPeriod"/>
              <a:defRPr/>
            </a:pPr>
            <a:endParaRPr lang="en-US" sz="1200" dirty="0">
              <a:solidFill>
                <a:schemeClr val="tx1"/>
              </a:solidFill>
              <a:latin typeface="Calibri" panose="020F0502020204030204"/>
            </a:endParaRPr>
          </a:p>
          <a:p>
            <a:pPr marL="495307" indent="-495307" defTabSz="1320816">
              <a:buFont typeface="+mj-lt"/>
              <a:buAutoNum type="arabicPeriod"/>
              <a:defRPr/>
            </a:pPr>
            <a:endParaRPr lang="en-US" sz="1200" dirty="0">
              <a:solidFill>
                <a:schemeClr val="tx1"/>
              </a:solidFill>
              <a:latin typeface="Calibri" panose="020F0502020204030204"/>
            </a:endParaRPr>
          </a:p>
          <a:p>
            <a:pPr marL="495307" indent="-495307" defTabSz="1320816">
              <a:buFont typeface="+mj-lt"/>
              <a:buAutoNum type="arabicPeriod"/>
              <a:defRPr/>
            </a:pPr>
            <a:endParaRPr lang="en-US" sz="1200" dirty="0">
              <a:solidFill>
                <a:schemeClr val="tx1"/>
              </a:solidFill>
              <a:latin typeface="Calibri" panose="020F0502020204030204"/>
            </a:endParaRPr>
          </a:p>
        </p:txBody>
      </p:sp>
      <p:sp>
        <p:nvSpPr>
          <p:cNvPr id="12" name="Rectangle 11"/>
          <p:cNvSpPr/>
          <p:nvPr/>
        </p:nvSpPr>
        <p:spPr>
          <a:xfrm>
            <a:off x="4793712" y="2906121"/>
            <a:ext cx="1978520" cy="5373824"/>
          </a:xfrm>
          <a:prstGeom prst="rect">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20816">
              <a:defRPr/>
            </a:pPr>
            <a:endParaRPr lang="en-US" sz="1200" dirty="0">
              <a:solidFill>
                <a:schemeClr val="tx1"/>
              </a:solidFill>
              <a:latin typeface="Calibri" panose="020F0502020204030204"/>
            </a:endParaRPr>
          </a:p>
        </p:txBody>
      </p:sp>
      <p:sp>
        <p:nvSpPr>
          <p:cNvPr id="13" name="Rectangle 12"/>
          <p:cNvSpPr/>
          <p:nvPr/>
        </p:nvSpPr>
        <p:spPr>
          <a:xfrm>
            <a:off x="85768" y="2084489"/>
            <a:ext cx="2620743" cy="436682"/>
          </a:xfrm>
          <a:prstGeom prst="rect">
            <a:avLst/>
          </a:prstGeom>
          <a:solidFill>
            <a:schemeClr val="accent6">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200" b="1" dirty="0">
                <a:solidFill>
                  <a:prstClr val="black"/>
                </a:solidFill>
                <a:latin typeface="Calibri" panose="020F0502020204030204"/>
              </a:rPr>
              <a:t>50% Weightage</a:t>
            </a:r>
          </a:p>
          <a:p>
            <a:pPr algn="ctr" defTabSz="1320816">
              <a:defRPr/>
            </a:pPr>
            <a:r>
              <a:rPr lang="en-US" sz="1200" dirty="0">
                <a:solidFill>
                  <a:srgbClr val="FF0000"/>
                </a:solidFill>
                <a:latin typeface="Calibri" panose="020F0502020204030204"/>
              </a:rPr>
              <a:t>Support from State to ULBs</a:t>
            </a:r>
          </a:p>
        </p:txBody>
      </p:sp>
      <p:sp>
        <p:nvSpPr>
          <p:cNvPr id="14" name="Rectangle 13"/>
          <p:cNvSpPr/>
          <p:nvPr/>
        </p:nvSpPr>
        <p:spPr>
          <a:xfrm>
            <a:off x="4788020" y="2084489"/>
            <a:ext cx="1984212" cy="436682"/>
          </a:xfrm>
          <a:prstGeom prst="rect">
            <a:avLst/>
          </a:prstGeom>
          <a:solidFill>
            <a:schemeClr val="accent4">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200" b="1" dirty="0">
                <a:solidFill>
                  <a:prstClr val="black"/>
                </a:solidFill>
                <a:latin typeface="Calibri" panose="020F0502020204030204"/>
              </a:rPr>
              <a:t>20% Weightage</a:t>
            </a:r>
          </a:p>
          <a:p>
            <a:pPr algn="ctr" defTabSz="1320816">
              <a:defRPr/>
            </a:pPr>
            <a:r>
              <a:rPr lang="en-US" sz="1200" dirty="0">
                <a:solidFill>
                  <a:srgbClr val="FF0000"/>
                </a:solidFill>
                <a:latin typeface="Calibri" panose="020F0502020204030204"/>
              </a:rPr>
              <a:t>Performance in SS-2022</a:t>
            </a:r>
          </a:p>
        </p:txBody>
      </p:sp>
      <p:sp>
        <p:nvSpPr>
          <p:cNvPr id="16" name="Rectangle 15"/>
          <p:cNvSpPr/>
          <p:nvPr/>
        </p:nvSpPr>
        <p:spPr>
          <a:xfrm>
            <a:off x="2738461" y="2906121"/>
            <a:ext cx="2024991" cy="5373824"/>
          </a:xfrm>
          <a:prstGeom prst="rect">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20816">
              <a:defRPr/>
            </a:pPr>
            <a:r>
              <a:rPr lang="en-US" sz="1200" b="1" dirty="0">
                <a:solidFill>
                  <a:schemeClr val="tx1"/>
                </a:solidFill>
                <a:latin typeface="Calibri" panose="020F0502020204030204"/>
              </a:rPr>
              <a:t>1. Garbage Free City </a:t>
            </a:r>
            <a:r>
              <a:rPr lang="en-US" sz="1200" dirty="0">
                <a:solidFill>
                  <a:schemeClr val="tx1"/>
                </a:solidFill>
                <a:latin typeface="Calibri" panose="020F0502020204030204"/>
              </a:rPr>
              <a:t>for Star Rating </a:t>
            </a:r>
            <a:r>
              <a:rPr lang="en-US" sz="1200" b="1" dirty="0">
                <a:solidFill>
                  <a:schemeClr val="tx1"/>
                </a:solidFill>
                <a:latin typeface="Calibri" panose="020F0502020204030204"/>
              </a:rPr>
              <a:t>- % of cities </a:t>
            </a:r>
            <a:r>
              <a:rPr lang="en-US" sz="1200" dirty="0">
                <a:solidFill>
                  <a:schemeClr val="tx1"/>
                </a:solidFill>
                <a:latin typeface="Calibri" panose="020F0502020204030204"/>
              </a:rPr>
              <a:t>in the State are certified </a:t>
            </a:r>
          </a:p>
          <a:p>
            <a:pPr defTabSz="1320816">
              <a:defRPr/>
            </a:pPr>
            <a:r>
              <a:rPr lang="en-US" sz="1200" dirty="0">
                <a:solidFill>
                  <a:schemeClr val="tx1"/>
                </a:solidFill>
                <a:latin typeface="Calibri" panose="020F0502020204030204"/>
              </a:rPr>
              <a:t>     a. 7 Star</a:t>
            </a:r>
          </a:p>
          <a:p>
            <a:pPr defTabSz="1320816">
              <a:defRPr/>
            </a:pPr>
            <a:r>
              <a:rPr lang="en-US" sz="1200" dirty="0">
                <a:solidFill>
                  <a:schemeClr val="tx1"/>
                </a:solidFill>
                <a:latin typeface="Calibri" panose="020F0502020204030204"/>
              </a:rPr>
              <a:t>     b. 5 Star</a:t>
            </a:r>
          </a:p>
          <a:p>
            <a:pPr defTabSz="1320816">
              <a:defRPr/>
            </a:pPr>
            <a:r>
              <a:rPr lang="en-US" sz="1200" dirty="0">
                <a:solidFill>
                  <a:schemeClr val="tx1"/>
                </a:solidFill>
                <a:latin typeface="Calibri" panose="020F0502020204030204"/>
              </a:rPr>
              <a:t>     c. 3 Star</a:t>
            </a:r>
          </a:p>
          <a:p>
            <a:pPr defTabSz="1320816">
              <a:defRPr/>
            </a:pPr>
            <a:r>
              <a:rPr lang="en-US" sz="1200" dirty="0">
                <a:solidFill>
                  <a:schemeClr val="tx1"/>
                </a:solidFill>
                <a:latin typeface="Calibri" panose="020F0502020204030204"/>
              </a:rPr>
              <a:t>     d. 1 Star</a:t>
            </a:r>
          </a:p>
          <a:p>
            <a:pPr marL="660408" lvl="1" defTabSz="1320816">
              <a:defRPr/>
            </a:pPr>
            <a:endParaRPr lang="en-US" sz="1200" dirty="0">
              <a:solidFill>
                <a:schemeClr val="tx1"/>
              </a:solidFill>
              <a:latin typeface="Calibri" panose="020F0502020204030204"/>
            </a:endParaRPr>
          </a:p>
          <a:p>
            <a:pPr defTabSz="1320816">
              <a:defRPr/>
            </a:pPr>
            <a:r>
              <a:rPr lang="en-US" sz="1200" b="1" dirty="0">
                <a:solidFill>
                  <a:schemeClr val="tx1"/>
                </a:solidFill>
                <a:latin typeface="Calibri" panose="020F0502020204030204"/>
              </a:rPr>
              <a:t>2. Open Defecation Free -  % of cities </a:t>
            </a:r>
            <a:r>
              <a:rPr lang="en-US" sz="1200" dirty="0">
                <a:solidFill>
                  <a:schemeClr val="tx1"/>
                </a:solidFill>
                <a:latin typeface="Calibri" panose="020F0502020204030204"/>
              </a:rPr>
              <a:t>in the state are certified </a:t>
            </a:r>
          </a:p>
          <a:p>
            <a:pPr defTabSz="1320816">
              <a:defRPr/>
            </a:pPr>
            <a:r>
              <a:rPr lang="en-US" sz="1200" dirty="0">
                <a:solidFill>
                  <a:schemeClr val="tx1"/>
                </a:solidFill>
                <a:latin typeface="Calibri" panose="020F0502020204030204"/>
              </a:rPr>
              <a:t>    a. Water Plus</a:t>
            </a:r>
          </a:p>
          <a:p>
            <a:pPr defTabSz="1320816">
              <a:defRPr/>
            </a:pPr>
            <a:r>
              <a:rPr lang="en-US" sz="1200" dirty="0">
                <a:solidFill>
                  <a:schemeClr val="tx1"/>
                </a:solidFill>
                <a:latin typeface="Calibri" panose="020F0502020204030204"/>
              </a:rPr>
              <a:t>    b. ODF++  </a:t>
            </a:r>
          </a:p>
          <a:p>
            <a:pPr defTabSz="1320816">
              <a:defRPr/>
            </a:pPr>
            <a:r>
              <a:rPr lang="en-US" sz="1200" dirty="0">
                <a:solidFill>
                  <a:schemeClr val="tx1"/>
                </a:solidFill>
                <a:latin typeface="Calibri" panose="020F0502020204030204"/>
              </a:rPr>
              <a:t>    c. ODF+</a:t>
            </a:r>
          </a:p>
          <a:p>
            <a:pPr lvl="1" defTabSz="1320816">
              <a:defRPr/>
            </a:pPr>
            <a:endParaRPr lang="en-US" sz="1200" dirty="0">
              <a:solidFill>
                <a:schemeClr val="tx1"/>
              </a:solidFill>
              <a:latin typeface="Calibri" panose="020F0502020204030204"/>
            </a:endParaRPr>
          </a:p>
          <a:p>
            <a:pPr defTabSz="1320816">
              <a:defRPr/>
            </a:pPr>
            <a:endParaRPr lang="en-US" sz="1200" dirty="0">
              <a:solidFill>
                <a:schemeClr val="tx1"/>
              </a:solidFill>
              <a:latin typeface="Calibri" panose="020F0502020204030204"/>
            </a:endParaRPr>
          </a:p>
          <a:p>
            <a:pPr defTabSz="1320816">
              <a:defRPr/>
            </a:pPr>
            <a:endParaRPr lang="en-US" sz="1200" dirty="0">
              <a:solidFill>
                <a:schemeClr val="tx1"/>
              </a:solidFill>
              <a:latin typeface="Calibri" panose="020F0502020204030204"/>
            </a:endParaRPr>
          </a:p>
          <a:p>
            <a:pPr marL="495307" indent="-495307" defTabSz="1320816">
              <a:buFont typeface="+mj-lt"/>
              <a:buAutoNum type="arabicPeriod"/>
              <a:defRPr/>
            </a:pPr>
            <a:endParaRPr lang="en-US" sz="1200" dirty="0">
              <a:solidFill>
                <a:schemeClr val="tx1"/>
              </a:solidFill>
              <a:latin typeface="Calibri" panose="020F0502020204030204"/>
            </a:endParaRPr>
          </a:p>
          <a:p>
            <a:pPr marL="495307" indent="-495307" defTabSz="1320816">
              <a:buFont typeface="+mj-lt"/>
              <a:buAutoNum type="arabicPeriod"/>
              <a:defRPr/>
            </a:pPr>
            <a:endParaRPr lang="en-US" sz="1200" dirty="0">
              <a:solidFill>
                <a:schemeClr val="tx1"/>
              </a:solidFill>
              <a:latin typeface="Calibri" panose="020F0502020204030204"/>
            </a:endParaRPr>
          </a:p>
          <a:p>
            <a:pPr marL="495307" indent="-495307" defTabSz="1320816">
              <a:buFont typeface="+mj-lt"/>
              <a:buAutoNum type="arabicPeriod"/>
              <a:defRPr/>
            </a:pPr>
            <a:endParaRPr lang="en-US" sz="1200" dirty="0">
              <a:solidFill>
                <a:schemeClr val="tx1"/>
              </a:solidFill>
              <a:latin typeface="Calibri" panose="020F0502020204030204"/>
            </a:endParaRPr>
          </a:p>
          <a:p>
            <a:pPr marL="495307" indent="-495307" defTabSz="1320816">
              <a:buFont typeface="+mj-lt"/>
              <a:buAutoNum type="arabicPeriod"/>
              <a:defRPr/>
            </a:pPr>
            <a:endParaRPr lang="en-US" sz="1200" dirty="0">
              <a:solidFill>
                <a:schemeClr val="tx1"/>
              </a:solidFill>
              <a:latin typeface="Calibri" panose="020F0502020204030204"/>
            </a:endParaRPr>
          </a:p>
          <a:p>
            <a:pPr defTabSz="1320816">
              <a:defRPr/>
            </a:pPr>
            <a:endParaRPr lang="en-US" sz="1200" dirty="0">
              <a:solidFill>
                <a:schemeClr val="tx1"/>
              </a:solidFill>
              <a:latin typeface="Calibri" panose="020F0502020204030204"/>
            </a:endParaRPr>
          </a:p>
          <a:p>
            <a:pPr defTabSz="1320816">
              <a:defRPr/>
            </a:pPr>
            <a:endParaRPr lang="en-US" sz="1200" dirty="0">
              <a:solidFill>
                <a:schemeClr val="tx1"/>
              </a:solidFill>
              <a:latin typeface="Calibri" panose="020F0502020204030204"/>
            </a:endParaRPr>
          </a:p>
        </p:txBody>
      </p:sp>
      <p:sp>
        <p:nvSpPr>
          <p:cNvPr id="17" name="Rectangle 16">
            <a:extLst>
              <a:ext uri="{FF2B5EF4-FFF2-40B4-BE49-F238E27FC236}">
                <a16:creationId xmlns:a16="http://schemas.microsoft.com/office/drawing/2014/main" id="{9F3D83A6-830F-5C49-ABE8-4AF03A7DECFD}"/>
              </a:ext>
            </a:extLst>
          </p:cNvPr>
          <p:cNvSpPr/>
          <p:nvPr/>
        </p:nvSpPr>
        <p:spPr>
          <a:xfrm>
            <a:off x="2730105" y="2084489"/>
            <a:ext cx="2033347" cy="436682"/>
          </a:xfrm>
          <a:prstGeom prst="rect">
            <a:avLst/>
          </a:prstGeom>
          <a:solidFill>
            <a:schemeClr val="accent5">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200" b="1" dirty="0">
                <a:solidFill>
                  <a:prstClr val="black"/>
                </a:solidFill>
                <a:latin typeface="Calibri" panose="020F0502020204030204"/>
              </a:rPr>
              <a:t>30% Weightage</a:t>
            </a:r>
          </a:p>
          <a:p>
            <a:pPr algn="ctr" defTabSz="1320816">
              <a:defRPr/>
            </a:pPr>
            <a:r>
              <a:rPr lang="en-US" sz="1200" dirty="0">
                <a:solidFill>
                  <a:srgbClr val="FF0000"/>
                </a:solidFill>
                <a:latin typeface="Calibri" panose="020F0502020204030204"/>
              </a:rPr>
              <a:t>GFC and ODF+/++/Water+</a:t>
            </a:r>
          </a:p>
        </p:txBody>
      </p:sp>
      <p:sp>
        <p:nvSpPr>
          <p:cNvPr id="10" name="Rectangle 9">
            <a:extLst>
              <a:ext uri="{FF2B5EF4-FFF2-40B4-BE49-F238E27FC236}">
                <a16:creationId xmlns:a16="http://schemas.microsoft.com/office/drawing/2014/main" id="{D2766A3C-7E67-4AE6-9666-2D2D76DC0940}"/>
              </a:ext>
            </a:extLst>
          </p:cNvPr>
          <p:cNvSpPr/>
          <p:nvPr/>
        </p:nvSpPr>
        <p:spPr>
          <a:xfrm>
            <a:off x="372978" y="1123986"/>
            <a:ext cx="6485021" cy="494046"/>
          </a:xfrm>
          <a:prstGeom prst="rect">
            <a:avLst/>
          </a:prstGeom>
          <a:solidFill>
            <a:schemeClr val="bg1">
              <a:lumMod val="95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600" b="1" dirty="0">
                <a:solidFill>
                  <a:schemeClr val="tx1"/>
                </a:solidFill>
                <a:latin typeface="Calibri" panose="020F0502020204030204"/>
              </a:rPr>
              <a:t>Two Categories</a:t>
            </a:r>
            <a:r>
              <a:rPr lang="en-US" sz="1600" dirty="0">
                <a:solidFill>
                  <a:schemeClr val="tx1"/>
                </a:solidFill>
                <a:latin typeface="Calibri" panose="020F0502020204030204"/>
              </a:rPr>
              <a:t>:  (1) State with &gt;100 ULBs; and (2) States with &lt;100 ULBs</a:t>
            </a:r>
          </a:p>
        </p:txBody>
      </p:sp>
      <p:sp>
        <p:nvSpPr>
          <p:cNvPr id="2" name="TextBox 1">
            <a:extLst>
              <a:ext uri="{FF2B5EF4-FFF2-40B4-BE49-F238E27FC236}">
                <a16:creationId xmlns:a16="http://schemas.microsoft.com/office/drawing/2014/main" id="{7DF00C52-5A56-4021-A886-2A1DA812BD25}"/>
              </a:ext>
            </a:extLst>
          </p:cNvPr>
          <p:cNvSpPr txBox="1"/>
          <p:nvPr/>
        </p:nvSpPr>
        <p:spPr>
          <a:xfrm>
            <a:off x="4795402" y="3438894"/>
            <a:ext cx="1976830" cy="3877985"/>
          </a:xfrm>
          <a:prstGeom prst="rect">
            <a:avLst/>
          </a:prstGeom>
          <a:noFill/>
        </p:spPr>
        <p:txBody>
          <a:bodyPr wrap="square" rtlCol="0">
            <a:spAutoFit/>
          </a:bodyPr>
          <a:lstStyle/>
          <a:p>
            <a:pPr defTabSz="1320816">
              <a:defRPr/>
            </a:pPr>
            <a:r>
              <a:rPr lang="en-US" sz="1200" b="1" dirty="0">
                <a:solidFill>
                  <a:schemeClr val="tx1"/>
                </a:solidFill>
                <a:latin typeface="Calibri" panose="020F0502020204030204"/>
              </a:rPr>
              <a:t>1. % of cities </a:t>
            </a:r>
            <a:r>
              <a:rPr lang="en-US" sz="1200" dirty="0">
                <a:solidFill>
                  <a:schemeClr val="tx1"/>
                </a:solidFill>
                <a:latin typeface="Calibri" panose="020F0502020204030204"/>
              </a:rPr>
              <a:t>in the state falling in the SS-2022 </a:t>
            </a:r>
            <a:r>
              <a:rPr lang="en-US" sz="1200" b="1" dirty="0" err="1">
                <a:solidFill>
                  <a:schemeClr val="tx1"/>
                </a:solidFill>
                <a:latin typeface="Calibri" panose="020F0502020204030204"/>
              </a:rPr>
              <a:t>Prerak</a:t>
            </a:r>
            <a:r>
              <a:rPr lang="en-US" sz="1200" b="1" dirty="0">
                <a:solidFill>
                  <a:schemeClr val="tx1"/>
                </a:solidFill>
                <a:latin typeface="Calibri" panose="020F0502020204030204"/>
              </a:rPr>
              <a:t> DAUUR </a:t>
            </a:r>
            <a:r>
              <a:rPr lang="en-US" sz="1200" dirty="0">
                <a:solidFill>
                  <a:schemeClr val="tx1"/>
                </a:solidFill>
                <a:latin typeface="Calibri" panose="020F0502020204030204"/>
              </a:rPr>
              <a:t>categories –</a:t>
            </a:r>
          </a:p>
          <a:p>
            <a:pPr marL="228600" indent="-228600" defTabSz="1320816">
              <a:buAutoNum type="arabicPeriod"/>
              <a:defRPr/>
            </a:pPr>
            <a:endParaRPr lang="en-US" sz="1200" dirty="0">
              <a:solidFill>
                <a:schemeClr val="tx1"/>
              </a:solidFill>
              <a:latin typeface="Calibri" panose="020F0502020204030204"/>
            </a:endParaRPr>
          </a:p>
          <a:p>
            <a:pPr defTabSz="1320816">
              <a:defRPr/>
            </a:pPr>
            <a:r>
              <a:rPr lang="en-US" sz="1200" dirty="0">
                <a:solidFill>
                  <a:schemeClr val="tx1"/>
                </a:solidFill>
                <a:latin typeface="Calibri" panose="020F0502020204030204"/>
              </a:rPr>
              <a:t>    a. Platinum (</a:t>
            </a:r>
            <a:r>
              <a:rPr lang="en-US" sz="1200" dirty="0" err="1">
                <a:solidFill>
                  <a:schemeClr val="tx1"/>
                </a:solidFill>
                <a:latin typeface="Calibri" panose="020F0502020204030204"/>
              </a:rPr>
              <a:t>Divya</a:t>
            </a:r>
            <a:r>
              <a:rPr lang="en-US" sz="1200" dirty="0">
                <a:solidFill>
                  <a:schemeClr val="tx1"/>
                </a:solidFill>
                <a:latin typeface="Calibri" panose="020F0502020204030204"/>
              </a:rPr>
              <a:t>) </a:t>
            </a:r>
          </a:p>
          <a:p>
            <a:pPr defTabSz="1320816">
              <a:defRPr/>
            </a:pPr>
            <a:r>
              <a:rPr lang="en-US" sz="1200" dirty="0">
                <a:solidFill>
                  <a:schemeClr val="tx1"/>
                </a:solidFill>
                <a:latin typeface="Calibri" panose="020F0502020204030204"/>
              </a:rPr>
              <a:t>    b. Gold (Anupam) </a:t>
            </a:r>
          </a:p>
          <a:p>
            <a:pPr defTabSz="1320816">
              <a:defRPr/>
            </a:pPr>
            <a:r>
              <a:rPr lang="en-US" sz="1200" dirty="0">
                <a:solidFill>
                  <a:schemeClr val="tx1"/>
                </a:solidFill>
                <a:latin typeface="Calibri" panose="020F0502020204030204"/>
              </a:rPr>
              <a:t>    c. Silver (Ujjwal)</a:t>
            </a:r>
          </a:p>
          <a:p>
            <a:pPr defTabSz="1320816">
              <a:defRPr/>
            </a:pPr>
            <a:r>
              <a:rPr lang="en-US" sz="1200" dirty="0">
                <a:solidFill>
                  <a:schemeClr val="tx1"/>
                </a:solidFill>
                <a:latin typeface="Calibri" panose="020F0502020204030204"/>
              </a:rPr>
              <a:t>    d. Bronze (Udit)</a:t>
            </a:r>
          </a:p>
          <a:p>
            <a:pPr defTabSz="1320816">
              <a:defRPr/>
            </a:pPr>
            <a:r>
              <a:rPr lang="en-US" sz="1200" dirty="0">
                <a:solidFill>
                  <a:schemeClr val="tx1"/>
                </a:solidFill>
                <a:latin typeface="Calibri" panose="020F0502020204030204"/>
              </a:rPr>
              <a:t>    e. Copper (</a:t>
            </a:r>
            <a:r>
              <a:rPr lang="en-US" sz="1200" dirty="0" err="1">
                <a:solidFill>
                  <a:schemeClr val="tx1"/>
                </a:solidFill>
                <a:latin typeface="Calibri" panose="020F0502020204030204"/>
              </a:rPr>
              <a:t>aaRohi</a:t>
            </a:r>
            <a:r>
              <a:rPr lang="en-US" sz="1200" dirty="0">
                <a:solidFill>
                  <a:schemeClr val="tx1"/>
                </a:solidFill>
                <a:latin typeface="Calibri" panose="020F0502020204030204"/>
              </a:rPr>
              <a:t>)</a:t>
            </a:r>
          </a:p>
          <a:p>
            <a:pPr marL="1155715" lvl="1" indent="-495307" defTabSz="1320816">
              <a:buFont typeface="+mj-lt"/>
              <a:buAutoNum type="alphaLcPeriod"/>
              <a:defRPr/>
            </a:pPr>
            <a:endParaRPr lang="en-US" sz="1200" dirty="0">
              <a:solidFill>
                <a:schemeClr val="tx1"/>
              </a:solidFill>
              <a:latin typeface="Calibri" panose="020F0502020204030204"/>
            </a:endParaRPr>
          </a:p>
          <a:p>
            <a:pPr marL="1155715" lvl="1" indent="-495307" defTabSz="1320816">
              <a:buFont typeface="+mj-lt"/>
              <a:buAutoNum type="alphaLcPeriod"/>
              <a:defRPr/>
            </a:pPr>
            <a:endParaRPr lang="en-US" sz="1200" dirty="0">
              <a:solidFill>
                <a:schemeClr val="tx1"/>
              </a:solidFill>
              <a:latin typeface="Calibri" panose="020F0502020204030204"/>
            </a:endParaRPr>
          </a:p>
          <a:p>
            <a:pPr lvl="1" defTabSz="1320816">
              <a:defRPr/>
            </a:pPr>
            <a:endParaRPr lang="en-US" sz="1200" dirty="0">
              <a:solidFill>
                <a:schemeClr val="tx1"/>
              </a:solidFill>
              <a:latin typeface="Calibri" panose="020F0502020204030204"/>
            </a:endParaRPr>
          </a:p>
          <a:p>
            <a:pPr lvl="1" defTabSz="1320816">
              <a:defRPr/>
            </a:pPr>
            <a:endParaRPr lang="en-US" sz="1200" dirty="0">
              <a:solidFill>
                <a:schemeClr val="tx1"/>
              </a:solidFill>
              <a:latin typeface="Calibri" panose="020F0502020204030204"/>
            </a:endParaRPr>
          </a:p>
          <a:p>
            <a:pPr marL="1155715" lvl="1" indent="-495307" defTabSz="1320816">
              <a:buFont typeface="+mj-lt"/>
              <a:buAutoNum type="alphaLcPeriod"/>
              <a:defRPr/>
            </a:pPr>
            <a:endParaRPr lang="en-US" sz="1200" dirty="0">
              <a:solidFill>
                <a:schemeClr val="tx1"/>
              </a:solidFill>
              <a:latin typeface="Calibri" panose="020F0502020204030204"/>
            </a:endParaRPr>
          </a:p>
          <a:p>
            <a:pPr marL="660408" lvl="1" defTabSz="1320816">
              <a:defRPr/>
            </a:pPr>
            <a:endParaRPr lang="en-US" sz="1200" dirty="0">
              <a:solidFill>
                <a:schemeClr val="tx1"/>
              </a:solidFill>
              <a:latin typeface="Calibri" panose="020F0502020204030204"/>
            </a:endParaRPr>
          </a:p>
          <a:p>
            <a:pPr defTabSz="1320816">
              <a:defRPr/>
            </a:pPr>
            <a:endParaRPr lang="en-US" sz="1200" dirty="0">
              <a:solidFill>
                <a:schemeClr val="tx1"/>
              </a:solidFill>
              <a:latin typeface="Calibri" panose="020F0502020204030204"/>
            </a:endParaRPr>
          </a:p>
          <a:p>
            <a:pPr marL="495307" indent="-495307" defTabSz="1320816">
              <a:buFontTx/>
              <a:buAutoNum type="arabicPeriod"/>
              <a:defRPr/>
            </a:pPr>
            <a:endParaRPr lang="en-US" sz="1200" dirty="0">
              <a:solidFill>
                <a:schemeClr val="tx1"/>
              </a:solidFill>
              <a:latin typeface="Calibri" panose="020F0502020204030204"/>
            </a:endParaRPr>
          </a:p>
          <a:p>
            <a:pPr marL="495307" indent="-495307" defTabSz="1320816">
              <a:buFontTx/>
              <a:buAutoNum type="arabicPeriod"/>
              <a:defRPr/>
            </a:pPr>
            <a:endParaRPr lang="en-US" sz="1200" dirty="0">
              <a:solidFill>
                <a:schemeClr val="tx1"/>
              </a:solidFill>
              <a:latin typeface="Calibri" panose="020F0502020204030204"/>
            </a:endParaRPr>
          </a:p>
          <a:p>
            <a:pPr defTabSz="1320816">
              <a:defRPr/>
            </a:pPr>
            <a:endParaRPr lang="en-US" sz="1200" dirty="0">
              <a:solidFill>
                <a:schemeClr val="tx1"/>
              </a:solidFill>
              <a:latin typeface="Calibri" panose="020F0502020204030204"/>
            </a:endParaRPr>
          </a:p>
          <a:p>
            <a:endParaRPr lang="en-IN" dirty="0"/>
          </a:p>
        </p:txBody>
      </p:sp>
      <p:sp>
        <p:nvSpPr>
          <p:cNvPr id="5" name="Slide Number Placeholder 4">
            <a:extLst>
              <a:ext uri="{FF2B5EF4-FFF2-40B4-BE49-F238E27FC236}">
                <a16:creationId xmlns:a16="http://schemas.microsoft.com/office/drawing/2014/main" id="{26D248CA-D98A-4E88-98FE-7B1FFE5F041E}"/>
              </a:ext>
            </a:extLst>
          </p:cNvPr>
          <p:cNvSpPr>
            <a:spLocks noGrp="1"/>
          </p:cNvSpPr>
          <p:nvPr>
            <p:ph type="sldNum" sz="quarter" idx="12"/>
          </p:nvPr>
        </p:nvSpPr>
        <p:spPr/>
        <p:txBody>
          <a:bodyPr/>
          <a:lstStyle/>
          <a:p>
            <a:fld id="{871FDAF4-F9BA-4E6E-AE28-9371978FF90C}" type="slidenum">
              <a:rPr lang="en-US" smtClean="0"/>
              <a:t>13</a:t>
            </a:fld>
            <a:endParaRPr lang="en-US"/>
          </a:p>
        </p:txBody>
      </p:sp>
    </p:spTree>
    <p:extLst>
      <p:ext uri="{BB962C8B-B14F-4D97-AF65-F5344CB8AC3E}">
        <p14:creationId xmlns:p14="http://schemas.microsoft.com/office/powerpoint/2010/main" val="358547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6016638" y="2486"/>
          <a:ext cx="2292" cy="2292"/>
        </p:xfrm>
        <a:graphic>
          <a:graphicData uri="http://schemas.openxmlformats.org/presentationml/2006/ole">
            <mc:AlternateContent xmlns:mc="http://schemas.openxmlformats.org/markup-compatibility/2006">
              <mc:Choice xmlns:v="urn:schemas-microsoft-com:vml" Requires="v">
                <p:oleObj spid="_x0000_s6148"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6016638" y="2486"/>
                        <a:ext cx="2292" cy="2292"/>
                      </a:xfrm>
                      <a:prstGeom prst="rect">
                        <a:avLst/>
                      </a:prstGeom>
                    </p:spPr>
                  </p:pic>
                </p:oleObj>
              </mc:Fallback>
            </mc:AlternateContent>
          </a:graphicData>
        </a:graphic>
      </p:graphicFrame>
      <p:sp>
        <p:nvSpPr>
          <p:cNvPr id="13" name="Title 4"/>
          <p:cNvSpPr txBox="1">
            <a:spLocks/>
          </p:cNvSpPr>
          <p:nvPr/>
        </p:nvSpPr>
        <p:spPr>
          <a:xfrm>
            <a:off x="-4434216" y="5982981"/>
            <a:ext cx="8433301" cy="1181654"/>
          </a:xfrm>
          <a:prstGeom prst="rect">
            <a:avLst/>
          </a:prstGeom>
        </p:spPr>
        <p:txBody>
          <a:bodyPr lIns="0" tIns="0" rIns="0" bIns="0" anchor="ctr"/>
          <a:lstStyle>
            <a:lvl1pPr algn="l" defTabSz="914400" rtl="0" eaLnBrk="1" latinLnBrk="0" hangingPunct="1">
              <a:lnSpc>
                <a:spcPct val="70000"/>
              </a:lnSpc>
              <a:spcBef>
                <a:spcPct val="0"/>
              </a:spcBef>
              <a:buNone/>
              <a:defRPr sz="11000" kern="1200">
                <a:solidFill>
                  <a:schemeClr val="bg1"/>
                </a:solidFill>
                <a:latin typeface="KPMG Extralight" panose="020B0303030202040204" pitchFamily="34" charset="0"/>
                <a:ea typeface="+mj-ea"/>
                <a:cs typeface="+mj-cs"/>
              </a:defRPr>
            </a:lvl1pPr>
          </a:lstStyle>
          <a:p>
            <a:pPr defTabSz="1163903">
              <a:defRPr/>
            </a:pPr>
            <a:endParaRPr lang="en-US" sz="6933" dirty="0">
              <a:solidFill>
                <a:srgbClr val="00B050"/>
              </a:solidFill>
              <a:latin typeface="Univers for KPMG" panose="020B0603020202020204" pitchFamily="34" charset="0"/>
            </a:endParaRPr>
          </a:p>
        </p:txBody>
      </p:sp>
      <p:grpSp>
        <p:nvGrpSpPr>
          <p:cNvPr id="2" name="Group 1">
            <a:extLst>
              <a:ext uri="{FF2B5EF4-FFF2-40B4-BE49-F238E27FC236}">
                <a16:creationId xmlns:a16="http://schemas.microsoft.com/office/drawing/2014/main" id="{46D48D4E-6AF2-4B61-81DA-331D46C330E0}"/>
              </a:ext>
            </a:extLst>
          </p:cNvPr>
          <p:cNvGrpSpPr/>
          <p:nvPr/>
        </p:nvGrpSpPr>
        <p:grpSpPr>
          <a:xfrm>
            <a:off x="12032" y="1524563"/>
            <a:ext cx="8301793" cy="4989555"/>
            <a:chOff x="-200555" y="1356115"/>
            <a:chExt cx="8648775" cy="4989555"/>
          </a:xfrm>
        </p:grpSpPr>
        <p:sp>
          <p:nvSpPr>
            <p:cNvPr id="4" name="Rectangle 3">
              <a:extLst>
                <a:ext uri="{FF2B5EF4-FFF2-40B4-BE49-F238E27FC236}">
                  <a16:creationId xmlns:a16="http://schemas.microsoft.com/office/drawing/2014/main" id="{3F15E228-372A-D84D-8E5D-53DDA638F977}"/>
                </a:ext>
              </a:extLst>
            </p:cNvPr>
            <p:cNvSpPr/>
            <p:nvPr/>
          </p:nvSpPr>
          <p:spPr>
            <a:xfrm>
              <a:off x="-200555" y="1356115"/>
              <a:ext cx="7144637" cy="498955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22" name="TextBox 21">
              <a:extLst>
                <a:ext uri="{FF2B5EF4-FFF2-40B4-BE49-F238E27FC236}">
                  <a16:creationId xmlns:a16="http://schemas.microsoft.com/office/drawing/2014/main" id="{1B05C6C3-EE3D-794F-ACD8-C22207664C36}"/>
                </a:ext>
              </a:extLst>
            </p:cNvPr>
            <p:cNvSpPr txBox="1"/>
            <p:nvPr/>
          </p:nvSpPr>
          <p:spPr>
            <a:xfrm>
              <a:off x="0" y="1994128"/>
              <a:ext cx="5340619" cy="923330"/>
            </a:xfrm>
            <a:prstGeom prst="rect">
              <a:avLst/>
            </a:prstGeom>
            <a:noFill/>
          </p:spPr>
          <p:txBody>
            <a:bodyPr wrap="square" rtlCol="0">
              <a:spAutoFit/>
            </a:bodyPr>
            <a:lstStyle/>
            <a:p>
              <a:pPr defTabSz="1320816">
                <a:defRPr/>
              </a:pPr>
              <a:r>
                <a:rPr lang="en-US" sz="5400" b="1" dirty="0" err="1">
                  <a:solidFill>
                    <a:prstClr val="black"/>
                  </a:solidFill>
                  <a:latin typeface="Castellar" panose="020A0402060406010301" pitchFamily="18" charset="0"/>
                </a:rPr>
                <a:t>Prerak</a:t>
              </a:r>
              <a:endParaRPr lang="en-US" sz="5400" b="1" dirty="0">
                <a:solidFill>
                  <a:prstClr val="black"/>
                </a:solidFill>
                <a:latin typeface="Castellar" panose="020A0402060406010301" pitchFamily="18" charset="0"/>
              </a:endParaRPr>
            </a:p>
          </p:txBody>
        </p:sp>
        <p:sp>
          <p:nvSpPr>
            <p:cNvPr id="23" name="TextBox 22">
              <a:extLst>
                <a:ext uri="{FF2B5EF4-FFF2-40B4-BE49-F238E27FC236}">
                  <a16:creationId xmlns:a16="http://schemas.microsoft.com/office/drawing/2014/main" id="{DBC4B9DF-C89A-1A49-BDCE-4CFECD9053E2}"/>
                </a:ext>
              </a:extLst>
            </p:cNvPr>
            <p:cNvSpPr txBox="1"/>
            <p:nvPr/>
          </p:nvSpPr>
          <p:spPr>
            <a:xfrm>
              <a:off x="3212565" y="4674500"/>
              <a:ext cx="5235655" cy="923330"/>
            </a:xfrm>
            <a:prstGeom prst="rect">
              <a:avLst/>
            </a:prstGeom>
            <a:noFill/>
          </p:spPr>
          <p:txBody>
            <a:bodyPr wrap="square" rtlCol="0">
              <a:spAutoFit/>
            </a:bodyPr>
            <a:lstStyle/>
            <a:p>
              <a:pPr defTabSz="1320816">
                <a:defRPr/>
              </a:pPr>
              <a:r>
                <a:rPr lang="en-US" sz="5400" b="1" dirty="0">
                  <a:solidFill>
                    <a:prstClr val="black"/>
                  </a:solidFill>
                  <a:latin typeface="Castellar" panose="020A0402060406010301" pitchFamily="18" charset="0"/>
                </a:rPr>
                <a:t>SAMMAN</a:t>
              </a:r>
            </a:p>
          </p:txBody>
        </p:sp>
        <p:grpSp>
          <p:nvGrpSpPr>
            <p:cNvPr id="6" name="Group 5">
              <a:extLst>
                <a:ext uri="{FF2B5EF4-FFF2-40B4-BE49-F238E27FC236}">
                  <a16:creationId xmlns:a16="http://schemas.microsoft.com/office/drawing/2014/main" id="{3D6B5088-9992-4E12-835F-DB47D77777E5}"/>
                </a:ext>
              </a:extLst>
            </p:cNvPr>
            <p:cNvGrpSpPr/>
            <p:nvPr/>
          </p:nvGrpSpPr>
          <p:grpSpPr>
            <a:xfrm>
              <a:off x="905795" y="2743652"/>
              <a:ext cx="5568852" cy="1943515"/>
              <a:chOff x="1810410" y="1979504"/>
              <a:chExt cx="4607323" cy="1607944"/>
            </a:xfrm>
          </p:grpSpPr>
          <p:sp>
            <p:nvSpPr>
              <p:cNvPr id="15" name="TextBox 14">
                <a:extLst>
                  <a:ext uri="{FF2B5EF4-FFF2-40B4-BE49-F238E27FC236}">
                    <a16:creationId xmlns:a16="http://schemas.microsoft.com/office/drawing/2014/main" id="{D2E00B47-1CD8-C14B-99E0-B47A979A55FB}"/>
                  </a:ext>
                </a:extLst>
              </p:cNvPr>
              <p:cNvSpPr txBox="1"/>
              <p:nvPr/>
            </p:nvSpPr>
            <p:spPr>
              <a:xfrm>
                <a:off x="1810410" y="1979504"/>
                <a:ext cx="1402155" cy="1569660"/>
              </a:xfrm>
              <a:prstGeom prst="rect">
                <a:avLst/>
              </a:prstGeom>
              <a:noFill/>
            </p:spPr>
            <p:txBody>
              <a:bodyPr wrap="square" rtlCol="0">
                <a:spAutoFit/>
              </a:bodyPr>
              <a:lstStyle/>
              <a:p>
                <a:pPr defTabSz="1320816">
                  <a:defRPr/>
                </a:pPr>
                <a:r>
                  <a:rPr lang="en-US" sz="11500" dirty="0">
                    <a:solidFill>
                      <a:prstClr val="black"/>
                    </a:solidFill>
                    <a:latin typeface="Castellar" panose="020A0402060406010301" pitchFamily="18" charset="0"/>
                  </a:rPr>
                  <a:t>D</a:t>
                </a:r>
              </a:p>
            </p:txBody>
          </p:sp>
          <p:sp>
            <p:nvSpPr>
              <p:cNvPr id="16" name="TextBox 15">
                <a:extLst>
                  <a:ext uri="{FF2B5EF4-FFF2-40B4-BE49-F238E27FC236}">
                    <a16:creationId xmlns:a16="http://schemas.microsoft.com/office/drawing/2014/main" id="{26A2FCB0-9CB7-9343-9EEE-6A4E63DEDA92}"/>
                  </a:ext>
                </a:extLst>
              </p:cNvPr>
              <p:cNvSpPr txBox="1"/>
              <p:nvPr/>
            </p:nvSpPr>
            <p:spPr>
              <a:xfrm>
                <a:off x="2670309" y="1979504"/>
                <a:ext cx="1175903" cy="1569660"/>
              </a:xfrm>
              <a:prstGeom prst="rect">
                <a:avLst/>
              </a:prstGeom>
              <a:noFill/>
            </p:spPr>
            <p:txBody>
              <a:bodyPr wrap="square" rtlCol="0">
                <a:spAutoFit/>
              </a:bodyPr>
              <a:lstStyle/>
              <a:p>
                <a:pPr defTabSz="1320816">
                  <a:defRPr/>
                </a:pPr>
                <a:r>
                  <a:rPr lang="en-US" sz="11500" dirty="0">
                    <a:solidFill>
                      <a:prstClr val="black"/>
                    </a:solidFill>
                    <a:latin typeface="Castellar" panose="020A0402060406010301" pitchFamily="18" charset="0"/>
                  </a:rPr>
                  <a:t>A</a:t>
                </a:r>
              </a:p>
            </p:txBody>
          </p:sp>
          <p:sp>
            <p:nvSpPr>
              <p:cNvPr id="18" name="TextBox 17">
                <a:extLst>
                  <a:ext uri="{FF2B5EF4-FFF2-40B4-BE49-F238E27FC236}">
                    <a16:creationId xmlns:a16="http://schemas.microsoft.com/office/drawing/2014/main" id="{3C81736D-63C3-0B44-B2AE-A52E78B3AF8F}"/>
                  </a:ext>
                </a:extLst>
              </p:cNvPr>
              <p:cNvSpPr txBox="1"/>
              <p:nvPr/>
            </p:nvSpPr>
            <p:spPr>
              <a:xfrm>
                <a:off x="3477016" y="2017788"/>
                <a:ext cx="1270277" cy="1569660"/>
              </a:xfrm>
              <a:prstGeom prst="rect">
                <a:avLst/>
              </a:prstGeom>
              <a:noFill/>
            </p:spPr>
            <p:txBody>
              <a:bodyPr wrap="square" rtlCol="0">
                <a:spAutoFit/>
              </a:bodyPr>
              <a:lstStyle/>
              <a:p>
                <a:pPr defTabSz="1320816">
                  <a:defRPr/>
                </a:pPr>
                <a:r>
                  <a:rPr lang="en-US" sz="11500" dirty="0">
                    <a:solidFill>
                      <a:prstClr val="black"/>
                    </a:solidFill>
                    <a:latin typeface="Castellar" panose="020A0402060406010301" pitchFamily="18" charset="0"/>
                  </a:rPr>
                  <a:t>U</a:t>
                </a:r>
              </a:p>
            </p:txBody>
          </p:sp>
          <p:sp>
            <p:nvSpPr>
              <p:cNvPr id="20" name="TextBox 19">
                <a:extLst>
                  <a:ext uri="{FF2B5EF4-FFF2-40B4-BE49-F238E27FC236}">
                    <a16:creationId xmlns:a16="http://schemas.microsoft.com/office/drawing/2014/main" id="{26E436E7-86FA-A744-9112-30556C4F580B}"/>
                  </a:ext>
                </a:extLst>
              </p:cNvPr>
              <p:cNvSpPr txBox="1"/>
              <p:nvPr/>
            </p:nvSpPr>
            <p:spPr>
              <a:xfrm>
                <a:off x="3946365" y="2009420"/>
                <a:ext cx="1164945" cy="1569660"/>
              </a:xfrm>
              <a:prstGeom prst="rect">
                <a:avLst/>
              </a:prstGeom>
              <a:noFill/>
            </p:spPr>
            <p:txBody>
              <a:bodyPr wrap="square" rtlCol="0">
                <a:spAutoFit/>
              </a:bodyPr>
              <a:lstStyle/>
              <a:p>
                <a:pPr defTabSz="1320816">
                  <a:defRPr/>
                </a:pPr>
                <a:r>
                  <a:rPr lang="en-US" sz="11500" dirty="0">
                    <a:solidFill>
                      <a:prstClr val="black"/>
                    </a:solidFill>
                    <a:latin typeface="Castellar" panose="020A0402060406010301" pitchFamily="18" charset="0"/>
                  </a:rPr>
                  <a:t>U</a:t>
                </a:r>
              </a:p>
            </p:txBody>
          </p:sp>
          <p:sp>
            <p:nvSpPr>
              <p:cNvPr id="21" name="TextBox 20">
                <a:extLst>
                  <a:ext uri="{FF2B5EF4-FFF2-40B4-BE49-F238E27FC236}">
                    <a16:creationId xmlns:a16="http://schemas.microsoft.com/office/drawing/2014/main" id="{D1FF2DDC-21A5-EB4F-9BDA-17299949A49A}"/>
                  </a:ext>
                </a:extLst>
              </p:cNvPr>
              <p:cNvSpPr txBox="1"/>
              <p:nvPr/>
            </p:nvSpPr>
            <p:spPr>
              <a:xfrm>
                <a:off x="4892881" y="2004300"/>
                <a:ext cx="1164945" cy="1569660"/>
              </a:xfrm>
              <a:prstGeom prst="rect">
                <a:avLst/>
              </a:prstGeom>
              <a:noFill/>
            </p:spPr>
            <p:txBody>
              <a:bodyPr wrap="square" rtlCol="0">
                <a:spAutoFit/>
              </a:bodyPr>
              <a:lstStyle/>
              <a:p>
                <a:pPr defTabSz="1320816">
                  <a:defRPr/>
                </a:pPr>
                <a:r>
                  <a:rPr lang="en-US" sz="11500" dirty="0">
                    <a:solidFill>
                      <a:prstClr val="black"/>
                    </a:solidFill>
                    <a:latin typeface="Castellar" panose="020A0402060406010301" pitchFamily="18" charset="0"/>
                  </a:rPr>
                  <a:t>R</a:t>
                </a:r>
              </a:p>
            </p:txBody>
          </p:sp>
          <p:sp>
            <p:nvSpPr>
              <p:cNvPr id="24" name="TextBox 23">
                <a:extLst>
                  <a:ext uri="{FF2B5EF4-FFF2-40B4-BE49-F238E27FC236}">
                    <a16:creationId xmlns:a16="http://schemas.microsoft.com/office/drawing/2014/main" id="{BDE6C31B-B39C-1A4E-85E1-73E341252BC8}"/>
                  </a:ext>
                </a:extLst>
              </p:cNvPr>
              <p:cNvSpPr txBox="1"/>
              <p:nvPr/>
            </p:nvSpPr>
            <p:spPr>
              <a:xfrm>
                <a:off x="2089771" y="3151104"/>
                <a:ext cx="842674" cy="331026"/>
              </a:xfrm>
              <a:prstGeom prst="rect">
                <a:avLst/>
              </a:prstGeom>
              <a:noFill/>
            </p:spPr>
            <p:txBody>
              <a:bodyPr wrap="square" rtlCol="0">
                <a:spAutoFit/>
              </a:bodyPr>
              <a:lstStyle/>
              <a:p>
                <a:pPr defTabSz="1320816">
                  <a:defRPr/>
                </a:pPr>
                <a:r>
                  <a:rPr lang="en-US" sz="2000" b="1" dirty="0">
                    <a:solidFill>
                      <a:prstClr val="black"/>
                    </a:solidFill>
                    <a:latin typeface="Calibri" panose="020F0502020204030204"/>
                  </a:rPr>
                  <a:t>D</a:t>
                </a:r>
                <a:r>
                  <a:rPr lang="en-US" sz="2000" dirty="0">
                    <a:solidFill>
                      <a:srgbClr val="FF0000"/>
                    </a:solidFill>
                    <a:latin typeface="Calibri" panose="020F0502020204030204"/>
                  </a:rPr>
                  <a:t>ivya</a:t>
                </a:r>
              </a:p>
            </p:txBody>
          </p:sp>
          <p:sp>
            <p:nvSpPr>
              <p:cNvPr id="25" name="TextBox 24">
                <a:extLst>
                  <a:ext uri="{FF2B5EF4-FFF2-40B4-BE49-F238E27FC236}">
                    <a16:creationId xmlns:a16="http://schemas.microsoft.com/office/drawing/2014/main" id="{D2963572-A79B-2B4C-9429-A53C7615C08A}"/>
                  </a:ext>
                </a:extLst>
              </p:cNvPr>
              <p:cNvSpPr txBox="1"/>
              <p:nvPr/>
            </p:nvSpPr>
            <p:spPr>
              <a:xfrm>
                <a:off x="2815303" y="3165468"/>
                <a:ext cx="1657673" cy="331026"/>
              </a:xfrm>
              <a:prstGeom prst="rect">
                <a:avLst/>
              </a:prstGeom>
              <a:noFill/>
            </p:spPr>
            <p:txBody>
              <a:bodyPr wrap="square" rtlCol="0">
                <a:spAutoFit/>
              </a:bodyPr>
              <a:lstStyle/>
              <a:p>
                <a:pPr defTabSz="1320816">
                  <a:defRPr/>
                </a:pPr>
                <a:r>
                  <a:rPr lang="en-US" sz="2000" b="1" dirty="0">
                    <a:solidFill>
                      <a:prstClr val="black"/>
                    </a:solidFill>
                    <a:latin typeface="Calibri" panose="020F0502020204030204"/>
                  </a:rPr>
                  <a:t>A</a:t>
                </a:r>
                <a:r>
                  <a:rPr lang="en-US" sz="2000" dirty="0">
                    <a:solidFill>
                      <a:srgbClr val="FF0000"/>
                    </a:solidFill>
                    <a:latin typeface="Calibri" panose="020F0502020204030204"/>
                  </a:rPr>
                  <a:t>nupam</a:t>
                </a:r>
              </a:p>
            </p:txBody>
          </p:sp>
          <p:sp>
            <p:nvSpPr>
              <p:cNvPr id="26" name="TextBox 25">
                <a:extLst>
                  <a:ext uri="{FF2B5EF4-FFF2-40B4-BE49-F238E27FC236}">
                    <a16:creationId xmlns:a16="http://schemas.microsoft.com/office/drawing/2014/main" id="{CE656154-3F00-6043-AE7A-4A2CCAAD5FB5}"/>
                  </a:ext>
                </a:extLst>
              </p:cNvPr>
              <p:cNvSpPr txBox="1"/>
              <p:nvPr/>
            </p:nvSpPr>
            <p:spPr>
              <a:xfrm>
                <a:off x="3739129" y="3173836"/>
                <a:ext cx="1996596" cy="331026"/>
              </a:xfrm>
              <a:prstGeom prst="rect">
                <a:avLst/>
              </a:prstGeom>
              <a:noFill/>
            </p:spPr>
            <p:txBody>
              <a:bodyPr wrap="square" rtlCol="0">
                <a:spAutoFit/>
              </a:bodyPr>
              <a:lstStyle/>
              <a:p>
                <a:pPr defTabSz="1320816">
                  <a:defRPr/>
                </a:pPr>
                <a:r>
                  <a:rPr lang="en-US" sz="2000" b="1" dirty="0">
                    <a:solidFill>
                      <a:prstClr val="black"/>
                    </a:solidFill>
                    <a:latin typeface="Calibri" panose="020F0502020204030204"/>
                  </a:rPr>
                  <a:t>U</a:t>
                </a:r>
                <a:r>
                  <a:rPr lang="en-US" sz="2000" dirty="0">
                    <a:solidFill>
                      <a:srgbClr val="FF0000"/>
                    </a:solidFill>
                    <a:latin typeface="Calibri" panose="020F0502020204030204"/>
                  </a:rPr>
                  <a:t>jjwal </a:t>
                </a:r>
                <a:r>
                  <a:rPr lang="en-US" sz="2000" b="1" dirty="0">
                    <a:solidFill>
                      <a:prstClr val="black"/>
                    </a:solidFill>
                    <a:latin typeface="Calibri" panose="020F0502020204030204"/>
                  </a:rPr>
                  <a:t>U</a:t>
                </a:r>
                <a:r>
                  <a:rPr lang="en-US" sz="2000" dirty="0">
                    <a:solidFill>
                      <a:srgbClr val="FF0000"/>
                    </a:solidFill>
                    <a:latin typeface="Calibri" panose="020F0502020204030204"/>
                  </a:rPr>
                  <a:t>dit</a:t>
                </a:r>
              </a:p>
            </p:txBody>
          </p:sp>
          <p:sp>
            <p:nvSpPr>
              <p:cNvPr id="27" name="TextBox 26">
                <a:extLst>
                  <a:ext uri="{FF2B5EF4-FFF2-40B4-BE49-F238E27FC236}">
                    <a16:creationId xmlns:a16="http://schemas.microsoft.com/office/drawing/2014/main" id="{C676D4AC-0E2A-F444-ABC8-ADFF388E9587}"/>
                  </a:ext>
                </a:extLst>
              </p:cNvPr>
              <p:cNvSpPr txBox="1"/>
              <p:nvPr/>
            </p:nvSpPr>
            <p:spPr>
              <a:xfrm>
                <a:off x="4988813" y="3167447"/>
                <a:ext cx="1428920" cy="331026"/>
              </a:xfrm>
              <a:prstGeom prst="rect">
                <a:avLst/>
              </a:prstGeom>
              <a:noFill/>
            </p:spPr>
            <p:txBody>
              <a:bodyPr wrap="square" rtlCol="0">
                <a:spAutoFit/>
              </a:bodyPr>
              <a:lstStyle/>
              <a:p>
                <a:pPr defTabSz="1320816">
                  <a:defRPr/>
                </a:pPr>
                <a:r>
                  <a:rPr lang="en-US" sz="2000" dirty="0" err="1">
                    <a:solidFill>
                      <a:srgbClr val="FF0000"/>
                    </a:solidFill>
                    <a:latin typeface="Calibri" panose="020F0502020204030204"/>
                  </a:rPr>
                  <a:t>aa</a:t>
                </a:r>
                <a:r>
                  <a:rPr lang="en-US" sz="2000" b="1" dirty="0" err="1">
                    <a:solidFill>
                      <a:prstClr val="black"/>
                    </a:solidFill>
                    <a:latin typeface="Calibri" panose="020F0502020204030204"/>
                  </a:rPr>
                  <a:t>R</a:t>
                </a:r>
                <a:r>
                  <a:rPr lang="en-US" sz="2000" dirty="0" err="1">
                    <a:solidFill>
                      <a:srgbClr val="FF0000"/>
                    </a:solidFill>
                    <a:latin typeface="Calibri" panose="020F0502020204030204"/>
                  </a:rPr>
                  <a:t>ohi</a:t>
                </a:r>
                <a:endParaRPr lang="en-US" sz="2000" dirty="0">
                  <a:solidFill>
                    <a:prstClr val="black"/>
                  </a:solidFill>
                  <a:latin typeface="Calibri" panose="020F0502020204030204"/>
                </a:endParaRPr>
              </a:p>
            </p:txBody>
          </p:sp>
        </p:grpSp>
      </p:grpSp>
      <p:grpSp>
        <p:nvGrpSpPr>
          <p:cNvPr id="8" name="Group 7">
            <a:extLst>
              <a:ext uri="{FF2B5EF4-FFF2-40B4-BE49-F238E27FC236}">
                <a16:creationId xmlns:a16="http://schemas.microsoft.com/office/drawing/2014/main" id="{995E8803-6D99-47AB-83CB-68B864E790ED}"/>
              </a:ext>
            </a:extLst>
          </p:cNvPr>
          <p:cNvGrpSpPr/>
          <p:nvPr/>
        </p:nvGrpSpPr>
        <p:grpSpPr>
          <a:xfrm>
            <a:off x="-2566528" y="7080875"/>
            <a:ext cx="12108085" cy="830997"/>
            <a:chOff x="-2566528" y="6792955"/>
            <a:chExt cx="12108085" cy="830997"/>
          </a:xfrm>
        </p:grpSpPr>
        <p:sp>
          <p:nvSpPr>
            <p:cNvPr id="28" name="TextBox 27">
              <a:extLst>
                <a:ext uri="{FF2B5EF4-FFF2-40B4-BE49-F238E27FC236}">
                  <a16:creationId xmlns:a16="http://schemas.microsoft.com/office/drawing/2014/main" id="{A8227BFB-5553-6C43-BA83-871C0EB2256E}"/>
                </a:ext>
              </a:extLst>
            </p:cNvPr>
            <p:cNvSpPr txBox="1"/>
            <p:nvPr/>
          </p:nvSpPr>
          <p:spPr>
            <a:xfrm>
              <a:off x="-2566528" y="6792955"/>
              <a:ext cx="12108085" cy="830997"/>
            </a:xfrm>
            <a:prstGeom prst="rect">
              <a:avLst/>
            </a:prstGeom>
            <a:noFill/>
          </p:spPr>
          <p:txBody>
            <a:bodyPr wrap="square" rtlCol="0">
              <a:spAutoFit/>
            </a:bodyPr>
            <a:lstStyle/>
            <a:p>
              <a:pPr algn="ctr" defTabSz="1320816">
                <a:defRPr/>
              </a:pPr>
              <a:r>
                <a:rPr lang="hi-IN" sz="4800" dirty="0">
                  <a:solidFill>
                    <a:schemeClr val="bg2">
                      <a:lumMod val="50000"/>
                    </a:schemeClr>
                  </a:solidFill>
                  <a:latin typeface="Calibri" panose="020F0502020204030204"/>
                  <a:cs typeface="Mangal" panose="02040503050203030202" pitchFamily="18" charset="0"/>
                </a:rPr>
                <a:t>प्रेरक दोड़ सम्मान</a:t>
              </a:r>
              <a:endParaRPr lang="en-US" sz="4800" dirty="0">
                <a:solidFill>
                  <a:schemeClr val="bg2">
                    <a:lumMod val="50000"/>
                  </a:schemeClr>
                </a:solidFill>
                <a:latin typeface="Calibri" panose="020F0502020204030204"/>
              </a:endParaRPr>
            </a:p>
          </p:txBody>
        </p:sp>
        <p:cxnSp>
          <p:nvCxnSpPr>
            <p:cNvPr id="3" name="Straight Connector 2">
              <a:extLst>
                <a:ext uri="{FF2B5EF4-FFF2-40B4-BE49-F238E27FC236}">
                  <a16:creationId xmlns:a16="http://schemas.microsoft.com/office/drawing/2014/main" id="{40274A93-5DA6-3A40-AF6C-1848E3E0FA81}"/>
                </a:ext>
              </a:extLst>
            </p:cNvPr>
            <p:cNvCxnSpPr>
              <a:cxnSpLocks/>
            </p:cNvCxnSpPr>
            <p:nvPr/>
          </p:nvCxnSpPr>
          <p:spPr>
            <a:xfrm>
              <a:off x="2920215" y="6902138"/>
              <a:ext cx="236237" cy="106934"/>
            </a:xfrm>
            <a:prstGeom prst="line">
              <a:avLst/>
            </a:prstGeom>
            <a:ln w="2857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9" name="Slide Number Placeholder 6">
            <a:extLst>
              <a:ext uri="{FF2B5EF4-FFF2-40B4-BE49-F238E27FC236}">
                <a16:creationId xmlns:a16="http://schemas.microsoft.com/office/drawing/2014/main" id="{A6B0FC22-FB17-4499-8585-70D337189E42}"/>
              </a:ext>
            </a:extLst>
          </p:cNvPr>
          <p:cNvSpPr txBox="1">
            <a:spLocks/>
          </p:cNvSpPr>
          <p:nvPr/>
        </p:nvSpPr>
        <p:spPr>
          <a:xfrm>
            <a:off x="4795335" y="9181397"/>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14</a:t>
            </a:r>
          </a:p>
        </p:txBody>
      </p:sp>
    </p:spTree>
    <p:extLst>
      <p:ext uri="{BB962C8B-B14F-4D97-AF65-F5344CB8AC3E}">
        <p14:creationId xmlns:p14="http://schemas.microsoft.com/office/powerpoint/2010/main" val="3047524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 name="Object 96" hidden="1"/>
          <p:cNvGraphicFramePr>
            <a:graphicFrameLocks noChangeAspect="1"/>
          </p:cNvGraphicFramePr>
          <p:nvPr>
            <p:custDataLst>
              <p:tags r:id="rId2"/>
            </p:custDataLst>
          </p:nvPr>
        </p:nvGraphicFramePr>
        <p:xfrm>
          <a:off x="-6015624" y="3058"/>
          <a:ext cx="2292" cy="2292"/>
        </p:xfrm>
        <a:graphic>
          <a:graphicData uri="http://schemas.openxmlformats.org/presentationml/2006/ole">
            <mc:AlternateContent xmlns:mc="http://schemas.openxmlformats.org/markup-compatibility/2006">
              <mc:Choice xmlns:v="urn:schemas-microsoft-com:vml" Requires="v">
                <p:oleObj spid="_x0000_s7172" name="think-cell Slide" r:id="rId5" imgW="270" imgH="270" progId="TCLayout.ActiveDocument.1">
                  <p:embed/>
                </p:oleObj>
              </mc:Choice>
              <mc:Fallback>
                <p:oleObj name="think-cell Slide" r:id="rId5" imgW="270" imgH="270" progId="TCLayout.ActiveDocument.1">
                  <p:embed/>
                  <p:pic>
                    <p:nvPicPr>
                      <p:cNvPr id="97" name="Object 96" hidden="1"/>
                      <p:cNvPicPr/>
                      <p:nvPr/>
                    </p:nvPicPr>
                    <p:blipFill>
                      <a:blip r:embed="rId6"/>
                      <a:stretch>
                        <a:fillRect/>
                      </a:stretch>
                    </p:blipFill>
                    <p:spPr>
                      <a:xfrm>
                        <a:off x="-6015624" y="3058"/>
                        <a:ext cx="2292" cy="2292"/>
                      </a:xfrm>
                      <a:prstGeom prst="rect">
                        <a:avLst/>
                      </a:prstGeom>
                    </p:spPr>
                  </p:pic>
                </p:oleObj>
              </mc:Fallback>
            </mc:AlternateContent>
          </a:graphicData>
        </a:graphic>
      </p:graphicFrame>
      <p:sp>
        <p:nvSpPr>
          <p:cNvPr id="42" name="Rectangle 41">
            <a:extLst>
              <a:ext uri="{FF2B5EF4-FFF2-40B4-BE49-F238E27FC236}">
                <a16:creationId xmlns:a16="http://schemas.microsoft.com/office/drawing/2014/main" id="{ECB252A5-EDCF-684F-ABCF-F644F7F04BBD}"/>
              </a:ext>
            </a:extLst>
          </p:cNvPr>
          <p:cNvSpPr/>
          <p:nvPr/>
        </p:nvSpPr>
        <p:spPr>
          <a:xfrm>
            <a:off x="374098" y="4272628"/>
            <a:ext cx="6159616" cy="3293209"/>
          </a:xfrm>
          <a:prstGeom prst="rect">
            <a:avLst/>
          </a:prstGeom>
          <a:noFill/>
          <a:ln>
            <a:solidFill>
              <a:schemeClr val="tx1"/>
            </a:solidFill>
          </a:ln>
        </p:spPr>
        <p:txBody>
          <a:bodyPr wrap="square">
            <a:spAutoFit/>
          </a:bodyPr>
          <a:lstStyle/>
          <a:p>
            <a:pPr defTabSz="1320816">
              <a:defRPr/>
            </a:pPr>
            <a:endParaRPr lang="en-US" sz="1200" dirty="0">
              <a:solidFill>
                <a:prstClr val="black"/>
              </a:solidFill>
              <a:latin typeface="Calibri" panose="020F0502020204030204"/>
            </a:endParaRPr>
          </a:p>
          <a:p>
            <a:pPr algn="ctr" defTabSz="1320816">
              <a:defRPr/>
            </a:pPr>
            <a:r>
              <a:rPr lang="en-US" sz="2800" b="1" dirty="0">
                <a:solidFill>
                  <a:prstClr val="black"/>
                </a:solidFill>
                <a:latin typeface="Calibri" panose="020F0502020204030204"/>
              </a:rPr>
              <a:t>List of Cities in following categories-</a:t>
            </a:r>
          </a:p>
          <a:p>
            <a:pPr algn="just" defTabSz="1320816">
              <a:defRPr/>
            </a:pPr>
            <a:endParaRPr lang="en-US" b="1" dirty="0">
              <a:solidFill>
                <a:prstClr val="black"/>
              </a:solidFill>
              <a:latin typeface="Calibri" panose="020F0502020204030204"/>
            </a:endParaRPr>
          </a:p>
          <a:p>
            <a:pPr marL="1485919" lvl="1" indent="-825511" defTabSz="1320816">
              <a:buFont typeface="+mj-lt"/>
              <a:buAutoNum type="romanUcPeriod"/>
              <a:defRPr/>
            </a:pPr>
            <a:r>
              <a:rPr lang="en-US" sz="2400" dirty="0">
                <a:solidFill>
                  <a:prstClr val="black"/>
                </a:solidFill>
                <a:latin typeface="Calibri" panose="020F0502020204030204"/>
              </a:rPr>
              <a:t>Platinum (</a:t>
            </a:r>
            <a:r>
              <a:rPr lang="en-US" sz="2400" dirty="0" err="1">
                <a:solidFill>
                  <a:prstClr val="black"/>
                </a:solidFill>
                <a:latin typeface="Calibri" panose="020F0502020204030204"/>
              </a:rPr>
              <a:t>Divya</a:t>
            </a:r>
            <a:r>
              <a:rPr lang="en-US" sz="2400" dirty="0">
                <a:solidFill>
                  <a:prstClr val="black"/>
                </a:solidFill>
                <a:latin typeface="Calibri" panose="020F0502020204030204"/>
              </a:rPr>
              <a:t>) Cities </a:t>
            </a:r>
          </a:p>
          <a:p>
            <a:pPr marL="1485919" lvl="1" indent="-825511" defTabSz="1320816">
              <a:buFont typeface="+mj-lt"/>
              <a:buAutoNum type="romanUcPeriod"/>
              <a:defRPr/>
            </a:pPr>
            <a:r>
              <a:rPr lang="en-US" sz="2400" dirty="0">
                <a:solidFill>
                  <a:prstClr val="black"/>
                </a:solidFill>
                <a:latin typeface="Calibri" panose="020F0502020204030204"/>
              </a:rPr>
              <a:t>Gold (Anupam)   Cities</a:t>
            </a:r>
          </a:p>
          <a:p>
            <a:pPr marL="1485919" lvl="1" indent="-825511" defTabSz="1320816">
              <a:buFont typeface="+mj-lt"/>
              <a:buAutoNum type="romanUcPeriod"/>
              <a:defRPr/>
            </a:pPr>
            <a:r>
              <a:rPr lang="en-US" sz="2400" dirty="0">
                <a:solidFill>
                  <a:prstClr val="black"/>
                </a:solidFill>
                <a:latin typeface="Calibri" panose="020F0502020204030204"/>
              </a:rPr>
              <a:t>Silver (Ujjwal)      Cities</a:t>
            </a:r>
          </a:p>
          <a:p>
            <a:pPr marL="1485919" lvl="1" indent="-825511" defTabSz="1320816">
              <a:buFont typeface="+mj-lt"/>
              <a:buAutoNum type="romanUcPeriod"/>
              <a:defRPr/>
            </a:pPr>
            <a:r>
              <a:rPr lang="en-US" sz="2400" dirty="0">
                <a:solidFill>
                  <a:prstClr val="black"/>
                </a:solidFill>
                <a:latin typeface="Calibri" panose="020F0502020204030204"/>
              </a:rPr>
              <a:t>Bronze (Udit)       Cities</a:t>
            </a:r>
          </a:p>
          <a:p>
            <a:pPr marL="1485919" lvl="1" indent="-825511" defTabSz="1320816">
              <a:buFont typeface="+mj-lt"/>
              <a:buAutoNum type="romanUcPeriod"/>
              <a:defRPr/>
            </a:pPr>
            <a:r>
              <a:rPr lang="en-US" sz="2400" dirty="0">
                <a:solidFill>
                  <a:prstClr val="black"/>
                </a:solidFill>
                <a:latin typeface="Calibri" panose="020F0502020204030204"/>
              </a:rPr>
              <a:t>Copper (</a:t>
            </a:r>
            <a:r>
              <a:rPr lang="en-US" sz="2400" dirty="0" err="1">
                <a:solidFill>
                  <a:prstClr val="black"/>
                </a:solidFill>
                <a:latin typeface="Calibri" panose="020F0502020204030204"/>
              </a:rPr>
              <a:t>aaRohi</a:t>
            </a:r>
            <a:r>
              <a:rPr lang="en-US" sz="2400" dirty="0">
                <a:solidFill>
                  <a:prstClr val="black"/>
                </a:solidFill>
                <a:latin typeface="Calibri" panose="020F0502020204030204"/>
              </a:rPr>
              <a:t>)  Cities</a:t>
            </a:r>
          </a:p>
          <a:p>
            <a:pPr marL="1485919" lvl="1" indent="-825511" defTabSz="1320816">
              <a:buFont typeface="+mj-lt"/>
              <a:buAutoNum type="romanUcPeriod"/>
              <a:defRPr/>
            </a:pPr>
            <a:endParaRPr lang="en-US" sz="2400" dirty="0">
              <a:solidFill>
                <a:prstClr val="black"/>
              </a:solidFill>
              <a:latin typeface="Calibri" panose="020F0502020204030204"/>
            </a:endParaRPr>
          </a:p>
        </p:txBody>
      </p:sp>
      <p:sp>
        <p:nvSpPr>
          <p:cNvPr id="13" name="Down Arrow 12">
            <a:extLst>
              <a:ext uri="{FF2B5EF4-FFF2-40B4-BE49-F238E27FC236}">
                <a16:creationId xmlns:a16="http://schemas.microsoft.com/office/drawing/2014/main" id="{06B3058A-798A-C646-8E73-55A9AAC38597}"/>
              </a:ext>
            </a:extLst>
          </p:cNvPr>
          <p:cNvSpPr/>
          <p:nvPr/>
        </p:nvSpPr>
        <p:spPr>
          <a:xfrm>
            <a:off x="1348164" y="2452661"/>
            <a:ext cx="4214135" cy="90548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2800" b="1" dirty="0">
                <a:solidFill>
                  <a:schemeClr val="tx1"/>
                </a:solidFill>
                <a:latin typeface="Calibri" panose="020F0502020204030204"/>
              </a:rPr>
              <a:t>Categorization of Cities</a:t>
            </a:r>
          </a:p>
        </p:txBody>
      </p:sp>
      <p:sp>
        <p:nvSpPr>
          <p:cNvPr id="14" name="Rectangle 13">
            <a:extLst>
              <a:ext uri="{FF2B5EF4-FFF2-40B4-BE49-F238E27FC236}">
                <a16:creationId xmlns:a16="http://schemas.microsoft.com/office/drawing/2014/main" id="{8C8A218F-C6D3-CB42-BCDD-5D61B02331BF}"/>
              </a:ext>
            </a:extLst>
          </p:cNvPr>
          <p:cNvSpPr/>
          <p:nvPr/>
        </p:nvSpPr>
        <p:spPr>
          <a:xfrm>
            <a:off x="374098" y="1007781"/>
            <a:ext cx="6159615" cy="1000939"/>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816">
              <a:defRPr/>
            </a:pPr>
            <a:r>
              <a:rPr lang="en-US" sz="3600" b="1" dirty="0">
                <a:solidFill>
                  <a:srgbClr val="0070C0"/>
                </a:solidFill>
                <a:latin typeface="Calibri" panose="020F0502020204030204"/>
              </a:rPr>
              <a:t>SS-2022 </a:t>
            </a:r>
            <a:r>
              <a:rPr lang="en-US" sz="3600" b="1" dirty="0" err="1">
                <a:solidFill>
                  <a:srgbClr val="0070C0"/>
                </a:solidFill>
                <a:latin typeface="Calibri" panose="020F0502020204030204"/>
              </a:rPr>
              <a:t>Prerak</a:t>
            </a:r>
            <a:r>
              <a:rPr lang="en-US" sz="3600" b="1" dirty="0">
                <a:solidFill>
                  <a:srgbClr val="0070C0"/>
                </a:solidFill>
                <a:latin typeface="Calibri" panose="020F0502020204030204"/>
              </a:rPr>
              <a:t> DAUUR Samman</a:t>
            </a:r>
          </a:p>
        </p:txBody>
      </p:sp>
      <p:sp>
        <p:nvSpPr>
          <p:cNvPr id="3" name="Slide Number Placeholder 2">
            <a:extLst>
              <a:ext uri="{FF2B5EF4-FFF2-40B4-BE49-F238E27FC236}">
                <a16:creationId xmlns:a16="http://schemas.microsoft.com/office/drawing/2014/main" id="{5278BAA4-A51D-4EB2-A381-1A2D1DBAB9EC}"/>
              </a:ext>
            </a:extLst>
          </p:cNvPr>
          <p:cNvSpPr>
            <a:spLocks noGrp="1"/>
          </p:cNvSpPr>
          <p:nvPr>
            <p:ph type="sldNum" sz="quarter" idx="12"/>
          </p:nvPr>
        </p:nvSpPr>
        <p:spPr/>
        <p:txBody>
          <a:bodyPr/>
          <a:lstStyle/>
          <a:p>
            <a:fld id="{871FDAF4-F9BA-4E6E-AE28-9371978FF90C}" type="slidenum">
              <a:rPr lang="en-US" smtClean="0"/>
              <a:t>15</a:t>
            </a:fld>
            <a:endParaRPr lang="en-US"/>
          </a:p>
        </p:txBody>
      </p:sp>
    </p:spTree>
    <p:extLst>
      <p:ext uri="{BB962C8B-B14F-4D97-AF65-F5344CB8AC3E}">
        <p14:creationId xmlns:p14="http://schemas.microsoft.com/office/powerpoint/2010/main" val="2781940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1018841" y="106332"/>
            <a:ext cx="4232180" cy="830997"/>
          </a:xfrm>
          <a:prstGeom prst="rect">
            <a:avLst/>
          </a:prstGeom>
          <a:noFill/>
        </p:spPr>
        <p:txBody>
          <a:bodyPr wrap="square" rtlCol="0">
            <a:spAutoFit/>
          </a:bodyPr>
          <a:lstStyle/>
          <a:p>
            <a:pPr lvl="0" algn="ctr">
              <a:defRPr/>
            </a:pPr>
            <a:r>
              <a:rPr lang="en-US" sz="2400" b="1" dirty="0">
                <a:solidFill>
                  <a:srgbClr val="0070C0"/>
                </a:solidFill>
              </a:rPr>
              <a:t> </a:t>
            </a:r>
            <a:r>
              <a:rPr lang="en-US" sz="2400" b="1" dirty="0" err="1">
                <a:solidFill>
                  <a:srgbClr val="0070C0"/>
                </a:solidFill>
              </a:rPr>
              <a:t>Prerak</a:t>
            </a:r>
            <a:r>
              <a:rPr lang="en-US" sz="2400" b="1" dirty="0">
                <a:solidFill>
                  <a:srgbClr val="0070C0"/>
                </a:solidFill>
              </a:rPr>
              <a:t> </a:t>
            </a:r>
            <a:r>
              <a:rPr lang="en-US" sz="2400" b="1" dirty="0">
                <a:solidFill>
                  <a:srgbClr val="0070C0"/>
                </a:solidFill>
                <a:latin typeface="Calibri" panose="020F0502020204030204"/>
              </a:rPr>
              <a:t>DAUUR Samman Criteria </a:t>
            </a:r>
          </a:p>
        </p:txBody>
      </p:sp>
      <p:sp>
        <p:nvSpPr>
          <p:cNvPr id="7" name="TextBox 6">
            <a:extLst>
              <a:ext uri="{FF2B5EF4-FFF2-40B4-BE49-F238E27FC236}">
                <a16:creationId xmlns:a16="http://schemas.microsoft.com/office/drawing/2014/main" id="{4A27CF76-D15C-406A-B7F7-E3BF518BD98D}"/>
              </a:ext>
            </a:extLst>
          </p:cNvPr>
          <p:cNvSpPr txBox="1"/>
          <p:nvPr/>
        </p:nvSpPr>
        <p:spPr>
          <a:xfrm>
            <a:off x="0" y="7138839"/>
            <a:ext cx="6858000" cy="1107996"/>
          </a:xfrm>
          <a:prstGeom prst="rect">
            <a:avLst/>
          </a:prstGeom>
          <a:solidFill>
            <a:srgbClr val="FFC000"/>
          </a:solidFill>
          <a:ln>
            <a:solidFill>
              <a:schemeClr val="tx1"/>
            </a:solidFill>
          </a:ln>
        </p:spPr>
        <p:txBody>
          <a:bodyPr wrap="square" rtlCol="0">
            <a:spAutoFit/>
          </a:bodyPr>
          <a:lstStyle/>
          <a:p>
            <a:pPr defTabSz="1320816">
              <a:defRPr/>
            </a:pPr>
            <a:r>
              <a:rPr lang="en-US" b="1" dirty="0">
                <a:solidFill>
                  <a:prstClr val="black"/>
                </a:solidFill>
                <a:latin typeface="Calibri" panose="020F0502020204030204"/>
              </a:rPr>
              <a:t>Note: </a:t>
            </a:r>
          </a:p>
          <a:p>
            <a:pPr marL="495307" indent="-495307" defTabSz="1320816">
              <a:buFontTx/>
              <a:buAutoNum type="arabicPeriod"/>
              <a:defRPr/>
            </a:pPr>
            <a:r>
              <a:rPr lang="en-US" sz="1600" dirty="0">
                <a:solidFill>
                  <a:prstClr val="black"/>
                </a:solidFill>
                <a:latin typeface="Calibri" panose="020F0502020204030204"/>
              </a:rPr>
              <a:t>A city will have to </a:t>
            </a:r>
            <a:r>
              <a:rPr lang="en-US" sz="1600" b="1" dirty="0">
                <a:solidFill>
                  <a:prstClr val="black"/>
                </a:solidFill>
                <a:latin typeface="Calibri" panose="020F0502020204030204"/>
              </a:rPr>
              <a:t>meet all criteria </a:t>
            </a:r>
            <a:r>
              <a:rPr lang="en-US" sz="1600" dirty="0">
                <a:solidFill>
                  <a:prstClr val="black"/>
                </a:solidFill>
                <a:latin typeface="Calibri" panose="020F0502020204030204"/>
              </a:rPr>
              <a:t>to qualify for the particular category </a:t>
            </a:r>
            <a:r>
              <a:rPr lang="en-US" sz="1600" b="1" dirty="0">
                <a:solidFill>
                  <a:prstClr val="black"/>
                </a:solidFill>
                <a:latin typeface="Calibri" panose="020F0502020204030204"/>
              </a:rPr>
              <a:t>otherwise</a:t>
            </a:r>
            <a:r>
              <a:rPr lang="en-US" sz="1600" dirty="0">
                <a:solidFill>
                  <a:prstClr val="black"/>
                </a:solidFill>
                <a:latin typeface="Calibri" panose="020F0502020204030204"/>
              </a:rPr>
              <a:t> city will have to settle for the </a:t>
            </a:r>
            <a:r>
              <a:rPr lang="en-US" sz="1600" b="1" dirty="0">
                <a:solidFill>
                  <a:prstClr val="black"/>
                </a:solidFill>
                <a:latin typeface="Calibri" panose="020F0502020204030204"/>
              </a:rPr>
              <a:t>next best category where all criteria are met</a:t>
            </a:r>
            <a:r>
              <a:rPr lang="en-US" sz="1600" dirty="0">
                <a:solidFill>
                  <a:prstClr val="black"/>
                </a:solidFill>
                <a:latin typeface="Calibri" panose="020F0502020204030204"/>
              </a:rPr>
              <a:t>.</a:t>
            </a:r>
          </a:p>
        </p:txBody>
      </p:sp>
      <p:pic>
        <p:nvPicPr>
          <p:cNvPr id="3" name="Picture 2">
            <a:extLst>
              <a:ext uri="{FF2B5EF4-FFF2-40B4-BE49-F238E27FC236}">
                <a16:creationId xmlns:a16="http://schemas.microsoft.com/office/drawing/2014/main" id="{08DCD088-8B5F-4056-8CF7-0129338DB27E}"/>
              </a:ext>
            </a:extLst>
          </p:cNvPr>
          <p:cNvPicPr>
            <a:picLocks noChangeAspect="1"/>
          </p:cNvPicPr>
          <p:nvPr/>
        </p:nvPicPr>
        <p:blipFill>
          <a:blip r:embed="rId3"/>
          <a:stretch>
            <a:fillRect/>
          </a:stretch>
        </p:blipFill>
        <p:spPr>
          <a:xfrm>
            <a:off x="4173" y="2298031"/>
            <a:ext cx="6853827" cy="4935961"/>
          </a:xfrm>
          <a:prstGeom prst="rect">
            <a:avLst/>
          </a:prstGeom>
        </p:spPr>
      </p:pic>
      <p:sp>
        <p:nvSpPr>
          <p:cNvPr id="5" name="Slide Number Placeholder 4">
            <a:extLst>
              <a:ext uri="{FF2B5EF4-FFF2-40B4-BE49-F238E27FC236}">
                <a16:creationId xmlns:a16="http://schemas.microsoft.com/office/drawing/2014/main" id="{571F1218-4C3C-423B-93F1-F1DEE01760E4}"/>
              </a:ext>
            </a:extLst>
          </p:cNvPr>
          <p:cNvSpPr>
            <a:spLocks noGrp="1"/>
          </p:cNvSpPr>
          <p:nvPr>
            <p:ph type="sldNum" sz="quarter" idx="12"/>
          </p:nvPr>
        </p:nvSpPr>
        <p:spPr/>
        <p:txBody>
          <a:bodyPr/>
          <a:lstStyle/>
          <a:p>
            <a:fld id="{871FDAF4-F9BA-4E6E-AE28-9371978FF90C}" type="slidenum">
              <a:rPr lang="en-US" smtClean="0"/>
              <a:t>16</a:t>
            </a:fld>
            <a:endParaRPr lang="en-US"/>
          </a:p>
        </p:txBody>
      </p:sp>
    </p:spTree>
    <p:extLst>
      <p:ext uri="{BB962C8B-B14F-4D97-AF65-F5344CB8AC3E}">
        <p14:creationId xmlns:p14="http://schemas.microsoft.com/office/powerpoint/2010/main" val="1878970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E61EE1-9985-504E-9AEB-1C67A127399A}"/>
              </a:ext>
            </a:extLst>
          </p:cNvPr>
          <p:cNvSpPr/>
          <p:nvPr/>
        </p:nvSpPr>
        <p:spPr>
          <a:xfrm>
            <a:off x="3607387" y="870460"/>
            <a:ext cx="3225505" cy="6501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60408" indent="-660408">
              <a:buAutoNum type="arabicPeriod"/>
            </a:pPr>
            <a:r>
              <a:rPr lang="en-US" sz="1600" dirty="0">
                <a:solidFill>
                  <a:schemeClr val="tx1"/>
                </a:solidFill>
              </a:rPr>
              <a:t>Daily progress captured by the ULB (e.g., Excel file) for monitoring key indicators to be digitally linked with SBM portal WEEKLY to get–</a:t>
            </a:r>
          </a:p>
          <a:p>
            <a:pPr marL="1320816" lvl="1" indent="-660408">
              <a:buFont typeface="Wingdings" pitchFamily="2" charset="2"/>
              <a:buChar char="§"/>
            </a:pPr>
            <a:r>
              <a:rPr lang="en-US" sz="1600" dirty="0">
                <a:solidFill>
                  <a:schemeClr val="tx1"/>
                </a:solidFill>
              </a:rPr>
              <a:t>additional </a:t>
            </a:r>
            <a:r>
              <a:rPr lang="en-US" sz="1600" b="1" dirty="0">
                <a:solidFill>
                  <a:schemeClr val="tx1"/>
                </a:solidFill>
              </a:rPr>
              <a:t>270 marks</a:t>
            </a:r>
            <a:r>
              <a:rPr lang="en-US" sz="1600" dirty="0">
                <a:solidFill>
                  <a:schemeClr val="tx1"/>
                </a:solidFill>
              </a:rPr>
              <a:t>; and</a:t>
            </a:r>
          </a:p>
          <a:p>
            <a:pPr marL="1320816" lvl="1" indent="-660408">
              <a:buFont typeface="Wingdings" pitchFamily="2" charset="2"/>
              <a:buChar char="§"/>
            </a:pPr>
            <a:r>
              <a:rPr lang="en-US" sz="1600" b="1" dirty="0">
                <a:solidFill>
                  <a:schemeClr val="tx1"/>
                </a:solidFill>
              </a:rPr>
              <a:t>exemption</a:t>
            </a:r>
            <a:r>
              <a:rPr lang="en-US" sz="1600" dirty="0">
                <a:solidFill>
                  <a:schemeClr val="tx1"/>
                </a:solidFill>
              </a:rPr>
              <a:t> </a:t>
            </a:r>
            <a:r>
              <a:rPr lang="en-US" sz="1600" b="1" dirty="0">
                <a:solidFill>
                  <a:schemeClr val="tx1"/>
                </a:solidFill>
              </a:rPr>
              <a:t>in</a:t>
            </a:r>
            <a:r>
              <a:rPr lang="en-US" sz="1600" dirty="0">
                <a:solidFill>
                  <a:schemeClr val="tx1"/>
                </a:solidFill>
              </a:rPr>
              <a:t> uploading </a:t>
            </a:r>
            <a:r>
              <a:rPr lang="en-US" sz="1600" b="1" dirty="0">
                <a:solidFill>
                  <a:schemeClr val="tx1"/>
                </a:solidFill>
              </a:rPr>
              <a:t>supporting documents </a:t>
            </a:r>
            <a:r>
              <a:rPr lang="en-US" sz="1600" dirty="0">
                <a:solidFill>
                  <a:schemeClr val="tx1"/>
                </a:solidFill>
              </a:rPr>
              <a:t>for those indicators</a:t>
            </a:r>
          </a:p>
          <a:p>
            <a:pPr lvl="1"/>
            <a:r>
              <a:rPr lang="en-US" sz="1600" b="1" i="1" dirty="0">
                <a:solidFill>
                  <a:schemeClr val="tx1"/>
                </a:solidFill>
              </a:rPr>
              <a:t>Example: </a:t>
            </a:r>
            <a:r>
              <a:rPr lang="en-US" sz="1600" i="1" dirty="0">
                <a:solidFill>
                  <a:schemeClr val="tx1"/>
                </a:solidFill>
              </a:rPr>
              <a:t>Ward/Vehicle wise data daily captured by ULBs for segregated door-to-door collection in an excel sheet or in other form, if linked/ uploaded on SBM portal will qualify for marks.</a:t>
            </a:r>
            <a:endParaRPr lang="en-US" sz="1600" dirty="0">
              <a:solidFill>
                <a:schemeClr val="tx1"/>
              </a:solidFill>
            </a:endParaRPr>
          </a:p>
          <a:p>
            <a:pPr marL="660408" indent="-660408">
              <a:buAutoNum type="arabicPeriod"/>
            </a:pPr>
            <a:r>
              <a:rPr lang="en-US" sz="1600" b="1" dirty="0">
                <a:solidFill>
                  <a:schemeClr val="tx1"/>
                </a:solidFill>
              </a:rPr>
              <a:t>All assets </a:t>
            </a:r>
            <a:r>
              <a:rPr lang="en-US" sz="1600" dirty="0">
                <a:solidFill>
                  <a:schemeClr val="tx1"/>
                </a:solidFill>
              </a:rPr>
              <a:t>of the ULB (e.g., dry and wet waste processing plants, MRF Centers, STP, FSTP etc.) </a:t>
            </a:r>
            <a:r>
              <a:rPr lang="en-US" sz="1600" b="1" dirty="0">
                <a:solidFill>
                  <a:schemeClr val="tx1"/>
                </a:solidFill>
              </a:rPr>
              <a:t>to be geo-tagged.    </a:t>
            </a:r>
          </a:p>
          <a:p>
            <a:pPr marL="660408" indent="-660408">
              <a:buAutoNum type="arabicPeriod"/>
            </a:pPr>
            <a:endParaRPr lang="en-US" sz="1600" b="1" dirty="0">
              <a:solidFill>
                <a:schemeClr val="tx1"/>
              </a:solidFill>
            </a:endParaRPr>
          </a:p>
          <a:p>
            <a:pPr marL="660408" indent="-660408">
              <a:buAutoNum type="arabicPeriod"/>
            </a:pPr>
            <a:endParaRPr lang="en-US" sz="1600" b="1" dirty="0">
              <a:solidFill>
                <a:schemeClr val="tx1"/>
              </a:solidFill>
            </a:endParaRPr>
          </a:p>
        </p:txBody>
      </p:sp>
      <p:pic>
        <p:nvPicPr>
          <p:cNvPr id="2" name="Picture 1">
            <a:extLst>
              <a:ext uri="{FF2B5EF4-FFF2-40B4-BE49-F238E27FC236}">
                <a16:creationId xmlns:a16="http://schemas.microsoft.com/office/drawing/2014/main" id="{D43ED7BB-57A0-4B32-8200-D70DC64E4A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64364"/>
            <a:ext cx="3632495" cy="6750949"/>
          </a:xfrm>
          <a:prstGeom prst="rect">
            <a:avLst/>
          </a:prstGeom>
        </p:spPr>
      </p:pic>
      <p:sp>
        <p:nvSpPr>
          <p:cNvPr id="3" name="Rectangle 2">
            <a:extLst>
              <a:ext uri="{FF2B5EF4-FFF2-40B4-BE49-F238E27FC236}">
                <a16:creationId xmlns:a16="http://schemas.microsoft.com/office/drawing/2014/main" id="{51110DEA-4697-4307-9ED9-05AD952324EF}"/>
              </a:ext>
            </a:extLst>
          </p:cNvPr>
          <p:cNvSpPr/>
          <p:nvPr/>
        </p:nvSpPr>
        <p:spPr>
          <a:xfrm>
            <a:off x="0" y="-1"/>
            <a:ext cx="6858000" cy="798443"/>
          </a:xfrm>
          <a:prstGeom prst="rect">
            <a:avLst/>
          </a:prstGeom>
          <a:solidFill>
            <a:schemeClr val="accent3">
              <a:lumMod val="40000"/>
              <a:lumOff val="6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sz="2800" b="1" dirty="0">
                <a:solidFill>
                  <a:schemeClr val="tx1"/>
                </a:solidFill>
              </a:rPr>
              <a:t>Digital Tracking of Daily/Monthly Progress</a:t>
            </a:r>
          </a:p>
        </p:txBody>
      </p:sp>
      <p:sp>
        <p:nvSpPr>
          <p:cNvPr id="6" name="Rectangle 5">
            <a:extLst>
              <a:ext uri="{FF2B5EF4-FFF2-40B4-BE49-F238E27FC236}">
                <a16:creationId xmlns:a16="http://schemas.microsoft.com/office/drawing/2014/main" id="{A8679DCC-398C-F84A-8875-F099560E411D}"/>
              </a:ext>
            </a:extLst>
          </p:cNvPr>
          <p:cNvSpPr/>
          <p:nvPr/>
        </p:nvSpPr>
        <p:spPr>
          <a:xfrm>
            <a:off x="0" y="7415314"/>
            <a:ext cx="6858000" cy="1406955"/>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sz="2000" dirty="0">
                <a:solidFill>
                  <a:srgbClr val="FFFF00"/>
                </a:solidFill>
              </a:rPr>
              <a:t>Note: </a:t>
            </a:r>
            <a:r>
              <a:rPr lang="en-IN" sz="2000" dirty="0" err="1"/>
              <a:t>MoHUA</a:t>
            </a:r>
            <a:r>
              <a:rPr lang="en-IN" sz="2000" dirty="0"/>
              <a:t> will conduct </a:t>
            </a:r>
            <a:r>
              <a:rPr lang="en-IN" sz="2000" dirty="0">
                <a:solidFill>
                  <a:schemeClr val="accent4">
                    <a:lumMod val="60000"/>
                    <a:lumOff val="40000"/>
                  </a:schemeClr>
                </a:solidFill>
              </a:rPr>
              <a:t>training sessions </a:t>
            </a:r>
            <a:r>
              <a:rPr lang="en-IN" sz="2000" dirty="0"/>
              <a:t>for </a:t>
            </a:r>
            <a:r>
              <a:rPr lang="en-IN" sz="2000" dirty="0">
                <a:solidFill>
                  <a:schemeClr val="accent4">
                    <a:lumMod val="60000"/>
                    <a:lumOff val="40000"/>
                  </a:schemeClr>
                </a:solidFill>
              </a:rPr>
              <a:t>Digital Monitoring </a:t>
            </a:r>
            <a:r>
              <a:rPr lang="en-IN" sz="2000" dirty="0"/>
              <a:t>and </a:t>
            </a:r>
            <a:r>
              <a:rPr lang="en-IN" sz="2000" dirty="0">
                <a:solidFill>
                  <a:srgbClr val="FFC000"/>
                </a:solidFill>
              </a:rPr>
              <a:t>Geo-tagging</a:t>
            </a:r>
            <a:r>
              <a:rPr lang="en-IN" sz="2000" dirty="0"/>
              <a:t> of Assets.  </a:t>
            </a:r>
          </a:p>
          <a:p>
            <a:pPr algn="ctr"/>
            <a:r>
              <a:rPr lang="en-IN" sz="2000" dirty="0"/>
              <a:t>ULBs are expected to upload the daily progress digitally from </a:t>
            </a:r>
            <a:r>
              <a:rPr lang="en-IN" sz="2000" dirty="0">
                <a:solidFill>
                  <a:srgbClr val="FFC000"/>
                </a:solidFill>
              </a:rPr>
              <a:t>1</a:t>
            </a:r>
            <a:r>
              <a:rPr lang="en-IN" sz="2000" baseline="30000" dirty="0">
                <a:solidFill>
                  <a:srgbClr val="FFC000"/>
                </a:solidFill>
              </a:rPr>
              <a:t>st</a:t>
            </a:r>
            <a:r>
              <a:rPr lang="en-IN" sz="2000" dirty="0">
                <a:solidFill>
                  <a:srgbClr val="FFC000"/>
                </a:solidFill>
              </a:rPr>
              <a:t> November 2021 onwards </a:t>
            </a:r>
            <a:r>
              <a:rPr lang="en-IN" sz="2000" dirty="0">
                <a:solidFill>
                  <a:schemeClr val="bg1"/>
                </a:solidFill>
              </a:rPr>
              <a:t>to </a:t>
            </a:r>
            <a:r>
              <a:rPr lang="en-IN" sz="2000" dirty="0">
                <a:solidFill>
                  <a:srgbClr val="FFC000"/>
                </a:solidFill>
              </a:rPr>
              <a:t>claim marks</a:t>
            </a:r>
            <a:endParaRPr lang="en-IN" sz="2000" b="1" dirty="0">
              <a:solidFill>
                <a:srgbClr val="FFC000"/>
              </a:solidFill>
            </a:endParaRPr>
          </a:p>
        </p:txBody>
      </p:sp>
      <p:sp>
        <p:nvSpPr>
          <p:cNvPr id="22" name="Rectangle 21">
            <a:extLst>
              <a:ext uri="{FF2B5EF4-FFF2-40B4-BE49-F238E27FC236}">
                <a16:creationId xmlns:a16="http://schemas.microsoft.com/office/drawing/2014/main" id="{649DEB07-AA30-C74C-87B5-33BA13A28989}"/>
              </a:ext>
            </a:extLst>
          </p:cNvPr>
          <p:cNvSpPr/>
          <p:nvPr/>
        </p:nvSpPr>
        <p:spPr>
          <a:xfrm>
            <a:off x="0" y="8846159"/>
            <a:ext cx="6858000" cy="527403"/>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IN" dirty="0"/>
              <a:t>Please refer </a:t>
            </a:r>
            <a:r>
              <a:rPr lang="en-IN" dirty="0">
                <a:solidFill>
                  <a:srgbClr val="FFFF00"/>
                </a:solidFill>
              </a:rPr>
              <a:t>Service Level Progress Indicators </a:t>
            </a:r>
            <a:r>
              <a:rPr lang="en-IN" dirty="0"/>
              <a:t>carrying additional </a:t>
            </a:r>
            <a:r>
              <a:rPr lang="en-IN" b="1" dirty="0">
                <a:solidFill>
                  <a:srgbClr val="FFFF00"/>
                </a:solidFill>
              </a:rPr>
              <a:t>270 Marks</a:t>
            </a:r>
          </a:p>
        </p:txBody>
      </p:sp>
      <p:sp>
        <p:nvSpPr>
          <p:cNvPr id="9" name="Slide Number Placeholder 8">
            <a:extLst>
              <a:ext uri="{FF2B5EF4-FFF2-40B4-BE49-F238E27FC236}">
                <a16:creationId xmlns:a16="http://schemas.microsoft.com/office/drawing/2014/main" id="{5C62192F-947F-4EB7-B179-B84C9DC47BFD}"/>
              </a:ext>
            </a:extLst>
          </p:cNvPr>
          <p:cNvSpPr>
            <a:spLocks noGrp="1"/>
          </p:cNvSpPr>
          <p:nvPr>
            <p:ph type="sldNum" sz="quarter" idx="12"/>
          </p:nvPr>
        </p:nvSpPr>
        <p:spPr/>
        <p:txBody>
          <a:bodyPr/>
          <a:lstStyle/>
          <a:p>
            <a:fld id="{871FDAF4-F9BA-4E6E-AE28-9371978FF90C}" type="slidenum">
              <a:rPr lang="en-US" smtClean="0"/>
              <a:t>17</a:t>
            </a:fld>
            <a:endParaRPr lang="en-US"/>
          </a:p>
        </p:txBody>
      </p:sp>
    </p:spTree>
    <p:extLst>
      <p:ext uri="{BB962C8B-B14F-4D97-AF65-F5344CB8AC3E}">
        <p14:creationId xmlns:p14="http://schemas.microsoft.com/office/powerpoint/2010/main" val="52968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84C4917-0490-4B04-92B0-64C46BEFC7C3}"/>
              </a:ext>
            </a:extLst>
          </p:cNvPr>
          <p:cNvSpPr txBox="1"/>
          <p:nvPr/>
        </p:nvSpPr>
        <p:spPr>
          <a:xfrm>
            <a:off x="-16391" y="1034716"/>
            <a:ext cx="6874391" cy="8871284"/>
          </a:xfrm>
          <a:prstGeom prst="rect">
            <a:avLst/>
          </a:prstGeom>
          <a:solidFill>
            <a:schemeClr val="bg1">
              <a:lumMod val="95000"/>
            </a:schemeClr>
          </a:solidFill>
          <a:ln w="28575">
            <a:solidFill>
              <a:schemeClr val="tx1"/>
            </a:solidFill>
          </a:ln>
        </p:spPr>
        <p:txBody>
          <a:bodyPr wrap="square" lIns="128121" tIns="64060" rIns="128121" bIns="64060" rtlCol="0">
            <a:noAutofit/>
          </a:bodyPr>
          <a:lstStyle/>
          <a:p>
            <a:pPr marL="495307" indent="-495307" algn="just">
              <a:lnSpc>
                <a:spcPct val="107000"/>
              </a:lnSpc>
              <a:spcAft>
                <a:spcPts val="1088"/>
              </a:spcAft>
              <a:buFont typeface="Arial" panose="020B0604020202020204" pitchFamily="34" charset="0"/>
              <a:buChar char="•"/>
              <a:tabLst>
                <a:tab pos="620118" algn="l"/>
              </a:tabLst>
              <a:defRPr/>
            </a:pPr>
            <a:endParaRPr lang="en-US" sz="1400" b="1" dirty="0">
              <a:latin typeface="Calibri" panose="020F0502020204030204"/>
              <a:cs typeface="Times New Roman"/>
            </a:endParaRPr>
          </a:p>
          <a:p>
            <a:pPr marL="495307" indent="-495307" algn="just">
              <a:lnSpc>
                <a:spcPct val="107000"/>
              </a:lnSpc>
              <a:spcAft>
                <a:spcPts val="1088"/>
              </a:spcAft>
              <a:buFont typeface="Arial" panose="020B0604020202020204" pitchFamily="34" charset="0"/>
              <a:buChar char="•"/>
              <a:tabLst>
                <a:tab pos="620118" algn="l"/>
              </a:tabLst>
              <a:defRPr/>
            </a:pPr>
            <a:endParaRPr lang="en-US" sz="1400" b="1" dirty="0">
              <a:latin typeface="Calibri" panose="020F0502020204030204"/>
              <a:cs typeface="Times New Roman"/>
            </a:endParaRPr>
          </a:p>
          <a:p>
            <a:pPr marL="495307" indent="-495307" algn="just">
              <a:lnSpc>
                <a:spcPct val="107000"/>
              </a:lnSpc>
              <a:spcAft>
                <a:spcPts val="1088"/>
              </a:spcAft>
              <a:buFont typeface="Arial" panose="020B0604020202020204" pitchFamily="34" charset="0"/>
              <a:buChar char="•"/>
              <a:tabLst>
                <a:tab pos="620118" algn="l"/>
              </a:tabLst>
              <a:defRPr/>
            </a:pPr>
            <a:r>
              <a:rPr lang="en-US" sz="1400" b="1" dirty="0">
                <a:latin typeface="Calibri" panose="020F0502020204030204"/>
                <a:cs typeface="Times New Roman"/>
              </a:rPr>
              <a:t>Monthly MIS </a:t>
            </a:r>
            <a:r>
              <a:rPr lang="en-US" sz="1400" dirty="0">
                <a:latin typeface="Calibri" panose="020F0502020204030204"/>
                <a:cs typeface="Times New Roman"/>
              </a:rPr>
              <a:t>to be updated by </a:t>
            </a:r>
            <a:r>
              <a:rPr lang="en-US" sz="1400" b="1" dirty="0">
                <a:latin typeface="Calibri" panose="020F0502020204030204"/>
                <a:cs typeface="Times New Roman"/>
              </a:rPr>
              <a:t>5</a:t>
            </a:r>
            <a:r>
              <a:rPr lang="en-US" sz="1400" b="1" baseline="30000" dirty="0">
                <a:latin typeface="Calibri" panose="020F0502020204030204"/>
                <a:cs typeface="Times New Roman"/>
              </a:rPr>
              <a:t>th</a:t>
            </a:r>
            <a:r>
              <a:rPr lang="en-US" sz="1400" b="1" dirty="0">
                <a:latin typeface="Calibri" panose="020F0502020204030204"/>
                <a:cs typeface="Times New Roman"/>
              </a:rPr>
              <a:t>  day </a:t>
            </a:r>
            <a:r>
              <a:rPr lang="en-US" sz="1400" dirty="0">
                <a:latin typeface="Calibri" panose="020F0502020204030204"/>
                <a:cs typeface="Times New Roman"/>
              </a:rPr>
              <a:t>of the following month by the ULB - but State can approve the MIS by 10</a:t>
            </a:r>
            <a:r>
              <a:rPr lang="en-US" sz="1400" baseline="30000" dirty="0">
                <a:latin typeface="Calibri" panose="020F0502020204030204"/>
                <a:cs typeface="Times New Roman"/>
              </a:rPr>
              <a:t>th </a:t>
            </a:r>
            <a:r>
              <a:rPr lang="en-US" sz="1400" dirty="0">
                <a:latin typeface="Calibri" panose="020F0502020204030204"/>
                <a:cs typeface="Times New Roman"/>
              </a:rPr>
              <a:t>day of the month, failing which MIS will get automatically accepted.  For January 2022 MIS, last date of submission is 31</a:t>
            </a:r>
            <a:r>
              <a:rPr lang="en-US" sz="1400" baseline="30000" dirty="0">
                <a:latin typeface="Calibri" panose="020F0502020204030204"/>
                <a:cs typeface="Times New Roman"/>
              </a:rPr>
              <a:t>st</a:t>
            </a:r>
            <a:r>
              <a:rPr lang="en-US" sz="1400" dirty="0">
                <a:latin typeface="Calibri" panose="020F0502020204030204"/>
                <a:cs typeface="Times New Roman"/>
              </a:rPr>
              <a:t> January 2022  – to be approved by the state by 5</a:t>
            </a:r>
            <a:r>
              <a:rPr lang="en-US" sz="1400" baseline="30000" dirty="0">
                <a:latin typeface="Calibri" panose="020F0502020204030204"/>
                <a:cs typeface="Times New Roman"/>
              </a:rPr>
              <a:t>th</a:t>
            </a:r>
            <a:r>
              <a:rPr lang="en-US" sz="1400" dirty="0">
                <a:latin typeface="Calibri" panose="020F0502020204030204"/>
                <a:cs typeface="Times New Roman"/>
              </a:rPr>
              <a:t> February 2022</a:t>
            </a:r>
          </a:p>
          <a:p>
            <a:pPr marL="412755" indent="-412755" algn="just">
              <a:lnSpc>
                <a:spcPct val="107000"/>
              </a:lnSpc>
              <a:spcAft>
                <a:spcPts val="1088"/>
              </a:spcAft>
              <a:buFont typeface="Arial" panose="020B0604020202020204" pitchFamily="34" charset="0"/>
              <a:buChar char="•"/>
              <a:tabLst>
                <a:tab pos="620118" algn="l"/>
              </a:tabLst>
              <a:defRPr/>
            </a:pPr>
            <a:r>
              <a:rPr lang="en-US" sz="1400" b="1" dirty="0"/>
              <a:t>Average </a:t>
            </a:r>
            <a:r>
              <a:rPr lang="en-US" sz="1400" dirty="0"/>
              <a:t>progress of </a:t>
            </a:r>
            <a:r>
              <a:rPr lang="en-US" sz="1400" b="1" dirty="0"/>
              <a:t>all 3 months </a:t>
            </a:r>
            <a:r>
              <a:rPr lang="en-US" sz="1400" dirty="0"/>
              <a:t>of the 3</a:t>
            </a:r>
            <a:r>
              <a:rPr lang="en-US" sz="1400" baseline="30000" dirty="0"/>
              <a:t>rd</a:t>
            </a:r>
            <a:r>
              <a:rPr lang="en-US" sz="1400" dirty="0"/>
              <a:t> Phase  </a:t>
            </a:r>
            <a:r>
              <a:rPr lang="en-US" sz="1400" b="1" dirty="0"/>
              <a:t>will be taken </a:t>
            </a:r>
            <a:r>
              <a:rPr lang="en-US" sz="1400" dirty="0"/>
              <a:t>to assess the progress</a:t>
            </a:r>
            <a:r>
              <a:rPr lang="en-US" sz="1400" b="1" dirty="0"/>
              <a:t>.  </a:t>
            </a:r>
            <a:r>
              <a:rPr lang="en-US" sz="1400" dirty="0"/>
              <a:t>But for Phase-I </a:t>
            </a:r>
            <a:r>
              <a:rPr lang="en-US" sz="1400" b="1" dirty="0"/>
              <a:t>July-August &amp; </a:t>
            </a:r>
            <a:r>
              <a:rPr lang="en-US" sz="1400" dirty="0"/>
              <a:t>Phase-II</a:t>
            </a:r>
            <a:r>
              <a:rPr lang="en-US" sz="1400" b="1" dirty="0"/>
              <a:t> September-October, two months’ average will be taken.</a:t>
            </a:r>
          </a:p>
          <a:p>
            <a:pPr marL="412755" indent="-412755" algn="just">
              <a:lnSpc>
                <a:spcPct val="107000"/>
              </a:lnSpc>
              <a:spcAft>
                <a:spcPts val="1088"/>
              </a:spcAft>
              <a:buFont typeface="Arial" panose="020B0604020202020204" pitchFamily="34" charset="0"/>
              <a:buChar char="•"/>
              <a:tabLst>
                <a:tab pos="620118" algn="l"/>
              </a:tabLst>
              <a:defRPr/>
            </a:pPr>
            <a:r>
              <a:rPr lang="en-US" sz="1400" dirty="0">
                <a:ea typeface="Calibri"/>
                <a:cs typeface="Times New Roman"/>
              </a:rPr>
              <a:t>If any month’s progress/MIS is </a:t>
            </a:r>
            <a:r>
              <a:rPr lang="en-US" sz="1400" b="1" dirty="0">
                <a:ea typeface="Calibri"/>
                <a:cs typeface="Times New Roman"/>
              </a:rPr>
              <a:t>not filled-up</a:t>
            </a:r>
            <a:r>
              <a:rPr lang="en-US" sz="1400" dirty="0">
                <a:ea typeface="Calibri"/>
                <a:cs typeface="Times New Roman"/>
              </a:rPr>
              <a:t>, </a:t>
            </a:r>
            <a:r>
              <a:rPr lang="en-US" sz="1400" b="1" dirty="0">
                <a:ea typeface="Calibri"/>
                <a:cs typeface="Times New Roman"/>
              </a:rPr>
              <a:t>zero progress </a:t>
            </a:r>
            <a:r>
              <a:rPr lang="en-US" sz="1400" dirty="0">
                <a:ea typeface="Calibri"/>
                <a:cs typeface="Times New Roman"/>
              </a:rPr>
              <a:t>will be considered for that particular month before taking average of all the months falling under respective phases.</a:t>
            </a:r>
            <a:endParaRPr lang="en-US" sz="1400" dirty="0">
              <a:latin typeface="Calibri" panose="020F0502020204030204"/>
              <a:cs typeface="Times New Roman"/>
            </a:endParaRPr>
          </a:p>
          <a:p>
            <a:pPr marL="412755" indent="-412755" algn="just">
              <a:lnSpc>
                <a:spcPct val="107000"/>
              </a:lnSpc>
              <a:spcAft>
                <a:spcPts val="1088"/>
              </a:spcAft>
              <a:buFont typeface="Arial" panose="020B0604020202020204" pitchFamily="34" charset="0"/>
              <a:buChar char="•"/>
              <a:tabLst>
                <a:tab pos="620118" algn="l"/>
              </a:tabLst>
              <a:defRPr/>
            </a:pPr>
            <a:r>
              <a:rPr lang="en-US" sz="1400" b="1" dirty="0">
                <a:latin typeface="Calibri" panose="020F0502020204030204"/>
                <a:ea typeface="Calibri"/>
                <a:cs typeface="Times New Roman"/>
              </a:rPr>
              <a:t>For Phase-3 (November-January), ULB </a:t>
            </a:r>
            <a:r>
              <a:rPr lang="en-US" sz="1400" dirty="0">
                <a:latin typeface="Calibri" panose="020F0502020204030204"/>
                <a:ea typeface="Calibri"/>
                <a:cs typeface="Times New Roman"/>
              </a:rPr>
              <a:t>is expected </a:t>
            </a:r>
            <a:r>
              <a:rPr lang="en-US" sz="1400" b="1" dirty="0">
                <a:latin typeface="Calibri" panose="020F0502020204030204"/>
                <a:ea typeface="Calibri"/>
                <a:cs typeface="Times New Roman"/>
              </a:rPr>
              <a:t>to maintain </a:t>
            </a:r>
            <a:r>
              <a:rPr lang="en-US" sz="1400" dirty="0">
                <a:latin typeface="Calibri" panose="020F0502020204030204"/>
                <a:ea typeface="Calibri"/>
                <a:cs typeface="Times New Roman"/>
              </a:rPr>
              <a:t>the daily</a:t>
            </a:r>
            <a:r>
              <a:rPr lang="en-US" sz="1400" b="1" dirty="0">
                <a:latin typeface="Calibri" panose="020F0502020204030204"/>
                <a:ea typeface="Calibri"/>
                <a:cs typeface="Times New Roman"/>
              </a:rPr>
              <a:t> progress </a:t>
            </a:r>
            <a:r>
              <a:rPr lang="en-US" sz="1400" dirty="0">
                <a:latin typeface="Calibri" panose="020F0502020204030204"/>
                <a:ea typeface="Calibri"/>
                <a:cs typeface="Times New Roman"/>
              </a:rPr>
              <a:t>in their system enabling them to update the </a:t>
            </a:r>
            <a:r>
              <a:rPr lang="en-US" sz="1400" b="1" dirty="0">
                <a:latin typeface="Calibri" panose="020F0502020204030204"/>
                <a:ea typeface="Calibri"/>
                <a:cs typeface="Times New Roman"/>
              </a:rPr>
              <a:t>weekly/monthly progress on SBM portal</a:t>
            </a:r>
            <a:r>
              <a:rPr lang="en-US" sz="1400" dirty="0">
                <a:latin typeface="Calibri" panose="020F0502020204030204"/>
                <a:ea typeface="Calibri"/>
                <a:cs typeface="Times New Roman"/>
              </a:rPr>
              <a:t>.</a:t>
            </a:r>
            <a:r>
              <a:rPr lang="en-US" sz="1400" b="1" dirty="0">
                <a:latin typeface="Calibri" panose="020F0502020204030204"/>
                <a:ea typeface="Calibri"/>
                <a:cs typeface="Times New Roman"/>
              </a:rPr>
              <a:t>  </a:t>
            </a:r>
            <a:r>
              <a:rPr lang="en-US" sz="1400" dirty="0">
                <a:latin typeface="Calibri" panose="020F0502020204030204"/>
                <a:ea typeface="Calibri"/>
                <a:cs typeface="Times New Roman"/>
              </a:rPr>
              <a:t>While </a:t>
            </a:r>
            <a:r>
              <a:rPr lang="en-US" sz="1400" b="1" dirty="0">
                <a:latin typeface="Calibri" panose="020F0502020204030204"/>
                <a:ea typeface="Calibri"/>
                <a:cs typeface="Times New Roman"/>
              </a:rPr>
              <a:t>ULBs </a:t>
            </a:r>
            <a:r>
              <a:rPr lang="en-US" sz="1400" dirty="0">
                <a:latin typeface="Calibri" panose="020F0502020204030204"/>
                <a:ea typeface="Calibri"/>
                <a:cs typeface="Times New Roman"/>
              </a:rPr>
              <a:t>in</a:t>
            </a:r>
            <a:r>
              <a:rPr lang="en-US" sz="1400" b="1" dirty="0">
                <a:latin typeface="Calibri" panose="020F0502020204030204"/>
                <a:ea typeface="Calibri"/>
                <a:cs typeface="Times New Roman"/>
              </a:rPr>
              <a:t> &gt;5 Lakh population category </a:t>
            </a:r>
            <a:r>
              <a:rPr lang="en-US" sz="1400" dirty="0">
                <a:latin typeface="Calibri" panose="020F0502020204030204"/>
                <a:ea typeface="Calibri"/>
                <a:cs typeface="Times New Roman"/>
              </a:rPr>
              <a:t>are expected to upload their </a:t>
            </a:r>
            <a:r>
              <a:rPr lang="en-US" sz="1400" b="1" dirty="0">
                <a:latin typeface="Calibri" panose="020F0502020204030204"/>
                <a:ea typeface="Calibri"/>
                <a:cs typeface="Times New Roman"/>
              </a:rPr>
              <a:t>supporting information daily,  &lt;5 Lakh </a:t>
            </a:r>
            <a:r>
              <a:rPr lang="en-US" sz="1400" dirty="0">
                <a:latin typeface="Calibri" panose="020F0502020204030204"/>
                <a:ea typeface="Calibri"/>
                <a:cs typeface="Times New Roman"/>
              </a:rPr>
              <a:t>population categories can upload the same on </a:t>
            </a:r>
            <a:r>
              <a:rPr lang="en-US" sz="1400" b="1" dirty="0">
                <a:latin typeface="Calibri" panose="020F0502020204030204"/>
                <a:ea typeface="Calibri"/>
                <a:cs typeface="Times New Roman"/>
              </a:rPr>
              <a:t>monthly basis.  </a:t>
            </a:r>
            <a:endParaRPr lang="en-US" sz="1400" dirty="0">
              <a:latin typeface="Calibri" panose="020F0502020204030204"/>
              <a:ea typeface="Calibri"/>
              <a:cs typeface="Times New Roman"/>
            </a:endParaRPr>
          </a:p>
          <a:p>
            <a:pPr marL="412755" indent="-412755" algn="just" defTabSz="1320816">
              <a:lnSpc>
                <a:spcPct val="107000"/>
              </a:lnSpc>
              <a:spcAft>
                <a:spcPts val="1088"/>
              </a:spcAft>
              <a:buFont typeface="Arial" panose="020B0604020202020204" pitchFamily="34" charset="0"/>
              <a:buChar char="•"/>
              <a:tabLst>
                <a:tab pos="620118" algn="l"/>
              </a:tabLst>
              <a:defRPr/>
            </a:pPr>
            <a:r>
              <a:rPr lang="en-US" sz="1400" dirty="0">
                <a:latin typeface="Calibri" panose="020F0502020204030204"/>
                <a:ea typeface="Calibri"/>
                <a:cs typeface="Times New Roman"/>
              </a:rPr>
              <a:t>If the </a:t>
            </a:r>
            <a:r>
              <a:rPr lang="en-US" sz="1400" b="1" dirty="0">
                <a:latin typeface="Calibri" panose="020F0502020204030204"/>
                <a:ea typeface="Calibri"/>
                <a:cs typeface="Times New Roman"/>
              </a:rPr>
              <a:t>ULB is not updating </a:t>
            </a:r>
            <a:r>
              <a:rPr lang="en-US" sz="1400" dirty="0">
                <a:latin typeface="Calibri" panose="020F0502020204030204"/>
                <a:ea typeface="Calibri"/>
                <a:cs typeface="Times New Roman"/>
              </a:rPr>
              <a:t>their</a:t>
            </a:r>
            <a:r>
              <a:rPr lang="en-US" sz="1400" b="1" dirty="0">
                <a:latin typeface="Calibri" panose="020F0502020204030204"/>
                <a:ea typeface="Calibri"/>
                <a:cs typeface="Times New Roman"/>
              </a:rPr>
              <a:t> daily/monthly progress </a:t>
            </a:r>
            <a:r>
              <a:rPr lang="en-US" sz="1400" dirty="0">
                <a:latin typeface="Calibri" panose="020F0502020204030204"/>
                <a:ea typeface="Calibri"/>
                <a:cs typeface="Times New Roman"/>
              </a:rPr>
              <a:t>on SBM portal</a:t>
            </a:r>
            <a:r>
              <a:rPr lang="en-US" sz="1400" b="1" dirty="0">
                <a:latin typeface="Calibri" panose="020F0502020204030204"/>
                <a:ea typeface="Calibri"/>
                <a:cs typeface="Times New Roman"/>
              </a:rPr>
              <a:t>, </a:t>
            </a:r>
            <a:r>
              <a:rPr lang="en-US" sz="1400" dirty="0">
                <a:latin typeface="Calibri" panose="020F0502020204030204"/>
                <a:ea typeface="Calibri"/>
                <a:cs typeface="Times New Roman"/>
              </a:rPr>
              <a:t>all relevant </a:t>
            </a:r>
            <a:r>
              <a:rPr lang="en-US" sz="1400" b="1" dirty="0">
                <a:latin typeface="Calibri" panose="020F0502020204030204"/>
                <a:ea typeface="Calibri"/>
                <a:cs typeface="Times New Roman"/>
              </a:rPr>
              <a:t>documents supporting </a:t>
            </a:r>
            <a:r>
              <a:rPr lang="en-US" sz="1400" dirty="0">
                <a:latin typeface="Calibri" panose="020F0502020204030204"/>
                <a:ea typeface="Calibri"/>
                <a:cs typeface="Times New Roman"/>
              </a:rPr>
              <a:t>their</a:t>
            </a:r>
            <a:r>
              <a:rPr lang="en-US" sz="1400" b="1" dirty="0">
                <a:latin typeface="Calibri" panose="020F0502020204030204"/>
                <a:ea typeface="Calibri"/>
                <a:cs typeface="Times New Roman"/>
              </a:rPr>
              <a:t> progress </a:t>
            </a:r>
            <a:r>
              <a:rPr lang="en-US" sz="1400" dirty="0">
                <a:latin typeface="Calibri" panose="020F0502020204030204"/>
                <a:ea typeface="Calibri"/>
                <a:cs typeface="Times New Roman"/>
              </a:rPr>
              <a:t>will have to be </a:t>
            </a:r>
            <a:r>
              <a:rPr lang="en-US" sz="1400" b="1" dirty="0">
                <a:latin typeface="Calibri" panose="020F0502020204030204"/>
                <a:ea typeface="Calibri"/>
                <a:cs typeface="Times New Roman"/>
              </a:rPr>
              <a:t>maintained by the ULB – </a:t>
            </a:r>
            <a:r>
              <a:rPr lang="en-US" sz="1400" dirty="0">
                <a:latin typeface="Calibri" panose="020F0502020204030204"/>
                <a:ea typeface="Calibri"/>
                <a:cs typeface="Times New Roman"/>
              </a:rPr>
              <a:t>to be uploaded </a:t>
            </a:r>
            <a:r>
              <a:rPr lang="en-US" sz="1400" b="1" dirty="0">
                <a:latin typeface="Calibri" panose="020F0502020204030204"/>
                <a:ea typeface="Calibri"/>
                <a:cs typeface="Times New Roman"/>
              </a:rPr>
              <a:t>on SBM portal </a:t>
            </a:r>
            <a:r>
              <a:rPr lang="en-US" sz="1400" dirty="0">
                <a:latin typeface="Calibri" panose="020F0502020204030204"/>
                <a:ea typeface="Calibri"/>
                <a:cs typeface="Times New Roman"/>
              </a:rPr>
              <a:t>for the verification/assessment – the last date for uploading supporting documents will be </a:t>
            </a:r>
            <a:r>
              <a:rPr lang="en-US" sz="1400" b="1" dirty="0">
                <a:latin typeface="Calibri" panose="020F0502020204030204"/>
                <a:ea typeface="Calibri"/>
                <a:cs typeface="Times New Roman"/>
              </a:rPr>
              <a:t>24</a:t>
            </a:r>
            <a:r>
              <a:rPr lang="en-US" sz="1400" b="1" baseline="30000" dirty="0">
                <a:latin typeface="Calibri" panose="020F0502020204030204"/>
                <a:ea typeface="Calibri"/>
                <a:cs typeface="Times New Roman"/>
              </a:rPr>
              <a:t>th</a:t>
            </a:r>
            <a:r>
              <a:rPr lang="en-US" sz="1400" b="1" dirty="0">
                <a:latin typeface="Calibri" panose="020F0502020204030204"/>
                <a:ea typeface="Calibri"/>
                <a:cs typeface="Times New Roman"/>
              </a:rPr>
              <a:t> January 2022</a:t>
            </a:r>
            <a:r>
              <a:rPr lang="en-US" sz="1400" dirty="0">
                <a:latin typeface="Calibri" panose="020F0502020204030204"/>
                <a:ea typeface="Calibri"/>
                <a:cs typeface="Times New Roman"/>
              </a:rPr>
              <a:t>.  In all such cases, ULBs will not be able to get marks provided for uploading daily/monthly supporting information.</a:t>
            </a:r>
            <a:endParaRPr lang="en-US" sz="1400" b="1" dirty="0">
              <a:latin typeface="Calibri" panose="020F0502020204030204"/>
              <a:ea typeface="Calibri"/>
              <a:cs typeface="Times New Roman"/>
            </a:endParaRPr>
          </a:p>
          <a:p>
            <a:pPr marL="412755" indent="-412755" algn="just">
              <a:lnSpc>
                <a:spcPct val="107000"/>
              </a:lnSpc>
              <a:spcAft>
                <a:spcPts val="1088"/>
              </a:spcAft>
              <a:buFont typeface="Arial" panose="020B0604020202020204" pitchFamily="34" charset="0"/>
              <a:buChar char="•"/>
              <a:tabLst>
                <a:tab pos="620118" algn="l"/>
              </a:tabLst>
              <a:defRPr/>
            </a:pPr>
            <a:r>
              <a:rPr lang="en-US" sz="1400" dirty="0">
                <a:ea typeface="Calibri"/>
                <a:cs typeface="Times New Roman"/>
              </a:rPr>
              <a:t>The </a:t>
            </a:r>
            <a:r>
              <a:rPr lang="en-US" sz="1400" b="1" dirty="0">
                <a:ea typeface="Calibri"/>
                <a:cs typeface="Times New Roman"/>
              </a:rPr>
              <a:t>assessment agency may ask  </a:t>
            </a:r>
            <a:r>
              <a:rPr lang="en-US" sz="1400" dirty="0">
                <a:ea typeface="Calibri"/>
                <a:cs typeface="Times New Roman"/>
              </a:rPr>
              <a:t>for any </a:t>
            </a:r>
            <a:r>
              <a:rPr lang="en-US" sz="1400" b="1" dirty="0">
                <a:ea typeface="Calibri"/>
                <a:cs typeface="Times New Roman"/>
              </a:rPr>
              <a:t>document</a:t>
            </a:r>
            <a:r>
              <a:rPr lang="en-US" sz="1400" dirty="0">
                <a:ea typeface="Calibri"/>
                <a:cs typeface="Times New Roman"/>
              </a:rPr>
              <a:t>, if needed during quarterly assessment.  ULB will be given </a:t>
            </a:r>
            <a:r>
              <a:rPr lang="en-US" sz="1400" b="1" dirty="0">
                <a:ea typeface="Calibri"/>
                <a:cs typeface="Times New Roman"/>
              </a:rPr>
              <a:t>48-Hours</a:t>
            </a:r>
            <a:r>
              <a:rPr lang="en-US" sz="1400" dirty="0">
                <a:ea typeface="Calibri"/>
                <a:cs typeface="Times New Roman"/>
              </a:rPr>
              <a:t> </a:t>
            </a:r>
            <a:r>
              <a:rPr lang="en-US" sz="1400" b="1" dirty="0"/>
              <a:t>window </a:t>
            </a:r>
            <a:r>
              <a:rPr lang="en-US" sz="1400" dirty="0">
                <a:ea typeface="Calibri"/>
                <a:cs typeface="Times New Roman"/>
              </a:rPr>
              <a:t>to upload the same – </a:t>
            </a:r>
            <a:r>
              <a:rPr lang="en-US" sz="1400" b="1" dirty="0">
                <a:ea typeface="Calibri"/>
                <a:cs typeface="Times New Roman"/>
              </a:rPr>
              <a:t>state will also be alerted simultaneously</a:t>
            </a:r>
            <a:r>
              <a:rPr lang="en-US" sz="1400" dirty="0">
                <a:ea typeface="Calibri"/>
                <a:cs typeface="Times New Roman"/>
              </a:rPr>
              <a:t>. </a:t>
            </a:r>
          </a:p>
          <a:p>
            <a:pPr marL="412755" indent="-412755" algn="just">
              <a:lnSpc>
                <a:spcPct val="107000"/>
              </a:lnSpc>
              <a:spcAft>
                <a:spcPts val="1088"/>
              </a:spcAft>
              <a:buFont typeface="Arial" panose="020B0604020202020204" pitchFamily="34" charset="0"/>
              <a:buChar char="•"/>
              <a:tabLst>
                <a:tab pos="620118" algn="l"/>
              </a:tabLst>
              <a:defRPr/>
            </a:pPr>
            <a:r>
              <a:rPr lang="en-US" sz="1400" dirty="0">
                <a:ea typeface="Calibri"/>
                <a:cs typeface="Times New Roman"/>
              </a:rPr>
              <a:t>If </a:t>
            </a:r>
            <a:r>
              <a:rPr lang="en-US" sz="1400" b="1" dirty="0">
                <a:ea typeface="Calibri"/>
                <a:cs typeface="Times New Roman"/>
              </a:rPr>
              <a:t>satisfactory documents not given </a:t>
            </a:r>
            <a:r>
              <a:rPr lang="en-US" sz="1400" dirty="0">
                <a:ea typeface="Calibri"/>
                <a:cs typeface="Times New Roman"/>
              </a:rPr>
              <a:t>upon requests (despite declaration), </a:t>
            </a:r>
            <a:r>
              <a:rPr lang="en-US" sz="1400" b="1" dirty="0">
                <a:ea typeface="Calibri"/>
                <a:cs typeface="Times New Roman"/>
              </a:rPr>
              <a:t>zero marks will be given </a:t>
            </a:r>
            <a:r>
              <a:rPr lang="en-US" sz="1400" dirty="0">
                <a:ea typeface="Calibri"/>
                <a:cs typeface="Times New Roman"/>
              </a:rPr>
              <a:t>for wrong/false declaration – agency will take a call on all such cases </a:t>
            </a:r>
            <a:r>
              <a:rPr lang="en-US" sz="1400" b="1" dirty="0">
                <a:ea typeface="Calibri"/>
                <a:cs typeface="Times New Roman"/>
              </a:rPr>
              <a:t>in consultation with the Ministry</a:t>
            </a:r>
            <a:r>
              <a:rPr lang="en-US" sz="1400" dirty="0">
                <a:ea typeface="Calibri"/>
                <a:cs typeface="Times New Roman"/>
              </a:rPr>
              <a:t>. </a:t>
            </a:r>
          </a:p>
          <a:p>
            <a:pPr marL="412755" indent="-412755" algn="just">
              <a:lnSpc>
                <a:spcPct val="107000"/>
              </a:lnSpc>
              <a:spcAft>
                <a:spcPts val="1088"/>
              </a:spcAft>
              <a:buFont typeface="Arial" panose="020B0604020202020204" pitchFamily="34" charset="0"/>
              <a:buChar char="•"/>
              <a:tabLst>
                <a:tab pos="620118" algn="l"/>
              </a:tabLst>
              <a:defRPr/>
            </a:pPr>
            <a:r>
              <a:rPr lang="en-US" sz="1400" b="1" dirty="0">
                <a:ea typeface="Calibri"/>
                <a:cs typeface="Times New Roman"/>
              </a:rPr>
              <a:t>Quarterly on-field/on Call validation </a:t>
            </a:r>
            <a:r>
              <a:rPr lang="en-US" sz="1400" dirty="0">
                <a:ea typeface="Calibri"/>
                <a:cs typeface="Times New Roman"/>
              </a:rPr>
              <a:t>of the progress will be undertaken for all possible indicators (identified indicator wise). </a:t>
            </a:r>
            <a:r>
              <a:rPr lang="en-US" sz="1400" b="1" dirty="0">
                <a:ea typeface="Calibri"/>
                <a:cs typeface="Times New Roman"/>
              </a:rPr>
              <a:t>Quarterly ranking </a:t>
            </a:r>
            <a:r>
              <a:rPr lang="en-US" sz="1400" dirty="0">
                <a:ea typeface="Calibri"/>
                <a:cs typeface="Times New Roman"/>
              </a:rPr>
              <a:t>will be after adjusting on-field validation corrections.</a:t>
            </a:r>
          </a:p>
          <a:p>
            <a:pPr marL="412755" indent="-412755" algn="just">
              <a:lnSpc>
                <a:spcPct val="107000"/>
              </a:lnSpc>
              <a:spcAft>
                <a:spcPts val="1088"/>
              </a:spcAft>
              <a:buFont typeface="Arial" panose="020B0604020202020204" pitchFamily="34" charset="0"/>
              <a:buChar char="•"/>
              <a:tabLst>
                <a:tab pos="620118" algn="l"/>
              </a:tabLst>
              <a:defRPr/>
            </a:pPr>
            <a:endParaRPr lang="en-US" sz="1400" dirty="0">
              <a:latin typeface="Calibri" panose="020F0502020204030204"/>
              <a:ea typeface="Calibri"/>
              <a:cs typeface="Times New Roman"/>
            </a:endParaRPr>
          </a:p>
          <a:p>
            <a:pPr algn="just" defTabSz="1320816">
              <a:lnSpc>
                <a:spcPct val="107000"/>
              </a:lnSpc>
              <a:spcAft>
                <a:spcPts val="1088"/>
              </a:spcAft>
              <a:tabLst>
                <a:tab pos="620118" algn="l"/>
              </a:tabLst>
              <a:defRPr/>
            </a:pPr>
            <a:endParaRPr lang="en-SG" sz="1400" dirty="0">
              <a:latin typeface="Times New Roman"/>
              <a:ea typeface="Calibri"/>
              <a:cs typeface="Times New Roman"/>
            </a:endParaRPr>
          </a:p>
        </p:txBody>
      </p:sp>
      <p:sp>
        <p:nvSpPr>
          <p:cNvPr id="10" name="Rectangle 9">
            <a:extLst>
              <a:ext uri="{FF2B5EF4-FFF2-40B4-BE49-F238E27FC236}">
                <a16:creationId xmlns:a16="http://schemas.microsoft.com/office/drawing/2014/main" id="{226D35B9-8C76-48FD-9724-178186D0941A}"/>
              </a:ext>
            </a:extLst>
          </p:cNvPr>
          <p:cNvSpPr/>
          <p:nvPr/>
        </p:nvSpPr>
        <p:spPr>
          <a:xfrm>
            <a:off x="-12032" y="822158"/>
            <a:ext cx="68580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4000" b="1" dirty="0">
                <a:solidFill>
                  <a:schemeClr val="bg1"/>
                </a:solidFill>
                <a:latin typeface="Calibri" panose="020F0502020204030204"/>
              </a:rPr>
              <a:t>Points to Remember</a:t>
            </a:r>
          </a:p>
        </p:txBody>
      </p:sp>
      <p:sp>
        <p:nvSpPr>
          <p:cNvPr id="7" name="Slide Number Placeholder 6">
            <a:extLst>
              <a:ext uri="{FF2B5EF4-FFF2-40B4-BE49-F238E27FC236}">
                <a16:creationId xmlns:a16="http://schemas.microsoft.com/office/drawing/2014/main" id="{7729A244-F18F-4BE9-A52A-00CD25B70309}"/>
              </a:ext>
            </a:extLst>
          </p:cNvPr>
          <p:cNvSpPr txBox="1">
            <a:spLocks/>
          </p:cNvSpPr>
          <p:nvPr/>
        </p:nvSpPr>
        <p:spPr>
          <a:xfrm>
            <a:off x="4759239" y="9109205"/>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18</a:t>
            </a:r>
          </a:p>
        </p:txBody>
      </p:sp>
    </p:spTree>
    <p:extLst>
      <p:ext uri="{BB962C8B-B14F-4D97-AF65-F5344CB8AC3E}">
        <p14:creationId xmlns:p14="http://schemas.microsoft.com/office/powerpoint/2010/main" val="4106835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6D35B9-8C76-48FD-9724-178186D0941A}"/>
              </a:ext>
            </a:extLst>
          </p:cNvPr>
          <p:cNvSpPr/>
          <p:nvPr/>
        </p:nvSpPr>
        <p:spPr>
          <a:xfrm>
            <a:off x="0" y="-3478"/>
            <a:ext cx="6858000" cy="68927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4000" b="1" dirty="0">
                <a:solidFill>
                  <a:prstClr val="white"/>
                </a:solidFill>
                <a:latin typeface="Calibri" panose="020F0502020204030204"/>
              </a:rPr>
              <a:t>Points to Remember</a:t>
            </a:r>
          </a:p>
        </p:txBody>
      </p:sp>
      <p:sp>
        <p:nvSpPr>
          <p:cNvPr id="12" name="TextBox 11">
            <a:extLst>
              <a:ext uri="{FF2B5EF4-FFF2-40B4-BE49-F238E27FC236}">
                <a16:creationId xmlns:a16="http://schemas.microsoft.com/office/drawing/2014/main" id="{A84C4917-0490-4B04-92B0-64C46BEFC7C3}"/>
              </a:ext>
            </a:extLst>
          </p:cNvPr>
          <p:cNvSpPr txBox="1"/>
          <p:nvPr/>
        </p:nvSpPr>
        <p:spPr>
          <a:xfrm>
            <a:off x="0" y="685800"/>
            <a:ext cx="6858000" cy="8530389"/>
          </a:xfrm>
          <a:prstGeom prst="rect">
            <a:avLst/>
          </a:prstGeom>
          <a:solidFill>
            <a:schemeClr val="bg1">
              <a:lumMod val="95000"/>
            </a:schemeClr>
          </a:solidFill>
          <a:ln w="28575">
            <a:noFill/>
          </a:ln>
        </p:spPr>
        <p:txBody>
          <a:bodyPr wrap="square" lIns="128121" tIns="64060" rIns="128121" bIns="64060" rtlCol="0">
            <a:noAutofit/>
          </a:bodyPr>
          <a:lstStyle/>
          <a:p>
            <a:pPr marL="412755" indent="-412755" algn="just">
              <a:lnSpc>
                <a:spcPct val="107000"/>
              </a:lnSpc>
              <a:spcAft>
                <a:spcPts val="1088"/>
              </a:spcAft>
              <a:buFont typeface="Arial" panose="020B0604020202020204" pitchFamily="34" charset="0"/>
              <a:buChar char="•"/>
              <a:tabLst>
                <a:tab pos="620118" algn="l"/>
              </a:tabLst>
              <a:defRPr/>
            </a:pPr>
            <a:r>
              <a:rPr lang="en-US" sz="1600" dirty="0">
                <a:ea typeface="Calibri"/>
                <a:cs typeface="Times New Roman"/>
              </a:rPr>
              <a:t>Log Books/supporting documents, explaining waste processing, should be maintained at the plant only.</a:t>
            </a:r>
          </a:p>
          <a:p>
            <a:pPr marL="412755" indent="-412755" algn="just">
              <a:lnSpc>
                <a:spcPct val="107000"/>
              </a:lnSpc>
              <a:spcAft>
                <a:spcPts val="1088"/>
              </a:spcAft>
              <a:buFont typeface="Arial" panose="020B0604020202020204" pitchFamily="34" charset="0"/>
              <a:buChar char="•"/>
              <a:tabLst>
                <a:tab pos="620118" algn="l"/>
              </a:tabLst>
              <a:defRPr/>
            </a:pPr>
            <a:r>
              <a:rPr lang="en-US" sz="1600" dirty="0">
                <a:ea typeface="Calibri"/>
                <a:cs typeface="Times New Roman"/>
              </a:rPr>
              <a:t>ULBs are advised to update their MIS/City Profile on the basis of </a:t>
            </a:r>
            <a:r>
              <a:rPr lang="en-US" sz="1600" b="1" dirty="0">
                <a:ea typeface="Calibri"/>
                <a:cs typeface="Times New Roman"/>
              </a:rPr>
              <a:t>electoral wards only </a:t>
            </a:r>
            <a:r>
              <a:rPr lang="en-US" sz="1600" dirty="0">
                <a:ea typeface="Calibri"/>
                <a:cs typeface="Times New Roman"/>
              </a:rPr>
              <a:t>– </a:t>
            </a:r>
            <a:r>
              <a:rPr lang="en-US" sz="1600" b="1" dirty="0">
                <a:ea typeface="Calibri"/>
                <a:cs typeface="Times New Roman"/>
              </a:rPr>
              <a:t>administrative wards will not be considered</a:t>
            </a:r>
            <a:r>
              <a:rPr lang="en-US" sz="1600" dirty="0">
                <a:ea typeface="Calibri"/>
                <a:cs typeface="Times New Roman"/>
              </a:rPr>
              <a:t>. </a:t>
            </a:r>
            <a:r>
              <a:rPr lang="en-US" sz="1600" dirty="0"/>
              <a:t>In all such cases, where electoral wards are not in place, administrative wards will be considered upon approval by MoHUA</a:t>
            </a:r>
          </a:p>
          <a:p>
            <a:pPr marL="412755" indent="-412755" algn="just">
              <a:lnSpc>
                <a:spcPct val="107000"/>
              </a:lnSpc>
              <a:spcAft>
                <a:spcPts val="1088"/>
              </a:spcAft>
              <a:buFont typeface="Arial" panose="020B0604020202020204" pitchFamily="34" charset="0"/>
              <a:buChar char="•"/>
              <a:tabLst>
                <a:tab pos="620118" algn="l"/>
              </a:tabLst>
              <a:defRPr/>
            </a:pPr>
            <a:r>
              <a:rPr lang="en-US" sz="1600" dirty="0">
                <a:ea typeface="Calibri"/>
                <a:cs typeface="Times New Roman"/>
              </a:rPr>
              <a:t>A </a:t>
            </a:r>
            <a:r>
              <a:rPr lang="en-US" sz="1600" b="1" dirty="0">
                <a:ea typeface="Calibri"/>
                <a:cs typeface="Times New Roman"/>
              </a:rPr>
              <a:t>declaration</a:t>
            </a:r>
            <a:r>
              <a:rPr lang="en-US" sz="1600" dirty="0">
                <a:ea typeface="Calibri"/>
                <a:cs typeface="Times New Roman"/>
              </a:rPr>
              <a:t> (section wise) from the </a:t>
            </a:r>
            <a:r>
              <a:rPr lang="en-US" sz="1600" b="1" dirty="0">
                <a:ea typeface="Calibri"/>
                <a:cs typeface="Times New Roman"/>
              </a:rPr>
              <a:t>Executive Officers </a:t>
            </a:r>
            <a:r>
              <a:rPr lang="en-US" sz="1600" dirty="0">
                <a:ea typeface="Calibri"/>
                <a:cs typeface="Times New Roman"/>
              </a:rPr>
              <a:t>confirming the monthly progress ‘claimed’ will be considered as a documentary support for </a:t>
            </a:r>
            <a:r>
              <a:rPr lang="en-US" sz="1600" b="1" dirty="0">
                <a:ea typeface="Calibri"/>
                <a:cs typeface="Times New Roman"/>
              </a:rPr>
              <a:t>first two phases for ULBs with &gt;1 L population.   </a:t>
            </a:r>
            <a:endParaRPr lang="en-US" sz="1600" dirty="0">
              <a:ea typeface="Calibri"/>
              <a:cs typeface="Times New Roman"/>
            </a:endParaRPr>
          </a:p>
          <a:p>
            <a:pPr marL="412755" indent="-412755" algn="just">
              <a:lnSpc>
                <a:spcPct val="107000"/>
              </a:lnSpc>
              <a:spcAft>
                <a:spcPts val="1088"/>
              </a:spcAft>
              <a:buFont typeface="Arial" panose="020B0604020202020204" pitchFamily="34" charset="0"/>
              <a:buChar char="•"/>
              <a:tabLst>
                <a:tab pos="620118" algn="l"/>
              </a:tabLst>
              <a:defRPr/>
            </a:pPr>
            <a:r>
              <a:rPr lang="en-US" sz="1600" dirty="0"/>
              <a:t>The </a:t>
            </a:r>
            <a:r>
              <a:rPr lang="en-US" sz="1600" b="1" dirty="0"/>
              <a:t>declaration from Administrator </a:t>
            </a:r>
            <a:r>
              <a:rPr lang="en-US" sz="1600" dirty="0"/>
              <a:t>will be included if ULB has been dissolved and Administrator  has been appointed by the State (wherever applicable).</a:t>
            </a:r>
            <a:endParaRPr lang="en-US" sz="1600" dirty="0">
              <a:ea typeface="Calibri"/>
              <a:cs typeface="Times New Roman"/>
            </a:endParaRPr>
          </a:p>
          <a:p>
            <a:pPr marL="412755" indent="-412755" algn="just">
              <a:lnSpc>
                <a:spcPct val="107000"/>
              </a:lnSpc>
              <a:spcAft>
                <a:spcPts val="1088"/>
              </a:spcAft>
              <a:buFont typeface="Arial" panose="020B0604020202020204" pitchFamily="34" charset="0"/>
              <a:buChar char="•"/>
              <a:tabLst>
                <a:tab pos="620118" algn="l"/>
              </a:tabLst>
              <a:defRPr/>
            </a:pPr>
            <a:r>
              <a:rPr lang="en-US" sz="1600" b="1" dirty="0">
                <a:cs typeface="Times New Roman"/>
              </a:rPr>
              <a:t>Commercial area</a:t>
            </a:r>
            <a:r>
              <a:rPr lang="en-US" sz="1600" dirty="0">
                <a:cs typeface="Times New Roman"/>
              </a:rPr>
              <a:t> in residential areas under </a:t>
            </a:r>
            <a:r>
              <a:rPr lang="en-US" sz="1600" b="1" dirty="0">
                <a:cs typeface="Times New Roman"/>
              </a:rPr>
              <a:t>‘Mixed-land Use’</a:t>
            </a:r>
          </a:p>
          <a:p>
            <a:pPr marL="1073164" lvl="1" indent="-412755" algn="just">
              <a:lnSpc>
                <a:spcPct val="107000"/>
              </a:lnSpc>
              <a:spcAft>
                <a:spcPts val="1088"/>
              </a:spcAft>
              <a:buFont typeface="Arial" panose="020B0604020202020204" pitchFamily="34" charset="0"/>
              <a:buChar char="•"/>
              <a:tabLst>
                <a:tab pos="620118" algn="l"/>
              </a:tabLst>
              <a:defRPr/>
            </a:pPr>
            <a:r>
              <a:rPr lang="en-US" sz="1600" dirty="0">
                <a:cs typeface="Times New Roman"/>
              </a:rPr>
              <a:t>Commercial area is real estate intended for use by for-profit businesses, such as office complexes, shopping malls, service stations and restaurants.</a:t>
            </a:r>
          </a:p>
          <a:p>
            <a:pPr marL="1073164" lvl="1" indent="-412755" algn="just">
              <a:lnSpc>
                <a:spcPct val="107000"/>
              </a:lnSpc>
              <a:spcAft>
                <a:spcPts val="1088"/>
              </a:spcAft>
              <a:buFont typeface="Arial" panose="020B0604020202020204" pitchFamily="34" charset="0"/>
              <a:buChar char="•"/>
              <a:tabLst>
                <a:tab pos="620118" algn="l"/>
              </a:tabLst>
              <a:defRPr/>
            </a:pPr>
            <a:r>
              <a:rPr lang="en-US" sz="1600" dirty="0">
                <a:cs typeface="Times New Roman"/>
              </a:rPr>
              <a:t>Please note, number of shops (floor wise or in a row and either side or only one side of the road), as per following criteria, </a:t>
            </a:r>
            <a:r>
              <a:rPr lang="en-US" sz="1600" b="1" dirty="0">
                <a:cs typeface="Times New Roman"/>
              </a:rPr>
              <a:t>in residential area shall be qualified as commercial area</a:t>
            </a:r>
          </a:p>
          <a:p>
            <a:pPr algn="just">
              <a:lnSpc>
                <a:spcPct val="107000"/>
              </a:lnSpc>
              <a:spcAft>
                <a:spcPts val="1088"/>
              </a:spcAft>
              <a:tabLst>
                <a:tab pos="620118" algn="l"/>
              </a:tabLst>
              <a:defRPr/>
            </a:pPr>
            <a:endParaRPr lang="en-US" dirty="0">
              <a:ea typeface="Calibri"/>
              <a:cs typeface="Times New Roman"/>
            </a:endParaRPr>
          </a:p>
          <a:p>
            <a:pPr algn="just" defTabSz="1320816">
              <a:lnSpc>
                <a:spcPct val="107000"/>
              </a:lnSpc>
              <a:spcAft>
                <a:spcPts val="1088"/>
              </a:spcAft>
              <a:tabLst>
                <a:tab pos="620118" algn="l"/>
              </a:tabLst>
              <a:defRPr/>
            </a:pPr>
            <a:endParaRPr lang="en-US" sz="1600" dirty="0">
              <a:latin typeface="Calibri" panose="020F0502020204030204"/>
              <a:ea typeface="Calibri"/>
              <a:cs typeface="Times New Roman"/>
            </a:endParaRPr>
          </a:p>
          <a:p>
            <a:pPr algn="just" defTabSz="1320816">
              <a:lnSpc>
                <a:spcPct val="107000"/>
              </a:lnSpc>
              <a:spcAft>
                <a:spcPts val="1088"/>
              </a:spcAft>
              <a:tabLst>
                <a:tab pos="620118" algn="l"/>
              </a:tabLst>
              <a:defRPr/>
            </a:pPr>
            <a:endParaRPr lang="en-US" sz="1600" dirty="0">
              <a:latin typeface="Calibri" panose="020F0502020204030204"/>
              <a:ea typeface="Calibri"/>
              <a:cs typeface="Times New Roman"/>
            </a:endParaRPr>
          </a:p>
          <a:p>
            <a:pPr marL="465088" indent="-465088" algn="just" defTabSz="1320816">
              <a:lnSpc>
                <a:spcPct val="107000"/>
              </a:lnSpc>
              <a:spcAft>
                <a:spcPts val="1088"/>
              </a:spcAft>
              <a:buFont typeface="Arial"/>
              <a:buChar char="•"/>
              <a:tabLst>
                <a:tab pos="620118" algn="l"/>
              </a:tabLst>
              <a:defRPr/>
            </a:pPr>
            <a:endParaRPr lang="en-SG" sz="1600" dirty="0">
              <a:latin typeface="Times New Roman"/>
              <a:ea typeface="Calibri"/>
              <a:cs typeface="Times New Roman"/>
            </a:endParaRPr>
          </a:p>
        </p:txBody>
      </p:sp>
      <p:graphicFrame>
        <p:nvGraphicFramePr>
          <p:cNvPr id="6" name="Table 5">
            <a:extLst>
              <a:ext uri="{FF2B5EF4-FFF2-40B4-BE49-F238E27FC236}">
                <a16:creationId xmlns:a16="http://schemas.microsoft.com/office/drawing/2014/main" id="{61B2690E-1D13-45C0-B9C7-F6B52AEABEC3}"/>
              </a:ext>
            </a:extLst>
          </p:cNvPr>
          <p:cNvGraphicFramePr>
            <a:graphicFrameLocks noGrp="1"/>
          </p:cNvGraphicFramePr>
          <p:nvPr>
            <p:extLst>
              <p:ext uri="{D42A27DB-BD31-4B8C-83A1-F6EECF244321}">
                <p14:modId xmlns:p14="http://schemas.microsoft.com/office/powerpoint/2010/main" val="1817497993"/>
              </p:ext>
            </p:extLst>
          </p:nvPr>
        </p:nvGraphicFramePr>
        <p:xfrm>
          <a:off x="266699" y="6785811"/>
          <a:ext cx="6324602" cy="2249114"/>
        </p:xfrm>
        <a:graphic>
          <a:graphicData uri="http://schemas.openxmlformats.org/drawingml/2006/table">
            <a:tbl>
              <a:tblPr firstRow="1" bandRow="1">
                <a:tableStyleId>{8EC20E35-A176-4012-BC5E-935CFFF8708E}</a:tableStyleId>
              </a:tblPr>
              <a:tblGrid>
                <a:gridCol w="1312435">
                  <a:extLst>
                    <a:ext uri="{9D8B030D-6E8A-4147-A177-3AD203B41FA5}">
                      <a16:colId xmlns:a16="http://schemas.microsoft.com/office/drawing/2014/main" val="20000"/>
                    </a:ext>
                  </a:extLst>
                </a:gridCol>
                <a:gridCol w="886474">
                  <a:extLst>
                    <a:ext uri="{9D8B030D-6E8A-4147-A177-3AD203B41FA5}">
                      <a16:colId xmlns:a16="http://schemas.microsoft.com/office/drawing/2014/main" val="20001"/>
                    </a:ext>
                  </a:extLst>
                </a:gridCol>
                <a:gridCol w="1140734">
                  <a:extLst>
                    <a:ext uri="{9D8B030D-6E8A-4147-A177-3AD203B41FA5}">
                      <a16:colId xmlns:a16="http://schemas.microsoft.com/office/drawing/2014/main" val="20002"/>
                    </a:ext>
                  </a:extLst>
                </a:gridCol>
                <a:gridCol w="1037847">
                  <a:extLst>
                    <a:ext uri="{9D8B030D-6E8A-4147-A177-3AD203B41FA5}">
                      <a16:colId xmlns:a16="http://schemas.microsoft.com/office/drawing/2014/main" val="20003"/>
                    </a:ext>
                  </a:extLst>
                </a:gridCol>
                <a:gridCol w="1099309">
                  <a:extLst>
                    <a:ext uri="{9D8B030D-6E8A-4147-A177-3AD203B41FA5}">
                      <a16:colId xmlns:a16="http://schemas.microsoft.com/office/drawing/2014/main" val="20004"/>
                    </a:ext>
                  </a:extLst>
                </a:gridCol>
                <a:gridCol w="847803">
                  <a:extLst>
                    <a:ext uri="{9D8B030D-6E8A-4147-A177-3AD203B41FA5}">
                      <a16:colId xmlns:a16="http://schemas.microsoft.com/office/drawing/2014/main" val="20005"/>
                    </a:ext>
                  </a:extLst>
                </a:gridCol>
              </a:tblGrid>
              <a:tr h="1416109">
                <a:tc>
                  <a:txBody>
                    <a:bodyPr/>
                    <a:lstStyle/>
                    <a:p>
                      <a:pPr algn="ctr"/>
                      <a:r>
                        <a:rPr lang="en-US" sz="1600" b="0" dirty="0">
                          <a:latin typeface="Calibri" panose="020F0502020204030204" pitchFamily="34" charset="0"/>
                          <a:cs typeface="Calibri" panose="020F0502020204030204" pitchFamily="34" charset="0"/>
                        </a:rPr>
                        <a:t>ULB’s Population Category</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b="0" dirty="0">
                          <a:latin typeface="Calibri" panose="020F0502020204030204" pitchFamily="34" charset="0"/>
                          <a:cs typeface="Calibri" panose="020F0502020204030204" pitchFamily="34" charset="0"/>
                        </a:rPr>
                        <a:t>Up to 25K</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b="0" dirty="0">
                          <a:latin typeface="Calibri" panose="020F0502020204030204" pitchFamily="34" charset="0"/>
                          <a:cs typeface="Calibri" panose="020F0502020204030204" pitchFamily="34" charset="0"/>
                        </a:rPr>
                        <a:t>Between </a:t>
                      </a:r>
                    </a:p>
                    <a:p>
                      <a:pPr algn="ctr"/>
                      <a:r>
                        <a:rPr lang="en-US" sz="1600" b="0" dirty="0">
                          <a:latin typeface="Calibri" panose="020F0502020204030204" pitchFamily="34" charset="0"/>
                          <a:cs typeface="Calibri" panose="020F0502020204030204" pitchFamily="34" charset="0"/>
                        </a:rPr>
                        <a:t>25K - 50K</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b="0" dirty="0">
                          <a:latin typeface="Calibri" panose="020F0502020204030204" pitchFamily="34" charset="0"/>
                          <a:cs typeface="Calibri" panose="020F0502020204030204" pitchFamily="34" charset="0"/>
                        </a:rPr>
                        <a:t>Between </a:t>
                      </a:r>
                    </a:p>
                    <a:p>
                      <a:pPr algn="ctr"/>
                      <a:r>
                        <a:rPr lang="en-US" sz="1600" b="0" dirty="0">
                          <a:latin typeface="Calibri" panose="020F0502020204030204" pitchFamily="34" charset="0"/>
                          <a:cs typeface="Calibri" panose="020F0502020204030204" pitchFamily="34" charset="0"/>
                        </a:rPr>
                        <a:t>50K - 1 Lakh</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Between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Calibri" panose="020F0502020204030204" pitchFamily="34" charset="0"/>
                          <a:cs typeface="Calibri" panose="020F0502020204030204" pitchFamily="34" charset="0"/>
                        </a:rPr>
                        <a:t>1 Lakh</a:t>
                      </a:r>
                      <a:r>
                        <a:rPr lang="en-US" sz="1600" b="0" baseline="0" dirty="0">
                          <a:latin typeface="Calibri" panose="020F0502020204030204" pitchFamily="34" charset="0"/>
                          <a:cs typeface="Calibri" panose="020F0502020204030204" pitchFamily="34" charset="0"/>
                        </a:rPr>
                        <a:t> – 3 Lakh</a:t>
                      </a:r>
                      <a:endParaRPr lang="en-US" sz="1600" b="0" dirty="0">
                        <a:latin typeface="Calibri" panose="020F0502020204030204" pitchFamily="34" charset="0"/>
                        <a:cs typeface="Calibri" panose="020F0502020204030204" pitchFamily="34" charset="0"/>
                      </a:endParaRP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r>
                        <a:rPr lang="en-US" sz="1600" b="0" dirty="0">
                          <a:latin typeface="Calibri" panose="020F0502020204030204" pitchFamily="34" charset="0"/>
                          <a:cs typeface="Calibri" panose="020F0502020204030204" pitchFamily="34" charset="0"/>
                        </a:rPr>
                        <a:t>Above 3 Lakh</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0000"/>
                  </a:ext>
                </a:extLst>
              </a:tr>
              <a:tr h="833005">
                <a:tc>
                  <a:txBody>
                    <a:bodyPr/>
                    <a:lstStyle/>
                    <a:p>
                      <a:pPr algn="ctr"/>
                      <a:r>
                        <a:rPr lang="en-US" sz="1600" b="0" dirty="0">
                          <a:latin typeface="Calibri" panose="020F0502020204030204" pitchFamily="34" charset="0"/>
                          <a:cs typeface="Calibri" panose="020F0502020204030204" pitchFamily="34" charset="0"/>
                        </a:rPr>
                        <a:t>Number of Shops</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Calibri" panose="020F0502020204030204" pitchFamily="34" charset="0"/>
                          <a:cs typeface="Calibri" panose="020F0502020204030204" pitchFamily="34" charset="0"/>
                        </a:rPr>
                        <a:t>10</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Calibri" panose="020F0502020204030204" pitchFamily="34" charset="0"/>
                          <a:cs typeface="Calibri" panose="020F0502020204030204" pitchFamily="34" charset="0"/>
                        </a:rPr>
                        <a:t>20</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Calibri" panose="020F0502020204030204" pitchFamily="34" charset="0"/>
                          <a:cs typeface="Calibri" panose="020F0502020204030204" pitchFamily="34" charset="0"/>
                        </a:rPr>
                        <a:t>50</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Calibri" panose="020F0502020204030204" pitchFamily="34" charset="0"/>
                          <a:cs typeface="Calibri" panose="020F0502020204030204" pitchFamily="34" charset="0"/>
                        </a:rPr>
                        <a:t>75</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Calibri" panose="020F0502020204030204" pitchFamily="34" charset="0"/>
                          <a:cs typeface="Calibri" panose="020F0502020204030204" pitchFamily="34" charset="0"/>
                        </a:rPr>
                        <a:t>100</a:t>
                      </a:r>
                    </a:p>
                  </a:txBody>
                  <a:tcPr marL="132080" marR="132080" marT="66040" marB="660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Slide Number Placeholder 6">
            <a:extLst>
              <a:ext uri="{FF2B5EF4-FFF2-40B4-BE49-F238E27FC236}">
                <a16:creationId xmlns:a16="http://schemas.microsoft.com/office/drawing/2014/main" id="{B37C8CF0-31EB-48DD-A856-71E5255B94B3}"/>
              </a:ext>
            </a:extLst>
          </p:cNvPr>
          <p:cNvSpPr txBox="1">
            <a:spLocks/>
          </p:cNvSpPr>
          <p:nvPr/>
        </p:nvSpPr>
        <p:spPr>
          <a:xfrm>
            <a:off x="4759239" y="9109205"/>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19</a:t>
            </a:r>
          </a:p>
        </p:txBody>
      </p:sp>
    </p:spTree>
    <p:extLst>
      <p:ext uri="{BB962C8B-B14F-4D97-AF65-F5344CB8AC3E}">
        <p14:creationId xmlns:p14="http://schemas.microsoft.com/office/powerpoint/2010/main" val="1201876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FBD017-45DF-4150-A057-9D4AB7819489}"/>
              </a:ext>
            </a:extLst>
          </p:cNvPr>
          <p:cNvSpPr>
            <a:spLocks noGrp="1"/>
          </p:cNvSpPr>
          <p:nvPr>
            <p:ph idx="1"/>
          </p:nvPr>
        </p:nvSpPr>
        <p:spPr>
          <a:xfrm>
            <a:off x="192508" y="1341964"/>
            <a:ext cx="6773779" cy="8188354"/>
          </a:xfrm>
        </p:spPr>
        <p:txBody>
          <a:bodyPr>
            <a:normAutofit fontScale="85000" lnSpcReduction="10000"/>
          </a:bodyPr>
          <a:lstStyle/>
          <a:p>
            <a:pPr marL="0" indent="0">
              <a:lnSpc>
                <a:spcPct val="160000"/>
              </a:lnSpc>
              <a:buNone/>
            </a:pPr>
            <a:r>
              <a:rPr lang="en-US" sz="4300" b="1" dirty="0"/>
              <a:t>Contents</a:t>
            </a:r>
            <a:endParaRPr lang="en-US" sz="3900" b="1" dirty="0"/>
          </a:p>
          <a:p>
            <a:pPr marL="0" indent="0" algn="ctr">
              <a:lnSpc>
                <a:spcPct val="160000"/>
              </a:lnSpc>
              <a:buNone/>
            </a:pPr>
            <a:endParaRPr lang="en-US" sz="100" b="1" dirty="0"/>
          </a:p>
          <a:p>
            <a:pPr marL="457200" indent="-457200">
              <a:lnSpc>
                <a:spcPct val="160000"/>
              </a:lnSpc>
              <a:buFont typeface="+mj-lt"/>
              <a:buAutoNum type="arabicPeriod"/>
            </a:pPr>
            <a:r>
              <a:rPr lang="en-US" sz="2000" dirty="0"/>
              <a:t>Methodology 							5</a:t>
            </a:r>
          </a:p>
          <a:p>
            <a:pPr marL="457200" indent="-457200">
              <a:lnSpc>
                <a:spcPct val="160000"/>
              </a:lnSpc>
              <a:buFont typeface="+mj-lt"/>
              <a:buAutoNum type="arabicPeriod"/>
            </a:pPr>
            <a:r>
              <a:rPr lang="en-US" sz="2000" dirty="0"/>
              <a:t>Ranking &amp; Award Categories					10</a:t>
            </a:r>
          </a:p>
          <a:p>
            <a:pPr marL="457200" indent="-457200">
              <a:lnSpc>
                <a:spcPct val="160000"/>
              </a:lnSpc>
              <a:buFont typeface="+mj-lt"/>
              <a:buAutoNum type="arabicPeriod"/>
            </a:pPr>
            <a:r>
              <a:rPr lang="en-US" sz="2000" dirty="0"/>
              <a:t>Service Level Progress Indicators					21</a:t>
            </a:r>
          </a:p>
          <a:p>
            <a:pPr marL="457200" indent="-457200">
              <a:lnSpc>
                <a:spcPct val="160000"/>
              </a:lnSpc>
              <a:buFont typeface="+mj-lt"/>
              <a:buAutoNum type="arabicPeriod"/>
            </a:pPr>
            <a:r>
              <a:rPr lang="en-US" sz="2000" dirty="0"/>
              <a:t>Segregated Collection						22</a:t>
            </a:r>
          </a:p>
          <a:p>
            <a:pPr marL="457200" indent="-457200">
              <a:lnSpc>
                <a:spcPct val="160000"/>
              </a:lnSpc>
              <a:buFont typeface="+mj-lt"/>
              <a:buAutoNum type="arabicPeriod"/>
            </a:pPr>
            <a:r>
              <a:rPr lang="en-IN" sz="2000" dirty="0"/>
              <a:t>Processing &amp; Disposal						39</a:t>
            </a:r>
          </a:p>
          <a:p>
            <a:pPr marL="457200" indent="-457200">
              <a:lnSpc>
                <a:spcPct val="160000"/>
              </a:lnSpc>
              <a:buFont typeface="+mj-lt"/>
              <a:buAutoNum type="arabicPeriod"/>
            </a:pPr>
            <a:r>
              <a:rPr lang="en-IN" sz="2000" dirty="0"/>
              <a:t>Sustainable Sanitation &amp; </a:t>
            </a:r>
            <a:r>
              <a:rPr lang="en-IN" sz="2000" dirty="0" err="1"/>
              <a:t>Safaimitra</a:t>
            </a:r>
            <a:r>
              <a:rPr lang="en-IN" sz="2000" dirty="0"/>
              <a:t> Suraksha			60</a:t>
            </a:r>
          </a:p>
          <a:p>
            <a:pPr marL="457200" indent="-457200">
              <a:lnSpc>
                <a:spcPct val="160000"/>
              </a:lnSpc>
              <a:buFont typeface="+mj-lt"/>
              <a:buAutoNum type="arabicPeriod"/>
            </a:pPr>
            <a:r>
              <a:rPr lang="en-IN" sz="2000" dirty="0"/>
              <a:t>Certification							77</a:t>
            </a:r>
          </a:p>
          <a:p>
            <a:pPr marL="457200" indent="-457200">
              <a:lnSpc>
                <a:spcPct val="160000"/>
              </a:lnSpc>
              <a:buFont typeface="+mj-lt"/>
              <a:buAutoNum type="arabicPeriod"/>
            </a:pPr>
            <a:r>
              <a:rPr lang="en-IN" sz="2000" dirty="0"/>
              <a:t>Citizen’s Voice							79</a:t>
            </a:r>
          </a:p>
          <a:p>
            <a:pPr marL="457200" indent="-457200">
              <a:lnSpc>
                <a:spcPct val="160000"/>
              </a:lnSpc>
              <a:buFont typeface="+mj-lt"/>
              <a:buAutoNum type="arabicPeriod"/>
            </a:pPr>
            <a:r>
              <a:rPr lang="en-IN" sz="2000" dirty="0"/>
              <a:t>Citizen Feedback							81</a:t>
            </a:r>
          </a:p>
          <a:p>
            <a:pPr marL="457200" indent="-457200">
              <a:lnSpc>
                <a:spcPct val="160000"/>
              </a:lnSpc>
              <a:buFont typeface="+mj-lt"/>
              <a:buAutoNum type="arabicPeriod"/>
            </a:pPr>
            <a:r>
              <a:rPr lang="en-IN" sz="2000" dirty="0"/>
              <a:t>Citizen Engagement						86</a:t>
            </a:r>
          </a:p>
          <a:p>
            <a:pPr marL="457200" indent="-457200">
              <a:lnSpc>
                <a:spcPct val="160000"/>
              </a:lnSpc>
              <a:buFont typeface="+mj-lt"/>
              <a:buAutoNum type="arabicPeriod"/>
            </a:pPr>
            <a:r>
              <a:rPr lang="en-IN" sz="2000" dirty="0" err="1"/>
              <a:t>Swachhata</a:t>
            </a:r>
            <a:r>
              <a:rPr lang="en-IN" sz="2000" dirty="0"/>
              <a:t> App/ Local App					103</a:t>
            </a:r>
          </a:p>
          <a:p>
            <a:pPr marL="457200" indent="-457200">
              <a:lnSpc>
                <a:spcPct val="160000"/>
              </a:lnSpc>
              <a:buFont typeface="+mj-lt"/>
              <a:buAutoNum type="arabicPeriod"/>
            </a:pPr>
            <a:r>
              <a:rPr lang="en-IN" sz="2000" dirty="0"/>
              <a:t>Innovations &amp; Best Practices					111</a:t>
            </a:r>
          </a:p>
          <a:p>
            <a:pPr marL="457200" indent="-457200">
              <a:lnSpc>
                <a:spcPct val="160000"/>
              </a:lnSpc>
              <a:buFont typeface="+mj-lt"/>
              <a:buAutoNum type="arabicPeriod"/>
            </a:pPr>
            <a:r>
              <a:rPr lang="en-IN" sz="2000" dirty="0"/>
              <a:t>Assessment of Ganga towns					114</a:t>
            </a:r>
          </a:p>
          <a:p>
            <a:pPr>
              <a:lnSpc>
                <a:spcPct val="160000"/>
              </a:lnSpc>
            </a:pPr>
            <a:endParaRPr lang="en-IN" sz="2000" dirty="0"/>
          </a:p>
          <a:p>
            <a:pPr marL="0" indent="0" algn="ctr">
              <a:lnSpc>
                <a:spcPct val="160000"/>
              </a:lnSpc>
              <a:buNone/>
            </a:pPr>
            <a:endParaRPr lang="en-IN" sz="2800" dirty="0"/>
          </a:p>
        </p:txBody>
      </p:sp>
      <p:sp>
        <p:nvSpPr>
          <p:cNvPr id="5" name="TextBox 4">
            <a:extLst>
              <a:ext uri="{FF2B5EF4-FFF2-40B4-BE49-F238E27FC236}">
                <a16:creationId xmlns:a16="http://schemas.microsoft.com/office/drawing/2014/main" id="{E02B6953-9E19-4CA6-AC5D-AC8826986201}"/>
              </a:ext>
            </a:extLst>
          </p:cNvPr>
          <p:cNvSpPr txBox="1"/>
          <p:nvPr/>
        </p:nvSpPr>
        <p:spPr>
          <a:xfrm>
            <a:off x="5819529" y="2887578"/>
            <a:ext cx="723395" cy="506292"/>
          </a:xfrm>
          <a:prstGeom prst="rect">
            <a:avLst/>
          </a:prstGeom>
          <a:noFill/>
        </p:spPr>
        <p:txBody>
          <a:bodyPr wrap="square" rtlCol="0">
            <a:spAutoFit/>
          </a:bodyPr>
          <a:lstStyle/>
          <a:p>
            <a:pPr>
              <a:lnSpc>
                <a:spcPct val="150000"/>
              </a:lnSpc>
            </a:pPr>
            <a:endParaRPr lang="en-IN" sz="2000" dirty="0"/>
          </a:p>
        </p:txBody>
      </p:sp>
      <p:sp>
        <p:nvSpPr>
          <p:cNvPr id="8" name="Slide Number Placeholder 7">
            <a:extLst>
              <a:ext uri="{FF2B5EF4-FFF2-40B4-BE49-F238E27FC236}">
                <a16:creationId xmlns:a16="http://schemas.microsoft.com/office/drawing/2014/main" id="{CEC7A1DD-819B-4EB0-A6FC-E2E840199E91}"/>
              </a:ext>
            </a:extLst>
          </p:cNvPr>
          <p:cNvSpPr>
            <a:spLocks noGrp="1"/>
          </p:cNvSpPr>
          <p:nvPr>
            <p:ph type="sldNum" sz="quarter" idx="12"/>
          </p:nvPr>
        </p:nvSpPr>
        <p:spPr/>
        <p:txBody>
          <a:bodyPr/>
          <a:lstStyle/>
          <a:p>
            <a:fld id="{871FDAF4-F9BA-4E6E-AE28-9371978FF90C}" type="slidenum">
              <a:rPr lang="en-US" smtClean="0"/>
              <a:t>2</a:t>
            </a:fld>
            <a:endParaRPr lang="en-US"/>
          </a:p>
        </p:txBody>
      </p:sp>
    </p:spTree>
    <p:extLst>
      <p:ext uri="{BB962C8B-B14F-4D97-AF65-F5344CB8AC3E}">
        <p14:creationId xmlns:p14="http://schemas.microsoft.com/office/powerpoint/2010/main" val="3031200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6016638" y="2486"/>
          <a:ext cx="2292" cy="2292"/>
        </p:xfrm>
        <a:graphic>
          <a:graphicData uri="http://schemas.openxmlformats.org/presentationml/2006/ole">
            <mc:AlternateContent xmlns:mc="http://schemas.openxmlformats.org/markup-compatibility/2006">
              <mc:Choice xmlns:v="urn:schemas-microsoft-com:vml" Requires="v">
                <p:oleObj spid="_x0000_s8196"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6016638" y="2486"/>
                        <a:ext cx="2292" cy="2292"/>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9BAA3640-19B5-C742-A5FF-105B2184B6E7}"/>
              </a:ext>
            </a:extLst>
          </p:cNvPr>
          <p:cNvGrpSpPr/>
          <p:nvPr/>
        </p:nvGrpSpPr>
        <p:grpSpPr>
          <a:xfrm>
            <a:off x="346263" y="3597794"/>
            <a:ext cx="5006748" cy="2547949"/>
            <a:chOff x="2171261" y="2952145"/>
            <a:chExt cx="7238342" cy="1763965"/>
          </a:xfrm>
        </p:grpSpPr>
        <p:sp>
          <p:nvSpPr>
            <p:cNvPr id="3" name="Rectangle 2"/>
            <p:cNvSpPr/>
            <p:nvPr/>
          </p:nvSpPr>
          <p:spPr>
            <a:xfrm>
              <a:off x="7188919" y="2952145"/>
              <a:ext cx="2220684" cy="17613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30000" rtlCol="0" anchor="ctr"/>
            <a:lstStyle/>
            <a:p>
              <a:pPr algn="ctr"/>
              <a:r>
                <a:rPr lang="en-US" sz="2800" b="1" dirty="0">
                  <a:solidFill>
                    <a:schemeClr val="bg1"/>
                  </a:solidFill>
                  <a:latin typeface="Calibri (Body)"/>
                  <a:cs typeface="Arial" panose="020B0604020202020204" pitchFamily="34" charset="0"/>
                </a:rPr>
                <a:t>Service Level Progress</a:t>
              </a:r>
            </a:p>
          </p:txBody>
        </p:sp>
        <p:pic>
          <p:nvPicPr>
            <p:cNvPr id="18" name="Picture 17">
              <a:extLst>
                <a:ext uri="{FF2B5EF4-FFF2-40B4-BE49-F238E27FC236}">
                  <a16:creationId xmlns:a16="http://schemas.microsoft.com/office/drawing/2014/main" id="{63844070-E28C-4AF1-83B9-A4774728DFB7}"/>
                </a:ext>
              </a:extLst>
            </p:cNvPr>
            <p:cNvPicPr>
              <a:picLocks noChangeAspect="1"/>
            </p:cNvPicPr>
            <p:nvPr/>
          </p:nvPicPr>
          <p:blipFill>
            <a:blip r:embed="rId7"/>
            <a:stretch>
              <a:fillRect/>
            </a:stretch>
          </p:blipFill>
          <p:spPr>
            <a:xfrm>
              <a:off x="2171261" y="2954756"/>
              <a:ext cx="5017660" cy="1761354"/>
            </a:xfrm>
            <a:prstGeom prst="rect">
              <a:avLst/>
            </a:prstGeom>
            <a:ln>
              <a:solidFill>
                <a:schemeClr val="tx1"/>
              </a:solidFill>
            </a:ln>
          </p:spPr>
        </p:pic>
      </p:grpSp>
      <p:sp>
        <p:nvSpPr>
          <p:cNvPr id="5" name="Rectangle 4">
            <a:extLst>
              <a:ext uri="{FF2B5EF4-FFF2-40B4-BE49-F238E27FC236}">
                <a16:creationId xmlns:a16="http://schemas.microsoft.com/office/drawing/2014/main" id="{F4A1374E-C8F9-F44B-9831-7D2F46E95E58}"/>
              </a:ext>
            </a:extLst>
          </p:cNvPr>
          <p:cNvSpPr/>
          <p:nvPr/>
        </p:nvSpPr>
        <p:spPr>
          <a:xfrm>
            <a:off x="344977" y="7607768"/>
            <a:ext cx="6168046" cy="790273"/>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*Ph-1 &amp; Ph-2 Service Level Progress </a:t>
            </a:r>
            <a:r>
              <a:rPr lang="en-US" dirty="0">
                <a:solidFill>
                  <a:schemeClr val="tx1"/>
                </a:solidFill>
              </a:rPr>
              <a:t>Indicators will refer from </a:t>
            </a:r>
            <a:r>
              <a:rPr lang="en-US" b="1" dirty="0">
                <a:solidFill>
                  <a:schemeClr val="tx1"/>
                </a:solidFill>
              </a:rPr>
              <a:t>SS-2022 only</a:t>
            </a:r>
          </a:p>
        </p:txBody>
      </p:sp>
      <p:sp>
        <p:nvSpPr>
          <p:cNvPr id="6" name="Rectangle 5">
            <a:extLst>
              <a:ext uri="{FF2B5EF4-FFF2-40B4-BE49-F238E27FC236}">
                <a16:creationId xmlns:a16="http://schemas.microsoft.com/office/drawing/2014/main" id="{89A8F9FA-8535-FC48-9B10-2436848E9E15}"/>
              </a:ext>
            </a:extLst>
          </p:cNvPr>
          <p:cNvSpPr/>
          <p:nvPr/>
        </p:nvSpPr>
        <p:spPr>
          <a:xfrm>
            <a:off x="344977" y="1356116"/>
            <a:ext cx="6168046" cy="10071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rPr>
              <a:t>INDICATORS</a:t>
            </a:r>
          </a:p>
        </p:txBody>
      </p:sp>
      <p:sp>
        <p:nvSpPr>
          <p:cNvPr id="7" name="TextBox 6">
            <a:extLst>
              <a:ext uri="{FF2B5EF4-FFF2-40B4-BE49-F238E27FC236}">
                <a16:creationId xmlns:a16="http://schemas.microsoft.com/office/drawing/2014/main" id="{065CB175-DA55-4CB9-BD26-D396B37701A5}"/>
              </a:ext>
            </a:extLst>
          </p:cNvPr>
          <p:cNvSpPr txBox="1"/>
          <p:nvPr/>
        </p:nvSpPr>
        <p:spPr>
          <a:xfrm>
            <a:off x="5353011" y="3557910"/>
            <a:ext cx="1298952" cy="2308324"/>
          </a:xfrm>
          <a:prstGeom prst="rect">
            <a:avLst/>
          </a:prstGeom>
          <a:noFill/>
        </p:spPr>
        <p:txBody>
          <a:bodyPr wrap="square" rtlCol="0">
            <a:spAutoFit/>
          </a:bodyPr>
          <a:lstStyle/>
          <a:p>
            <a:pPr algn="ctr"/>
            <a:endParaRPr lang="en-US" sz="2400" b="1" dirty="0">
              <a:solidFill>
                <a:schemeClr val="accent6">
                  <a:lumMod val="50000"/>
                </a:schemeClr>
              </a:solidFill>
            </a:endParaRPr>
          </a:p>
          <a:p>
            <a:pPr algn="ctr"/>
            <a:endParaRPr lang="en-US" sz="2400" b="1" dirty="0">
              <a:solidFill>
                <a:schemeClr val="accent6">
                  <a:lumMod val="50000"/>
                </a:schemeClr>
              </a:solidFill>
            </a:endParaRPr>
          </a:p>
          <a:p>
            <a:pPr algn="ctr"/>
            <a:endParaRPr lang="en-US" sz="2400" b="1" dirty="0">
              <a:solidFill>
                <a:schemeClr val="accent6">
                  <a:lumMod val="50000"/>
                </a:schemeClr>
              </a:solidFill>
            </a:endParaRPr>
          </a:p>
          <a:p>
            <a:pPr algn="ctr"/>
            <a:r>
              <a:rPr lang="en-US" sz="2400" b="1" dirty="0">
                <a:solidFill>
                  <a:schemeClr val="accent6">
                    <a:lumMod val="50000"/>
                  </a:schemeClr>
                </a:solidFill>
              </a:rPr>
              <a:t>Ph-3*</a:t>
            </a:r>
          </a:p>
          <a:p>
            <a:pPr algn="ctr"/>
            <a:endParaRPr lang="en-US" sz="2400" b="1" dirty="0">
              <a:solidFill>
                <a:schemeClr val="accent6">
                  <a:lumMod val="50000"/>
                </a:schemeClr>
              </a:solidFill>
            </a:endParaRPr>
          </a:p>
          <a:p>
            <a:pPr algn="ctr"/>
            <a:endParaRPr lang="en-US" sz="2400" b="1" dirty="0">
              <a:solidFill>
                <a:schemeClr val="accent6">
                  <a:lumMod val="50000"/>
                </a:schemeClr>
              </a:solidFill>
            </a:endParaRPr>
          </a:p>
        </p:txBody>
      </p:sp>
      <p:sp>
        <p:nvSpPr>
          <p:cNvPr id="8" name="Rectangle 7">
            <a:extLst>
              <a:ext uri="{FF2B5EF4-FFF2-40B4-BE49-F238E27FC236}">
                <a16:creationId xmlns:a16="http://schemas.microsoft.com/office/drawing/2014/main" id="{4C574630-0796-40E3-AB6D-0674D7336FAD}"/>
              </a:ext>
            </a:extLst>
          </p:cNvPr>
          <p:cNvSpPr/>
          <p:nvPr/>
        </p:nvSpPr>
        <p:spPr>
          <a:xfrm>
            <a:off x="3816965" y="3601565"/>
            <a:ext cx="1536043" cy="254040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Rectangle 14">
            <a:extLst>
              <a:ext uri="{FF2B5EF4-FFF2-40B4-BE49-F238E27FC236}">
                <a16:creationId xmlns:a16="http://schemas.microsoft.com/office/drawing/2014/main" id="{79FDBE43-239A-4371-AF53-A693F797DAD8}"/>
              </a:ext>
            </a:extLst>
          </p:cNvPr>
          <p:cNvSpPr/>
          <p:nvPr/>
        </p:nvSpPr>
        <p:spPr>
          <a:xfrm>
            <a:off x="5353010" y="3590959"/>
            <a:ext cx="1161299" cy="254040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Slide Number Placeholder 6">
            <a:extLst>
              <a:ext uri="{FF2B5EF4-FFF2-40B4-BE49-F238E27FC236}">
                <a16:creationId xmlns:a16="http://schemas.microsoft.com/office/drawing/2014/main" id="{53886946-3F0F-43AB-9E0D-1AA6673461C9}"/>
              </a:ext>
            </a:extLst>
          </p:cNvPr>
          <p:cNvSpPr txBox="1">
            <a:spLocks/>
          </p:cNvSpPr>
          <p:nvPr/>
        </p:nvSpPr>
        <p:spPr>
          <a:xfrm>
            <a:off x="4759239" y="9109205"/>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20.</a:t>
            </a:r>
          </a:p>
        </p:txBody>
      </p:sp>
    </p:spTree>
    <p:extLst>
      <p:ext uri="{BB962C8B-B14F-4D97-AF65-F5344CB8AC3E}">
        <p14:creationId xmlns:p14="http://schemas.microsoft.com/office/powerpoint/2010/main" val="1347586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86837"/>
            <a:ext cx="6858000" cy="5066246"/>
          </a:xfrm>
          <a:prstGeom prst="rect">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6391" tIns="58194" rIns="116391" bIns="58194" numCol="1" spcCol="0" rtlCol="0" fromWordArt="0" anchor="ctr" anchorCtr="0" forceAA="0" compatLnSpc="1">
            <a:prstTxWarp prst="textNoShape">
              <a:avLst/>
            </a:prstTxWarp>
            <a:noAutofit/>
          </a:bodyPr>
          <a:lstStyle/>
          <a:p>
            <a:pPr algn="ctr"/>
            <a:r>
              <a:rPr lang="en-US" sz="5778" b="1" dirty="0">
                <a:solidFill>
                  <a:schemeClr val="tx1"/>
                </a:solidFill>
              </a:rPr>
              <a:t>Service Level Progress</a:t>
            </a:r>
          </a:p>
          <a:p>
            <a:pPr algn="ctr"/>
            <a:r>
              <a:rPr lang="en-US" sz="5778" b="1" dirty="0">
                <a:solidFill>
                  <a:schemeClr val="tx1"/>
                </a:solidFill>
              </a:rPr>
              <a:t>Indicators</a:t>
            </a:r>
          </a:p>
          <a:p>
            <a:pPr algn="ctr"/>
            <a:endParaRPr lang="en-US" sz="5778" b="1" dirty="0">
              <a:solidFill>
                <a:schemeClr val="tx1"/>
              </a:solidFill>
            </a:endParaRPr>
          </a:p>
          <a:p>
            <a:pPr algn="ctr"/>
            <a:endParaRPr lang="en-US" sz="5778" b="1" dirty="0">
              <a:solidFill>
                <a:schemeClr val="tx1"/>
              </a:solidFill>
            </a:endParaRPr>
          </a:p>
        </p:txBody>
      </p:sp>
      <p:sp>
        <p:nvSpPr>
          <p:cNvPr id="10" name="Rectangle 9"/>
          <p:cNvSpPr/>
          <p:nvPr/>
        </p:nvSpPr>
        <p:spPr>
          <a:xfrm>
            <a:off x="180763" y="5565015"/>
            <a:ext cx="6496473" cy="1644953"/>
          </a:xfrm>
          <a:prstGeom prst="rect">
            <a:avLst/>
          </a:prstGeom>
          <a:solidFill>
            <a:schemeClr val="bg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682"/>
            <a:r>
              <a:rPr lang="en-US" sz="4045" b="1" dirty="0">
                <a:solidFill>
                  <a:prstClr val="black"/>
                </a:solidFill>
              </a:rPr>
              <a:t>Total 3,000 Marks</a:t>
            </a:r>
          </a:p>
        </p:txBody>
      </p:sp>
      <p:pic>
        <p:nvPicPr>
          <p:cNvPr id="4" name="Picture 3" descr="Text&#10;&#10;Description automatically generated">
            <a:extLst>
              <a:ext uri="{FF2B5EF4-FFF2-40B4-BE49-F238E27FC236}">
                <a16:creationId xmlns:a16="http://schemas.microsoft.com/office/drawing/2014/main" id="{CBABAA34-7CFA-40BB-BCB4-B9094B972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1669" y="50800"/>
            <a:ext cx="1714662" cy="767979"/>
          </a:xfrm>
          <a:prstGeom prst="rect">
            <a:avLst/>
          </a:prstGeom>
        </p:spPr>
      </p:pic>
      <p:sp>
        <p:nvSpPr>
          <p:cNvPr id="2" name="Rectangle 1">
            <a:extLst>
              <a:ext uri="{FF2B5EF4-FFF2-40B4-BE49-F238E27FC236}">
                <a16:creationId xmlns:a16="http://schemas.microsoft.com/office/drawing/2014/main" id="{7108A1E7-5A51-490A-B99F-383A7903EBAC}"/>
              </a:ext>
            </a:extLst>
          </p:cNvPr>
          <p:cNvSpPr/>
          <p:nvPr/>
        </p:nvSpPr>
        <p:spPr>
          <a:xfrm>
            <a:off x="4944979" y="50800"/>
            <a:ext cx="818147" cy="703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Slide Number Placeholder 5">
            <a:extLst>
              <a:ext uri="{FF2B5EF4-FFF2-40B4-BE49-F238E27FC236}">
                <a16:creationId xmlns:a16="http://schemas.microsoft.com/office/drawing/2014/main" id="{66FC8E9B-3962-40E9-B874-FC85F8FE7EE6}"/>
              </a:ext>
            </a:extLst>
          </p:cNvPr>
          <p:cNvSpPr>
            <a:spLocks noGrp="1"/>
          </p:cNvSpPr>
          <p:nvPr>
            <p:ph type="sldNum" sz="quarter" idx="12"/>
          </p:nvPr>
        </p:nvSpPr>
        <p:spPr/>
        <p:txBody>
          <a:bodyPr/>
          <a:lstStyle/>
          <a:p>
            <a:fld id="{871FDAF4-F9BA-4E6E-AE28-9371978FF90C}" type="slidenum">
              <a:rPr lang="en-US" smtClean="0"/>
              <a:t>21</a:t>
            </a:fld>
            <a:endParaRPr lang="en-US"/>
          </a:p>
        </p:txBody>
      </p:sp>
    </p:spTree>
    <p:extLst>
      <p:ext uri="{BB962C8B-B14F-4D97-AF65-F5344CB8AC3E}">
        <p14:creationId xmlns:p14="http://schemas.microsoft.com/office/powerpoint/2010/main" val="2655092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50BCEAA-A570-49FA-BA24-2E20643B9EAF}"/>
              </a:ext>
            </a:extLst>
          </p:cNvPr>
          <p:cNvGrpSpPr/>
          <p:nvPr/>
        </p:nvGrpSpPr>
        <p:grpSpPr>
          <a:xfrm>
            <a:off x="65290" y="2595841"/>
            <a:ext cx="6748510" cy="5930627"/>
            <a:chOff x="2632775" y="677608"/>
            <a:chExt cx="10519382" cy="9244490"/>
          </a:xfrm>
        </p:grpSpPr>
        <p:sp>
          <p:nvSpPr>
            <p:cNvPr id="87" name="TextBox 86">
              <a:extLst>
                <a:ext uri="{FF2B5EF4-FFF2-40B4-BE49-F238E27FC236}">
                  <a16:creationId xmlns:a16="http://schemas.microsoft.com/office/drawing/2014/main" id="{28088638-90C6-4675-92CD-9028C067436F}"/>
                </a:ext>
              </a:extLst>
            </p:cNvPr>
            <p:cNvSpPr txBox="1"/>
            <p:nvPr/>
          </p:nvSpPr>
          <p:spPr>
            <a:xfrm rot="2854161">
              <a:off x="8787860" y="4084109"/>
              <a:ext cx="1205493" cy="479754"/>
            </a:xfrm>
            <a:prstGeom prst="rect">
              <a:avLst/>
            </a:prstGeom>
            <a:noFill/>
          </p:spPr>
          <p:txBody>
            <a:bodyPr wrap="square" rtlCol="0">
              <a:spAutoFit/>
            </a:bodyPr>
            <a:lstStyle/>
            <a:p>
              <a:pPr algn="ctr"/>
              <a:r>
                <a:rPr lang="en-US" sz="1400" b="1" dirty="0">
                  <a:solidFill>
                    <a:schemeClr val="bg1"/>
                  </a:solidFill>
                </a:rPr>
                <a:t>25%</a:t>
              </a:r>
            </a:p>
          </p:txBody>
        </p:sp>
        <p:sp>
          <p:nvSpPr>
            <p:cNvPr id="88" name="TextBox 87">
              <a:extLst>
                <a:ext uri="{FF2B5EF4-FFF2-40B4-BE49-F238E27FC236}">
                  <a16:creationId xmlns:a16="http://schemas.microsoft.com/office/drawing/2014/main" id="{4E1EDE98-5E67-42F5-9EF5-EB49AC8BE46F}"/>
                </a:ext>
              </a:extLst>
            </p:cNvPr>
            <p:cNvSpPr txBox="1"/>
            <p:nvPr/>
          </p:nvSpPr>
          <p:spPr>
            <a:xfrm rot="19285954">
              <a:off x="8314478" y="6871957"/>
              <a:ext cx="1255579" cy="479754"/>
            </a:xfrm>
            <a:prstGeom prst="rect">
              <a:avLst/>
            </a:prstGeom>
            <a:noFill/>
          </p:spPr>
          <p:txBody>
            <a:bodyPr wrap="square" rtlCol="0">
              <a:spAutoFit/>
            </a:bodyPr>
            <a:lstStyle/>
            <a:p>
              <a:pPr algn="ctr"/>
              <a:r>
                <a:rPr lang="en-US" sz="1400" b="1" dirty="0">
                  <a:solidFill>
                    <a:schemeClr val="bg1"/>
                  </a:solidFill>
                </a:rPr>
                <a:t>35%</a:t>
              </a:r>
            </a:p>
          </p:txBody>
        </p:sp>
        <p:sp>
          <p:nvSpPr>
            <p:cNvPr id="89" name="TextBox 88">
              <a:extLst>
                <a:ext uri="{FF2B5EF4-FFF2-40B4-BE49-F238E27FC236}">
                  <a16:creationId xmlns:a16="http://schemas.microsoft.com/office/drawing/2014/main" id="{D6A07F29-FB20-4293-9D7B-452554B3C773}"/>
                </a:ext>
              </a:extLst>
            </p:cNvPr>
            <p:cNvSpPr txBox="1"/>
            <p:nvPr/>
          </p:nvSpPr>
          <p:spPr>
            <a:xfrm rot="16455425">
              <a:off x="4808406" y="5350040"/>
              <a:ext cx="1258701" cy="479754"/>
            </a:xfrm>
            <a:prstGeom prst="rect">
              <a:avLst/>
            </a:prstGeom>
            <a:noFill/>
          </p:spPr>
          <p:txBody>
            <a:bodyPr wrap="square" rtlCol="0">
              <a:spAutoFit/>
            </a:bodyPr>
            <a:lstStyle/>
            <a:p>
              <a:pPr algn="ctr"/>
              <a:r>
                <a:rPr lang="en-US" sz="1400" b="1" dirty="0">
                  <a:solidFill>
                    <a:schemeClr val="bg1"/>
                  </a:solidFill>
                </a:rPr>
                <a:t>30%</a:t>
              </a:r>
            </a:p>
          </p:txBody>
        </p:sp>
        <p:sp>
          <p:nvSpPr>
            <p:cNvPr id="90" name="TextBox 89">
              <a:extLst>
                <a:ext uri="{FF2B5EF4-FFF2-40B4-BE49-F238E27FC236}">
                  <a16:creationId xmlns:a16="http://schemas.microsoft.com/office/drawing/2014/main" id="{E9E60B20-1431-49FD-9E9C-D81C22C57F22}"/>
                </a:ext>
              </a:extLst>
            </p:cNvPr>
            <p:cNvSpPr txBox="1"/>
            <p:nvPr/>
          </p:nvSpPr>
          <p:spPr>
            <a:xfrm rot="21089980">
              <a:off x="5849051" y="3657283"/>
              <a:ext cx="1085806" cy="479754"/>
            </a:xfrm>
            <a:prstGeom prst="rect">
              <a:avLst/>
            </a:prstGeom>
            <a:noFill/>
          </p:spPr>
          <p:txBody>
            <a:bodyPr wrap="square" rtlCol="0">
              <a:spAutoFit/>
            </a:bodyPr>
            <a:lstStyle/>
            <a:p>
              <a:pPr algn="ctr"/>
              <a:r>
                <a:rPr lang="en-US" sz="1400" b="1" dirty="0">
                  <a:solidFill>
                    <a:schemeClr val="bg1"/>
                  </a:solidFill>
                </a:rPr>
                <a:t>10%</a:t>
              </a:r>
            </a:p>
          </p:txBody>
        </p:sp>
        <p:sp>
          <p:nvSpPr>
            <p:cNvPr id="43" name="TextBox 1">
              <a:extLst>
                <a:ext uri="{FF2B5EF4-FFF2-40B4-BE49-F238E27FC236}">
                  <a16:creationId xmlns:a16="http://schemas.microsoft.com/office/drawing/2014/main" id="{054F74F4-5CE7-41DF-AB0D-5EA5D550613B}"/>
                </a:ext>
              </a:extLst>
            </p:cNvPr>
            <p:cNvSpPr txBox="1"/>
            <p:nvPr/>
          </p:nvSpPr>
          <p:spPr>
            <a:xfrm>
              <a:off x="6170128" y="677608"/>
              <a:ext cx="3593987" cy="715893"/>
            </a:xfrm>
            <a:prstGeom prst="rect">
              <a:avLst/>
            </a:prstGeom>
            <a:solidFill>
              <a:schemeClr val="accent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bg1"/>
                  </a:solidFill>
                </a:rPr>
                <a:t>Total 3,000 Marks</a:t>
              </a:r>
            </a:p>
          </p:txBody>
        </p:sp>
        <p:graphicFrame>
          <p:nvGraphicFramePr>
            <p:cNvPr id="47" name="Chart 46">
              <a:extLst>
                <a:ext uri="{FF2B5EF4-FFF2-40B4-BE49-F238E27FC236}">
                  <a16:creationId xmlns:a16="http://schemas.microsoft.com/office/drawing/2014/main" id="{B49E1F91-A371-4E97-9082-8E59E5DE8D6B}"/>
                </a:ext>
              </a:extLst>
            </p:cNvPr>
            <p:cNvGraphicFramePr>
              <a:graphicFrameLocks/>
            </p:cNvGraphicFramePr>
            <p:nvPr>
              <p:extLst>
                <p:ext uri="{D42A27DB-BD31-4B8C-83A1-F6EECF244321}">
                  <p14:modId xmlns:p14="http://schemas.microsoft.com/office/powerpoint/2010/main" val="1263993740"/>
                </p:ext>
              </p:extLst>
            </p:nvPr>
          </p:nvGraphicFramePr>
          <p:xfrm>
            <a:off x="2632775" y="1511612"/>
            <a:ext cx="10519382" cy="8352233"/>
          </p:xfrm>
          <a:graphic>
            <a:graphicData uri="http://schemas.openxmlformats.org/drawingml/2006/chart">
              <c:chart xmlns:c="http://schemas.openxmlformats.org/drawingml/2006/chart" xmlns:r="http://schemas.openxmlformats.org/officeDocument/2006/relationships" r:id="rId3"/>
            </a:graphicData>
          </a:graphic>
        </p:graphicFrame>
        <p:sp>
          <p:nvSpPr>
            <p:cNvPr id="49" name="Rectangle 48">
              <a:extLst>
                <a:ext uri="{FF2B5EF4-FFF2-40B4-BE49-F238E27FC236}">
                  <a16:creationId xmlns:a16="http://schemas.microsoft.com/office/drawing/2014/main" id="{CFC33763-109D-E048-8343-4E65D8C0082B}"/>
                </a:ext>
              </a:extLst>
            </p:cNvPr>
            <p:cNvSpPr/>
            <p:nvPr/>
          </p:nvSpPr>
          <p:spPr>
            <a:xfrm rot="18242950">
              <a:off x="3888462" y="3726060"/>
              <a:ext cx="4578337" cy="142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Sustainable Sanitation</a:t>
              </a:r>
            </a:p>
            <a:p>
              <a:pPr algn="ctr"/>
              <a:r>
                <a:rPr lang="en-US" b="1" dirty="0">
                  <a:solidFill>
                    <a:schemeClr val="tx1"/>
                  </a:solidFill>
                </a:rPr>
                <a:t>&amp;</a:t>
              </a:r>
            </a:p>
            <a:p>
              <a:pPr algn="ctr"/>
              <a:r>
                <a:rPr lang="en-US" b="1" dirty="0" err="1">
                  <a:solidFill>
                    <a:schemeClr val="tx1"/>
                  </a:solidFill>
                </a:rPr>
                <a:t>SafaiMitra</a:t>
              </a:r>
              <a:r>
                <a:rPr lang="en-US" b="1" dirty="0">
                  <a:solidFill>
                    <a:schemeClr val="tx1"/>
                  </a:solidFill>
                </a:rPr>
                <a:t> Suraksha</a:t>
              </a:r>
            </a:p>
          </p:txBody>
        </p:sp>
        <p:sp>
          <p:nvSpPr>
            <p:cNvPr id="50" name="Rectangle 49">
              <a:extLst>
                <a:ext uri="{FF2B5EF4-FFF2-40B4-BE49-F238E27FC236}">
                  <a16:creationId xmlns:a16="http://schemas.microsoft.com/office/drawing/2014/main" id="{5D616E87-1AC0-8A46-9B62-E38C554C99E6}"/>
                </a:ext>
              </a:extLst>
            </p:cNvPr>
            <p:cNvSpPr/>
            <p:nvPr/>
          </p:nvSpPr>
          <p:spPr>
            <a:xfrm rot="3119670">
              <a:off x="7546729" y="4029168"/>
              <a:ext cx="4574426" cy="796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Segregated Collection</a:t>
              </a:r>
            </a:p>
          </p:txBody>
        </p:sp>
        <p:sp>
          <p:nvSpPr>
            <p:cNvPr id="51" name="Rectangle 50">
              <a:extLst>
                <a:ext uri="{FF2B5EF4-FFF2-40B4-BE49-F238E27FC236}">
                  <a16:creationId xmlns:a16="http://schemas.microsoft.com/office/drawing/2014/main" id="{0AFD5A3F-7DA6-DB4A-9984-2F790A4567A5}"/>
                </a:ext>
              </a:extLst>
            </p:cNvPr>
            <p:cNvSpPr/>
            <p:nvPr/>
          </p:nvSpPr>
          <p:spPr>
            <a:xfrm>
              <a:off x="5138125" y="7760645"/>
              <a:ext cx="5616277" cy="694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Processing &amp; Disposal</a:t>
              </a:r>
            </a:p>
            <a:p>
              <a:pPr algn="ctr"/>
              <a:r>
                <a:rPr lang="en-US" b="1" dirty="0">
                  <a:solidFill>
                    <a:schemeClr val="tx1"/>
                  </a:solidFill>
                </a:rPr>
                <a:t>27% + 8%</a:t>
              </a:r>
            </a:p>
          </p:txBody>
        </p:sp>
        <p:sp>
          <p:nvSpPr>
            <p:cNvPr id="61" name="TextBox 1">
              <a:extLst>
                <a:ext uri="{FF2B5EF4-FFF2-40B4-BE49-F238E27FC236}">
                  <a16:creationId xmlns:a16="http://schemas.microsoft.com/office/drawing/2014/main" id="{3ADE01B3-61DD-0A46-9789-2B96F36F5121}"/>
                </a:ext>
              </a:extLst>
            </p:cNvPr>
            <p:cNvSpPr txBox="1"/>
            <p:nvPr/>
          </p:nvSpPr>
          <p:spPr>
            <a:xfrm>
              <a:off x="3763539" y="2303861"/>
              <a:ext cx="2191514" cy="637516"/>
            </a:xfrm>
            <a:prstGeom prst="rect">
              <a:avLst/>
            </a:prstGeom>
            <a:solidFill>
              <a:schemeClr val="accent4">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t>900 Marks</a:t>
              </a:r>
            </a:p>
          </p:txBody>
        </p:sp>
        <p:sp>
          <p:nvSpPr>
            <p:cNvPr id="65" name="TextBox 1">
              <a:extLst>
                <a:ext uri="{FF2B5EF4-FFF2-40B4-BE49-F238E27FC236}">
                  <a16:creationId xmlns:a16="http://schemas.microsoft.com/office/drawing/2014/main" id="{434B0D02-4B97-0A40-A8DE-BD244287F1DA}"/>
                </a:ext>
              </a:extLst>
            </p:cNvPr>
            <p:cNvSpPr txBox="1"/>
            <p:nvPr/>
          </p:nvSpPr>
          <p:spPr>
            <a:xfrm>
              <a:off x="9931060" y="2321684"/>
              <a:ext cx="2081391" cy="637516"/>
            </a:xfrm>
            <a:prstGeom prst="rect">
              <a:avLst/>
            </a:prstGeom>
            <a:solidFill>
              <a:schemeClr val="accent5">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t>900 Marks</a:t>
              </a:r>
            </a:p>
          </p:txBody>
        </p:sp>
        <p:sp>
          <p:nvSpPr>
            <p:cNvPr id="71" name="TextBox 1">
              <a:extLst>
                <a:ext uri="{FF2B5EF4-FFF2-40B4-BE49-F238E27FC236}">
                  <a16:creationId xmlns:a16="http://schemas.microsoft.com/office/drawing/2014/main" id="{B8C913E3-579E-AA41-B836-D2BDDBC9BC2F}"/>
                </a:ext>
              </a:extLst>
            </p:cNvPr>
            <p:cNvSpPr txBox="1"/>
            <p:nvPr/>
          </p:nvSpPr>
          <p:spPr>
            <a:xfrm>
              <a:off x="6920488" y="9284582"/>
              <a:ext cx="2259453" cy="637516"/>
            </a:xfrm>
            <a:prstGeom prst="rect">
              <a:avLst/>
            </a:prstGeom>
            <a:solidFill>
              <a:schemeClr val="accent6">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t>1,200 Marks</a:t>
              </a:r>
            </a:p>
          </p:txBody>
        </p:sp>
      </p:grpSp>
      <p:sp>
        <p:nvSpPr>
          <p:cNvPr id="35" name="TextBox 34">
            <a:extLst>
              <a:ext uri="{FF2B5EF4-FFF2-40B4-BE49-F238E27FC236}">
                <a16:creationId xmlns:a16="http://schemas.microsoft.com/office/drawing/2014/main" id="{0E5CDA25-B1F5-1744-A6D1-42201EDA696E}"/>
              </a:ext>
            </a:extLst>
          </p:cNvPr>
          <p:cNvSpPr txBox="1"/>
          <p:nvPr/>
        </p:nvSpPr>
        <p:spPr>
          <a:xfrm>
            <a:off x="1254515" y="1060523"/>
            <a:ext cx="4439086" cy="531010"/>
          </a:xfrm>
          <a:prstGeom prst="rect">
            <a:avLst/>
          </a:prstGeom>
          <a:solidFill>
            <a:schemeClr val="accent5">
              <a:lumMod val="20000"/>
              <a:lumOff val="80000"/>
            </a:schemeClr>
          </a:solidFill>
          <a:ln>
            <a:noFill/>
          </a:ln>
        </p:spPr>
        <p:txBody>
          <a:bodyPr wrap="square" lIns="74068" tIns="74068" rIns="74068" bIns="74068" rtlCol="0">
            <a:noAutofit/>
          </a:bodyPr>
          <a:lstStyle/>
          <a:p>
            <a:pPr algn="ctr">
              <a:lnSpc>
                <a:spcPct val="107000"/>
              </a:lnSpc>
              <a:spcAft>
                <a:spcPts val="813"/>
              </a:spcAft>
            </a:pPr>
            <a:r>
              <a:rPr lang="en-US" sz="2400" b="1" dirty="0">
                <a:latin typeface="Arial"/>
              </a:rPr>
              <a:t>Total Number of Indicators: 8 </a:t>
            </a:r>
            <a:endParaRPr lang="en-SG" sz="1200" dirty="0">
              <a:latin typeface="Times New Roman"/>
              <a:ea typeface="Calibri"/>
            </a:endParaRPr>
          </a:p>
        </p:txBody>
      </p:sp>
      <p:sp>
        <p:nvSpPr>
          <p:cNvPr id="36" name="TextBox 35">
            <a:extLst>
              <a:ext uri="{FF2B5EF4-FFF2-40B4-BE49-F238E27FC236}">
                <a16:creationId xmlns:a16="http://schemas.microsoft.com/office/drawing/2014/main" id="{71CAF5EE-14D4-2A42-8CB4-E658DC206D6C}"/>
              </a:ext>
            </a:extLst>
          </p:cNvPr>
          <p:cNvSpPr txBox="1"/>
          <p:nvPr/>
        </p:nvSpPr>
        <p:spPr>
          <a:xfrm>
            <a:off x="1781208" y="1808264"/>
            <a:ext cx="3316674" cy="408987"/>
          </a:xfrm>
          <a:prstGeom prst="rect">
            <a:avLst/>
          </a:prstGeom>
          <a:solidFill>
            <a:schemeClr val="accent5">
              <a:lumMod val="20000"/>
              <a:lumOff val="80000"/>
            </a:schemeClr>
          </a:solidFill>
          <a:ln>
            <a:noFill/>
          </a:ln>
        </p:spPr>
        <p:txBody>
          <a:bodyPr wrap="square" lIns="74068" tIns="74068" rIns="74068" bIns="74068" rtlCol="0">
            <a:noAutofit/>
          </a:bodyPr>
          <a:lstStyle/>
          <a:p>
            <a:pPr algn="ctr">
              <a:lnSpc>
                <a:spcPct val="107000"/>
              </a:lnSpc>
              <a:spcAft>
                <a:spcPts val="813"/>
              </a:spcAft>
            </a:pPr>
            <a:r>
              <a:rPr lang="en-US" b="1" dirty="0">
                <a:latin typeface="Arial"/>
              </a:rPr>
              <a:t>900 Marks /  3,000 Marks</a:t>
            </a:r>
            <a:endParaRPr lang="en-SG" sz="1400" dirty="0">
              <a:latin typeface="Times New Roman"/>
              <a:ea typeface="Calibri"/>
            </a:endParaRPr>
          </a:p>
        </p:txBody>
      </p:sp>
      <p:sp>
        <p:nvSpPr>
          <p:cNvPr id="37" name="Rectangle 36">
            <a:extLst>
              <a:ext uri="{FF2B5EF4-FFF2-40B4-BE49-F238E27FC236}">
                <a16:creationId xmlns:a16="http://schemas.microsoft.com/office/drawing/2014/main" id="{E9A2BCAC-B4D9-BF44-B007-BB3992B16C8E}"/>
              </a:ext>
            </a:extLst>
          </p:cNvPr>
          <p:cNvSpPr/>
          <p:nvPr/>
        </p:nvSpPr>
        <p:spPr>
          <a:xfrm>
            <a:off x="0" y="11802"/>
            <a:ext cx="6858000" cy="715893"/>
          </a:xfrm>
          <a:prstGeom prst="rect">
            <a:avLst/>
          </a:prstGeom>
          <a:solidFill>
            <a:schemeClr val="accent5">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2"/>
                </a:solidFill>
              </a:rPr>
              <a:t>1.  SEGREGATED COLLECTION</a:t>
            </a:r>
          </a:p>
        </p:txBody>
      </p:sp>
      <p:sp>
        <p:nvSpPr>
          <p:cNvPr id="4" name="Slide Number Placeholder 3">
            <a:extLst>
              <a:ext uri="{FF2B5EF4-FFF2-40B4-BE49-F238E27FC236}">
                <a16:creationId xmlns:a16="http://schemas.microsoft.com/office/drawing/2014/main" id="{78739B83-0309-408F-959C-00BE05922D64}"/>
              </a:ext>
            </a:extLst>
          </p:cNvPr>
          <p:cNvSpPr>
            <a:spLocks noGrp="1"/>
          </p:cNvSpPr>
          <p:nvPr>
            <p:ph type="sldNum" sz="quarter" idx="12"/>
          </p:nvPr>
        </p:nvSpPr>
        <p:spPr/>
        <p:txBody>
          <a:bodyPr/>
          <a:lstStyle/>
          <a:p>
            <a:fld id="{871FDAF4-F9BA-4E6E-AE28-9371978FF90C}" type="slidenum">
              <a:rPr lang="en-US" smtClean="0"/>
              <a:t>22</a:t>
            </a:fld>
            <a:endParaRPr lang="en-US"/>
          </a:p>
        </p:txBody>
      </p:sp>
    </p:spTree>
    <p:extLst>
      <p:ext uri="{BB962C8B-B14F-4D97-AF65-F5344CB8AC3E}">
        <p14:creationId xmlns:p14="http://schemas.microsoft.com/office/powerpoint/2010/main" val="4283727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486491" y="0"/>
            <a:ext cx="1354786" cy="1495256"/>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defRPr/>
            </a:pPr>
            <a:r>
              <a:rPr lang="en-US" sz="2400" b="1" dirty="0">
                <a:solidFill>
                  <a:srgbClr val="804000"/>
                </a:solidFill>
                <a:latin typeface="Arial"/>
                <a:ea typeface="Calibri"/>
                <a:cs typeface="Times New Roman"/>
              </a:rPr>
              <a:t>Marks</a:t>
            </a:r>
          </a:p>
          <a:p>
            <a:pPr algn="ctr" defTabSz="1320816">
              <a:lnSpc>
                <a:spcPct val="107000"/>
              </a:lnSpc>
              <a:defRPr/>
            </a:pPr>
            <a:r>
              <a:rPr lang="en-US" sz="2400" b="1" dirty="0">
                <a:solidFill>
                  <a:srgbClr val="804000"/>
                </a:solidFill>
                <a:latin typeface="Arial"/>
                <a:ea typeface="Calibri"/>
                <a:cs typeface="Times New Roman"/>
              </a:rPr>
              <a:t>300</a:t>
            </a:r>
          </a:p>
          <a:p>
            <a:pPr algn="ctr" defTabSz="1320816">
              <a:lnSpc>
                <a:spcPct val="107000"/>
              </a:lnSpc>
              <a:defRPr/>
            </a:pPr>
            <a:r>
              <a:rPr lang="en-US" dirty="0">
                <a:solidFill>
                  <a:srgbClr val="804000"/>
                </a:solidFill>
                <a:latin typeface="Arial"/>
                <a:ea typeface="Calibri"/>
                <a:cs typeface="Times New Roman"/>
              </a:rPr>
              <a:t>(270+30)</a:t>
            </a:r>
          </a:p>
        </p:txBody>
      </p:sp>
      <p:sp>
        <p:nvSpPr>
          <p:cNvPr id="6" name="Rounded Rectangle 5"/>
          <p:cNvSpPr/>
          <p:nvPr/>
        </p:nvSpPr>
        <p:spPr>
          <a:xfrm>
            <a:off x="1354786" y="23782"/>
            <a:ext cx="4131705" cy="1471474"/>
          </a:xfrm>
          <a:prstGeom prst="roundRect">
            <a:avLst/>
          </a:prstGeom>
          <a:solidFill>
            <a:srgbClr val="FFE699"/>
          </a:solidFill>
          <a:ln>
            <a:solidFill>
              <a:srgbClr val="FFE699"/>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240239">
              <a:lnSpc>
                <a:spcPct val="107000"/>
              </a:lnSpc>
              <a:spcAft>
                <a:spcPts val="1088"/>
              </a:spcAft>
              <a:defRPr/>
            </a:pPr>
            <a:r>
              <a:rPr lang="en-US" sz="1200" b="1" kern="0" dirty="0">
                <a:solidFill>
                  <a:schemeClr val="tx1"/>
                </a:solidFill>
                <a:ea typeface="Calibri"/>
                <a:cs typeface="Arial"/>
              </a:rPr>
              <a:t>Percentage of Wards </a:t>
            </a:r>
            <a:r>
              <a:rPr lang="en-US" sz="1200" kern="0" dirty="0">
                <a:solidFill>
                  <a:schemeClr val="tx1"/>
                </a:solidFill>
                <a:ea typeface="Calibri"/>
                <a:cs typeface="Arial"/>
              </a:rPr>
              <a:t>covered with </a:t>
            </a:r>
            <a:r>
              <a:rPr lang="en-US" sz="1200" b="1" kern="0" dirty="0">
                <a:solidFill>
                  <a:schemeClr val="tx1"/>
                </a:solidFill>
                <a:ea typeface="Calibri"/>
                <a:cs typeface="Arial"/>
              </a:rPr>
              <a:t>100% Segregated Waste Collected daily at source </a:t>
            </a:r>
            <a:r>
              <a:rPr lang="en-US" sz="1200" kern="0" dirty="0">
                <a:solidFill>
                  <a:schemeClr val="tx1"/>
                </a:solidFill>
                <a:ea typeface="Calibri"/>
                <a:cs typeface="Arial"/>
              </a:rPr>
              <a:t>(wet, dry, sanitary &amp; domestic hazardous **) and</a:t>
            </a:r>
            <a:r>
              <a:rPr lang="en-US" sz="1200" b="1" kern="0" dirty="0">
                <a:solidFill>
                  <a:schemeClr val="tx1"/>
                </a:solidFill>
                <a:ea typeface="Calibri"/>
                <a:cs typeface="Arial"/>
              </a:rPr>
              <a:t> maintained till dedicated processing facility for the stream.</a:t>
            </a:r>
            <a:r>
              <a:rPr lang="en-US" sz="1200" kern="0" dirty="0">
                <a:solidFill>
                  <a:schemeClr val="tx1"/>
                </a:solidFill>
                <a:ea typeface="Calibri"/>
                <a:cs typeface="Arial"/>
              </a:rPr>
              <a:t> </a:t>
            </a:r>
            <a:r>
              <a:rPr lang="en-US" sz="1100" kern="0" dirty="0">
                <a:solidFill>
                  <a:schemeClr val="tx1"/>
                </a:solidFill>
                <a:ea typeface="Calibri"/>
                <a:cs typeface="Arial"/>
              </a:rPr>
              <a:t>(&gt;1 Lakh population cities advised to collect segregated waste separately from households, mandi, streets/commercial areas/litter bins, hotel/restaurants, parks/horticulture waste and religious places)</a:t>
            </a:r>
          </a:p>
        </p:txBody>
      </p:sp>
      <p:sp>
        <p:nvSpPr>
          <p:cNvPr id="7" name="TextBox 6"/>
          <p:cNvSpPr txBox="1"/>
          <p:nvPr/>
        </p:nvSpPr>
        <p:spPr>
          <a:xfrm>
            <a:off x="0" y="1527736"/>
            <a:ext cx="6841277" cy="455846"/>
          </a:xfrm>
          <a:prstGeom prst="rect">
            <a:avLst/>
          </a:prstGeom>
          <a:solidFill>
            <a:schemeClr val="tx1"/>
          </a:solidFill>
        </p:spPr>
        <p:txBody>
          <a:bodyPr wrap="square" lIns="128121" tIns="64060" rIns="128121" bIns="64060" rtlCol="0">
            <a:noAutofit/>
          </a:bodyPr>
          <a:lstStyle/>
          <a:p>
            <a:pPr algn="ctr">
              <a:lnSpc>
                <a:spcPct val="107000"/>
              </a:lnSpc>
              <a:defRPr/>
            </a:pPr>
            <a:r>
              <a:rPr lang="en-US" sz="1100" kern="0" dirty="0">
                <a:solidFill>
                  <a:schemeClr val="bg1"/>
                </a:solidFill>
                <a:ea typeface="Calibri"/>
                <a:cs typeface="Arial"/>
              </a:rPr>
              <a:t>(</a:t>
            </a:r>
            <a:r>
              <a:rPr lang="en-US" sz="1100" dirty="0">
                <a:solidFill>
                  <a:schemeClr val="bg1"/>
                </a:solidFill>
                <a:ea typeface="Calibri"/>
                <a:cs typeface="Times New Roman"/>
              </a:rPr>
              <a:t>Coverage of wards means every unit of household/gates , commercial establishment and shops in the ward).</a:t>
            </a:r>
            <a:endParaRPr lang="en-US" sz="1100" kern="0" dirty="0">
              <a:solidFill>
                <a:schemeClr val="bg1"/>
              </a:solidFill>
              <a:ea typeface="Calibri"/>
              <a:cs typeface="Arial"/>
            </a:endParaRPr>
          </a:p>
          <a:p>
            <a:pPr algn="ctr" defTabSz="1320816">
              <a:lnSpc>
                <a:spcPct val="107000"/>
              </a:lnSpc>
              <a:defRPr/>
            </a:pPr>
            <a:r>
              <a:rPr lang="en-US" sz="1100" dirty="0">
                <a:solidFill>
                  <a:schemeClr val="bg1"/>
                </a:solidFill>
                <a:latin typeface="Calibri" panose="020F0502020204030204"/>
                <a:ea typeface="Calibri"/>
                <a:cs typeface="Times New Roman"/>
              </a:rPr>
              <a:t>This parameter examines whether  ULB has a system in place for door-to-door collection of waste.  </a:t>
            </a:r>
            <a:endParaRPr lang="en-SG" sz="1100" dirty="0">
              <a:solidFill>
                <a:schemeClr val="bg1"/>
              </a:solidFill>
              <a:latin typeface="Times New Roman"/>
              <a:ea typeface="Calibri"/>
            </a:endParaRPr>
          </a:p>
        </p:txBody>
      </p:sp>
      <p:pic>
        <p:nvPicPr>
          <p:cNvPr id="244738" name="Picture 2" descr="Door to Door collection &amp; Transportation of Waste - YouTube">
            <a:extLst>
              <a:ext uri="{FF2B5EF4-FFF2-40B4-BE49-F238E27FC236}">
                <a16:creationId xmlns:a16="http://schemas.microsoft.com/office/drawing/2014/main" id="{5FF39520-03C7-45B7-BD59-B85FCAC57A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624" y="5272073"/>
            <a:ext cx="2153309" cy="1810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B3D91A82-1938-4FA2-AF2D-27450CBE0C53}"/>
              </a:ext>
            </a:extLst>
          </p:cNvPr>
          <p:cNvGraphicFramePr>
            <a:graphicFrameLocks noGrp="1"/>
          </p:cNvGraphicFramePr>
          <p:nvPr>
            <p:extLst>
              <p:ext uri="{D42A27DB-BD31-4B8C-83A1-F6EECF244321}">
                <p14:modId xmlns:p14="http://schemas.microsoft.com/office/powerpoint/2010/main" val="1894709889"/>
              </p:ext>
            </p:extLst>
          </p:nvPr>
        </p:nvGraphicFramePr>
        <p:xfrm>
          <a:off x="-1" y="2018946"/>
          <a:ext cx="6841278" cy="2201927"/>
        </p:xfrm>
        <a:graphic>
          <a:graphicData uri="http://schemas.openxmlformats.org/drawingml/2006/table">
            <a:tbl>
              <a:tblPr firstRow="1" bandRow="1">
                <a:tableStyleId>{1E171933-4619-4E11-9A3F-F7608DF75F80}</a:tableStyleId>
              </a:tblPr>
              <a:tblGrid>
                <a:gridCol w="6112155">
                  <a:extLst>
                    <a:ext uri="{9D8B030D-6E8A-4147-A177-3AD203B41FA5}">
                      <a16:colId xmlns:a16="http://schemas.microsoft.com/office/drawing/2014/main" val="20000"/>
                    </a:ext>
                  </a:extLst>
                </a:gridCol>
                <a:gridCol w="729123">
                  <a:extLst>
                    <a:ext uri="{9D8B030D-6E8A-4147-A177-3AD203B41FA5}">
                      <a16:colId xmlns:a16="http://schemas.microsoft.com/office/drawing/2014/main" val="20001"/>
                    </a:ext>
                  </a:extLst>
                </a:gridCol>
              </a:tblGrid>
              <a:tr h="314561">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050" dirty="0">
                          <a:solidFill>
                            <a:schemeClr val="tx1"/>
                          </a:solidFill>
                        </a:rPr>
                        <a:t>Scheme of Marking </a:t>
                      </a:r>
                    </a:p>
                  </a:txBody>
                  <a:tcPr marL="122869" marR="122869" marT="61434" marB="61434"/>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1050" dirty="0">
                          <a:solidFill>
                            <a:schemeClr val="tx1"/>
                          </a:solidFill>
                        </a:rPr>
                        <a:t>Marks</a:t>
                      </a:r>
                    </a:p>
                  </a:txBody>
                  <a:tcPr marL="122869" marR="122869" marT="61434" marB="61434"/>
                </a:tc>
                <a:extLst>
                  <a:ext uri="{0D108BD9-81ED-4DB2-BD59-A6C34878D82A}">
                    <a16:rowId xmlns:a16="http://schemas.microsoft.com/office/drawing/2014/main" val="10000"/>
                  </a:ext>
                </a:extLst>
              </a:tr>
              <a:tr h="3145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a:t>Collection* of Segregated Waste  maintained till processing/disposal site in 95% Wards</a:t>
                      </a:r>
                    </a:p>
                  </a:txBody>
                  <a:tcPr marL="122869" marR="122869" marT="61434" marB="61434"/>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050" dirty="0"/>
                        <a:t>270</a:t>
                      </a:r>
                    </a:p>
                  </a:txBody>
                  <a:tcPr marL="122869" marR="122869" marT="61434" marB="61434"/>
                </a:tc>
                <a:extLst>
                  <a:ext uri="{0D108BD9-81ED-4DB2-BD59-A6C34878D82A}">
                    <a16:rowId xmlns:a16="http://schemas.microsoft.com/office/drawing/2014/main" val="10001"/>
                  </a:ext>
                </a:extLst>
              </a:tr>
              <a:tr h="3145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a:t>Collection of Segregated Waste  maintained till processing/disposal site in 85% Wards</a:t>
                      </a:r>
                    </a:p>
                  </a:txBody>
                  <a:tcPr marL="122869" marR="122869" marT="61434" marB="61434"/>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050" dirty="0">
                          <a:solidFill>
                            <a:schemeClr val="tx1"/>
                          </a:solidFill>
                        </a:rPr>
                        <a:t>240</a:t>
                      </a:r>
                    </a:p>
                  </a:txBody>
                  <a:tcPr marL="122869" marR="122869" marT="61434" marB="61434"/>
                </a:tc>
                <a:extLst>
                  <a:ext uri="{0D108BD9-81ED-4DB2-BD59-A6C34878D82A}">
                    <a16:rowId xmlns:a16="http://schemas.microsoft.com/office/drawing/2014/main" val="10002"/>
                  </a:ext>
                </a:extLst>
              </a:tr>
              <a:tr h="3145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a:t>Collection of Segregated Waste  maintained till processing/disposal site in </a:t>
                      </a:r>
                      <a:r>
                        <a:rPr lang="en-US" sz="1050" baseline="0" dirty="0"/>
                        <a:t>75% Wards</a:t>
                      </a:r>
                    </a:p>
                  </a:txBody>
                  <a:tcPr marL="122869" marR="122869" marT="61434" marB="61434"/>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050" dirty="0">
                          <a:solidFill>
                            <a:schemeClr val="tx1"/>
                          </a:solidFill>
                        </a:rPr>
                        <a:t>210</a:t>
                      </a:r>
                    </a:p>
                  </a:txBody>
                  <a:tcPr marL="122869" marR="122869" marT="61434" marB="61434"/>
                </a:tc>
                <a:extLst>
                  <a:ext uri="{0D108BD9-81ED-4DB2-BD59-A6C34878D82A}">
                    <a16:rowId xmlns:a16="http://schemas.microsoft.com/office/drawing/2014/main" val="10003"/>
                  </a:ext>
                </a:extLst>
              </a:tr>
              <a:tr h="3145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050" dirty="0"/>
                        <a:t>Collection of Segregated Waste  maintained till processing/disposal site in </a:t>
                      </a:r>
                      <a:r>
                        <a:rPr lang="en-US" sz="1050" baseline="0" dirty="0"/>
                        <a:t>65% Wards</a:t>
                      </a:r>
                    </a:p>
                  </a:txBody>
                  <a:tcPr marL="122869" marR="122869" marT="61434" marB="61434"/>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050" dirty="0">
                          <a:solidFill>
                            <a:schemeClr val="tx1"/>
                          </a:solidFill>
                        </a:rPr>
                        <a:t>180</a:t>
                      </a:r>
                    </a:p>
                  </a:txBody>
                  <a:tcPr marL="122869" marR="122869" marT="61434" marB="61434"/>
                </a:tc>
                <a:extLst>
                  <a:ext uri="{0D108BD9-81ED-4DB2-BD59-A6C34878D82A}">
                    <a16:rowId xmlns:a16="http://schemas.microsoft.com/office/drawing/2014/main" val="10004"/>
                  </a:ext>
                </a:extLst>
              </a:tr>
              <a:tr h="314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Collection of Segregated Waste  maintained till processing/disposal site in </a:t>
                      </a:r>
                      <a:r>
                        <a:rPr lang="en-US" sz="1050" baseline="0" dirty="0"/>
                        <a:t>55% Wards</a:t>
                      </a:r>
                    </a:p>
                  </a:txBody>
                  <a:tcPr marL="122869" marR="122869" marT="61434" marB="61434"/>
                </a:tc>
                <a:tc>
                  <a:txBody>
                    <a:bodyPr/>
                    <a:lstStyle/>
                    <a:p>
                      <a:pPr algn="ctr"/>
                      <a:r>
                        <a:rPr lang="en-US" sz="1050" dirty="0">
                          <a:solidFill>
                            <a:schemeClr val="tx1"/>
                          </a:solidFill>
                        </a:rPr>
                        <a:t>150</a:t>
                      </a:r>
                    </a:p>
                  </a:txBody>
                  <a:tcPr marL="122869" marR="122869" marT="61434" marB="61434"/>
                </a:tc>
                <a:extLst>
                  <a:ext uri="{0D108BD9-81ED-4DB2-BD59-A6C34878D82A}">
                    <a16:rowId xmlns:a16="http://schemas.microsoft.com/office/drawing/2014/main" val="3948506987"/>
                  </a:ext>
                </a:extLst>
              </a:tr>
              <a:tr h="314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Collection of Segregated Waste  maintained till processing/disposal site in </a:t>
                      </a:r>
                      <a:r>
                        <a:rPr lang="en-US" sz="1050" baseline="0" dirty="0"/>
                        <a:t>45% Wards</a:t>
                      </a:r>
                    </a:p>
                  </a:txBody>
                  <a:tcPr marL="122869" marR="122869" marT="61434" marB="61434"/>
                </a:tc>
                <a:tc>
                  <a:txBody>
                    <a:bodyPr/>
                    <a:lstStyle/>
                    <a:p>
                      <a:pPr algn="ctr"/>
                      <a:r>
                        <a:rPr lang="en-US" sz="1050" dirty="0">
                          <a:solidFill>
                            <a:schemeClr val="tx1"/>
                          </a:solidFill>
                        </a:rPr>
                        <a:t>120</a:t>
                      </a:r>
                    </a:p>
                  </a:txBody>
                  <a:tcPr marL="122869" marR="122869" marT="61434" marB="61434"/>
                </a:tc>
                <a:extLst>
                  <a:ext uri="{0D108BD9-81ED-4DB2-BD59-A6C34878D82A}">
                    <a16:rowId xmlns:a16="http://schemas.microsoft.com/office/drawing/2014/main" val="1834756111"/>
                  </a:ext>
                </a:extLst>
              </a:tr>
            </a:tbl>
          </a:graphicData>
        </a:graphic>
      </p:graphicFrame>
      <p:pic>
        <p:nvPicPr>
          <p:cNvPr id="2" name="Picture 1">
            <a:extLst>
              <a:ext uri="{FF2B5EF4-FFF2-40B4-BE49-F238E27FC236}">
                <a16:creationId xmlns:a16="http://schemas.microsoft.com/office/drawing/2014/main" id="{32F4F445-4B4C-4680-9014-DEBB2480A9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509" y="7037262"/>
            <a:ext cx="2153309" cy="1468818"/>
          </a:xfrm>
          <a:prstGeom prst="rect">
            <a:avLst/>
          </a:prstGeom>
        </p:spPr>
      </p:pic>
      <p:pic>
        <p:nvPicPr>
          <p:cNvPr id="3" name="Picture 2">
            <a:extLst>
              <a:ext uri="{FF2B5EF4-FFF2-40B4-BE49-F238E27FC236}">
                <a16:creationId xmlns:a16="http://schemas.microsoft.com/office/drawing/2014/main" id="{173631BB-4700-44A4-9E5F-0A918DF8562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510" y="8299574"/>
            <a:ext cx="2153309" cy="1648922"/>
          </a:xfrm>
          <a:prstGeom prst="rect">
            <a:avLst/>
          </a:prstGeom>
        </p:spPr>
      </p:pic>
      <p:sp>
        <p:nvSpPr>
          <p:cNvPr id="17" name="Flowchart: Process 16">
            <a:extLst>
              <a:ext uri="{FF2B5EF4-FFF2-40B4-BE49-F238E27FC236}">
                <a16:creationId xmlns:a16="http://schemas.microsoft.com/office/drawing/2014/main" id="{F86E5255-DCED-4B0E-958C-9BB207DD587A}"/>
              </a:ext>
            </a:extLst>
          </p:cNvPr>
          <p:cNvSpPr/>
          <p:nvPr/>
        </p:nvSpPr>
        <p:spPr>
          <a:xfrm>
            <a:off x="2199422" y="5360047"/>
            <a:ext cx="4641855" cy="1038230"/>
          </a:xfrm>
          <a:prstGeom prst="flowChartProcess">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i="1" dirty="0">
                <a:solidFill>
                  <a:srgbClr val="FF0000"/>
                </a:solidFill>
              </a:rPr>
              <a:t>**Sanitary waste : </a:t>
            </a:r>
            <a:r>
              <a:rPr lang="en-US" sz="1100" i="1" dirty="0">
                <a:solidFill>
                  <a:schemeClr val="tx1"/>
                </a:solidFill>
              </a:rPr>
              <a:t>Menstrual waste and diapers</a:t>
            </a:r>
          </a:p>
          <a:p>
            <a:r>
              <a:rPr lang="en-US" sz="1100" b="1" i="1" dirty="0">
                <a:solidFill>
                  <a:srgbClr val="FF0000"/>
                </a:solidFill>
              </a:rPr>
              <a:t>Domestic Hazardous waste: </a:t>
            </a:r>
            <a:r>
              <a:rPr lang="en-US" sz="1100" i="1" dirty="0">
                <a:solidFill>
                  <a:schemeClr val="tx1"/>
                </a:solidFill>
              </a:rPr>
              <a:t>Discarded paint drums, pesticide cans, CFL bulbs, tube lights, expired medicines, broken mercury thermometers, used batteries, used needles and syringes and contaminated gauge, etc., generated at the household level – </a:t>
            </a:r>
            <a:r>
              <a:rPr lang="en-US" sz="1100" b="1" i="1" dirty="0">
                <a:solidFill>
                  <a:srgbClr val="FF0000"/>
                </a:solidFill>
              </a:rPr>
              <a:t>which can also be collected on a weekly basis.</a:t>
            </a:r>
          </a:p>
        </p:txBody>
      </p:sp>
      <p:sp>
        <p:nvSpPr>
          <p:cNvPr id="18" name="Rounded Rectangle 3">
            <a:extLst>
              <a:ext uri="{FF2B5EF4-FFF2-40B4-BE49-F238E27FC236}">
                <a16:creationId xmlns:a16="http://schemas.microsoft.com/office/drawing/2014/main" id="{70F0B164-1098-4741-B272-8D26F0C9A19B}"/>
              </a:ext>
            </a:extLst>
          </p:cNvPr>
          <p:cNvSpPr/>
          <p:nvPr/>
        </p:nvSpPr>
        <p:spPr>
          <a:xfrm>
            <a:off x="0" y="5093"/>
            <a:ext cx="1354786" cy="1490163"/>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1.1</a:t>
            </a:r>
          </a:p>
        </p:txBody>
      </p:sp>
      <p:sp>
        <p:nvSpPr>
          <p:cNvPr id="8" name="Rectangle 7">
            <a:extLst>
              <a:ext uri="{FF2B5EF4-FFF2-40B4-BE49-F238E27FC236}">
                <a16:creationId xmlns:a16="http://schemas.microsoft.com/office/drawing/2014/main" id="{42B3723B-BC5C-7344-9C38-47D5708F0108}"/>
              </a:ext>
            </a:extLst>
          </p:cNvPr>
          <p:cNvSpPr/>
          <p:nvPr/>
        </p:nvSpPr>
        <p:spPr>
          <a:xfrm>
            <a:off x="2209015" y="7106162"/>
            <a:ext cx="4658578" cy="2422849"/>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Note: </a:t>
            </a:r>
          </a:p>
          <a:p>
            <a:pPr marL="495307" indent="-495307">
              <a:buAutoNum type="arabicPeriod"/>
            </a:pPr>
            <a:r>
              <a:rPr lang="en-US" sz="1200" dirty="0">
                <a:solidFill>
                  <a:schemeClr val="tx1"/>
                </a:solidFill>
              </a:rPr>
              <a:t>Waste from Homes Quarantined under Covid-19 to be collected separately as per </a:t>
            </a:r>
            <a:r>
              <a:rPr lang="en-US" sz="1200" dirty="0" err="1">
                <a:solidFill>
                  <a:schemeClr val="tx1"/>
                </a:solidFill>
              </a:rPr>
              <a:t>MoHUA</a:t>
            </a:r>
            <a:r>
              <a:rPr lang="en-US" sz="1200" dirty="0">
                <a:solidFill>
                  <a:schemeClr val="tx1"/>
                </a:solidFill>
              </a:rPr>
              <a:t> guidelines</a:t>
            </a:r>
          </a:p>
          <a:p>
            <a:pPr marL="495307" indent="-495307">
              <a:buAutoNum type="arabicPeriod"/>
            </a:pPr>
            <a:r>
              <a:rPr lang="en-US" sz="1200" dirty="0">
                <a:solidFill>
                  <a:schemeClr val="tx1"/>
                </a:solidFill>
              </a:rPr>
              <a:t>ULBs providing details of daily collection of segregated waste will get additional marks with exemption in documentary support</a:t>
            </a:r>
          </a:p>
          <a:p>
            <a:pPr marL="495307" indent="-495307">
              <a:buAutoNum type="arabicPeriod"/>
            </a:pPr>
            <a:r>
              <a:rPr lang="en-US" sz="1200" dirty="0">
                <a:solidFill>
                  <a:schemeClr val="tx1"/>
                </a:solidFill>
              </a:rPr>
              <a:t>ULBs may also opt for collection of dry waste on alternate days/twice or once in a week basis to optimize their waste collection system.</a:t>
            </a:r>
          </a:p>
          <a:p>
            <a:pPr marL="495307" indent="-495307">
              <a:buAutoNum type="arabicPeriod"/>
            </a:pPr>
            <a:r>
              <a:rPr lang="en-US" sz="1200" dirty="0">
                <a:solidFill>
                  <a:schemeClr val="tx1"/>
                </a:solidFill>
              </a:rPr>
              <a:t>100% waste generated to be collected from number of wards covered under segregated door to door waste collection excluding bulk waste generators and non-bulk waste generators practicing on-site processing.</a:t>
            </a:r>
          </a:p>
        </p:txBody>
      </p:sp>
      <p:sp>
        <p:nvSpPr>
          <p:cNvPr id="10" name="Rectangle 9">
            <a:extLst>
              <a:ext uri="{FF2B5EF4-FFF2-40B4-BE49-F238E27FC236}">
                <a16:creationId xmlns:a16="http://schemas.microsoft.com/office/drawing/2014/main" id="{4B627E4C-6571-6546-97BA-304E5E00B175}"/>
              </a:ext>
            </a:extLst>
          </p:cNvPr>
          <p:cNvSpPr/>
          <p:nvPr/>
        </p:nvSpPr>
        <p:spPr>
          <a:xfrm>
            <a:off x="0" y="4268269"/>
            <a:ext cx="5486492" cy="107941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dirty="0">
                <a:solidFill>
                  <a:srgbClr val="FFFF00"/>
                </a:solidFill>
              </a:rPr>
              <a:t>Real-time  segregated collection details </a:t>
            </a:r>
            <a:r>
              <a:rPr lang="en-US" sz="1100" dirty="0"/>
              <a:t>maintained by the ULB </a:t>
            </a:r>
            <a:r>
              <a:rPr lang="en-US" sz="1100" dirty="0">
                <a:solidFill>
                  <a:srgbClr val="FFFF00"/>
                </a:solidFill>
              </a:rPr>
              <a:t>along with </a:t>
            </a:r>
            <a:r>
              <a:rPr lang="en-US" sz="1100" dirty="0">
                <a:solidFill>
                  <a:schemeClr val="bg1"/>
                </a:solidFill>
              </a:rPr>
              <a:t>vehicle &amp; </a:t>
            </a:r>
            <a:r>
              <a:rPr lang="en-US" sz="1100" dirty="0"/>
              <a:t>vendor details (if outsourced) need to be </a:t>
            </a:r>
            <a:r>
              <a:rPr lang="en-US" sz="1100" dirty="0">
                <a:solidFill>
                  <a:srgbClr val="FFFF00"/>
                </a:solidFill>
              </a:rPr>
              <a:t>monitored daily and data/excel file to be linked with the SBM Portal on WEEKLY BASIS</a:t>
            </a:r>
          </a:p>
        </p:txBody>
      </p:sp>
      <p:sp>
        <p:nvSpPr>
          <p:cNvPr id="15" name="Rectangle 14">
            <a:extLst>
              <a:ext uri="{FF2B5EF4-FFF2-40B4-BE49-F238E27FC236}">
                <a16:creationId xmlns:a16="http://schemas.microsoft.com/office/drawing/2014/main" id="{1438E234-E09C-9140-BB66-82A526887187}"/>
              </a:ext>
            </a:extLst>
          </p:cNvPr>
          <p:cNvSpPr/>
          <p:nvPr/>
        </p:nvSpPr>
        <p:spPr>
          <a:xfrm>
            <a:off x="5512983" y="4267050"/>
            <a:ext cx="1354610" cy="1092997"/>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11" dirty="0"/>
              <a:t>30</a:t>
            </a:r>
          </a:p>
        </p:txBody>
      </p:sp>
      <p:sp>
        <p:nvSpPr>
          <p:cNvPr id="13" name="Rectangle 12"/>
          <p:cNvSpPr/>
          <p:nvPr/>
        </p:nvSpPr>
        <p:spPr>
          <a:xfrm>
            <a:off x="2215933" y="6398277"/>
            <a:ext cx="4642067" cy="707886"/>
          </a:xfrm>
          <a:prstGeom prst="rect">
            <a:avLst/>
          </a:prstGeom>
          <a:solidFill>
            <a:schemeClr val="bg1">
              <a:lumMod val="85000"/>
            </a:schemeClr>
          </a:solidFill>
          <a:ln w="9525">
            <a:solidFill>
              <a:schemeClr val="tx1"/>
            </a:solidFill>
          </a:ln>
        </p:spPr>
        <p:txBody>
          <a:bodyPr wrap="square">
            <a:spAutoFit/>
          </a:bodyPr>
          <a:lstStyle/>
          <a:p>
            <a:pPr algn="just" defTabSz="1320816">
              <a:tabLst>
                <a:tab pos="620118" algn="l"/>
              </a:tabLst>
              <a:defRPr/>
            </a:pPr>
            <a:r>
              <a:rPr lang="en-US" sz="1000" dirty="0">
                <a:solidFill>
                  <a:srgbClr val="FF0000"/>
                </a:solidFill>
                <a:latin typeface="Calibri" panose="020F0502020204030204"/>
                <a:ea typeface="Calibri"/>
                <a:cs typeface="Times New Roman"/>
              </a:rPr>
              <a:t>*</a:t>
            </a:r>
            <a:r>
              <a:rPr lang="en-US" sz="1000" b="1" dirty="0">
                <a:solidFill>
                  <a:prstClr val="black"/>
                </a:solidFill>
                <a:latin typeface="Calibri" panose="020F0502020204030204"/>
                <a:ea typeface="Calibri"/>
                <a:cs typeface="Times New Roman"/>
              </a:rPr>
              <a:t>Gate</a:t>
            </a:r>
            <a:r>
              <a:rPr lang="en-US" sz="1000" dirty="0">
                <a:solidFill>
                  <a:prstClr val="black"/>
                </a:solidFill>
                <a:latin typeface="Calibri" panose="020F0502020204030204"/>
                <a:ea typeface="Calibri"/>
                <a:cs typeface="Times New Roman"/>
              </a:rPr>
              <a:t> means the point from where the waste collector collects the waste. For independent houses, the door will be considered as a gate whereas in residential societies, generally there is a single point from where these collectors collect their waste</a:t>
            </a:r>
          </a:p>
        </p:txBody>
      </p:sp>
      <p:sp>
        <p:nvSpPr>
          <p:cNvPr id="11" name="Slide Number Placeholder 10">
            <a:extLst>
              <a:ext uri="{FF2B5EF4-FFF2-40B4-BE49-F238E27FC236}">
                <a16:creationId xmlns:a16="http://schemas.microsoft.com/office/drawing/2014/main" id="{739DB4EA-68D2-42F6-A14F-0EE4DA4C1FFD}"/>
              </a:ext>
            </a:extLst>
          </p:cNvPr>
          <p:cNvSpPr>
            <a:spLocks noGrp="1"/>
          </p:cNvSpPr>
          <p:nvPr>
            <p:ph type="sldNum" sz="quarter" idx="12"/>
          </p:nvPr>
        </p:nvSpPr>
        <p:spPr/>
        <p:txBody>
          <a:bodyPr/>
          <a:lstStyle/>
          <a:p>
            <a:fld id="{871FDAF4-F9BA-4E6E-AE28-9371978FF90C}" type="slidenum">
              <a:rPr lang="en-US" smtClean="0"/>
              <a:t>23</a:t>
            </a:fld>
            <a:endParaRPr lang="en-US"/>
          </a:p>
        </p:txBody>
      </p:sp>
    </p:spTree>
    <p:extLst>
      <p:ext uri="{BB962C8B-B14F-4D97-AF65-F5344CB8AC3E}">
        <p14:creationId xmlns:p14="http://schemas.microsoft.com/office/powerpoint/2010/main" val="1590619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756228" y="943971"/>
            <a:ext cx="5101771" cy="2334036"/>
          </a:xfrm>
          <a:prstGeom prst="roundRect">
            <a:avLst/>
          </a:prstGeom>
          <a:solidFill>
            <a:srgbClr val="FFE699"/>
          </a:solidFill>
          <a:ln>
            <a:solidFill>
              <a:srgbClr val="FFE699"/>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240239">
              <a:lnSpc>
                <a:spcPct val="107000"/>
              </a:lnSpc>
              <a:spcAft>
                <a:spcPts val="1088"/>
              </a:spcAft>
              <a:defRPr/>
            </a:pPr>
            <a:r>
              <a:rPr lang="en-US" b="1" kern="0" dirty="0">
                <a:solidFill>
                  <a:schemeClr val="tx1"/>
                </a:solidFill>
                <a:ea typeface="Calibri"/>
                <a:cs typeface="Arial"/>
              </a:rPr>
              <a:t>Percentage of Wards </a:t>
            </a:r>
            <a:r>
              <a:rPr lang="en-US" kern="0" dirty="0">
                <a:solidFill>
                  <a:schemeClr val="tx1"/>
                </a:solidFill>
                <a:ea typeface="Calibri"/>
                <a:cs typeface="Arial"/>
              </a:rPr>
              <a:t>covered with </a:t>
            </a:r>
            <a:r>
              <a:rPr lang="en-US" b="1" kern="0" dirty="0">
                <a:solidFill>
                  <a:schemeClr val="tx1"/>
                </a:solidFill>
                <a:ea typeface="Calibri"/>
                <a:cs typeface="Arial"/>
              </a:rPr>
              <a:t>100% Segregated Waste Collected daily at source </a:t>
            </a:r>
            <a:r>
              <a:rPr lang="en-US" kern="0" dirty="0">
                <a:solidFill>
                  <a:schemeClr val="tx1"/>
                </a:solidFill>
                <a:ea typeface="Calibri"/>
                <a:cs typeface="Arial"/>
              </a:rPr>
              <a:t>(wet, dry, sanitary &amp; domestic hazardous **) and</a:t>
            </a:r>
            <a:r>
              <a:rPr lang="en-US" b="1" kern="0" dirty="0">
                <a:solidFill>
                  <a:schemeClr val="tx1"/>
                </a:solidFill>
                <a:ea typeface="Calibri"/>
                <a:cs typeface="Arial"/>
              </a:rPr>
              <a:t> </a:t>
            </a:r>
            <a:r>
              <a:rPr lang="en-US" kern="0" dirty="0">
                <a:solidFill>
                  <a:schemeClr val="tx1"/>
                </a:solidFill>
                <a:ea typeface="Calibri"/>
                <a:cs typeface="Arial"/>
              </a:rPr>
              <a:t>maintained till processing/disposal facilities.            </a:t>
            </a:r>
          </a:p>
          <a:p>
            <a:pPr algn="ctr" defTabSz="1240239">
              <a:lnSpc>
                <a:spcPct val="107000"/>
              </a:lnSpc>
              <a:spcAft>
                <a:spcPts val="1088"/>
              </a:spcAft>
              <a:defRPr/>
            </a:pPr>
            <a:r>
              <a:rPr lang="en-US" sz="1400" kern="0" dirty="0">
                <a:solidFill>
                  <a:schemeClr val="tx1"/>
                </a:solidFill>
                <a:ea typeface="Calibri"/>
                <a:cs typeface="Arial"/>
              </a:rPr>
              <a:t>(&gt;1 Lakh population cities advised to collect segregated waste separately from households, mandi, streets/commercial areas/litter bins, hotel/restaurants, parks/horticulture waste and religious places)</a:t>
            </a:r>
          </a:p>
        </p:txBody>
      </p:sp>
      <p:sp>
        <p:nvSpPr>
          <p:cNvPr id="18" name="Rounded Rectangle 3">
            <a:extLst>
              <a:ext uri="{FF2B5EF4-FFF2-40B4-BE49-F238E27FC236}">
                <a16:creationId xmlns:a16="http://schemas.microsoft.com/office/drawing/2014/main" id="{70F0B164-1098-4741-B272-8D26F0C9A19B}"/>
              </a:ext>
            </a:extLst>
          </p:cNvPr>
          <p:cNvSpPr/>
          <p:nvPr/>
        </p:nvSpPr>
        <p:spPr>
          <a:xfrm>
            <a:off x="0" y="930936"/>
            <a:ext cx="1756228" cy="2334036"/>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1.1</a:t>
            </a:r>
          </a:p>
        </p:txBody>
      </p:sp>
      <p:sp>
        <p:nvSpPr>
          <p:cNvPr id="15" name="object 8">
            <a:extLst>
              <a:ext uri="{FF2B5EF4-FFF2-40B4-BE49-F238E27FC236}">
                <a16:creationId xmlns:a16="http://schemas.microsoft.com/office/drawing/2014/main" id="{0C289F0E-FEE3-D54F-A5AB-1BC052185360}"/>
              </a:ext>
            </a:extLst>
          </p:cNvPr>
          <p:cNvSpPr/>
          <p:nvPr/>
        </p:nvSpPr>
        <p:spPr>
          <a:xfrm>
            <a:off x="1814698" y="4203776"/>
            <a:ext cx="4929002" cy="5067224"/>
          </a:xfrm>
          <a:custGeom>
            <a:avLst/>
            <a:gdLst/>
            <a:ahLst/>
            <a:cxnLst/>
            <a:rect l="l" t="t" r="r" b="b"/>
            <a:pathLst>
              <a:path w="10504932" h="2811778">
                <a:moveTo>
                  <a:pt x="10032746" y="0"/>
                </a:moveTo>
                <a:lnTo>
                  <a:pt x="472186" y="0"/>
                </a:lnTo>
                <a:lnTo>
                  <a:pt x="433466" y="1565"/>
                </a:lnTo>
                <a:lnTo>
                  <a:pt x="395607" y="6181"/>
                </a:lnTo>
                <a:lnTo>
                  <a:pt x="322957" y="24077"/>
                </a:lnTo>
                <a:lnTo>
                  <a:pt x="255211" y="52714"/>
                </a:lnTo>
                <a:lnTo>
                  <a:pt x="193340" y="91118"/>
                </a:lnTo>
                <a:lnTo>
                  <a:pt x="138318" y="138318"/>
                </a:lnTo>
                <a:lnTo>
                  <a:pt x="91118" y="193340"/>
                </a:lnTo>
                <a:lnTo>
                  <a:pt x="52714" y="255211"/>
                </a:lnTo>
                <a:lnTo>
                  <a:pt x="24077" y="322957"/>
                </a:lnTo>
                <a:lnTo>
                  <a:pt x="6181" y="395607"/>
                </a:lnTo>
                <a:lnTo>
                  <a:pt x="1565" y="433466"/>
                </a:lnTo>
                <a:lnTo>
                  <a:pt x="0" y="472185"/>
                </a:lnTo>
                <a:lnTo>
                  <a:pt x="0" y="2360917"/>
                </a:lnTo>
                <a:lnTo>
                  <a:pt x="1565" y="2399645"/>
                </a:lnTo>
                <a:lnTo>
                  <a:pt x="6181" y="2437511"/>
                </a:lnTo>
                <a:lnTo>
                  <a:pt x="24077" y="2510170"/>
                </a:lnTo>
                <a:lnTo>
                  <a:pt x="52714" y="2577922"/>
                </a:lnTo>
                <a:lnTo>
                  <a:pt x="91118" y="2639794"/>
                </a:lnTo>
                <a:lnTo>
                  <a:pt x="138318" y="2694813"/>
                </a:lnTo>
                <a:lnTo>
                  <a:pt x="193340" y="2742010"/>
                </a:lnTo>
                <a:lnTo>
                  <a:pt x="255211" y="2780410"/>
                </a:lnTo>
                <a:lnTo>
                  <a:pt x="322957" y="2809042"/>
                </a:lnTo>
                <a:lnTo>
                  <a:pt x="332414" y="2811778"/>
                </a:lnTo>
                <a:lnTo>
                  <a:pt x="10172517" y="2811778"/>
                </a:lnTo>
                <a:lnTo>
                  <a:pt x="10216520" y="2796008"/>
                </a:lnTo>
                <a:lnTo>
                  <a:pt x="10281451" y="2762370"/>
                </a:lnTo>
                <a:lnTo>
                  <a:pt x="10340019" y="2719450"/>
                </a:lnTo>
                <a:lnTo>
                  <a:pt x="10391251" y="2668221"/>
                </a:lnTo>
                <a:lnTo>
                  <a:pt x="10434175" y="2609653"/>
                </a:lnTo>
                <a:lnTo>
                  <a:pt x="10467818" y="2544720"/>
                </a:lnTo>
                <a:lnTo>
                  <a:pt x="10491206" y="2474394"/>
                </a:lnTo>
                <a:lnTo>
                  <a:pt x="10503366" y="2399645"/>
                </a:lnTo>
                <a:lnTo>
                  <a:pt x="10504932" y="2360917"/>
                </a:lnTo>
                <a:lnTo>
                  <a:pt x="10504932" y="472185"/>
                </a:lnTo>
                <a:lnTo>
                  <a:pt x="10503366" y="433466"/>
                </a:lnTo>
                <a:lnTo>
                  <a:pt x="10498750" y="395607"/>
                </a:lnTo>
                <a:lnTo>
                  <a:pt x="10480854" y="322957"/>
                </a:lnTo>
                <a:lnTo>
                  <a:pt x="10452217" y="255211"/>
                </a:lnTo>
                <a:lnTo>
                  <a:pt x="10413813" y="193340"/>
                </a:lnTo>
                <a:lnTo>
                  <a:pt x="10366613" y="138318"/>
                </a:lnTo>
                <a:lnTo>
                  <a:pt x="10311591" y="91118"/>
                </a:lnTo>
                <a:lnTo>
                  <a:pt x="10249720" y="52714"/>
                </a:lnTo>
                <a:lnTo>
                  <a:pt x="10181974" y="24077"/>
                </a:lnTo>
                <a:lnTo>
                  <a:pt x="10109324" y="6181"/>
                </a:lnTo>
                <a:lnTo>
                  <a:pt x="10071465" y="1565"/>
                </a:lnTo>
                <a:lnTo>
                  <a:pt x="10032746" y="0"/>
                </a:lnTo>
                <a:close/>
              </a:path>
            </a:pathLst>
          </a:custGeom>
          <a:solidFill>
            <a:srgbClr val="E1EFD9"/>
          </a:solidFill>
        </p:spPr>
        <p:txBody>
          <a:bodyPr wrap="square" lIns="0" tIns="0" rIns="0" bIns="0" rtlCol="0">
            <a:noAutofit/>
          </a:bodyPr>
          <a:lstStyle/>
          <a:p>
            <a:endParaRPr sz="2000"/>
          </a:p>
        </p:txBody>
      </p:sp>
      <p:sp>
        <p:nvSpPr>
          <p:cNvPr id="20" name="object 11">
            <a:extLst>
              <a:ext uri="{FF2B5EF4-FFF2-40B4-BE49-F238E27FC236}">
                <a16:creationId xmlns:a16="http://schemas.microsoft.com/office/drawing/2014/main" id="{5E394D80-64A8-CD45-9372-8E550864634E}"/>
              </a:ext>
            </a:extLst>
          </p:cNvPr>
          <p:cNvSpPr txBox="1"/>
          <p:nvPr/>
        </p:nvSpPr>
        <p:spPr>
          <a:xfrm>
            <a:off x="2028766" y="4348633"/>
            <a:ext cx="4524432" cy="4922367"/>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z="1600" spc="-15" dirty="0">
                <a:latin typeface="Calibri"/>
                <a:cs typeface="Calibri"/>
              </a:rPr>
              <a:t>Based</a:t>
            </a:r>
            <a:r>
              <a:rPr sz="1600" spc="7" dirty="0">
                <a:latin typeface="Calibri"/>
                <a:cs typeface="Calibri"/>
              </a:rPr>
              <a:t> </a:t>
            </a:r>
            <a:r>
              <a:rPr sz="1600" spc="-15" dirty="0">
                <a:latin typeface="Calibri"/>
                <a:cs typeface="Calibri"/>
              </a:rPr>
              <a:t>on</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samp</a:t>
            </a:r>
            <a:r>
              <a:rPr sz="1600" dirty="0">
                <a:latin typeface="Calibri"/>
                <a:cs typeface="Calibri"/>
              </a:rPr>
              <a:t>l</a:t>
            </a:r>
            <a:r>
              <a:rPr sz="1600" spc="-15" dirty="0">
                <a:latin typeface="Calibri"/>
                <a:cs typeface="Calibri"/>
              </a:rPr>
              <a:t>e</a:t>
            </a:r>
            <a:r>
              <a:rPr sz="1600" spc="-7" dirty="0">
                <a:latin typeface="Calibri"/>
                <a:cs typeface="Calibri"/>
              </a:rPr>
              <a:t> si</a:t>
            </a:r>
            <a:r>
              <a:rPr sz="1600" spc="-58" dirty="0">
                <a:latin typeface="Calibri"/>
                <a:cs typeface="Calibri"/>
              </a:rPr>
              <a:t>z</a:t>
            </a:r>
            <a:r>
              <a:rPr sz="1600" spc="-15" dirty="0">
                <a:latin typeface="Calibri"/>
                <a:cs typeface="Calibri"/>
              </a:rPr>
              <a:t>e</a:t>
            </a:r>
            <a:r>
              <a:rPr sz="1600" spc="7" dirty="0">
                <a:latin typeface="Calibri"/>
                <a:cs typeface="Calibri"/>
              </a:rPr>
              <a:t> </a:t>
            </a:r>
            <a:r>
              <a:rPr sz="1600" spc="-15" dirty="0">
                <a:latin typeface="Calibri"/>
                <a:cs typeface="Calibri"/>
              </a:rPr>
              <a:t>and</a:t>
            </a:r>
            <a:r>
              <a:rPr sz="1600" spc="-22" dirty="0">
                <a:latin typeface="Calibri"/>
                <a:cs typeface="Calibri"/>
              </a:rPr>
              <a:t> </a:t>
            </a:r>
            <a:r>
              <a:rPr sz="1600" spc="-15" dirty="0">
                <a:latin typeface="Calibri"/>
                <a:cs typeface="Calibri"/>
              </a:rPr>
              <a:t>popul</a:t>
            </a:r>
            <a:r>
              <a:rPr sz="1600" spc="-29" dirty="0">
                <a:latin typeface="Calibri"/>
                <a:cs typeface="Calibri"/>
              </a:rPr>
              <a:t>a</a:t>
            </a:r>
            <a:r>
              <a:rPr sz="1600" spc="-15" dirty="0">
                <a:latin typeface="Calibri"/>
                <a:cs typeface="Calibri"/>
              </a:rPr>
              <a:t>tion</a:t>
            </a:r>
            <a:r>
              <a:rPr sz="1600" spc="-43" dirty="0">
                <a:latin typeface="Calibri"/>
                <a:cs typeface="Calibri"/>
              </a:rPr>
              <a:t> </a:t>
            </a:r>
            <a:r>
              <a:rPr sz="1600" spc="-7" dirty="0">
                <a:latin typeface="Calibri"/>
                <a:cs typeface="Calibri"/>
              </a:rPr>
              <a:t>si</a:t>
            </a:r>
            <a:r>
              <a:rPr sz="1600" spc="-65" dirty="0">
                <a:latin typeface="Calibri"/>
                <a:cs typeface="Calibri"/>
              </a:rPr>
              <a:t>z</a:t>
            </a:r>
            <a:r>
              <a:rPr sz="1600" spc="-15" dirty="0">
                <a:latin typeface="Calibri"/>
                <a:cs typeface="Calibri"/>
              </a:rPr>
              <a:t>e</a:t>
            </a:r>
            <a:r>
              <a:rPr sz="1600" spc="7" dirty="0">
                <a:latin typeface="Calibri"/>
                <a:cs typeface="Calibri"/>
              </a:rPr>
              <a:t> </a:t>
            </a:r>
            <a:r>
              <a:rPr sz="1600" spc="-15" dirty="0">
                <a:latin typeface="Calibri"/>
                <a:cs typeface="Calibri"/>
              </a:rPr>
              <a:t>of</a:t>
            </a:r>
            <a:r>
              <a:rPr sz="1600" spc="-7" dirty="0">
                <a:latin typeface="Calibri"/>
                <a:cs typeface="Calibri"/>
              </a:rPr>
              <a:t> t</a:t>
            </a:r>
            <a:r>
              <a:rPr sz="1600" spc="-15" dirty="0">
                <a:latin typeface="Calibri"/>
                <a:cs typeface="Calibri"/>
              </a:rPr>
              <a:t>he</a:t>
            </a:r>
            <a:r>
              <a:rPr sz="1600" spc="7" dirty="0">
                <a:latin typeface="Calibri"/>
                <a:cs typeface="Calibri"/>
              </a:rPr>
              <a:t> </a:t>
            </a:r>
            <a:r>
              <a:rPr sz="1600" spc="-15" dirty="0">
                <a:latin typeface="Calibri"/>
                <a:cs typeface="Calibri"/>
              </a:rPr>
              <a:t>ci</a:t>
            </a:r>
            <a:r>
              <a:rPr sz="1600" spc="-7" dirty="0">
                <a:latin typeface="Calibri"/>
                <a:cs typeface="Calibri"/>
              </a:rPr>
              <a:t>t</a:t>
            </a:r>
            <a:r>
              <a:rPr sz="1600" spc="-180" dirty="0">
                <a:latin typeface="Calibri"/>
                <a:cs typeface="Calibri"/>
              </a:rPr>
              <a:t>y</a:t>
            </a:r>
            <a:r>
              <a:rPr sz="1600" spc="-7" dirty="0">
                <a:latin typeface="Calibri"/>
                <a:cs typeface="Calibri"/>
              </a:rPr>
              <a:t>, </a:t>
            </a:r>
            <a:r>
              <a:rPr sz="1600" spc="-29" dirty="0">
                <a:latin typeface="Calibri"/>
                <a:cs typeface="Calibri"/>
              </a:rPr>
              <a:t>c</a:t>
            </a:r>
            <a:r>
              <a:rPr sz="1600" spc="-15" dirty="0">
                <a:latin typeface="Calibri"/>
                <a:cs typeface="Calibri"/>
              </a:rPr>
              <a:t>ity</a:t>
            </a:r>
            <a:r>
              <a:rPr sz="1600" spc="-29"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be</a:t>
            </a:r>
            <a:r>
              <a:rPr sz="1600" spc="7" dirty="0">
                <a:latin typeface="Calibri"/>
                <a:cs typeface="Calibri"/>
              </a:rPr>
              <a:t> </a:t>
            </a:r>
            <a:r>
              <a:rPr sz="1600" spc="-15" dirty="0">
                <a:latin typeface="Calibri"/>
                <a:cs typeface="Calibri"/>
              </a:rPr>
              <a:t>d</a:t>
            </a:r>
            <a:r>
              <a:rPr sz="1600" dirty="0">
                <a:latin typeface="Calibri"/>
                <a:cs typeface="Calibri"/>
              </a:rPr>
              <a:t>i</a:t>
            </a:r>
            <a:r>
              <a:rPr sz="1600" spc="-15" dirty="0">
                <a:latin typeface="Calibri"/>
                <a:cs typeface="Calibri"/>
              </a:rPr>
              <a:t>vi</a:t>
            </a:r>
            <a:r>
              <a:rPr sz="1600" spc="-7" dirty="0">
                <a:latin typeface="Calibri"/>
                <a:cs typeface="Calibri"/>
              </a:rPr>
              <a:t>d</a:t>
            </a:r>
            <a:r>
              <a:rPr sz="1600" spc="-15" dirty="0">
                <a:latin typeface="Calibri"/>
                <a:cs typeface="Calibri"/>
              </a:rPr>
              <a:t>ed</a:t>
            </a:r>
            <a:r>
              <a:rPr sz="1600" spc="-22" dirty="0">
                <a:latin typeface="Calibri"/>
                <a:cs typeface="Calibri"/>
              </a:rPr>
              <a:t> </a:t>
            </a:r>
            <a:r>
              <a:rPr sz="1600" spc="-15" dirty="0">
                <a:latin typeface="Calibri"/>
                <a:cs typeface="Calibri"/>
              </a:rPr>
              <a:t>in</a:t>
            </a:r>
            <a:r>
              <a:rPr sz="1600" spc="-22" dirty="0">
                <a:latin typeface="Calibri"/>
                <a:cs typeface="Calibri"/>
              </a:rPr>
              <a:t> </a:t>
            </a:r>
            <a:r>
              <a:rPr sz="1600" spc="-58" dirty="0">
                <a:latin typeface="Calibri"/>
                <a:cs typeface="Calibri"/>
              </a:rPr>
              <a:t>r</a:t>
            </a:r>
            <a:r>
              <a:rPr sz="1600" spc="-15" dirty="0">
                <a:latin typeface="Calibri"/>
                <a:cs typeface="Calibri"/>
              </a:rPr>
              <a:t>equ</a:t>
            </a:r>
            <a:r>
              <a:rPr sz="1600" dirty="0">
                <a:latin typeface="Calibri"/>
                <a:cs typeface="Calibri"/>
              </a:rPr>
              <a:t>i</a:t>
            </a:r>
            <a:r>
              <a:rPr sz="1600" spc="-58" dirty="0">
                <a:latin typeface="Calibri"/>
                <a:cs typeface="Calibri"/>
              </a:rPr>
              <a:t>r</a:t>
            </a:r>
            <a:r>
              <a:rPr sz="1600" spc="-15" dirty="0">
                <a:latin typeface="Calibri"/>
                <a:cs typeface="Calibri"/>
              </a:rPr>
              <a:t>ed</a:t>
            </a:r>
            <a:r>
              <a:rPr sz="1600" spc="29" dirty="0">
                <a:latin typeface="Calibri"/>
                <a:cs typeface="Calibri"/>
              </a:rPr>
              <a:t> </a:t>
            </a:r>
            <a:r>
              <a:rPr sz="1600" spc="-15" dirty="0">
                <a:latin typeface="Calibri"/>
                <a:cs typeface="Calibri"/>
              </a:rPr>
              <a:t>number</a:t>
            </a:r>
            <a:r>
              <a:rPr sz="1600" spc="22" dirty="0">
                <a:latin typeface="Calibri"/>
                <a:cs typeface="Calibri"/>
              </a:rPr>
              <a:t> </a:t>
            </a:r>
            <a:r>
              <a:rPr sz="1600" spc="-15" dirty="0">
                <a:latin typeface="Calibri"/>
                <a:cs typeface="Calibri"/>
              </a:rPr>
              <a:t>of</a:t>
            </a:r>
            <a:r>
              <a:rPr sz="1600" spc="-7" dirty="0">
                <a:latin typeface="Calibri"/>
                <a:cs typeface="Calibri"/>
              </a:rPr>
              <a:t> </a:t>
            </a:r>
            <a:r>
              <a:rPr sz="1600" spc="-58" dirty="0">
                <a:latin typeface="Calibri"/>
                <a:cs typeface="Calibri"/>
              </a:rPr>
              <a:t>z</a:t>
            </a:r>
            <a:r>
              <a:rPr sz="1600" spc="-15" dirty="0">
                <a:latin typeface="Calibri"/>
                <a:cs typeface="Calibri"/>
              </a:rPr>
              <a:t>ones</a:t>
            </a:r>
            <a:r>
              <a:rPr sz="1600" spc="22" dirty="0">
                <a:latin typeface="Calibri"/>
                <a:cs typeface="Calibri"/>
              </a:rPr>
              <a:t> </a:t>
            </a:r>
            <a:r>
              <a:rPr sz="1600" spc="-7" dirty="0">
                <a:latin typeface="Calibri"/>
                <a:cs typeface="Calibri"/>
              </a:rPr>
              <a:t>(</a:t>
            </a:r>
            <a:r>
              <a:rPr sz="1600" spc="-29" dirty="0">
                <a:latin typeface="Calibri"/>
                <a:cs typeface="Calibri"/>
              </a:rPr>
              <a:t>&gt;</a:t>
            </a:r>
            <a:r>
              <a:rPr sz="1600" spc="-22" dirty="0">
                <a:latin typeface="Calibri"/>
                <a:cs typeface="Calibri"/>
              </a:rPr>
              <a:t>10</a:t>
            </a:r>
            <a:r>
              <a:rPr sz="1600" spc="-15" dirty="0">
                <a:latin typeface="Calibri"/>
                <a:cs typeface="Calibri"/>
              </a:rPr>
              <a:t>L</a:t>
            </a:r>
            <a:r>
              <a:rPr sz="1600" spc="43" dirty="0">
                <a:latin typeface="Calibri"/>
                <a:cs typeface="Calibri"/>
              </a:rPr>
              <a:t> </a:t>
            </a:r>
            <a:r>
              <a:rPr sz="1600" spc="-15" dirty="0">
                <a:latin typeface="Calibri"/>
                <a:cs typeface="Calibri"/>
              </a:rPr>
              <a:t>5</a:t>
            </a:r>
            <a:r>
              <a:rPr lang="en-US" sz="1600" dirty="0">
                <a:latin typeface="Calibri"/>
                <a:cs typeface="Calibri"/>
              </a:rPr>
              <a:t> </a:t>
            </a:r>
            <a:r>
              <a:rPr sz="1600" spc="-65" dirty="0">
                <a:latin typeface="Calibri"/>
                <a:cs typeface="Calibri"/>
              </a:rPr>
              <a:t>z</a:t>
            </a:r>
            <a:r>
              <a:rPr sz="1600" spc="-15" dirty="0">
                <a:latin typeface="Calibri"/>
                <a:cs typeface="Calibri"/>
              </a:rPr>
              <a:t>on</a:t>
            </a:r>
            <a:r>
              <a:rPr sz="1600" spc="-29" dirty="0">
                <a:latin typeface="Calibri"/>
                <a:cs typeface="Calibri"/>
              </a:rPr>
              <a:t>e</a:t>
            </a:r>
            <a:r>
              <a:rPr sz="1600" spc="-15" dirty="0">
                <a:latin typeface="Calibri"/>
                <a:cs typeface="Calibri"/>
              </a:rPr>
              <a:t>s/</a:t>
            </a:r>
            <a:r>
              <a:rPr sz="1600" spc="15" dirty="0">
                <a:latin typeface="Calibri"/>
                <a:cs typeface="Calibri"/>
              </a:rPr>
              <a:t> </a:t>
            </a:r>
            <a:r>
              <a:rPr sz="1600" spc="-22" dirty="0">
                <a:latin typeface="Calibri"/>
                <a:cs typeface="Calibri"/>
              </a:rPr>
              <a:t>1</a:t>
            </a:r>
            <a:r>
              <a:rPr sz="1600" spc="-7" dirty="0">
                <a:latin typeface="Calibri"/>
                <a:cs typeface="Calibri"/>
              </a:rPr>
              <a:t>-</a:t>
            </a:r>
            <a:r>
              <a:rPr sz="1600" spc="-29" dirty="0">
                <a:latin typeface="Calibri"/>
                <a:cs typeface="Calibri"/>
              </a:rPr>
              <a:t>10</a:t>
            </a:r>
            <a:r>
              <a:rPr sz="1600" spc="-15" dirty="0">
                <a:latin typeface="Calibri"/>
                <a:cs typeface="Calibri"/>
              </a:rPr>
              <a:t>L</a:t>
            </a:r>
            <a:r>
              <a:rPr sz="1600" spc="29" dirty="0">
                <a:latin typeface="Calibri"/>
                <a:cs typeface="Calibri"/>
              </a:rPr>
              <a:t> </a:t>
            </a:r>
            <a:r>
              <a:rPr sz="1600" spc="-15" dirty="0">
                <a:latin typeface="Calibri"/>
                <a:cs typeface="Calibri"/>
              </a:rPr>
              <a:t>4 </a:t>
            </a:r>
            <a:r>
              <a:rPr sz="1600" spc="-65" dirty="0">
                <a:latin typeface="Calibri"/>
                <a:cs typeface="Calibri"/>
              </a:rPr>
              <a:t>z</a:t>
            </a:r>
            <a:r>
              <a:rPr sz="1600" spc="-15" dirty="0">
                <a:latin typeface="Calibri"/>
                <a:cs typeface="Calibri"/>
              </a:rPr>
              <a:t>on</a:t>
            </a:r>
            <a:r>
              <a:rPr sz="1600" spc="-29" dirty="0">
                <a:latin typeface="Calibri"/>
                <a:cs typeface="Calibri"/>
              </a:rPr>
              <a:t>e</a:t>
            </a:r>
            <a:r>
              <a:rPr sz="1600" spc="-15" dirty="0">
                <a:latin typeface="Calibri"/>
                <a:cs typeface="Calibri"/>
              </a:rPr>
              <a:t>s</a:t>
            </a:r>
            <a:r>
              <a:rPr sz="1600" spc="-29" dirty="0">
                <a:latin typeface="Calibri"/>
                <a:cs typeface="Calibri"/>
              </a:rPr>
              <a:t>/</a:t>
            </a:r>
            <a:r>
              <a:rPr sz="1600" spc="-15" dirty="0">
                <a:latin typeface="Calibri"/>
                <a:cs typeface="Calibri"/>
              </a:rPr>
              <a:t>&lt;</a:t>
            </a:r>
            <a:r>
              <a:rPr sz="1600" spc="-36" dirty="0">
                <a:latin typeface="Calibri"/>
                <a:cs typeface="Calibri"/>
              </a:rPr>
              <a:t>1</a:t>
            </a:r>
            <a:r>
              <a:rPr sz="1600" spc="-15" dirty="0">
                <a:latin typeface="Calibri"/>
                <a:cs typeface="Calibri"/>
              </a:rPr>
              <a:t>L</a:t>
            </a:r>
            <a:r>
              <a:rPr sz="1600" spc="43" dirty="0">
                <a:latin typeface="Calibri"/>
                <a:cs typeface="Calibri"/>
              </a:rPr>
              <a:t> </a:t>
            </a:r>
            <a:r>
              <a:rPr sz="1600" spc="-15" dirty="0">
                <a:latin typeface="Calibri"/>
                <a:cs typeface="Calibri"/>
              </a:rPr>
              <a:t>2 </a:t>
            </a:r>
            <a:r>
              <a:rPr sz="1600" spc="-65" dirty="0">
                <a:latin typeface="Calibri"/>
                <a:cs typeface="Calibri"/>
              </a:rPr>
              <a:t>z</a:t>
            </a:r>
            <a:r>
              <a:rPr sz="1600" spc="-15" dirty="0">
                <a:latin typeface="Calibri"/>
                <a:cs typeface="Calibri"/>
              </a:rPr>
              <a:t>on</a:t>
            </a:r>
            <a:r>
              <a:rPr sz="1600" spc="-29" dirty="0">
                <a:latin typeface="Calibri"/>
                <a:cs typeface="Calibri"/>
              </a:rPr>
              <a:t>e</a:t>
            </a:r>
            <a:r>
              <a:rPr sz="1600" spc="-15" dirty="0">
                <a:latin typeface="Calibri"/>
                <a:cs typeface="Calibri"/>
              </a:rPr>
              <a:t>s)</a:t>
            </a:r>
            <a:endParaRPr sz="1600" dirty="0">
              <a:latin typeface="Calibri"/>
              <a:cs typeface="Calibri"/>
            </a:endParaRPr>
          </a:p>
          <a:p>
            <a:pPr marL="513651" marR="708104" indent="-495307">
              <a:buFont typeface="Calibri"/>
              <a:buAutoNum type="arabicPeriod" startAt="2"/>
              <a:tabLst>
                <a:tab pos="512734" algn="l"/>
              </a:tabLst>
            </a:pPr>
            <a:r>
              <a:rPr sz="1600" spc="-15" dirty="0">
                <a:latin typeface="Calibri"/>
                <a:cs typeface="Calibri"/>
              </a:rPr>
              <a:t>The</a:t>
            </a:r>
            <a:r>
              <a:rPr sz="1600" spc="-7" dirty="0">
                <a:latin typeface="Calibri"/>
                <a:cs typeface="Calibri"/>
              </a:rPr>
              <a:t> </a:t>
            </a:r>
            <a:r>
              <a:rPr sz="1600" spc="-15" dirty="0">
                <a:latin typeface="Calibri"/>
                <a:cs typeface="Calibri"/>
              </a:rPr>
              <a:t>assessor</a:t>
            </a:r>
            <a:r>
              <a:rPr sz="1600" spc="29"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36" dirty="0">
                <a:latin typeface="Calibri"/>
                <a:cs typeface="Calibri"/>
              </a:rPr>
              <a:t> </a:t>
            </a:r>
            <a:r>
              <a:rPr sz="1600" spc="-80" dirty="0">
                <a:latin typeface="Calibri"/>
                <a:cs typeface="Calibri"/>
              </a:rPr>
              <a:t>r</a:t>
            </a:r>
            <a:r>
              <a:rPr sz="1600" spc="-15" dirty="0">
                <a:latin typeface="Calibri"/>
                <a:cs typeface="Calibri"/>
              </a:rPr>
              <a:t>andomly</a:t>
            </a:r>
            <a:r>
              <a:rPr sz="1600" spc="29" dirty="0">
                <a:latin typeface="Calibri"/>
                <a:cs typeface="Calibri"/>
              </a:rPr>
              <a:t> </a:t>
            </a:r>
            <a:r>
              <a:rPr sz="1600" spc="-15" dirty="0">
                <a:latin typeface="Calibri"/>
                <a:cs typeface="Calibri"/>
              </a:rPr>
              <a:t>app</a:t>
            </a:r>
            <a:r>
              <a:rPr sz="1600" spc="-58" dirty="0">
                <a:latin typeface="Calibri"/>
                <a:cs typeface="Calibri"/>
              </a:rPr>
              <a:t>r</a:t>
            </a:r>
            <a:r>
              <a:rPr sz="1600" spc="-15" dirty="0">
                <a:latin typeface="Calibri"/>
                <a:cs typeface="Calibri"/>
              </a:rPr>
              <a:t>oach</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households/Co</a:t>
            </a:r>
            <a:r>
              <a:rPr sz="1600" spc="-36" dirty="0">
                <a:latin typeface="Calibri"/>
                <a:cs typeface="Calibri"/>
              </a:rPr>
              <a:t>m</a:t>
            </a:r>
            <a:r>
              <a:rPr sz="1600" spc="-22" dirty="0">
                <a:latin typeface="Calibri"/>
                <a:cs typeface="Calibri"/>
              </a:rPr>
              <a:t>m</a:t>
            </a:r>
            <a:r>
              <a:rPr sz="1600" spc="-29" dirty="0">
                <a:latin typeface="Calibri"/>
                <a:cs typeface="Calibri"/>
              </a:rPr>
              <a:t>e</a:t>
            </a:r>
            <a:r>
              <a:rPr sz="1600" spc="-58" dirty="0">
                <a:latin typeface="Calibri"/>
                <a:cs typeface="Calibri"/>
              </a:rPr>
              <a:t>r</a:t>
            </a:r>
            <a:r>
              <a:rPr sz="1600" spc="-15" dirty="0">
                <a:latin typeface="Calibri"/>
                <a:cs typeface="Calibri"/>
              </a:rPr>
              <a:t>cial</a:t>
            </a:r>
            <a:r>
              <a:rPr sz="1600" spc="50" dirty="0">
                <a:latin typeface="Calibri"/>
                <a:cs typeface="Calibri"/>
              </a:rPr>
              <a:t> </a:t>
            </a:r>
            <a:r>
              <a:rPr sz="1600" spc="-15" dirty="0">
                <a:latin typeface="Calibri"/>
                <a:cs typeface="Calibri"/>
              </a:rPr>
              <a:t>un</a:t>
            </a:r>
            <a:r>
              <a:rPr sz="1600" dirty="0">
                <a:latin typeface="Calibri"/>
                <a:cs typeface="Calibri"/>
              </a:rPr>
              <a:t>i</a:t>
            </a:r>
            <a:r>
              <a:rPr sz="1600" spc="-15" dirty="0">
                <a:latin typeface="Calibri"/>
                <a:cs typeface="Calibri"/>
              </a:rPr>
              <a:t>ts</a:t>
            </a:r>
            <a:r>
              <a:rPr sz="1600" spc="-36" dirty="0">
                <a:latin typeface="Calibri"/>
                <a:cs typeface="Calibri"/>
              </a:rPr>
              <a:t> </a:t>
            </a:r>
            <a:r>
              <a:rPr sz="1600" spc="-15" dirty="0">
                <a:latin typeface="Calibri"/>
                <a:cs typeface="Calibri"/>
              </a:rPr>
              <a:t>in</a:t>
            </a:r>
            <a:r>
              <a:rPr sz="1600" spc="-7" dirty="0">
                <a:latin typeface="Calibri"/>
                <a:cs typeface="Calibri"/>
              </a:rPr>
              <a:t> </a:t>
            </a:r>
            <a:r>
              <a:rPr sz="1600" spc="-43" dirty="0">
                <a:latin typeface="Calibri"/>
                <a:cs typeface="Calibri"/>
              </a:rPr>
              <a:t>w</a:t>
            </a:r>
            <a:r>
              <a:rPr sz="1600" spc="-15" dirty="0">
                <a:latin typeface="Calibri"/>
                <a:cs typeface="Calibri"/>
              </a:rPr>
              <a:t>a</a:t>
            </a:r>
            <a:r>
              <a:rPr sz="1600" spc="-50" dirty="0">
                <a:latin typeface="Calibri"/>
                <a:cs typeface="Calibri"/>
              </a:rPr>
              <a:t>r</a:t>
            </a:r>
            <a:r>
              <a:rPr sz="1600" spc="-15" dirty="0">
                <a:latin typeface="Calibri"/>
                <a:cs typeface="Calibri"/>
              </a:rPr>
              <a:t>ds</a:t>
            </a:r>
            <a:r>
              <a:rPr sz="1600" spc="7" dirty="0">
                <a:latin typeface="Calibri"/>
                <a:cs typeface="Calibri"/>
              </a:rPr>
              <a:t> </a:t>
            </a:r>
            <a:r>
              <a:rPr sz="1600" spc="-15" dirty="0">
                <a:latin typeface="Calibri"/>
                <a:cs typeface="Calibri"/>
              </a:rPr>
              <a:t>claim</a:t>
            </a:r>
            <a:r>
              <a:rPr sz="1600" spc="-29" dirty="0">
                <a:latin typeface="Calibri"/>
                <a:cs typeface="Calibri"/>
              </a:rPr>
              <a:t>e</a:t>
            </a:r>
            <a:r>
              <a:rPr sz="1600" spc="-15" dirty="0">
                <a:latin typeface="Calibri"/>
                <a:cs typeface="Calibri"/>
              </a:rPr>
              <a:t>d</a:t>
            </a:r>
            <a:r>
              <a:rPr sz="1600" spc="-22" dirty="0">
                <a:latin typeface="Calibri"/>
                <a:cs typeface="Calibri"/>
              </a:rPr>
              <a:t> </a:t>
            </a:r>
            <a:r>
              <a:rPr sz="1600" spc="-15" dirty="0">
                <a:latin typeface="Calibri"/>
                <a:cs typeface="Calibri"/>
              </a:rPr>
              <a:t>under </a:t>
            </a:r>
            <a:r>
              <a:rPr lang="en-US" sz="1600" spc="-15" dirty="0">
                <a:latin typeface="Calibri"/>
                <a:cs typeface="Calibri"/>
              </a:rPr>
              <a:t>segregated </a:t>
            </a:r>
            <a:r>
              <a:rPr sz="1600" spc="-15" dirty="0">
                <a:latin typeface="Calibri"/>
                <a:cs typeface="Calibri"/>
              </a:rPr>
              <a:t>doo</a:t>
            </a:r>
            <a:r>
              <a:rPr sz="1600" spc="36" dirty="0">
                <a:latin typeface="Calibri"/>
                <a:cs typeface="Calibri"/>
              </a:rPr>
              <a:t>r</a:t>
            </a:r>
            <a:r>
              <a:rPr sz="1600" spc="-7" dirty="0">
                <a:latin typeface="Calibri"/>
                <a:cs typeface="Calibri"/>
              </a:rPr>
              <a:t>-</a:t>
            </a:r>
            <a:r>
              <a:rPr sz="1600" spc="-29" dirty="0">
                <a:latin typeface="Calibri"/>
                <a:cs typeface="Calibri"/>
              </a:rPr>
              <a:t>t</a:t>
            </a:r>
            <a:r>
              <a:rPr sz="1600" spc="-22" dirty="0">
                <a:latin typeface="Calibri"/>
                <a:cs typeface="Calibri"/>
              </a:rPr>
              <a:t>o</a:t>
            </a:r>
            <a:r>
              <a:rPr sz="1600" spc="-15" dirty="0">
                <a:latin typeface="Calibri"/>
                <a:cs typeface="Calibri"/>
              </a:rPr>
              <a:t>-door</a:t>
            </a:r>
            <a:r>
              <a:rPr sz="1600" spc="-7" dirty="0">
                <a:latin typeface="Calibri"/>
                <a:cs typeface="Calibri"/>
              </a:rPr>
              <a:t> </a:t>
            </a:r>
            <a:r>
              <a:rPr sz="1600" spc="-36" dirty="0">
                <a:latin typeface="Calibri"/>
                <a:cs typeface="Calibri"/>
              </a:rPr>
              <a:t>c</a:t>
            </a:r>
            <a:r>
              <a:rPr sz="1600" spc="-15" dirty="0">
                <a:latin typeface="Calibri"/>
                <a:cs typeface="Calibri"/>
              </a:rPr>
              <a:t>ol</a:t>
            </a:r>
            <a:r>
              <a:rPr sz="1600" dirty="0">
                <a:latin typeface="Calibri"/>
                <a:cs typeface="Calibri"/>
              </a:rPr>
              <a:t>l</a:t>
            </a:r>
            <a:r>
              <a:rPr sz="1600" spc="-15" dirty="0">
                <a:latin typeface="Calibri"/>
                <a:cs typeface="Calibri"/>
              </a:rPr>
              <a:t>e</a:t>
            </a:r>
            <a:r>
              <a:rPr sz="1600" spc="-29" dirty="0">
                <a:latin typeface="Calibri"/>
                <a:cs typeface="Calibri"/>
              </a:rPr>
              <a:t>c</a:t>
            </a:r>
            <a:r>
              <a:rPr sz="1600" spc="-15" dirty="0">
                <a:latin typeface="Calibri"/>
                <a:cs typeface="Calibri"/>
              </a:rPr>
              <a:t>tion</a:t>
            </a:r>
            <a:r>
              <a:rPr sz="1600" spc="-7" dirty="0">
                <a:latin typeface="Calibri"/>
                <a:cs typeface="Calibri"/>
              </a:rPr>
              <a:t> </a:t>
            </a:r>
            <a:r>
              <a:rPr sz="1600" spc="-15" dirty="0">
                <a:latin typeface="Calibri"/>
                <a:cs typeface="Calibri"/>
              </a:rPr>
              <a:t>of</a:t>
            </a:r>
            <a:r>
              <a:rPr sz="1600" spc="15" dirty="0">
                <a:latin typeface="Calibri"/>
                <a:cs typeface="Calibri"/>
              </a:rPr>
              <a:t> </a:t>
            </a:r>
            <a:r>
              <a:rPr sz="1600" spc="-15" dirty="0">
                <a:latin typeface="Calibri"/>
                <a:cs typeface="Calibri"/>
              </a:rPr>
              <a:t>sol</a:t>
            </a:r>
            <a:r>
              <a:rPr sz="1600" dirty="0">
                <a:latin typeface="Calibri"/>
                <a:cs typeface="Calibri"/>
              </a:rPr>
              <a:t>i</a:t>
            </a:r>
            <a:r>
              <a:rPr sz="1600" spc="-15" dirty="0">
                <a:latin typeface="Calibri"/>
                <a:cs typeface="Calibri"/>
              </a:rPr>
              <a:t>d</a:t>
            </a:r>
            <a:r>
              <a:rPr sz="1600" spc="-22" dirty="0">
                <a:latin typeface="Calibri"/>
                <a:cs typeface="Calibri"/>
              </a:rPr>
              <a:t> </a:t>
            </a:r>
            <a:r>
              <a:rPr sz="1600" spc="-43" dirty="0">
                <a:latin typeface="Calibri"/>
                <a:cs typeface="Calibri"/>
              </a:rPr>
              <a:t>w</a:t>
            </a:r>
            <a:r>
              <a:rPr sz="1600" spc="-15" dirty="0">
                <a:latin typeface="Calibri"/>
                <a:cs typeface="Calibri"/>
              </a:rPr>
              <a:t>a</a:t>
            </a:r>
            <a:r>
              <a:rPr sz="1600" spc="-29" dirty="0">
                <a:latin typeface="Calibri"/>
                <a:cs typeface="Calibri"/>
              </a:rPr>
              <a:t>st</a:t>
            </a:r>
            <a:r>
              <a:rPr sz="1600" spc="-15" dirty="0">
                <a:latin typeface="Calibri"/>
                <a:cs typeface="Calibri"/>
              </a:rPr>
              <a:t>e</a:t>
            </a:r>
            <a:endParaRPr sz="1600" dirty="0">
              <a:latin typeface="Calibri"/>
              <a:cs typeface="Calibri"/>
            </a:endParaRPr>
          </a:p>
          <a:p>
            <a:pPr marL="513651" marR="18345" indent="-495307">
              <a:buFont typeface="Calibri"/>
              <a:buAutoNum type="arabicPeriod" startAt="2"/>
              <a:tabLst>
                <a:tab pos="512734" algn="l"/>
              </a:tabLst>
            </a:pPr>
            <a:r>
              <a:rPr sz="1600" spc="-36" dirty="0">
                <a:latin typeface="Calibri"/>
                <a:cs typeface="Calibri"/>
              </a:rPr>
              <a:t>Q</a:t>
            </a:r>
            <a:r>
              <a:rPr sz="1600" spc="-15" dirty="0">
                <a:latin typeface="Calibri"/>
                <a:cs typeface="Calibri"/>
              </a:rPr>
              <a:t>ue</a:t>
            </a:r>
            <a:r>
              <a:rPr sz="1600" spc="-36" dirty="0">
                <a:latin typeface="Calibri"/>
                <a:cs typeface="Calibri"/>
              </a:rPr>
              <a:t>s</a:t>
            </a:r>
            <a:r>
              <a:rPr sz="1600" spc="-15" dirty="0">
                <a:latin typeface="Calibri"/>
                <a:cs typeface="Calibri"/>
              </a:rPr>
              <a:t>tion</a:t>
            </a:r>
            <a:r>
              <a:rPr sz="1600" spc="-7"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be</a:t>
            </a:r>
            <a:r>
              <a:rPr sz="1600" spc="7" dirty="0">
                <a:latin typeface="Calibri"/>
                <a:cs typeface="Calibri"/>
              </a:rPr>
              <a:t> </a:t>
            </a:r>
            <a:r>
              <a:rPr sz="1600" spc="-15" dirty="0">
                <a:latin typeface="Calibri"/>
                <a:cs typeface="Calibri"/>
              </a:rPr>
              <a:t>as</a:t>
            </a:r>
            <a:r>
              <a:rPr sz="1600" spc="-94" dirty="0">
                <a:latin typeface="Calibri"/>
                <a:cs typeface="Calibri"/>
              </a:rPr>
              <a:t>k</a:t>
            </a:r>
            <a:r>
              <a:rPr sz="1600" spc="-15" dirty="0">
                <a:latin typeface="Calibri"/>
                <a:cs typeface="Calibri"/>
              </a:rPr>
              <a:t>ed </a:t>
            </a:r>
            <a:r>
              <a:rPr sz="1600" spc="-7" dirty="0">
                <a:latin typeface="Calibri"/>
                <a:cs typeface="Calibri"/>
              </a:rPr>
              <a:t> if</a:t>
            </a:r>
            <a:r>
              <a:rPr sz="1600" spc="-15" dirty="0">
                <a:latin typeface="Calibri"/>
                <a:cs typeface="Calibri"/>
              </a:rPr>
              <a:t> </a:t>
            </a:r>
            <a:r>
              <a:rPr lang="en-IN" sz="1600" spc="-43" dirty="0">
                <a:cs typeface="Calibri"/>
              </a:rPr>
              <a:t>w</a:t>
            </a:r>
            <a:r>
              <a:rPr lang="en-IN" sz="1600" spc="-15" dirty="0">
                <a:cs typeface="Calibri"/>
              </a:rPr>
              <a:t>a</a:t>
            </a:r>
            <a:r>
              <a:rPr lang="en-IN" sz="1600" spc="-29" dirty="0">
                <a:cs typeface="Calibri"/>
              </a:rPr>
              <a:t>st</a:t>
            </a:r>
            <a:r>
              <a:rPr lang="en-IN" sz="1600" spc="-15" dirty="0">
                <a:cs typeface="Calibri"/>
              </a:rPr>
              <a:t>e</a:t>
            </a:r>
            <a:r>
              <a:rPr lang="en-IN" sz="1600" spc="-7" dirty="0">
                <a:cs typeface="Calibri"/>
              </a:rPr>
              <a:t> is</a:t>
            </a:r>
            <a:r>
              <a:rPr lang="en-IN" sz="1600" spc="-22" dirty="0">
                <a:cs typeface="Calibri"/>
              </a:rPr>
              <a:t> </a:t>
            </a:r>
            <a:r>
              <a:rPr lang="en-IN" sz="1600" spc="-36" dirty="0">
                <a:cs typeface="Calibri"/>
              </a:rPr>
              <a:t>c</a:t>
            </a:r>
            <a:r>
              <a:rPr lang="en-IN" sz="1600" spc="-15" dirty="0">
                <a:cs typeface="Calibri"/>
              </a:rPr>
              <a:t>ol</a:t>
            </a:r>
            <a:r>
              <a:rPr lang="en-IN" sz="1600" dirty="0">
                <a:cs typeface="Calibri"/>
              </a:rPr>
              <a:t>l</a:t>
            </a:r>
            <a:r>
              <a:rPr lang="en-IN" sz="1600" spc="-15" dirty="0">
                <a:cs typeface="Calibri"/>
              </a:rPr>
              <a:t>e</a:t>
            </a:r>
            <a:r>
              <a:rPr lang="en-IN" sz="1600" spc="-29" dirty="0">
                <a:cs typeface="Calibri"/>
              </a:rPr>
              <a:t>ct</a:t>
            </a:r>
            <a:r>
              <a:rPr lang="en-IN" sz="1600" spc="-15" dirty="0">
                <a:cs typeface="Calibri"/>
              </a:rPr>
              <a:t>ed</a:t>
            </a:r>
            <a:r>
              <a:rPr lang="en-IN" sz="1600" spc="7" dirty="0">
                <a:cs typeface="Calibri"/>
              </a:rPr>
              <a:t> </a:t>
            </a:r>
            <a:r>
              <a:rPr lang="en-IN" sz="1600" spc="-15" dirty="0">
                <a:cs typeface="Calibri"/>
              </a:rPr>
              <a:t>in</a:t>
            </a:r>
            <a:r>
              <a:rPr lang="en-IN" sz="1600" spc="-22" dirty="0">
                <a:cs typeface="Calibri"/>
              </a:rPr>
              <a:t> </a:t>
            </a:r>
            <a:r>
              <a:rPr lang="en-IN" sz="1600" spc="-15" dirty="0">
                <a:cs typeface="Calibri"/>
              </a:rPr>
              <a:t>th</a:t>
            </a:r>
            <a:r>
              <a:rPr lang="en-IN" sz="1600" spc="-58" dirty="0">
                <a:cs typeface="Calibri"/>
              </a:rPr>
              <a:t>r</a:t>
            </a:r>
            <a:r>
              <a:rPr lang="en-IN" sz="1600" spc="-15" dirty="0">
                <a:cs typeface="Calibri"/>
              </a:rPr>
              <a:t>ee</a:t>
            </a:r>
            <a:r>
              <a:rPr lang="en-IN" sz="1600" spc="22" dirty="0">
                <a:cs typeface="Calibri"/>
              </a:rPr>
              <a:t> </a:t>
            </a:r>
            <a:r>
              <a:rPr lang="en-IN" sz="1600" spc="-15" dirty="0">
                <a:cs typeface="Calibri"/>
              </a:rPr>
              <a:t>sepa</a:t>
            </a:r>
            <a:r>
              <a:rPr lang="en-IN" sz="1600" spc="-72" dirty="0">
                <a:cs typeface="Calibri"/>
              </a:rPr>
              <a:t>r</a:t>
            </a:r>
            <a:r>
              <a:rPr lang="en-IN" sz="1600" spc="-29" dirty="0">
                <a:cs typeface="Calibri"/>
              </a:rPr>
              <a:t>at</a:t>
            </a:r>
            <a:r>
              <a:rPr lang="en-IN" sz="1600" spc="-15" dirty="0">
                <a:cs typeface="Calibri"/>
              </a:rPr>
              <a:t>e</a:t>
            </a:r>
            <a:r>
              <a:rPr lang="en-IN" sz="1600" spc="7" dirty="0">
                <a:cs typeface="Calibri"/>
              </a:rPr>
              <a:t> </a:t>
            </a:r>
            <a:r>
              <a:rPr lang="en-IN" sz="1600" spc="-36" dirty="0">
                <a:cs typeface="Calibri"/>
              </a:rPr>
              <a:t>c</a:t>
            </a:r>
            <a:r>
              <a:rPr lang="en-IN" sz="1600" spc="-29" dirty="0">
                <a:cs typeface="Calibri"/>
              </a:rPr>
              <a:t>at</a:t>
            </a:r>
            <a:r>
              <a:rPr lang="en-IN" sz="1600" spc="-15" dirty="0">
                <a:cs typeface="Calibri"/>
              </a:rPr>
              <a:t>e</a:t>
            </a:r>
            <a:r>
              <a:rPr lang="en-IN" sz="1600" spc="-29" dirty="0">
                <a:cs typeface="Calibri"/>
              </a:rPr>
              <a:t>g</a:t>
            </a:r>
            <a:r>
              <a:rPr lang="en-IN" sz="1600" spc="-15" dirty="0">
                <a:cs typeface="Calibri"/>
              </a:rPr>
              <a:t>o</a:t>
            </a:r>
            <a:r>
              <a:rPr lang="en-IN" sz="1600" spc="-29" dirty="0">
                <a:cs typeface="Calibri"/>
              </a:rPr>
              <a:t>r</a:t>
            </a:r>
            <a:r>
              <a:rPr lang="en-IN" sz="1600" spc="-15" dirty="0">
                <a:cs typeface="Calibri"/>
              </a:rPr>
              <a:t>ies</a:t>
            </a:r>
            <a:r>
              <a:rPr lang="en-IN" sz="1600" spc="7" dirty="0">
                <a:cs typeface="Calibri"/>
              </a:rPr>
              <a:t> </a:t>
            </a:r>
            <a:r>
              <a:rPr lang="en-IN" sz="1600" spc="-15" dirty="0">
                <a:cs typeface="Calibri"/>
              </a:rPr>
              <a:t>daily</a:t>
            </a:r>
            <a:r>
              <a:rPr lang="en-IN" sz="1600" spc="-43" dirty="0">
                <a:cs typeface="Calibri"/>
              </a:rPr>
              <a:t> </a:t>
            </a:r>
            <a:r>
              <a:rPr lang="en-IN" sz="1600" spc="-15" dirty="0">
                <a:cs typeface="Calibri"/>
              </a:rPr>
              <a:t>(dry and ha</a:t>
            </a:r>
            <a:r>
              <a:rPr lang="en-IN" sz="1600" spc="-43" dirty="0">
                <a:cs typeface="Calibri"/>
              </a:rPr>
              <a:t>z</a:t>
            </a:r>
            <a:r>
              <a:rPr lang="en-IN" sz="1600" spc="-15" dirty="0">
                <a:cs typeface="Calibri"/>
              </a:rPr>
              <a:t>a</a:t>
            </a:r>
            <a:r>
              <a:rPr lang="en-IN" sz="1600" spc="-50" dirty="0">
                <a:cs typeface="Calibri"/>
              </a:rPr>
              <a:t>r</a:t>
            </a:r>
            <a:r>
              <a:rPr lang="en-IN" sz="1600" spc="-15" dirty="0">
                <a:cs typeface="Calibri"/>
              </a:rPr>
              <a:t>dous waste can be collected</a:t>
            </a:r>
            <a:r>
              <a:rPr lang="en-IN" sz="1600" spc="7" dirty="0">
                <a:cs typeface="Calibri"/>
              </a:rPr>
              <a:t> on alternate or twice/once in a week) </a:t>
            </a:r>
            <a:r>
              <a:rPr sz="1600" spc="-7" dirty="0">
                <a:latin typeface="Calibri"/>
                <a:cs typeface="Calibri"/>
              </a:rPr>
              <a:t>f</a:t>
            </a:r>
            <a:r>
              <a:rPr sz="1600" spc="-58" dirty="0">
                <a:latin typeface="Calibri"/>
                <a:cs typeface="Calibri"/>
              </a:rPr>
              <a:t>r</a:t>
            </a:r>
            <a:r>
              <a:rPr sz="1600" spc="-22" dirty="0">
                <a:latin typeface="Calibri"/>
                <a:cs typeface="Calibri"/>
              </a:rPr>
              <a:t>om </a:t>
            </a:r>
            <a:r>
              <a:rPr sz="1600" spc="-15" dirty="0">
                <a:latin typeface="Calibri"/>
                <a:cs typeface="Calibri"/>
              </a:rPr>
              <a:t>the</a:t>
            </a:r>
            <a:r>
              <a:rPr sz="1600" spc="7" dirty="0">
                <a:latin typeface="Calibri"/>
                <a:cs typeface="Calibri"/>
              </a:rPr>
              <a:t> </a:t>
            </a:r>
            <a:r>
              <a:rPr sz="1600" spc="-15" dirty="0">
                <a:latin typeface="Calibri"/>
                <a:cs typeface="Calibri"/>
              </a:rPr>
              <a:t>house</a:t>
            </a:r>
            <a:r>
              <a:rPr sz="1600" spc="-58" dirty="0">
                <a:latin typeface="Calibri"/>
                <a:cs typeface="Calibri"/>
              </a:rPr>
              <a:t>/</a:t>
            </a:r>
            <a:r>
              <a:rPr sz="1600" spc="-36" dirty="0">
                <a:latin typeface="Calibri"/>
                <a:cs typeface="Calibri"/>
              </a:rPr>
              <a:t>c</a:t>
            </a:r>
            <a:r>
              <a:rPr sz="1600" spc="-22" dirty="0">
                <a:latin typeface="Calibri"/>
                <a:cs typeface="Calibri"/>
              </a:rPr>
              <a:t>om</a:t>
            </a:r>
            <a:r>
              <a:rPr sz="1600" spc="-36" dirty="0">
                <a:latin typeface="Calibri"/>
                <a:cs typeface="Calibri"/>
              </a:rPr>
              <a:t>m</a:t>
            </a:r>
            <a:r>
              <a:rPr sz="1600" spc="-15" dirty="0">
                <a:latin typeface="Calibri"/>
                <a:cs typeface="Calibri"/>
              </a:rPr>
              <a:t>e</a:t>
            </a:r>
            <a:r>
              <a:rPr sz="1600" spc="-65" dirty="0">
                <a:latin typeface="Calibri"/>
                <a:cs typeface="Calibri"/>
              </a:rPr>
              <a:t>r</a:t>
            </a:r>
            <a:r>
              <a:rPr sz="1600" spc="-15" dirty="0">
                <a:latin typeface="Calibri"/>
                <a:cs typeface="Calibri"/>
              </a:rPr>
              <a:t>cial</a:t>
            </a:r>
            <a:r>
              <a:rPr sz="1600" spc="36" dirty="0">
                <a:latin typeface="Calibri"/>
                <a:cs typeface="Calibri"/>
              </a:rPr>
              <a:t> </a:t>
            </a:r>
            <a:r>
              <a:rPr sz="1600" spc="-15" dirty="0">
                <a:latin typeface="Calibri"/>
                <a:cs typeface="Calibri"/>
              </a:rPr>
              <a:t>un</a:t>
            </a:r>
            <a:r>
              <a:rPr sz="1600" dirty="0">
                <a:latin typeface="Calibri"/>
                <a:cs typeface="Calibri"/>
              </a:rPr>
              <a:t>i</a:t>
            </a:r>
            <a:r>
              <a:rPr sz="1600" spc="-15" dirty="0">
                <a:latin typeface="Calibri"/>
                <a:cs typeface="Calibri"/>
              </a:rPr>
              <a:t>t</a:t>
            </a:r>
            <a:r>
              <a:rPr sz="1600" spc="-22" dirty="0">
                <a:latin typeface="Calibri"/>
                <a:cs typeface="Calibri"/>
              </a:rPr>
              <a:t> </a:t>
            </a:r>
            <a:r>
              <a:rPr sz="1600" spc="-15" dirty="0">
                <a:latin typeface="Calibri"/>
                <a:cs typeface="Calibri"/>
              </a:rPr>
              <a:t>or</a:t>
            </a:r>
            <a:r>
              <a:rPr sz="1600" spc="22" dirty="0">
                <a:latin typeface="Calibri"/>
                <a:cs typeface="Calibri"/>
              </a:rPr>
              <a:t> </a:t>
            </a:r>
            <a:r>
              <a:rPr sz="1600" spc="-43" dirty="0">
                <a:latin typeface="Calibri"/>
                <a:cs typeface="Calibri"/>
              </a:rPr>
              <a:t>g</a:t>
            </a:r>
            <a:r>
              <a:rPr sz="1600" spc="-29" dirty="0">
                <a:latin typeface="Calibri"/>
                <a:cs typeface="Calibri"/>
              </a:rPr>
              <a:t>at</a:t>
            </a:r>
            <a:r>
              <a:rPr sz="1600" spc="-15" dirty="0">
                <a:latin typeface="Calibri"/>
                <a:cs typeface="Calibri"/>
              </a:rPr>
              <a:t>e</a:t>
            </a:r>
            <a:r>
              <a:rPr sz="1600" spc="-43" dirty="0">
                <a:latin typeface="Calibri"/>
                <a:cs typeface="Calibri"/>
              </a:rPr>
              <a:t> </a:t>
            </a:r>
            <a:r>
              <a:rPr sz="1600" spc="-15" dirty="0">
                <a:latin typeface="Calibri"/>
                <a:cs typeface="Calibri"/>
              </a:rPr>
              <a:t>(which</a:t>
            </a:r>
            <a:r>
              <a:rPr sz="1600" spc="-36" dirty="0">
                <a:latin typeface="Calibri"/>
                <a:cs typeface="Calibri"/>
              </a:rPr>
              <a:t>ev</a:t>
            </a:r>
            <a:r>
              <a:rPr sz="1600" spc="-15" dirty="0">
                <a:latin typeface="Calibri"/>
                <a:cs typeface="Calibri"/>
              </a:rPr>
              <a:t>er</a:t>
            </a:r>
            <a:r>
              <a:rPr sz="1600" spc="50" dirty="0">
                <a:latin typeface="Calibri"/>
                <a:cs typeface="Calibri"/>
              </a:rPr>
              <a:t> </a:t>
            </a:r>
            <a:r>
              <a:rPr sz="1600" spc="-36" dirty="0">
                <a:latin typeface="Calibri"/>
                <a:cs typeface="Calibri"/>
              </a:rPr>
              <a:t>c</a:t>
            </a:r>
            <a:r>
              <a:rPr sz="1600" spc="-15" dirty="0">
                <a:latin typeface="Calibri"/>
                <a:cs typeface="Calibri"/>
              </a:rPr>
              <a:t>ond</a:t>
            </a:r>
            <a:r>
              <a:rPr sz="1600" dirty="0">
                <a:latin typeface="Calibri"/>
                <a:cs typeface="Calibri"/>
              </a:rPr>
              <a:t>i</a:t>
            </a:r>
            <a:r>
              <a:rPr sz="1600" spc="-15" dirty="0">
                <a:latin typeface="Calibri"/>
                <a:cs typeface="Calibri"/>
              </a:rPr>
              <a:t>tion app</a:t>
            </a:r>
            <a:r>
              <a:rPr sz="1600" dirty="0">
                <a:latin typeface="Calibri"/>
                <a:cs typeface="Calibri"/>
              </a:rPr>
              <a:t>l</a:t>
            </a:r>
            <a:r>
              <a:rPr sz="1600" spc="-7" dirty="0">
                <a:latin typeface="Calibri"/>
                <a:cs typeface="Calibri"/>
              </a:rPr>
              <a:t>i</a:t>
            </a:r>
            <a:r>
              <a:rPr sz="1600" spc="-36" dirty="0">
                <a:latin typeface="Calibri"/>
                <a:cs typeface="Calibri"/>
              </a:rPr>
              <a:t>c</a:t>
            </a:r>
            <a:r>
              <a:rPr sz="1600" spc="-15" dirty="0">
                <a:latin typeface="Calibri"/>
                <a:cs typeface="Calibri"/>
              </a:rPr>
              <a:t>ab</a:t>
            </a:r>
            <a:r>
              <a:rPr sz="1600" spc="-22" dirty="0">
                <a:latin typeface="Calibri"/>
                <a:cs typeface="Calibri"/>
              </a:rPr>
              <a:t>l</a:t>
            </a:r>
            <a:r>
              <a:rPr sz="1600" spc="-15" dirty="0">
                <a:latin typeface="Calibri"/>
                <a:cs typeface="Calibri"/>
              </a:rPr>
              <a:t>e)</a:t>
            </a:r>
            <a:r>
              <a:rPr sz="1600" spc="-29" dirty="0">
                <a:latin typeface="Calibri"/>
                <a:cs typeface="Calibri"/>
              </a:rPr>
              <a:t> </a:t>
            </a:r>
            <a:endParaRPr lang="en-US" sz="1600" spc="-29" dirty="0">
              <a:latin typeface="Calibri"/>
              <a:cs typeface="Calibri"/>
            </a:endParaRPr>
          </a:p>
          <a:p>
            <a:pPr marL="513651" marR="83468" indent="-495307">
              <a:buFont typeface="Calibri"/>
              <a:buAutoNum type="arabicPeriod" startAt="2"/>
              <a:tabLst>
                <a:tab pos="512734" algn="l"/>
              </a:tabLst>
            </a:pPr>
            <a:r>
              <a:rPr sz="1600" spc="-15" dirty="0">
                <a:latin typeface="Calibri"/>
                <a:cs typeface="Calibri"/>
              </a:rPr>
              <a:t>On</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bas</a:t>
            </a:r>
            <a:r>
              <a:rPr sz="1600" dirty="0">
                <a:latin typeface="Calibri"/>
                <a:cs typeface="Calibri"/>
              </a:rPr>
              <a:t>i</a:t>
            </a:r>
            <a:r>
              <a:rPr sz="1600" spc="-15" dirty="0">
                <a:latin typeface="Calibri"/>
                <a:cs typeface="Calibri"/>
              </a:rPr>
              <a:t>s</a:t>
            </a:r>
            <a:r>
              <a:rPr sz="1600" spc="-22" dirty="0">
                <a:latin typeface="Calibri"/>
                <a:cs typeface="Calibri"/>
              </a:rPr>
              <a:t> </a:t>
            </a:r>
            <a:r>
              <a:rPr sz="1600" spc="-15" dirty="0">
                <a:latin typeface="Calibri"/>
                <a:cs typeface="Calibri"/>
              </a:rPr>
              <a:t>of</a:t>
            </a:r>
            <a:r>
              <a:rPr sz="1600" spc="15" dirty="0">
                <a:latin typeface="Calibri"/>
                <a:cs typeface="Calibri"/>
              </a:rPr>
              <a:t> </a:t>
            </a:r>
            <a:r>
              <a:rPr sz="1600" spc="-58" dirty="0">
                <a:latin typeface="Calibri"/>
                <a:cs typeface="Calibri"/>
              </a:rPr>
              <a:t>r</a:t>
            </a:r>
            <a:r>
              <a:rPr sz="1600" spc="-15" dirty="0">
                <a:latin typeface="Calibri"/>
                <a:cs typeface="Calibri"/>
              </a:rPr>
              <a:t>esponse</a:t>
            </a:r>
            <a:r>
              <a:rPr sz="1600" spc="43" dirty="0">
                <a:latin typeface="Calibri"/>
                <a:cs typeface="Calibri"/>
              </a:rPr>
              <a:t> </a:t>
            </a:r>
            <a:r>
              <a:rPr sz="1600" spc="-15" dirty="0">
                <a:latin typeface="Calibri"/>
                <a:cs typeface="Calibri"/>
              </a:rPr>
              <a:t>(ne</a:t>
            </a:r>
            <a:r>
              <a:rPr sz="1600" spc="-50" dirty="0">
                <a:latin typeface="Calibri"/>
                <a:cs typeface="Calibri"/>
              </a:rPr>
              <a:t>g</a:t>
            </a:r>
            <a:r>
              <a:rPr sz="1600" spc="-29" dirty="0">
                <a:latin typeface="Calibri"/>
                <a:cs typeface="Calibri"/>
              </a:rPr>
              <a:t>a</a:t>
            </a:r>
            <a:r>
              <a:rPr sz="1600" spc="-7" dirty="0">
                <a:latin typeface="Calibri"/>
                <a:cs typeface="Calibri"/>
              </a:rPr>
              <a:t>ti</a:t>
            </a:r>
            <a:r>
              <a:rPr sz="1600" spc="-36" dirty="0">
                <a:latin typeface="Calibri"/>
                <a:cs typeface="Calibri"/>
              </a:rPr>
              <a:t>v</a:t>
            </a:r>
            <a:r>
              <a:rPr sz="1600" spc="-15" dirty="0">
                <a:latin typeface="Calibri"/>
                <a:cs typeface="Calibri"/>
              </a:rPr>
              <a:t>e</a:t>
            </a:r>
            <a:r>
              <a:rPr sz="1600" spc="-29" dirty="0">
                <a:latin typeface="Calibri"/>
                <a:cs typeface="Calibri"/>
              </a:rPr>
              <a:t>/</a:t>
            </a:r>
            <a:r>
              <a:rPr sz="1600" spc="-15" dirty="0">
                <a:latin typeface="Calibri"/>
                <a:cs typeface="Calibri"/>
              </a:rPr>
              <a:t>positi</a:t>
            </a:r>
            <a:r>
              <a:rPr sz="1600" spc="-36" dirty="0">
                <a:latin typeface="Calibri"/>
                <a:cs typeface="Calibri"/>
              </a:rPr>
              <a:t>v</a:t>
            </a:r>
            <a:r>
              <a:rPr sz="1600" spc="-15" dirty="0">
                <a:latin typeface="Calibri"/>
                <a:cs typeface="Calibri"/>
              </a:rPr>
              <a:t>e) </a:t>
            </a:r>
            <a:r>
              <a:rPr sz="1600" spc="-58" dirty="0">
                <a:latin typeface="Calibri"/>
                <a:cs typeface="Calibri"/>
              </a:rPr>
              <a:t>r</a:t>
            </a:r>
            <a:r>
              <a:rPr sz="1600" spc="-15" dirty="0">
                <a:latin typeface="Calibri"/>
                <a:cs typeface="Calibri"/>
              </a:rPr>
              <a:t>e</a:t>
            </a:r>
            <a:r>
              <a:rPr sz="1600" spc="-29" dirty="0">
                <a:latin typeface="Calibri"/>
                <a:cs typeface="Calibri"/>
              </a:rPr>
              <a:t>c</a:t>
            </a:r>
            <a:r>
              <a:rPr sz="1600" spc="-15" dirty="0">
                <a:latin typeface="Calibri"/>
                <a:cs typeface="Calibri"/>
              </a:rPr>
              <a:t>ei</a:t>
            </a:r>
            <a:r>
              <a:rPr sz="1600" spc="-29" dirty="0">
                <a:latin typeface="Calibri"/>
                <a:cs typeface="Calibri"/>
              </a:rPr>
              <a:t>v</a:t>
            </a:r>
            <a:r>
              <a:rPr sz="1600" spc="-15" dirty="0">
                <a:latin typeface="Calibri"/>
                <a:cs typeface="Calibri"/>
              </a:rPr>
              <a:t>ed</a:t>
            </a:r>
            <a:r>
              <a:rPr sz="1600" spc="29" dirty="0">
                <a:latin typeface="Calibri"/>
                <a:cs typeface="Calibri"/>
              </a:rPr>
              <a:t> </a:t>
            </a:r>
            <a:r>
              <a:rPr sz="1600" spc="-7" dirty="0">
                <a:latin typeface="Calibri"/>
                <a:cs typeface="Calibri"/>
              </a:rPr>
              <a:t>f</a:t>
            </a:r>
            <a:r>
              <a:rPr sz="1600" spc="-58" dirty="0">
                <a:latin typeface="Calibri"/>
                <a:cs typeface="Calibri"/>
              </a:rPr>
              <a:t>r</a:t>
            </a:r>
            <a:r>
              <a:rPr sz="1600" spc="-22" dirty="0">
                <a:latin typeface="Calibri"/>
                <a:cs typeface="Calibri"/>
              </a:rPr>
              <a:t>om</a:t>
            </a:r>
            <a:r>
              <a:rPr sz="1600" spc="22" dirty="0">
                <a:latin typeface="Calibri"/>
                <a:cs typeface="Calibri"/>
              </a:rPr>
              <a:t> </a:t>
            </a:r>
            <a:r>
              <a:rPr sz="1600" spc="-15" dirty="0">
                <a:latin typeface="Calibri"/>
                <a:cs typeface="Calibri"/>
              </a:rPr>
              <a:t>households</a:t>
            </a:r>
            <a:r>
              <a:rPr sz="1600" spc="-58" dirty="0">
                <a:latin typeface="Calibri"/>
                <a:cs typeface="Calibri"/>
              </a:rPr>
              <a:t>/</a:t>
            </a:r>
            <a:r>
              <a:rPr sz="1600" spc="-36" dirty="0">
                <a:latin typeface="Calibri"/>
                <a:cs typeface="Calibri"/>
              </a:rPr>
              <a:t>c</a:t>
            </a:r>
            <a:r>
              <a:rPr sz="1600" spc="-22" dirty="0">
                <a:latin typeface="Calibri"/>
                <a:cs typeface="Calibri"/>
              </a:rPr>
              <a:t>om</a:t>
            </a:r>
            <a:r>
              <a:rPr sz="1600" spc="-36" dirty="0">
                <a:latin typeface="Calibri"/>
                <a:cs typeface="Calibri"/>
              </a:rPr>
              <a:t>m</a:t>
            </a:r>
            <a:r>
              <a:rPr sz="1600" spc="-15" dirty="0">
                <a:latin typeface="Calibri"/>
                <a:cs typeface="Calibri"/>
              </a:rPr>
              <a:t>e</a:t>
            </a:r>
            <a:r>
              <a:rPr sz="1600" spc="-65" dirty="0">
                <a:latin typeface="Calibri"/>
                <a:cs typeface="Calibri"/>
              </a:rPr>
              <a:t>r</a:t>
            </a:r>
            <a:r>
              <a:rPr sz="1600" spc="-15" dirty="0">
                <a:latin typeface="Calibri"/>
                <a:cs typeface="Calibri"/>
              </a:rPr>
              <a:t>cial</a:t>
            </a:r>
            <a:r>
              <a:rPr sz="1600" spc="36" dirty="0">
                <a:latin typeface="Calibri"/>
                <a:cs typeface="Calibri"/>
              </a:rPr>
              <a:t> </a:t>
            </a:r>
            <a:r>
              <a:rPr sz="1600" spc="-15" dirty="0">
                <a:latin typeface="Calibri"/>
                <a:cs typeface="Calibri"/>
              </a:rPr>
              <a:t>un</a:t>
            </a:r>
            <a:r>
              <a:rPr sz="1600" dirty="0">
                <a:latin typeface="Calibri"/>
                <a:cs typeface="Calibri"/>
              </a:rPr>
              <a:t>i</a:t>
            </a:r>
            <a:r>
              <a:rPr sz="1600" spc="-15" dirty="0">
                <a:latin typeface="Calibri"/>
                <a:cs typeface="Calibri"/>
              </a:rPr>
              <a:t>ts,</a:t>
            </a:r>
            <a:r>
              <a:rPr sz="1600" spc="22" dirty="0">
                <a:latin typeface="Calibri"/>
                <a:cs typeface="Calibri"/>
              </a:rPr>
              <a:t> </a:t>
            </a:r>
            <a:r>
              <a:rPr sz="1600" b="1" spc="-22" dirty="0">
                <a:latin typeface="Calibri"/>
                <a:cs typeface="Calibri"/>
              </a:rPr>
              <a:t>I</a:t>
            </a:r>
            <a:r>
              <a:rPr sz="1600" b="1" spc="-15" dirty="0">
                <a:latin typeface="Calibri"/>
                <a:cs typeface="Calibri"/>
              </a:rPr>
              <a:t>n</a:t>
            </a:r>
            <a:r>
              <a:rPr sz="1600" b="1" spc="-22" dirty="0">
                <a:latin typeface="Calibri"/>
                <a:cs typeface="Calibri"/>
              </a:rPr>
              <a:t>d</a:t>
            </a:r>
            <a:r>
              <a:rPr sz="1600" b="1" spc="-15" dirty="0">
                <a:latin typeface="Calibri"/>
                <a:cs typeface="Calibri"/>
              </a:rPr>
              <a:t>epende</a:t>
            </a:r>
            <a:r>
              <a:rPr sz="1600" b="1" spc="-36" dirty="0">
                <a:latin typeface="Calibri"/>
                <a:cs typeface="Calibri"/>
              </a:rPr>
              <a:t>n</a:t>
            </a:r>
            <a:r>
              <a:rPr sz="1600" b="1" spc="-15" dirty="0">
                <a:latin typeface="Calibri"/>
                <a:cs typeface="Calibri"/>
              </a:rPr>
              <a:t>t</a:t>
            </a:r>
            <a:r>
              <a:rPr sz="1600" b="1" spc="80" dirty="0">
                <a:latin typeface="Calibri"/>
                <a:cs typeface="Calibri"/>
              </a:rPr>
              <a:t> </a:t>
            </a:r>
            <a:r>
              <a:rPr sz="1600" b="1" spc="-130" dirty="0">
                <a:latin typeface="Calibri"/>
                <a:cs typeface="Calibri"/>
              </a:rPr>
              <a:t>V</a:t>
            </a:r>
            <a:r>
              <a:rPr sz="1600" b="1" spc="-7" dirty="0">
                <a:latin typeface="Calibri"/>
                <a:cs typeface="Calibri"/>
              </a:rPr>
              <a:t>al</a:t>
            </a:r>
            <a:r>
              <a:rPr sz="1600" b="1" dirty="0">
                <a:latin typeface="Calibri"/>
                <a:cs typeface="Calibri"/>
              </a:rPr>
              <a:t>i</a:t>
            </a:r>
            <a:r>
              <a:rPr sz="1600" b="1" spc="-15" dirty="0">
                <a:latin typeface="Calibri"/>
                <a:cs typeface="Calibri"/>
              </a:rPr>
              <a:t>d</a:t>
            </a:r>
            <a:r>
              <a:rPr sz="1600" b="1" spc="-29" dirty="0">
                <a:latin typeface="Calibri"/>
                <a:cs typeface="Calibri"/>
              </a:rPr>
              <a:t>a</a:t>
            </a:r>
            <a:r>
              <a:rPr sz="1600" b="1" spc="-7" dirty="0">
                <a:latin typeface="Calibri"/>
                <a:cs typeface="Calibri"/>
              </a:rPr>
              <a:t>tio</a:t>
            </a:r>
            <a:r>
              <a:rPr sz="1600" b="1" spc="-15" dirty="0">
                <a:latin typeface="Calibri"/>
                <a:cs typeface="Calibri"/>
              </a:rPr>
              <a:t>n M</a:t>
            </a:r>
            <a:r>
              <a:rPr sz="1600" b="1" spc="-36" dirty="0">
                <a:latin typeface="Calibri"/>
                <a:cs typeface="Calibri"/>
              </a:rPr>
              <a:t>a</a:t>
            </a:r>
            <a:r>
              <a:rPr sz="1600" b="1" spc="-15" dirty="0">
                <a:latin typeface="Calibri"/>
                <a:cs typeface="Calibri"/>
              </a:rPr>
              <a:t>trix</a:t>
            </a:r>
            <a:r>
              <a:rPr sz="1600" b="1" spc="7" dirty="0">
                <a:latin typeface="Calibri"/>
                <a:cs typeface="Calibri"/>
              </a:rPr>
              <a:t> </a:t>
            </a:r>
            <a:r>
              <a:rPr sz="1600" b="1" spc="-22" dirty="0">
                <a:latin typeface="Calibri"/>
                <a:cs typeface="Calibri"/>
              </a:rPr>
              <a:t>(I</a:t>
            </a:r>
            <a:r>
              <a:rPr sz="1600" b="1" spc="-15" dirty="0">
                <a:latin typeface="Calibri"/>
                <a:cs typeface="Calibri"/>
              </a:rPr>
              <a:t>VM)</a:t>
            </a:r>
            <a:r>
              <a:rPr sz="1600" b="1" spc="43"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36" dirty="0">
                <a:latin typeface="Calibri"/>
                <a:cs typeface="Calibri"/>
              </a:rPr>
              <a:t> </a:t>
            </a:r>
            <a:r>
              <a:rPr sz="1600" spc="-15" dirty="0">
                <a:latin typeface="Calibri"/>
                <a:cs typeface="Calibri"/>
              </a:rPr>
              <a:t>be</a:t>
            </a:r>
            <a:r>
              <a:rPr sz="1600" spc="7" dirty="0">
                <a:latin typeface="Calibri"/>
                <a:cs typeface="Calibri"/>
              </a:rPr>
              <a:t> </a:t>
            </a:r>
            <a:r>
              <a:rPr lang="en-US" sz="1600" spc="-15" dirty="0">
                <a:latin typeface="Calibri"/>
                <a:cs typeface="Calibri"/>
              </a:rPr>
              <a:t>applied,</a:t>
            </a:r>
            <a:r>
              <a:rPr sz="1600" spc="-43" dirty="0">
                <a:latin typeface="Calibri"/>
                <a:cs typeface="Calibri"/>
              </a:rPr>
              <a:t> </a:t>
            </a:r>
            <a:r>
              <a:rPr sz="1600" spc="-15" dirty="0">
                <a:latin typeface="Calibri"/>
                <a:cs typeface="Calibri"/>
              </a:rPr>
              <a:t>and</a:t>
            </a:r>
            <a:r>
              <a:rPr sz="1600" spc="-22" dirty="0">
                <a:latin typeface="Calibri"/>
                <a:cs typeface="Calibri"/>
              </a:rPr>
              <a:t> </a:t>
            </a:r>
            <a:r>
              <a:rPr sz="1600" spc="-15" dirty="0">
                <a:latin typeface="Calibri"/>
                <a:cs typeface="Calibri"/>
              </a:rPr>
              <a:t>final</a:t>
            </a:r>
            <a:r>
              <a:rPr sz="1600" spc="-36" dirty="0">
                <a:latin typeface="Calibri"/>
                <a:cs typeface="Calibri"/>
              </a:rPr>
              <a:t> </a:t>
            </a:r>
            <a:r>
              <a:rPr sz="1600" spc="-15" dirty="0">
                <a:latin typeface="Calibri"/>
                <a:cs typeface="Calibri"/>
              </a:rPr>
              <a:t>mar</a:t>
            </a:r>
            <a:r>
              <a:rPr sz="1600" spc="-50" dirty="0">
                <a:latin typeface="Calibri"/>
                <a:cs typeface="Calibri"/>
              </a:rPr>
              <a:t>k</a:t>
            </a:r>
            <a:r>
              <a:rPr sz="1600" spc="-15" dirty="0">
                <a:latin typeface="Calibri"/>
                <a:cs typeface="Calibri"/>
              </a:rPr>
              <a:t>s</a:t>
            </a:r>
            <a:r>
              <a:rPr sz="1600" spc="7" dirty="0">
                <a:latin typeface="Calibri"/>
                <a:cs typeface="Calibri"/>
              </a:rPr>
              <a:t> </a:t>
            </a:r>
            <a:r>
              <a:rPr sz="1600" spc="-15" dirty="0">
                <a:latin typeface="Calibri"/>
                <a:cs typeface="Calibri"/>
              </a:rPr>
              <a:t>g</a:t>
            </a:r>
            <a:r>
              <a:rPr sz="1600" dirty="0">
                <a:latin typeface="Calibri"/>
                <a:cs typeface="Calibri"/>
              </a:rPr>
              <a:t>i</a:t>
            </a:r>
            <a:r>
              <a:rPr sz="1600" spc="-36" dirty="0">
                <a:latin typeface="Calibri"/>
                <a:cs typeface="Calibri"/>
              </a:rPr>
              <a:t>v</a:t>
            </a:r>
            <a:r>
              <a:rPr sz="1600" spc="-15" dirty="0">
                <a:latin typeface="Calibri"/>
                <a:cs typeface="Calibri"/>
              </a:rPr>
              <a:t>en</a:t>
            </a:r>
            <a:r>
              <a:rPr sz="1600" spc="-7" dirty="0">
                <a:latin typeface="Calibri"/>
                <a:cs typeface="Calibri"/>
              </a:rPr>
              <a:t> </a:t>
            </a:r>
            <a:r>
              <a:rPr sz="1600" spc="-22" dirty="0">
                <a:latin typeface="Calibri"/>
                <a:cs typeface="Calibri"/>
              </a:rPr>
              <a:t>)</a:t>
            </a:r>
            <a:r>
              <a:rPr sz="1600" spc="-7" dirty="0">
                <a:latin typeface="Calibri"/>
                <a:cs typeface="Calibri"/>
              </a:rPr>
              <a:t>.  </a:t>
            </a:r>
            <a:r>
              <a:rPr sz="1600" spc="-15" dirty="0">
                <a:latin typeface="Calibri"/>
                <a:cs typeface="Calibri"/>
              </a:rPr>
              <a:t>Final</a:t>
            </a:r>
            <a:r>
              <a:rPr sz="1600" spc="-29" dirty="0">
                <a:latin typeface="Calibri"/>
                <a:cs typeface="Calibri"/>
              </a:rPr>
              <a:t> </a:t>
            </a:r>
            <a:r>
              <a:rPr sz="1600" spc="-15" dirty="0">
                <a:latin typeface="Calibri"/>
                <a:cs typeface="Calibri"/>
              </a:rPr>
              <a:t>mar</a:t>
            </a:r>
            <a:r>
              <a:rPr sz="1600" spc="-50" dirty="0">
                <a:latin typeface="Calibri"/>
                <a:cs typeface="Calibri"/>
              </a:rPr>
              <a:t>k</a:t>
            </a:r>
            <a:r>
              <a:rPr sz="1600" spc="-15" dirty="0">
                <a:latin typeface="Calibri"/>
                <a:cs typeface="Calibri"/>
              </a:rPr>
              <a:t>s</a:t>
            </a:r>
            <a:r>
              <a:rPr sz="1600" spc="29" dirty="0">
                <a:latin typeface="Calibri"/>
                <a:cs typeface="Calibri"/>
              </a:rPr>
              <a:t> </a:t>
            </a:r>
            <a:r>
              <a:rPr sz="1600" spc="-15" dirty="0">
                <a:latin typeface="Calibri"/>
                <a:cs typeface="Calibri"/>
              </a:rPr>
              <a:t>=</a:t>
            </a:r>
            <a:r>
              <a:rPr sz="1600" spc="-7" dirty="0">
                <a:latin typeface="Calibri"/>
                <a:cs typeface="Calibri"/>
              </a:rPr>
              <a:t> </a:t>
            </a:r>
            <a:r>
              <a:rPr sz="1600" spc="-15" dirty="0">
                <a:latin typeface="Calibri"/>
                <a:cs typeface="Calibri"/>
              </a:rPr>
              <a:t>Mar</a:t>
            </a:r>
            <a:r>
              <a:rPr sz="1600" spc="-43" dirty="0">
                <a:latin typeface="Calibri"/>
                <a:cs typeface="Calibri"/>
              </a:rPr>
              <a:t>k</a:t>
            </a:r>
            <a:r>
              <a:rPr sz="1600" spc="-15" dirty="0">
                <a:latin typeface="Calibri"/>
                <a:cs typeface="Calibri"/>
              </a:rPr>
              <a:t>s</a:t>
            </a:r>
            <a:r>
              <a:rPr sz="1600" spc="7" dirty="0">
                <a:latin typeface="Calibri"/>
                <a:cs typeface="Calibri"/>
              </a:rPr>
              <a:t> </a:t>
            </a:r>
            <a:r>
              <a:rPr sz="1600" spc="-15" dirty="0">
                <a:latin typeface="Calibri"/>
                <a:cs typeface="Calibri"/>
              </a:rPr>
              <a:t>claim</a:t>
            </a:r>
            <a:r>
              <a:rPr sz="1600" spc="-29" dirty="0">
                <a:latin typeface="Calibri"/>
                <a:cs typeface="Calibri"/>
              </a:rPr>
              <a:t>e</a:t>
            </a:r>
            <a:r>
              <a:rPr sz="1600" spc="-15" dirty="0">
                <a:latin typeface="Calibri"/>
                <a:cs typeface="Calibri"/>
              </a:rPr>
              <a:t>d</a:t>
            </a:r>
            <a:r>
              <a:rPr sz="1600" spc="29" dirty="0">
                <a:latin typeface="Calibri"/>
                <a:cs typeface="Calibri"/>
              </a:rPr>
              <a:t> </a:t>
            </a:r>
            <a:r>
              <a:rPr sz="1600" spc="-15" dirty="0">
                <a:latin typeface="Calibri"/>
                <a:cs typeface="Calibri"/>
              </a:rPr>
              <a:t>–</a:t>
            </a:r>
            <a:r>
              <a:rPr sz="1600" spc="7" dirty="0">
                <a:latin typeface="Calibri"/>
                <a:cs typeface="Calibri"/>
              </a:rPr>
              <a:t> </a:t>
            </a:r>
            <a:r>
              <a:rPr sz="1600" spc="-15" dirty="0">
                <a:latin typeface="Calibri"/>
                <a:cs typeface="Calibri"/>
              </a:rPr>
              <a:t>mar</a:t>
            </a:r>
            <a:r>
              <a:rPr sz="1600" spc="-50" dirty="0">
                <a:latin typeface="Calibri"/>
                <a:cs typeface="Calibri"/>
              </a:rPr>
              <a:t>k</a:t>
            </a:r>
            <a:r>
              <a:rPr sz="1600" spc="-15" dirty="0">
                <a:latin typeface="Calibri"/>
                <a:cs typeface="Calibri"/>
              </a:rPr>
              <a:t>s</a:t>
            </a:r>
            <a:r>
              <a:rPr sz="1600" spc="7" dirty="0">
                <a:latin typeface="Calibri"/>
                <a:cs typeface="Calibri"/>
              </a:rPr>
              <a:t> </a:t>
            </a:r>
            <a:r>
              <a:rPr sz="1600" spc="-15" dirty="0">
                <a:latin typeface="Calibri"/>
                <a:cs typeface="Calibri"/>
              </a:rPr>
              <a:t>adju</a:t>
            </a:r>
            <a:r>
              <a:rPr sz="1600" spc="-29" dirty="0">
                <a:latin typeface="Calibri"/>
                <a:cs typeface="Calibri"/>
              </a:rPr>
              <a:t>st</a:t>
            </a:r>
            <a:r>
              <a:rPr sz="1600" spc="-15" dirty="0">
                <a:latin typeface="Calibri"/>
                <a:cs typeface="Calibri"/>
              </a:rPr>
              <a:t>ed</a:t>
            </a:r>
            <a:r>
              <a:rPr sz="1600" spc="-22" dirty="0">
                <a:latin typeface="Calibri"/>
                <a:cs typeface="Calibri"/>
              </a:rPr>
              <a:t> </a:t>
            </a:r>
            <a:r>
              <a:rPr sz="1600" spc="-15" dirty="0">
                <a:latin typeface="Calibri"/>
                <a:cs typeface="Calibri"/>
              </a:rPr>
              <a:t>under independe</a:t>
            </a:r>
            <a:r>
              <a:rPr sz="1600" spc="-36" dirty="0">
                <a:latin typeface="Calibri"/>
                <a:cs typeface="Calibri"/>
              </a:rPr>
              <a:t>n</a:t>
            </a:r>
            <a:r>
              <a:rPr sz="1600" spc="-15" dirty="0">
                <a:latin typeface="Calibri"/>
                <a:cs typeface="Calibri"/>
              </a:rPr>
              <a:t>t </a:t>
            </a:r>
            <a:r>
              <a:rPr sz="1600" spc="-50" dirty="0">
                <a:latin typeface="Calibri"/>
                <a:cs typeface="Calibri"/>
              </a:rPr>
              <a:t>v</a:t>
            </a:r>
            <a:r>
              <a:rPr sz="1600" spc="-15" dirty="0">
                <a:latin typeface="Calibri"/>
                <a:cs typeface="Calibri"/>
              </a:rPr>
              <a:t>a</a:t>
            </a:r>
            <a:r>
              <a:rPr sz="1600" dirty="0">
                <a:latin typeface="Calibri"/>
                <a:cs typeface="Calibri"/>
              </a:rPr>
              <a:t>l</a:t>
            </a:r>
            <a:r>
              <a:rPr sz="1600" spc="-15" dirty="0">
                <a:latin typeface="Calibri"/>
                <a:cs typeface="Calibri"/>
              </a:rPr>
              <a:t>id</a:t>
            </a:r>
            <a:r>
              <a:rPr sz="1600" spc="-29" dirty="0">
                <a:latin typeface="Calibri"/>
                <a:cs typeface="Calibri"/>
              </a:rPr>
              <a:t>a</a:t>
            </a:r>
            <a:r>
              <a:rPr sz="1600" spc="-15" dirty="0">
                <a:latin typeface="Calibri"/>
                <a:cs typeface="Calibri"/>
              </a:rPr>
              <a:t>t</a:t>
            </a:r>
            <a:r>
              <a:rPr sz="1600" spc="-22" dirty="0">
                <a:latin typeface="Calibri"/>
                <a:cs typeface="Calibri"/>
              </a:rPr>
              <a:t>i</a:t>
            </a:r>
            <a:r>
              <a:rPr sz="1600" spc="-15" dirty="0">
                <a:latin typeface="Calibri"/>
                <a:cs typeface="Calibri"/>
              </a:rPr>
              <a:t>on</a:t>
            </a:r>
            <a:r>
              <a:rPr sz="1600" spc="-43" dirty="0">
                <a:latin typeface="Calibri"/>
                <a:cs typeface="Calibri"/>
              </a:rPr>
              <a:t> </a:t>
            </a:r>
            <a:r>
              <a:rPr sz="1600" spc="-7" dirty="0">
                <a:latin typeface="Calibri"/>
                <a:cs typeface="Calibri"/>
              </a:rPr>
              <a:t>(if </a:t>
            </a:r>
            <a:r>
              <a:rPr sz="1600" spc="-15" dirty="0">
                <a:latin typeface="Calibri"/>
                <a:cs typeface="Calibri"/>
              </a:rPr>
              <a:t>a</a:t>
            </a:r>
            <a:r>
              <a:rPr sz="1600" spc="-43" dirty="0">
                <a:latin typeface="Calibri"/>
                <a:cs typeface="Calibri"/>
              </a:rPr>
              <a:t>n</a:t>
            </a:r>
            <a:r>
              <a:rPr sz="1600" spc="-15" dirty="0">
                <a:latin typeface="Calibri"/>
                <a:cs typeface="Calibri"/>
              </a:rPr>
              <a:t>y</a:t>
            </a:r>
            <a:r>
              <a:rPr sz="1600" spc="-22" dirty="0">
                <a:latin typeface="Calibri"/>
                <a:cs typeface="Calibri"/>
              </a:rPr>
              <a:t>)</a:t>
            </a:r>
            <a:r>
              <a:rPr sz="1600" spc="-7" dirty="0">
                <a:latin typeface="Calibri"/>
                <a:cs typeface="Calibri"/>
              </a:rPr>
              <a:t>.</a:t>
            </a:r>
            <a:endParaRPr sz="1600" dirty="0">
              <a:latin typeface="Calibri"/>
              <a:cs typeface="Calibri"/>
            </a:endParaRPr>
          </a:p>
        </p:txBody>
      </p:sp>
      <p:grpSp>
        <p:nvGrpSpPr>
          <p:cNvPr id="2" name="Group 1">
            <a:extLst>
              <a:ext uri="{FF2B5EF4-FFF2-40B4-BE49-F238E27FC236}">
                <a16:creationId xmlns:a16="http://schemas.microsoft.com/office/drawing/2014/main" id="{658048FF-0962-4649-96B5-6BC614F702FF}"/>
              </a:ext>
            </a:extLst>
          </p:cNvPr>
          <p:cNvGrpSpPr/>
          <p:nvPr/>
        </p:nvGrpSpPr>
        <p:grpSpPr>
          <a:xfrm>
            <a:off x="76200" y="4203776"/>
            <a:ext cx="1756228" cy="5067224"/>
            <a:chOff x="-5976088" y="2846232"/>
            <a:chExt cx="2263813" cy="5220083"/>
          </a:xfrm>
        </p:grpSpPr>
        <p:sp>
          <p:nvSpPr>
            <p:cNvPr id="21" name="object 12">
              <a:extLst>
                <a:ext uri="{FF2B5EF4-FFF2-40B4-BE49-F238E27FC236}">
                  <a16:creationId xmlns:a16="http://schemas.microsoft.com/office/drawing/2014/main" id="{4CAB4547-5784-4A45-A6EF-9D7AC9E5B381}"/>
                </a:ext>
              </a:extLst>
            </p:cNvPr>
            <p:cNvSpPr/>
            <p:nvPr/>
          </p:nvSpPr>
          <p:spPr>
            <a:xfrm>
              <a:off x="-5976088" y="2846232"/>
              <a:ext cx="2240957" cy="5220083"/>
            </a:xfrm>
            <a:custGeom>
              <a:avLst/>
              <a:gdLst/>
              <a:ahLst/>
              <a:cxnLst/>
              <a:rect l="l" t="t" r="r" b="b"/>
              <a:pathLst>
                <a:path w="1551432" h="2791966">
                  <a:moveTo>
                    <a:pt x="1292860" y="0"/>
                  </a:moveTo>
                  <a:lnTo>
                    <a:pt x="258572" y="0"/>
                  </a:lnTo>
                  <a:lnTo>
                    <a:pt x="237365" y="857"/>
                  </a:lnTo>
                  <a:lnTo>
                    <a:pt x="196436" y="7518"/>
                  </a:lnTo>
                  <a:lnTo>
                    <a:pt x="157926" y="20327"/>
                  </a:lnTo>
                  <a:lnTo>
                    <a:pt x="122370" y="38753"/>
                  </a:lnTo>
                  <a:lnTo>
                    <a:pt x="90298" y="62262"/>
                  </a:lnTo>
                  <a:lnTo>
                    <a:pt x="62245" y="90319"/>
                  </a:lnTo>
                  <a:lnTo>
                    <a:pt x="38741" y="122392"/>
                  </a:lnTo>
                  <a:lnTo>
                    <a:pt x="20320" y="157948"/>
                  </a:lnTo>
                  <a:lnTo>
                    <a:pt x="7515" y="196452"/>
                  </a:lnTo>
                  <a:lnTo>
                    <a:pt x="857" y="237372"/>
                  </a:lnTo>
                  <a:lnTo>
                    <a:pt x="0" y="258572"/>
                  </a:lnTo>
                  <a:lnTo>
                    <a:pt x="0" y="2533396"/>
                  </a:lnTo>
                  <a:lnTo>
                    <a:pt x="3384" y="2575336"/>
                  </a:lnTo>
                  <a:lnTo>
                    <a:pt x="13182" y="2615122"/>
                  </a:lnTo>
                  <a:lnTo>
                    <a:pt x="28862" y="2652221"/>
                  </a:lnTo>
                  <a:lnTo>
                    <a:pt x="49891" y="2686101"/>
                  </a:lnTo>
                  <a:lnTo>
                    <a:pt x="75736" y="2716230"/>
                  </a:lnTo>
                  <a:lnTo>
                    <a:pt x="105865" y="2742075"/>
                  </a:lnTo>
                  <a:lnTo>
                    <a:pt x="139746" y="2763104"/>
                  </a:lnTo>
                  <a:lnTo>
                    <a:pt x="176845" y="2778784"/>
                  </a:lnTo>
                  <a:lnTo>
                    <a:pt x="216631" y="2788582"/>
                  </a:lnTo>
                  <a:lnTo>
                    <a:pt x="258572" y="2791966"/>
                  </a:lnTo>
                  <a:lnTo>
                    <a:pt x="1292860" y="2791966"/>
                  </a:lnTo>
                  <a:lnTo>
                    <a:pt x="1334787" y="2788582"/>
                  </a:lnTo>
                  <a:lnTo>
                    <a:pt x="1374566" y="2778784"/>
                  </a:lnTo>
                  <a:lnTo>
                    <a:pt x="1411663" y="2763104"/>
                  </a:lnTo>
                  <a:lnTo>
                    <a:pt x="1445544" y="2742075"/>
                  </a:lnTo>
                  <a:lnTo>
                    <a:pt x="1475676" y="2716230"/>
                  </a:lnTo>
                  <a:lnTo>
                    <a:pt x="1501526" y="2686101"/>
                  </a:lnTo>
                  <a:lnTo>
                    <a:pt x="1522559" y="2652221"/>
                  </a:lnTo>
                  <a:lnTo>
                    <a:pt x="1538244" y="2615122"/>
                  </a:lnTo>
                  <a:lnTo>
                    <a:pt x="1548046" y="2575336"/>
                  </a:lnTo>
                  <a:lnTo>
                    <a:pt x="1551432" y="2533396"/>
                  </a:lnTo>
                  <a:lnTo>
                    <a:pt x="1551432" y="258572"/>
                  </a:lnTo>
                  <a:lnTo>
                    <a:pt x="1548046" y="216644"/>
                  </a:lnTo>
                  <a:lnTo>
                    <a:pt x="1538244" y="176865"/>
                  </a:lnTo>
                  <a:lnTo>
                    <a:pt x="1522559" y="139768"/>
                  </a:lnTo>
                  <a:lnTo>
                    <a:pt x="1501526" y="105887"/>
                  </a:lnTo>
                  <a:lnTo>
                    <a:pt x="1475676" y="75755"/>
                  </a:lnTo>
                  <a:lnTo>
                    <a:pt x="1445544" y="49905"/>
                  </a:lnTo>
                  <a:lnTo>
                    <a:pt x="1411663" y="28872"/>
                  </a:lnTo>
                  <a:lnTo>
                    <a:pt x="1374566" y="13187"/>
                  </a:lnTo>
                  <a:lnTo>
                    <a:pt x="1334787" y="3385"/>
                  </a:lnTo>
                  <a:lnTo>
                    <a:pt x="1292860" y="0"/>
                  </a:lnTo>
                  <a:close/>
                </a:path>
              </a:pathLst>
            </a:custGeom>
            <a:solidFill>
              <a:srgbClr val="A9D18E"/>
            </a:solidFill>
          </p:spPr>
          <p:txBody>
            <a:bodyPr wrap="square" lIns="0" tIns="0" rIns="0" bIns="0" rtlCol="0">
              <a:noAutofit/>
            </a:bodyPr>
            <a:lstStyle/>
            <a:p>
              <a:endParaRPr sz="2000"/>
            </a:p>
          </p:txBody>
        </p:sp>
        <p:sp>
          <p:nvSpPr>
            <p:cNvPr id="22" name="object 13">
              <a:extLst>
                <a:ext uri="{FF2B5EF4-FFF2-40B4-BE49-F238E27FC236}">
                  <a16:creationId xmlns:a16="http://schemas.microsoft.com/office/drawing/2014/main" id="{BEA45A56-53D0-1A4F-BD67-116247C08255}"/>
                </a:ext>
              </a:extLst>
            </p:cNvPr>
            <p:cNvSpPr/>
            <p:nvPr/>
          </p:nvSpPr>
          <p:spPr>
            <a:xfrm>
              <a:off x="-5953232" y="2846232"/>
              <a:ext cx="2240957" cy="5220082"/>
            </a:xfrm>
            <a:custGeom>
              <a:avLst/>
              <a:gdLst/>
              <a:ahLst/>
              <a:cxnLst/>
              <a:rect l="l" t="t" r="r" b="b"/>
              <a:pathLst>
                <a:path w="1551432" h="2791966">
                  <a:moveTo>
                    <a:pt x="0" y="258572"/>
                  </a:moveTo>
                  <a:lnTo>
                    <a:pt x="3384" y="216644"/>
                  </a:lnTo>
                  <a:lnTo>
                    <a:pt x="13182" y="176865"/>
                  </a:lnTo>
                  <a:lnTo>
                    <a:pt x="28862" y="139768"/>
                  </a:lnTo>
                  <a:lnTo>
                    <a:pt x="49891" y="105887"/>
                  </a:lnTo>
                  <a:lnTo>
                    <a:pt x="75736" y="75755"/>
                  </a:lnTo>
                  <a:lnTo>
                    <a:pt x="105865" y="49905"/>
                  </a:lnTo>
                  <a:lnTo>
                    <a:pt x="139746" y="28872"/>
                  </a:lnTo>
                  <a:lnTo>
                    <a:pt x="176845" y="13187"/>
                  </a:lnTo>
                  <a:lnTo>
                    <a:pt x="216631" y="3385"/>
                  </a:lnTo>
                  <a:lnTo>
                    <a:pt x="258572" y="0"/>
                  </a:lnTo>
                  <a:lnTo>
                    <a:pt x="1292860" y="0"/>
                  </a:lnTo>
                  <a:lnTo>
                    <a:pt x="1334787" y="3385"/>
                  </a:lnTo>
                  <a:lnTo>
                    <a:pt x="1374566" y="13187"/>
                  </a:lnTo>
                  <a:lnTo>
                    <a:pt x="1411663" y="28872"/>
                  </a:lnTo>
                  <a:lnTo>
                    <a:pt x="1445544" y="49905"/>
                  </a:lnTo>
                  <a:lnTo>
                    <a:pt x="1475676" y="75755"/>
                  </a:lnTo>
                  <a:lnTo>
                    <a:pt x="1501526" y="105887"/>
                  </a:lnTo>
                  <a:lnTo>
                    <a:pt x="1522559" y="139768"/>
                  </a:lnTo>
                  <a:lnTo>
                    <a:pt x="1538244" y="176865"/>
                  </a:lnTo>
                  <a:lnTo>
                    <a:pt x="1548046" y="216644"/>
                  </a:lnTo>
                  <a:lnTo>
                    <a:pt x="1551432" y="258572"/>
                  </a:lnTo>
                  <a:lnTo>
                    <a:pt x="1551432" y="2533396"/>
                  </a:lnTo>
                  <a:lnTo>
                    <a:pt x="1548046" y="2575336"/>
                  </a:lnTo>
                  <a:lnTo>
                    <a:pt x="1538244" y="2615122"/>
                  </a:lnTo>
                  <a:lnTo>
                    <a:pt x="1522559" y="2652221"/>
                  </a:lnTo>
                  <a:lnTo>
                    <a:pt x="1501526" y="2686101"/>
                  </a:lnTo>
                  <a:lnTo>
                    <a:pt x="1475676" y="2716230"/>
                  </a:lnTo>
                  <a:lnTo>
                    <a:pt x="1445544" y="2742075"/>
                  </a:lnTo>
                  <a:lnTo>
                    <a:pt x="1411663" y="2763104"/>
                  </a:lnTo>
                  <a:lnTo>
                    <a:pt x="1374566" y="2778784"/>
                  </a:lnTo>
                  <a:lnTo>
                    <a:pt x="1334787" y="2788582"/>
                  </a:lnTo>
                  <a:lnTo>
                    <a:pt x="1292860" y="2791966"/>
                  </a:lnTo>
                  <a:lnTo>
                    <a:pt x="258572" y="2791966"/>
                  </a:lnTo>
                  <a:lnTo>
                    <a:pt x="216631" y="2788582"/>
                  </a:lnTo>
                  <a:lnTo>
                    <a:pt x="176845" y="2778784"/>
                  </a:lnTo>
                  <a:lnTo>
                    <a:pt x="139746" y="2763104"/>
                  </a:lnTo>
                  <a:lnTo>
                    <a:pt x="105865" y="2742075"/>
                  </a:lnTo>
                  <a:lnTo>
                    <a:pt x="75736" y="2716230"/>
                  </a:lnTo>
                  <a:lnTo>
                    <a:pt x="49891" y="2686101"/>
                  </a:lnTo>
                  <a:lnTo>
                    <a:pt x="28862" y="2652221"/>
                  </a:lnTo>
                  <a:lnTo>
                    <a:pt x="13182" y="2615122"/>
                  </a:lnTo>
                  <a:lnTo>
                    <a:pt x="3384" y="2575336"/>
                  </a:lnTo>
                  <a:lnTo>
                    <a:pt x="0" y="2533396"/>
                  </a:lnTo>
                  <a:lnTo>
                    <a:pt x="0" y="258572"/>
                  </a:lnTo>
                  <a:close/>
                </a:path>
              </a:pathLst>
            </a:custGeom>
            <a:ln w="12192">
              <a:solidFill>
                <a:srgbClr val="41709C"/>
              </a:solidFill>
            </a:ln>
          </p:spPr>
          <p:txBody>
            <a:bodyPr wrap="square" lIns="0" tIns="0" rIns="0" bIns="0" rtlCol="0">
              <a:noAutofit/>
            </a:bodyPr>
            <a:lstStyle/>
            <a:p>
              <a:endParaRPr sz="2000"/>
            </a:p>
          </p:txBody>
        </p:sp>
        <p:sp>
          <p:nvSpPr>
            <p:cNvPr id="23" name="object 14">
              <a:extLst>
                <a:ext uri="{FF2B5EF4-FFF2-40B4-BE49-F238E27FC236}">
                  <a16:creationId xmlns:a16="http://schemas.microsoft.com/office/drawing/2014/main" id="{02F6D9FA-EE3D-EC4D-BF7C-23ACE8474AAB}"/>
                </a:ext>
              </a:extLst>
            </p:cNvPr>
            <p:cNvSpPr txBox="1"/>
            <p:nvPr/>
          </p:nvSpPr>
          <p:spPr>
            <a:xfrm>
              <a:off x="-5953231" y="3195696"/>
              <a:ext cx="2218102" cy="1891125"/>
            </a:xfrm>
            <a:prstGeom prst="rect">
              <a:avLst/>
            </a:prstGeom>
          </p:spPr>
          <p:txBody>
            <a:bodyPr vert="horz" wrap="square" lIns="0" tIns="0" rIns="0" bIns="0" rtlCol="0">
              <a:noAutofit/>
            </a:bodyPr>
            <a:lstStyle/>
            <a:p>
              <a:pPr marL="18345" marR="18345" indent="8255" algn="ctr"/>
              <a:r>
                <a:rPr sz="2000" b="1" spc="-22" dirty="0">
                  <a:latin typeface="Calibri"/>
                  <a:cs typeface="Calibri"/>
                </a:rPr>
                <a:t>M</a:t>
              </a:r>
              <a:r>
                <a:rPr sz="2000" b="1" spc="-36" dirty="0">
                  <a:latin typeface="Calibri"/>
                  <a:cs typeface="Calibri"/>
                </a:rPr>
                <a:t>e</a:t>
              </a:r>
              <a:r>
                <a:rPr sz="2000" b="1" spc="-15" dirty="0">
                  <a:latin typeface="Calibri"/>
                  <a:cs typeface="Calibri"/>
                </a:rPr>
                <a:t>t</a:t>
              </a:r>
              <a:r>
                <a:rPr sz="2000" b="1" spc="-29" dirty="0">
                  <a:latin typeface="Calibri"/>
                  <a:cs typeface="Calibri"/>
                </a:rPr>
                <a:t>h</a:t>
              </a:r>
              <a:r>
                <a:rPr sz="2000" b="1" spc="-15" dirty="0">
                  <a:latin typeface="Calibri"/>
                  <a:cs typeface="Calibri"/>
                </a:rPr>
                <a:t>o</a:t>
              </a:r>
              <a:r>
                <a:rPr sz="2000" b="1" spc="-22" dirty="0">
                  <a:latin typeface="Calibri"/>
                  <a:cs typeface="Calibri"/>
                </a:rPr>
                <a:t>d</a:t>
              </a:r>
              <a:r>
                <a:rPr sz="2000" b="1" spc="-15" dirty="0">
                  <a:latin typeface="Calibri"/>
                  <a:cs typeface="Calibri"/>
                </a:rPr>
                <a:t>ol</a:t>
              </a:r>
              <a:r>
                <a:rPr sz="2000" b="1" spc="-7" dirty="0">
                  <a:latin typeface="Calibri"/>
                  <a:cs typeface="Calibri"/>
                </a:rPr>
                <a:t>o</a:t>
              </a:r>
              <a:r>
                <a:rPr sz="2000" b="1" spc="-15" dirty="0">
                  <a:latin typeface="Calibri"/>
                  <a:cs typeface="Calibri"/>
                </a:rPr>
                <a:t>gy</a:t>
              </a:r>
              <a:r>
                <a:rPr sz="2000" b="1" spc="-7" dirty="0">
                  <a:latin typeface="Calibri"/>
                  <a:cs typeface="Calibri"/>
                </a:rPr>
                <a:t> </a:t>
              </a:r>
              <a:r>
                <a:rPr sz="2000" b="1" spc="-43" dirty="0">
                  <a:latin typeface="Calibri"/>
                  <a:cs typeface="Calibri"/>
                </a:rPr>
                <a:t>f</a:t>
              </a:r>
              <a:r>
                <a:rPr sz="2000" b="1" spc="-15" dirty="0">
                  <a:latin typeface="Calibri"/>
                  <a:cs typeface="Calibri"/>
                </a:rPr>
                <a:t>or</a:t>
              </a:r>
              <a:r>
                <a:rPr sz="2000" b="1" spc="22" dirty="0">
                  <a:latin typeface="Calibri"/>
                  <a:cs typeface="Calibri"/>
                </a:rPr>
                <a:t> </a:t>
              </a:r>
              <a:r>
                <a:rPr sz="2000" b="1" spc="-137" dirty="0">
                  <a:latin typeface="Calibri"/>
                  <a:cs typeface="Calibri"/>
                </a:rPr>
                <a:t>V</a:t>
              </a:r>
              <a:r>
                <a:rPr sz="2000" b="1" spc="-15" dirty="0">
                  <a:latin typeface="Calibri"/>
                  <a:cs typeface="Calibri"/>
                </a:rPr>
                <a:t>a</a:t>
              </a:r>
              <a:r>
                <a:rPr sz="2000" b="1" dirty="0">
                  <a:latin typeface="Calibri"/>
                  <a:cs typeface="Calibri"/>
                </a:rPr>
                <a:t>l</a:t>
              </a:r>
              <a:r>
                <a:rPr sz="2000" b="1" spc="-15" dirty="0">
                  <a:latin typeface="Calibri"/>
                  <a:cs typeface="Calibri"/>
                </a:rPr>
                <a:t>id</a:t>
              </a:r>
              <a:r>
                <a:rPr sz="2000" b="1" spc="-29" dirty="0">
                  <a:latin typeface="Calibri"/>
                  <a:cs typeface="Calibri"/>
                </a:rPr>
                <a:t>a</a:t>
              </a:r>
              <a:r>
                <a:rPr sz="2000" b="1" spc="-7" dirty="0">
                  <a:latin typeface="Calibri"/>
                  <a:cs typeface="Calibri"/>
                </a:rPr>
                <a:t>tio</a:t>
              </a:r>
              <a:r>
                <a:rPr sz="2000" b="1" spc="-15" dirty="0">
                  <a:latin typeface="Calibri"/>
                  <a:cs typeface="Calibri"/>
                </a:rPr>
                <a:t>n</a:t>
              </a:r>
              <a:endParaRPr sz="2000" dirty="0">
                <a:latin typeface="Calibri"/>
                <a:cs typeface="Calibri"/>
              </a:endParaRPr>
            </a:p>
          </p:txBody>
        </p:sp>
        <p:sp>
          <p:nvSpPr>
            <p:cNvPr id="24" name="object 15">
              <a:extLst>
                <a:ext uri="{FF2B5EF4-FFF2-40B4-BE49-F238E27FC236}">
                  <a16:creationId xmlns:a16="http://schemas.microsoft.com/office/drawing/2014/main" id="{3103C803-400D-6C4A-AC96-D7E9B56EBBFD}"/>
                </a:ext>
              </a:extLst>
            </p:cNvPr>
            <p:cNvSpPr txBox="1"/>
            <p:nvPr/>
          </p:nvSpPr>
          <p:spPr>
            <a:xfrm>
              <a:off x="-5953231" y="5022253"/>
              <a:ext cx="2218102" cy="737447"/>
            </a:xfrm>
            <a:prstGeom prst="rect">
              <a:avLst/>
            </a:prstGeom>
          </p:spPr>
          <p:txBody>
            <a:bodyPr vert="horz" wrap="square" lIns="0" tIns="0" rIns="0" bIns="0" rtlCol="0">
              <a:noAutofit/>
            </a:bodyPr>
            <a:lstStyle/>
            <a:p>
              <a:pPr marL="18345" algn="ctr"/>
              <a:r>
                <a:rPr b="1" spc="-22" dirty="0">
                  <a:solidFill>
                    <a:srgbClr val="FF0000"/>
                  </a:solidFill>
                  <a:latin typeface="Calibri"/>
                  <a:cs typeface="Calibri"/>
                </a:rPr>
                <a:t>100%</a:t>
              </a:r>
              <a:r>
                <a:rPr b="1" spc="29" dirty="0">
                  <a:solidFill>
                    <a:srgbClr val="FF0000"/>
                  </a:solidFill>
                  <a:latin typeface="Calibri"/>
                  <a:cs typeface="Calibri"/>
                </a:rPr>
                <a:t> </a:t>
              </a:r>
              <a:r>
                <a:rPr b="1" spc="-15" dirty="0">
                  <a:solidFill>
                    <a:srgbClr val="FF0000"/>
                  </a:solidFill>
                  <a:latin typeface="Calibri"/>
                  <a:cs typeface="Calibri"/>
                </a:rPr>
                <a:t>samples</a:t>
              </a:r>
              <a:endParaRPr dirty="0">
                <a:latin typeface="Calibri"/>
                <a:cs typeface="Calibri"/>
              </a:endParaRPr>
            </a:p>
            <a:p>
              <a:pPr marL="44027" algn="ctr"/>
              <a:r>
                <a:rPr lang="en-US" b="1" spc="-7" dirty="0">
                  <a:solidFill>
                    <a:srgbClr val="FF0000"/>
                  </a:solidFill>
                  <a:latin typeface="Calibri"/>
                  <a:cs typeface="Calibri"/>
                </a:rPr>
                <a:t>to be validated </a:t>
              </a:r>
              <a:r>
                <a:rPr b="1" spc="-7" dirty="0">
                  <a:solidFill>
                    <a:srgbClr val="FF0000"/>
                  </a:solidFill>
                  <a:latin typeface="Calibri"/>
                  <a:cs typeface="Calibri"/>
                </a:rPr>
                <a:t>f</a:t>
              </a:r>
              <a:r>
                <a:rPr b="1" spc="-58" dirty="0">
                  <a:solidFill>
                    <a:srgbClr val="FF0000"/>
                  </a:solidFill>
                  <a:latin typeface="Calibri"/>
                  <a:cs typeface="Calibri"/>
                </a:rPr>
                <a:t>r</a:t>
              </a:r>
              <a:r>
                <a:rPr b="1" spc="-22" dirty="0">
                  <a:solidFill>
                    <a:srgbClr val="FF0000"/>
                  </a:solidFill>
                  <a:latin typeface="Calibri"/>
                  <a:cs typeface="Calibri"/>
                </a:rPr>
                <a:t>om</a:t>
              </a:r>
              <a:r>
                <a:rPr b="1" spc="22" dirty="0">
                  <a:solidFill>
                    <a:srgbClr val="FF0000"/>
                  </a:solidFill>
                  <a:latin typeface="Calibri"/>
                  <a:cs typeface="Calibri"/>
                </a:rPr>
                <a:t> </a:t>
              </a:r>
              <a:r>
                <a:rPr b="1" spc="-15" dirty="0">
                  <a:solidFill>
                    <a:srgbClr val="FF0000"/>
                  </a:solidFill>
                  <a:latin typeface="Calibri"/>
                  <a:cs typeface="Calibri"/>
                </a:rPr>
                <a:t>Citi</a:t>
              </a:r>
              <a:r>
                <a:rPr b="1" spc="-50" dirty="0">
                  <a:solidFill>
                    <a:srgbClr val="FF0000"/>
                  </a:solidFill>
                  <a:latin typeface="Calibri"/>
                  <a:cs typeface="Calibri"/>
                </a:rPr>
                <a:t>z</a:t>
              </a:r>
              <a:r>
                <a:rPr b="1" spc="-15" dirty="0">
                  <a:solidFill>
                    <a:srgbClr val="FF0000"/>
                  </a:solidFill>
                  <a:latin typeface="Calibri"/>
                  <a:cs typeface="Calibri"/>
                </a:rPr>
                <a:t>ens’</a:t>
              </a:r>
              <a:endParaRPr lang="en-US" b="1" spc="-15" dirty="0">
                <a:solidFill>
                  <a:srgbClr val="FF0000"/>
                </a:solidFill>
                <a:latin typeface="Calibri"/>
                <a:cs typeface="Calibri"/>
              </a:endParaRPr>
            </a:p>
            <a:p>
              <a:pPr marL="44027" algn="ctr"/>
              <a:endParaRPr lang="en-IN" b="1" spc="-15" dirty="0">
                <a:solidFill>
                  <a:srgbClr val="FF0000"/>
                </a:solidFill>
                <a:latin typeface="Calibri"/>
                <a:cs typeface="Calibri"/>
              </a:endParaRPr>
            </a:p>
            <a:p>
              <a:pPr marL="44027" algn="ctr"/>
              <a:endParaRPr dirty="0">
                <a:latin typeface="Calibri"/>
                <a:cs typeface="Calibri"/>
              </a:endParaRPr>
            </a:p>
          </p:txBody>
        </p:sp>
      </p:grpSp>
      <p:sp>
        <p:nvSpPr>
          <p:cNvPr id="4" name="Slide Number Placeholder 3">
            <a:extLst>
              <a:ext uri="{FF2B5EF4-FFF2-40B4-BE49-F238E27FC236}">
                <a16:creationId xmlns:a16="http://schemas.microsoft.com/office/drawing/2014/main" id="{5FDDC140-8159-463E-B223-D422DCEB1218}"/>
              </a:ext>
            </a:extLst>
          </p:cNvPr>
          <p:cNvSpPr>
            <a:spLocks noGrp="1"/>
          </p:cNvSpPr>
          <p:nvPr>
            <p:ph type="sldNum" sz="quarter" idx="12"/>
          </p:nvPr>
        </p:nvSpPr>
        <p:spPr/>
        <p:txBody>
          <a:bodyPr/>
          <a:lstStyle/>
          <a:p>
            <a:fld id="{871FDAF4-F9BA-4E6E-AE28-9371978FF90C}" type="slidenum">
              <a:rPr lang="en-US" smtClean="0"/>
              <a:t>24</a:t>
            </a:fld>
            <a:endParaRPr lang="en-US"/>
          </a:p>
        </p:txBody>
      </p:sp>
    </p:spTree>
    <p:extLst>
      <p:ext uri="{BB962C8B-B14F-4D97-AF65-F5344CB8AC3E}">
        <p14:creationId xmlns:p14="http://schemas.microsoft.com/office/powerpoint/2010/main" val="3892352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F6827F-F551-4B4D-91E9-631DD1DAE7B0}"/>
              </a:ext>
            </a:extLst>
          </p:cNvPr>
          <p:cNvPicPr>
            <a:picLocks noChangeAspect="1"/>
          </p:cNvPicPr>
          <p:nvPr/>
        </p:nvPicPr>
        <p:blipFill rotWithShape="1">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2606245" y="6248084"/>
            <a:ext cx="4323945" cy="3069196"/>
          </a:xfrm>
          <a:prstGeom prst="rect">
            <a:avLst/>
          </a:prstGeom>
          <a:effectLst>
            <a:softEdge rad="111025"/>
          </a:effectLst>
        </p:spPr>
      </p:pic>
      <p:pic>
        <p:nvPicPr>
          <p:cNvPr id="17" name="Picture 16">
            <a:extLst>
              <a:ext uri="{FF2B5EF4-FFF2-40B4-BE49-F238E27FC236}">
                <a16:creationId xmlns:a16="http://schemas.microsoft.com/office/drawing/2014/main" id="{BFBD6825-0962-B544-AC9D-0CA816AB0895}"/>
              </a:ext>
            </a:extLst>
          </p:cNvPr>
          <p:cNvPicPr>
            <a:picLocks noChangeAspect="1"/>
          </p:cNvPicPr>
          <p:nvPr/>
        </p:nvPicPr>
        <p:blipFill rotWithShape="1">
          <a:blip r:embed="rId5" cstate="email">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p:blipFill>
        <p:spPr>
          <a:xfrm>
            <a:off x="-40143" y="6308088"/>
            <a:ext cx="3018570" cy="3009191"/>
          </a:xfrm>
          <a:prstGeom prst="rect">
            <a:avLst/>
          </a:prstGeom>
          <a:effectLst>
            <a:softEdge rad="108346"/>
          </a:effectLst>
        </p:spPr>
      </p:pic>
      <p:sp>
        <p:nvSpPr>
          <p:cNvPr id="5" name="Rounded Rectangle 4"/>
          <p:cNvSpPr/>
          <p:nvPr/>
        </p:nvSpPr>
        <p:spPr>
          <a:xfrm>
            <a:off x="5648325" y="802444"/>
            <a:ext cx="1209675" cy="2180993"/>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defRPr/>
            </a:pPr>
            <a:r>
              <a:rPr lang="en-US" sz="2000" b="1" dirty="0">
                <a:solidFill>
                  <a:srgbClr val="804000"/>
                </a:solidFill>
                <a:latin typeface="Arial"/>
                <a:ea typeface="Calibri"/>
                <a:cs typeface="Times New Roman"/>
              </a:rPr>
              <a:t>Marks</a:t>
            </a:r>
          </a:p>
          <a:p>
            <a:pPr algn="ctr" defTabSz="1320816">
              <a:lnSpc>
                <a:spcPct val="107000"/>
              </a:lnSpc>
              <a:defRPr/>
            </a:pPr>
            <a:r>
              <a:rPr lang="en-US" sz="2000" b="1" dirty="0">
                <a:solidFill>
                  <a:srgbClr val="804000"/>
                </a:solidFill>
                <a:latin typeface="Arial"/>
                <a:ea typeface="Calibri"/>
                <a:cs typeface="Times New Roman"/>
              </a:rPr>
              <a:t>60</a:t>
            </a:r>
          </a:p>
        </p:txBody>
      </p:sp>
      <p:sp>
        <p:nvSpPr>
          <p:cNvPr id="6" name="Rounded Rectangle 5"/>
          <p:cNvSpPr/>
          <p:nvPr/>
        </p:nvSpPr>
        <p:spPr>
          <a:xfrm>
            <a:off x="1209674" y="802445"/>
            <a:ext cx="4438651" cy="2180993"/>
          </a:xfrm>
          <a:prstGeom prst="roundRect">
            <a:avLst/>
          </a:prstGeom>
          <a:solidFill>
            <a:srgbClr val="FFE699"/>
          </a:solidFill>
          <a:ln>
            <a:solidFill>
              <a:srgbClr val="FFE699"/>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240239">
              <a:lnSpc>
                <a:spcPct val="107000"/>
              </a:lnSpc>
              <a:spcAft>
                <a:spcPts val="1088"/>
              </a:spcAft>
              <a:defRPr/>
            </a:pPr>
            <a:r>
              <a:rPr lang="en-US" sz="1600" b="1" kern="0" dirty="0">
                <a:solidFill>
                  <a:schemeClr val="tx1"/>
                </a:solidFill>
                <a:ea typeface="Calibri"/>
                <a:cs typeface="Arial"/>
              </a:rPr>
              <a:t>Total waste generated Vs Percentage (%) of Waste Collected </a:t>
            </a:r>
          </a:p>
          <a:p>
            <a:pPr algn="ctr" defTabSz="1240239">
              <a:lnSpc>
                <a:spcPct val="107000"/>
              </a:lnSpc>
              <a:spcAft>
                <a:spcPts val="1088"/>
              </a:spcAft>
              <a:defRPr/>
            </a:pPr>
            <a:r>
              <a:rPr lang="en-US" sz="1600" kern="0" dirty="0">
                <a:solidFill>
                  <a:schemeClr val="tx1"/>
                </a:solidFill>
                <a:ea typeface="Calibri"/>
                <a:cs typeface="Arial"/>
              </a:rPr>
              <a:t>(</a:t>
            </a:r>
            <a:r>
              <a:rPr lang="en-US" sz="1600" kern="0" dirty="0">
                <a:solidFill>
                  <a:srgbClr val="FF0000"/>
                </a:solidFill>
                <a:ea typeface="Calibri"/>
                <a:cs typeface="Arial"/>
              </a:rPr>
              <a:t>excluding waste processed by BWGs, on-site processing by non-bulk generators like home composting or waste collected by informal waste pickers</a:t>
            </a:r>
            <a:r>
              <a:rPr lang="en-US" sz="1600" kern="0" dirty="0">
                <a:solidFill>
                  <a:schemeClr val="tx1"/>
                </a:solidFill>
                <a:ea typeface="Calibri"/>
                <a:cs typeface="Arial"/>
              </a:rPr>
              <a:t>)</a:t>
            </a:r>
            <a:endParaRPr lang="en-US" sz="1200" kern="0" dirty="0">
              <a:solidFill>
                <a:schemeClr val="tx1"/>
              </a:solidFill>
              <a:ea typeface="Calibri"/>
              <a:cs typeface="Arial"/>
            </a:endParaRPr>
          </a:p>
        </p:txBody>
      </p:sp>
      <p:sp>
        <p:nvSpPr>
          <p:cNvPr id="7" name="TextBox 6"/>
          <p:cNvSpPr txBox="1"/>
          <p:nvPr/>
        </p:nvSpPr>
        <p:spPr>
          <a:xfrm>
            <a:off x="-1" y="3029265"/>
            <a:ext cx="6858001" cy="690794"/>
          </a:xfrm>
          <a:prstGeom prst="rect">
            <a:avLst/>
          </a:prstGeom>
          <a:solidFill>
            <a:schemeClr val="tx1"/>
          </a:solidFill>
        </p:spPr>
        <p:txBody>
          <a:bodyPr wrap="square" lIns="128121" tIns="64060" rIns="128121" bIns="64060" rtlCol="0">
            <a:noAutofit/>
          </a:bodyPr>
          <a:lstStyle/>
          <a:p>
            <a:pPr algn="ctr">
              <a:lnSpc>
                <a:spcPct val="107000"/>
              </a:lnSpc>
              <a:defRPr/>
            </a:pPr>
            <a:r>
              <a:rPr lang="en-US" sz="1600" kern="0" dirty="0">
                <a:solidFill>
                  <a:schemeClr val="bg1"/>
                </a:solidFill>
                <a:ea typeface="Calibri"/>
                <a:cs typeface="Arial"/>
              </a:rPr>
              <a:t>(</a:t>
            </a:r>
            <a:r>
              <a:rPr lang="en-US" sz="1600" dirty="0">
                <a:solidFill>
                  <a:schemeClr val="bg1"/>
                </a:solidFill>
                <a:ea typeface="Calibri"/>
                <a:cs typeface="Times New Roman"/>
              </a:rPr>
              <a:t>ULBs are expected to make sure that waste generated in the city is collected to avoid rampant dumping or develop Garbage Vulnerable Points)</a:t>
            </a:r>
            <a:endParaRPr lang="en-SG" sz="1600" dirty="0">
              <a:solidFill>
                <a:schemeClr val="bg1"/>
              </a:solidFill>
              <a:latin typeface="Times New Roman"/>
              <a:ea typeface="Calibri"/>
            </a:endParaRPr>
          </a:p>
        </p:txBody>
      </p:sp>
      <p:graphicFrame>
        <p:nvGraphicFramePr>
          <p:cNvPr id="9" name="Table 8">
            <a:extLst>
              <a:ext uri="{FF2B5EF4-FFF2-40B4-BE49-F238E27FC236}">
                <a16:creationId xmlns:a16="http://schemas.microsoft.com/office/drawing/2014/main" id="{B3D91A82-1938-4FA2-AF2D-27450CBE0C53}"/>
              </a:ext>
            </a:extLst>
          </p:cNvPr>
          <p:cNvGraphicFramePr>
            <a:graphicFrameLocks noGrp="1"/>
          </p:cNvGraphicFramePr>
          <p:nvPr>
            <p:extLst>
              <p:ext uri="{D42A27DB-BD31-4B8C-83A1-F6EECF244321}">
                <p14:modId xmlns:p14="http://schemas.microsoft.com/office/powerpoint/2010/main" val="963233142"/>
              </p:ext>
            </p:extLst>
          </p:nvPr>
        </p:nvGraphicFramePr>
        <p:xfrm>
          <a:off x="-1" y="3733087"/>
          <a:ext cx="6837984" cy="2487518"/>
        </p:xfrm>
        <a:graphic>
          <a:graphicData uri="http://schemas.openxmlformats.org/drawingml/2006/table">
            <a:tbl>
              <a:tblPr firstRow="1" bandRow="1">
                <a:tableStyleId>{1E171933-4619-4E11-9A3F-F7608DF75F80}</a:tableStyleId>
              </a:tblPr>
              <a:tblGrid>
                <a:gridCol w="5628106">
                  <a:extLst>
                    <a:ext uri="{9D8B030D-6E8A-4147-A177-3AD203B41FA5}">
                      <a16:colId xmlns:a16="http://schemas.microsoft.com/office/drawing/2014/main" val="20000"/>
                    </a:ext>
                  </a:extLst>
                </a:gridCol>
                <a:gridCol w="1209878">
                  <a:extLst>
                    <a:ext uri="{9D8B030D-6E8A-4147-A177-3AD203B41FA5}">
                      <a16:colId xmlns:a16="http://schemas.microsoft.com/office/drawing/2014/main" val="20001"/>
                    </a:ext>
                  </a:extLst>
                </a:gridCol>
              </a:tblGrid>
              <a:tr h="32133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000" dirty="0">
                          <a:solidFill>
                            <a:schemeClr val="tx1"/>
                          </a:solidFill>
                        </a:rPr>
                        <a:t>Scheme of Marking </a:t>
                      </a:r>
                    </a:p>
                  </a:txBody>
                  <a:tcPr marL="124098" marR="124098" marT="62049" marB="62049"/>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tx1"/>
                          </a:solidFill>
                        </a:rPr>
                        <a:t>Marks</a:t>
                      </a:r>
                    </a:p>
                  </a:txBody>
                  <a:tcPr marL="124098" marR="124098" marT="62049" marB="62049"/>
                </a:tc>
                <a:extLst>
                  <a:ext uri="{0D108BD9-81ED-4DB2-BD59-A6C34878D82A}">
                    <a16:rowId xmlns:a16="http://schemas.microsoft.com/office/drawing/2014/main" val="10000"/>
                  </a:ext>
                </a:extLst>
              </a:tr>
              <a:tr h="5146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dirty="0"/>
                        <a:t>100% Waste generated is collected</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t>60</a:t>
                      </a:r>
                    </a:p>
                  </a:txBody>
                  <a:tcPr marL="124098" marR="124098" marT="62049" marB="62049"/>
                </a:tc>
                <a:extLst>
                  <a:ext uri="{0D108BD9-81ED-4DB2-BD59-A6C34878D82A}">
                    <a16:rowId xmlns:a16="http://schemas.microsoft.com/office/drawing/2014/main" val="10001"/>
                  </a:ext>
                </a:extLst>
              </a:tr>
              <a:tr h="5146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dirty="0" err="1"/>
                        <a:t>Upto</a:t>
                      </a:r>
                      <a:r>
                        <a:rPr lang="en-US" sz="2000" dirty="0"/>
                        <a:t> 80% Waste generated is collected</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solidFill>
                            <a:schemeClr val="tx1"/>
                          </a:solidFill>
                        </a:rPr>
                        <a:t>40</a:t>
                      </a:r>
                    </a:p>
                  </a:txBody>
                  <a:tcPr marL="124098" marR="124098" marT="62049" marB="62049"/>
                </a:tc>
                <a:extLst>
                  <a:ext uri="{0D108BD9-81ED-4DB2-BD59-A6C34878D82A}">
                    <a16:rowId xmlns:a16="http://schemas.microsoft.com/office/drawing/2014/main" val="10002"/>
                  </a:ext>
                </a:extLst>
              </a:tr>
              <a:tr h="5146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dirty="0" err="1"/>
                        <a:t>Upto</a:t>
                      </a:r>
                      <a:r>
                        <a:rPr lang="en-US" sz="2000" dirty="0"/>
                        <a:t> </a:t>
                      </a:r>
                      <a:r>
                        <a:rPr lang="en-US" sz="2000" baseline="0" dirty="0"/>
                        <a:t>60% Waste generated is collected </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solidFill>
                            <a:schemeClr val="tx1"/>
                          </a:solidFill>
                        </a:rPr>
                        <a:t>20</a:t>
                      </a:r>
                    </a:p>
                  </a:txBody>
                  <a:tcPr marL="124098" marR="124098" marT="62049" marB="62049"/>
                </a:tc>
                <a:extLst>
                  <a:ext uri="{0D108BD9-81ED-4DB2-BD59-A6C34878D82A}">
                    <a16:rowId xmlns:a16="http://schemas.microsoft.com/office/drawing/2014/main" val="10003"/>
                  </a:ext>
                </a:extLst>
              </a:tr>
              <a:tr h="51465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dirty="0"/>
                        <a:t>&lt; 60% Waste generated is collected</a:t>
                      </a:r>
                      <a:endParaRPr lang="en-US" sz="2000" baseline="0" dirty="0"/>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solidFill>
                            <a:schemeClr val="tx1"/>
                          </a:solidFill>
                        </a:rPr>
                        <a:t>0</a:t>
                      </a:r>
                    </a:p>
                  </a:txBody>
                  <a:tcPr marL="124098" marR="124098" marT="62049" marB="62049"/>
                </a:tc>
                <a:extLst>
                  <a:ext uri="{0D108BD9-81ED-4DB2-BD59-A6C34878D82A}">
                    <a16:rowId xmlns:a16="http://schemas.microsoft.com/office/drawing/2014/main" val="10004"/>
                  </a:ext>
                </a:extLst>
              </a:tr>
            </a:tbl>
          </a:graphicData>
        </a:graphic>
      </p:graphicFrame>
      <p:sp>
        <p:nvSpPr>
          <p:cNvPr id="18" name="Rounded Rectangle 3">
            <a:extLst>
              <a:ext uri="{FF2B5EF4-FFF2-40B4-BE49-F238E27FC236}">
                <a16:creationId xmlns:a16="http://schemas.microsoft.com/office/drawing/2014/main" id="{70F0B164-1098-4741-B272-8D26F0C9A19B}"/>
              </a:ext>
            </a:extLst>
          </p:cNvPr>
          <p:cNvSpPr/>
          <p:nvPr/>
        </p:nvSpPr>
        <p:spPr>
          <a:xfrm>
            <a:off x="-1" y="802444"/>
            <a:ext cx="1257299" cy="2180994"/>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1.2</a:t>
            </a:r>
          </a:p>
        </p:txBody>
      </p:sp>
      <p:sp>
        <p:nvSpPr>
          <p:cNvPr id="4" name="Slide Number Placeholder 3">
            <a:extLst>
              <a:ext uri="{FF2B5EF4-FFF2-40B4-BE49-F238E27FC236}">
                <a16:creationId xmlns:a16="http://schemas.microsoft.com/office/drawing/2014/main" id="{304EA756-5F97-4640-96DB-FA7CF115B78B}"/>
              </a:ext>
            </a:extLst>
          </p:cNvPr>
          <p:cNvSpPr>
            <a:spLocks noGrp="1"/>
          </p:cNvSpPr>
          <p:nvPr>
            <p:ph type="sldNum" sz="quarter" idx="12"/>
          </p:nvPr>
        </p:nvSpPr>
        <p:spPr/>
        <p:txBody>
          <a:bodyPr/>
          <a:lstStyle/>
          <a:p>
            <a:fld id="{871FDAF4-F9BA-4E6E-AE28-9371978FF90C}" type="slidenum">
              <a:rPr lang="en-US" smtClean="0"/>
              <a:t>25</a:t>
            </a:fld>
            <a:endParaRPr lang="en-US"/>
          </a:p>
        </p:txBody>
      </p:sp>
    </p:spTree>
    <p:extLst>
      <p:ext uri="{BB962C8B-B14F-4D97-AF65-F5344CB8AC3E}">
        <p14:creationId xmlns:p14="http://schemas.microsoft.com/office/powerpoint/2010/main" val="3294230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821833" y="51440"/>
            <a:ext cx="1036168" cy="1575947"/>
          </a:xfrm>
          <a:prstGeom prst="roundRect">
            <a:avLst/>
          </a:prstGeom>
          <a:solidFill>
            <a:schemeClr val="accent4">
              <a:lumMod val="60000"/>
              <a:lumOff val="40000"/>
            </a:schemeClr>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lnSpc>
                <a:spcPct val="107000"/>
              </a:lnSpc>
            </a:pPr>
            <a:r>
              <a:rPr lang="en-US" b="1" dirty="0">
                <a:solidFill>
                  <a:schemeClr val="tx1"/>
                </a:solidFill>
                <a:latin typeface="Arial"/>
                <a:ea typeface="Calibri"/>
                <a:cs typeface="Times New Roman"/>
              </a:rPr>
              <a:t>Marks</a:t>
            </a:r>
          </a:p>
          <a:p>
            <a:pPr algn="ctr">
              <a:lnSpc>
                <a:spcPct val="107000"/>
              </a:lnSpc>
            </a:pPr>
            <a:r>
              <a:rPr lang="en-US" b="1" dirty="0">
                <a:solidFill>
                  <a:schemeClr val="tx1"/>
                </a:solidFill>
                <a:latin typeface="Arial"/>
                <a:ea typeface="Calibri"/>
                <a:cs typeface="Times New Roman"/>
              </a:rPr>
              <a:t>130</a:t>
            </a:r>
          </a:p>
        </p:txBody>
      </p:sp>
      <p:sp>
        <p:nvSpPr>
          <p:cNvPr id="7" name="TextBox 6"/>
          <p:cNvSpPr txBox="1"/>
          <p:nvPr/>
        </p:nvSpPr>
        <p:spPr>
          <a:xfrm>
            <a:off x="-2" y="1598743"/>
            <a:ext cx="6858002" cy="638235"/>
          </a:xfrm>
          <a:prstGeom prst="rect">
            <a:avLst/>
          </a:prstGeom>
          <a:solidFill>
            <a:schemeClr val="tx1"/>
          </a:solidFill>
          <a:ln>
            <a:solidFill>
              <a:schemeClr val="tx1"/>
            </a:solidFill>
          </a:ln>
        </p:spPr>
        <p:txBody>
          <a:bodyPr wrap="square" lIns="128121" tIns="64060" rIns="128121" bIns="64060" rtlCol="0">
            <a:noAutofit/>
          </a:bodyPr>
          <a:lstStyle/>
          <a:p>
            <a:pPr algn="just"/>
            <a:r>
              <a:rPr lang="en-US" sz="1050" dirty="0">
                <a:solidFill>
                  <a:schemeClr val="bg1"/>
                </a:solidFill>
                <a:ea typeface="ＭＳ 明朝"/>
                <a:cs typeface="Mangal"/>
              </a:rPr>
              <a:t>This parameter is to examine whether all the commercial areas and transportation hubs in the city are swept at least twice a day including festivals and Sundays (with mandatory night sweeping , </a:t>
            </a:r>
            <a:r>
              <a:rPr lang="en-US" sz="1050" u="sng" dirty="0">
                <a:solidFill>
                  <a:schemeClr val="bg1"/>
                </a:solidFill>
                <a:ea typeface="ＭＳ 明朝"/>
                <a:cs typeface="Mangal"/>
              </a:rPr>
              <a:t>elimination of GVPs </a:t>
            </a:r>
            <a:r>
              <a:rPr lang="en-US" sz="1050" dirty="0">
                <a:solidFill>
                  <a:schemeClr val="bg1"/>
                </a:solidFill>
                <a:ea typeface="ＭＳ 明朝"/>
                <a:cs typeface="Mangal"/>
              </a:rPr>
              <a:t>), daily sweeping in all residential wards, and city is Bin-free city.</a:t>
            </a:r>
            <a:endParaRPr lang="en-SG" sz="1050" dirty="0">
              <a:solidFill>
                <a:schemeClr val="bg1"/>
              </a:solidFill>
              <a:ea typeface="Times New Roman"/>
              <a:cs typeface="Mangal"/>
            </a:endParaRPr>
          </a:p>
        </p:txBody>
      </p:sp>
      <p:graphicFrame>
        <p:nvGraphicFramePr>
          <p:cNvPr id="14" name="Table 13"/>
          <p:cNvGraphicFramePr>
            <a:graphicFrameLocks noGrp="1"/>
          </p:cNvGraphicFramePr>
          <p:nvPr>
            <p:extLst>
              <p:ext uri="{D42A27DB-BD31-4B8C-83A1-F6EECF244321}">
                <p14:modId xmlns:p14="http://schemas.microsoft.com/office/powerpoint/2010/main" val="3466419945"/>
              </p:ext>
            </p:extLst>
          </p:nvPr>
        </p:nvGraphicFramePr>
        <p:xfrm>
          <a:off x="2305050" y="2258259"/>
          <a:ext cx="4552950" cy="3545641"/>
        </p:xfrm>
        <a:graphic>
          <a:graphicData uri="http://schemas.openxmlformats.org/drawingml/2006/table">
            <a:tbl>
              <a:tblPr firstRow="1" bandRow="1">
                <a:tableStyleId>{1E171933-4619-4E11-9A3F-F7608DF75F80}</a:tableStyleId>
              </a:tblPr>
              <a:tblGrid>
                <a:gridCol w="4022274">
                  <a:extLst>
                    <a:ext uri="{9D8B030D-6E8A-4147-A177-3AD203B41FA5}">
                      <a16:colId xmlns:a16="http://schemas.microsoft.com/office/drawing/2014/main" val="20000"/>
                    </a:ext>
                  </a:extLst>
                </a:gridCol>
                <a:gridCol w="530676">
                  <a:extLst>
                    <a:ext uri="{9D8B030D-6E8A-4147-A177-3AD203B41FA5}">
                      <a16:colId xmlns:a16="http://schemas.microsoft.com/office/drawing/2014/main" val="20001"/>
                    </a:ext>
                  </a:extLst>
                </a:gridCol>
              </a:tblGrid>
              <a:tr h="26612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200" dirty="0">
                          <a:solidFill>
                            <a:schemeClr val="tx1"/>
                          </a:solidFill>
                        </a:rPr>
                        <a:t>Scheme of Marking</a:t>
                      </a:r>
                    </a:p>
                  </a:txBody>
                  <a:tcPr marL="61268" marR="61268" marT="30634" marB="30634">
                    <a:solidFill>
                      <a:schemeClr val="accent4"/>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200" b="1" dirty="0">
                          <a:solidFill>
                            <a:schemeClr val="tx1"/>
                          </a:solidFill>
                        </a:rPr>
                        <a:t>Marks</a:t>
                      </a:r>
                    </a:p>
                  </a:txBody>
                  <a:tcPr marL="61268" marR="61268" marT="30634" marB="30634">
                    <a:solidFill>
                      <a:schemeClr val="accent4"/>
                    </a:solidFill>
                  </a:tcPr>
                </a:tc>
                <a:extLst>
                  <a:ext uri="{0D108BD9-81ED-4DB2-BD59-A6C34878D82A}">
                    <a16:rowId xmlns:a16="http://schemas.microsoft.com/office/drawing/2014/main" val="10000"/>
                  </a:ext>
                </a:extLst>
              </a:tr>
              <a:tr h="124058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342900" indent="-342900">
                        <a:buAutoNum type="arabicPeriod"/>
                      </a:pPr>
                      <a:r>
                        <a:rPr lang="en-US" sz="1200" b="1" dirty="0">
                          <a:solidFill>
                            <a:schemeClr val="tx1"/>
                          </a:solidFill>
                        </a:rPr>
                        <a:t>Twice a day sweeping  </a:t>
                      </a:r>
                      <a:r>
                        <a:rPr lang="en-US" sz="1200" b="0" i="0" u="none" strike="noStrike" kern="1200" baseline="0" dirty="0">
                          <a:solidFill>
                            <a:schemeClr val="tx1"/>
                          </a:solidFill>
                          <a:latin typeface="Calibri"/>
                          <a:ea typeface="+mn-ea"/>
                          <a:cs typeface="+mn-cs"/>
                        </a:rPr>
                        <a:t>(including night sweeping) </a:t>
                      </a:r>
                      <a:r>
                        <a:rPr lang="en-US" sz="1200" b="1" dirty="0">
                          <a:solidFill>
                            <a:schemeClr val="tx1"/>
                          </a:solidFill>
                        </a:rPr>
                        <a:t>in all </a:t>
                      </a:r>
                      <a:r>
                        <a:rPr lang="en-US" sz="1200" b="0" i="0" u="none" strike="noStrike" kern="1200" baseline="0" dirty="0">
                          <a:solidFill>
                            <a:srgbClr val="FF0000"/>
                          </a:solidFill>
                          <a:latin typeface="Calibri"/>
                          <a:ea typeface="+mn-ea"/>
                          <a:cs typeface="+mn-cs"/>
                        </a:rPr>
                        <a:t>*</a:t>
                      </a:r>
                      <a:r>
                        <a:rPr lang="en-US" sz="1200" b="0" i="0" u="none" strike="noStrike" kern="1200" baseline="0" dirty="0">
                          <a:solidFill>
                            <a:schemeClr val="tx1"/>
                          </a:solidFill>
                          <a:latin typeface="Calibri"/>
                          <a:ea typeface="+mn-ea"/>
                          <a:cs typeface="+mn-cs"/>
                        </a:rPr>
                        <a:t>Public &amp; commercial areas roads and streets, and other relevant areas </a:t>
                      </a:r>
                      <a:r>
                        <a:rPr lang="en-US" sz="1200" dirty="0">
                          <a:solidFill>
                            <a:schemeClr val="tx1"/>
                          </a:solidFill>
                        </a:rPr>
                        <a:t>– </a:t>
                      </a:r>
                      <a:r>
                        <a:rPr lang="en-US" sz="1200" b="1" dirty="0">
                          <a:solidFill>
                            <a:schemeClr val="tx1"/>
                          </a:solidFill>
                        </a:rPr>
                        <a:t>cleanliness maintained.      </a:t>
                      </a:r>
                      <a:r>
                        <a:rPr lang="en-US" sz="1200" dirty="0">
                          <a:solidFill>
                            <a:schemeClr val="tx1"/>
                          </a:solidFill>
                        </a:rPr>
                        <a:t>(Y/N)                                                                                                              </a:t>
                      </a:r>
                      <a:r>
                        <a:rPr lang="en-US" sz="1200" dirty="0">
                          <a:solidFill>
                            <a:srgbClr val="FF0000"/>
                          </a:solidFill>
                        </a:rPr>
                        <a:t>Note:</a:t>
                      </a:r>
                      <a:r>
                        <a:rPr lang="en-US" sz="1200" dirty="0">
                          <a:solidFill>
                            <a:schemeClr val="tx1"/>
                          </a:solidFill>
                        </a:rPr>
                        <a:t> </a:t>
                      </a:r>
                      <a:r>
                        <a:rPr lang="en-US" sz="1200" b="1" dirty="0">
                          <a:solidFill>
                            <a:schemeClr val="tx1"/>
                          </a:solidFill>
                        </a:rPr>
                        <a:t>Mechanized cleaning </a:t>
                      </a:r>
                      <a:r>
                        <a:rPr lang="en-US" sz="1200" b="0" dirty="0">
                          <a:solidFill>
                            <a:schemeClr val="tx1"/>
                          </a:solidFill>
                        </a:rPr>
                        <a:t>for 4-lane roads in ULBs with </a:t>
                      </a:r>
                      <a:r>
                        <a:rPr lang="en-US" sz="1200" b="1" dirty="0">
                          <a:solidFill>
                            <a:schemeClr val="tx1"/>
                          </a:solidFill>
                        </a:rPr>
                        <a:t>&gt;10L population </a:t>
                      </a:r>
                      <a:r>
                        <a:rPr lang="en-US" sz="1200" b="0" dirty="0">
                          <a:solidFill>
                            <a:schemeClr val="tx1"/>
                          </a:solidFill>
                        </a:rPr>
                        <a:t>and </a:t>
                      </a:r>
                      <a:r>
                        <a:rPr lang="en-US" sz="1200" b="1" dirty="0">
                          <a:solidFill>
                            <a:schemeClr val="tx1"/>
                          </a:solidFill>
                        </a:rPr>
                        <a:t>water spray/sprinkling</a:t>
                      </a:r>
                      <a:r>
                        <a:rPr lang="en-US" sz="1200" b="0" dirty="0">
                          <a:solidFill>
                            <a:schemeClr val="tx1"/>
                          </a:solidFill>
                        </a:rPr>
                        <a:t> in cities </a:t>
                      </a:r>
                      <a:r>
                        <a:rPr lang="en-US" sz="1200" b="1" dirty="0">
                          <a:solidFill>
                            <a:schemeClr val="tx1"/>
                          </a:solidFill>
                        </a:rPr>
                        <a:t>&lt;10L Population</a:t>
                      </a:r>
                    </a:p>
                  </a:txBody>
                  <a:tcPr marL="61268" marR="61268" marT="30634" marB="30634"/>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indent="0" algn="ctr">
                        <a:buFont typeface="+mj-lt"/>
                        <a:buNone/>
                      </a:pPr>
                      <a:r>
                        <a:rPr lang="en-US" sz="1200" dirty="0">
                          <a:solidFill>
                            <a:schemeClr val="tx1"/>
                          </a:solidFill>
                        </a:rPr>
                        <a:t>30 </a:t>
                      </a:r>
                    </a:p>
                  </a:txBody>
                  <a:tcPr marL="61268" marR="61268" marT="30634" marB="30634"/>
                </a:tc>
                <a:extLst>
                  <a:ext uri="{0D108BD9-81ED-4DB2-BD59-A6C34878D82A}">
                    <a16:rowId xmlns:a16="http://schemas.microsoft.com/office/drawing/2014/main" val="10001"/>
                  </a:ext>
                </a:extLst>
              </a:tr>
              <a:tr h="461012">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2"/>
                        <a:tabLst/>
                        <a:defRPr/>
                      </a:pPr>
                      <a:r>
                        <a:rPr lang="en-US" sz="1200" b="1" dirty="0">
                          <a:solidFill>
                            <a:schemeClr val="tx1"/>
                          </a:solidFill>
                        </a:rPr>
                        <a:t>Once a day sweeping in all residential areas </a:t>
                      </a:r>
                      <a:r>
                        <a:rPr lang="en-US" sz="1200" dirty="0">
                          <a:solidFill>
                            <a:schemeClr val="tx1"/>
                          </a:solidFill>
                        </a:rPr>
                        <a:t>– </a:t>
                      </a:r>
                      <a:r>
                        <a:rPr lang="en-US" sz="1200" b="1" dirty="0">
                          <a:solidFill>
                            <a:schemeClr val="tx1"/>
                          </a:solidFill>
                        </a:rPr>
                        <a:t>cleanliness maintained   </a:t>
                      </a:r>
                      <a:r>
                        <a:rPr lang="en-US" sz="1200" dirty="0">
                          <a:solidFill>
                            <a:schemeClr val="tx1"/>
                          </a:solidFill>
                        </a:rPr>
                        <a:t>(Y/N)</a:t>
                      </a:r>
                    </a:p>
                  </a:txBody>
                  <a:tcPr marL="61268" marR="61268" marT="30634" marB="30634"/>
                </a:tc>
                <a:tc>
                  <a:txBody>
                    <a:bodyPr/>
                    <a:lstStyle/>
                    <a:p>
                      <a:pPr algn="ctr"/>
                      <a:r>
                        <a:rPr lang="en-US" sz="1200" dirty="0">
                          <a:solidFill>
                            <a:schemeClr val="tx1"/>
                          </a:solidFill>
                        </a:rPr>
                        <a:t>30</a:t>
                      </a:r>
                    </a:p>
                  </a:txBody>
                  <a:tcPr marL="61268" marR="61268" marT="30634" marB="30634"/>
                </a:tc>
                <a:extLst>
                  <a:ext uri="{0D108BD9-81ED-4DB2-BD59-A6C34878D82A}">
                    <a16:rowId xmlns:a16="http://schemas.microsoft.com/office/drawing/2014/main" val="1040878995"/>
                  </a:ext>
                </a:extLst>
              </a:tr>
              <a:tr h="655904">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3"/>
                        <a:tabLst/>
                        <a:defRPr/>
                      </a:pPr>
                      <a:r>
                        <a:rPr lang="en-US" sz="1200" b="1" baseline="0" dirty="0">
                          <a:solidFill>
                            <a:schemeClr val="tx1"/>
                          </a:solidFill>
                        </a:rPr>
                        <a:t>All back lanes</a:t>
                      </a:r>
                      <a:r>
                        <a:rPr lang="en-US" sz="1200" b="1" baseline="0" dirty="0">
                          <a:solidFill>
                            <a:srgbClr val="FF0000"/>
                          </a:solidFill>
                        </a:rPr>
                        <a:t>**</a:t>
                      </a:r>
                      <a:r>
                        <a:rPr lang="en-US" sz="1200" b="1" baseline="0" dirty="0">
                          <a:solidFill>
                            <a:schemeClr val="tx1"/>
                          </a:solidFill>
                        </a:rPr>
                        <a:t> of Commercial/Residential areas </a:t>
                      </a:r>
                      <a:r>
                        <a:rPr lang="en-US" sz="1200" b="0" baseline="0" dirty="0">
                          <a:solidFill>
                            <a:schemeClr val="tx1"/>
                          </a:solidFill>
                        </a:rPr>
                        <a:t>are clean - no water logging, drainage system not choked, no solid waste floating and walls properly maintained </a:t>
                      </a:r>
                    </a:p>
                  </a:txBody>
                  <a:tcPr marL="61268" marR="61268" marT="30634" marB="30634"/>
                </a:tc>
                <a:tc>
                  <a:txBody>
                    <a:bodyPr/>
                    <a:lstStyle/>
                    <a:p>
                      <a:pPr algn="ctr"/>
                      <a:r>
                        <a:rPr lang="en-US" sz="1200" dirty="0">
                          <a:solidFill>
                            <a:schemeClr val="tx1"/>
                          </a:solidFill>
                        </a:rPr>
                        <a:t>30</a:t>
                      </a:r>
                    </a:p>
                  </a:txBody>
                  <a:tcPr marL="61268" marR="61268" marT="30634" marB="30634"/>
                </a:tc>
                <a:extLst>
                  <a:ext uri="{0D108BD9-81ED-4DB2-BD59-A6C34878D82A}">
                    <a16:rowId xmlns:a16="http://schemas.microsoft.com/office/drawing/2014/main" val="1428281899"/>
                  </a:ext>
                </a:extLst>
              </a:tr>
              <a:tr h="655904">
                <a:tc>
                  <a: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startAt="4"/>
                        <a:tabLst/>
                        <a:defRPr/>
                      </a:pPr>
                      <a:r>
                        <a:rPr lang="en-US" sz="1200" b="1" kern="1200" dirty="0">
                          <a:solidFill>
                            <a:schemeClr val="tx1"/>
                          </a:solidFill>
                          <a:latin typeface="+mn-lt"/>
                          <a:ea typeface="+mn-ea"/>
                          <a:cs typeface="+mn-cs"/>
                        </a:rPr>
                        <a:t>No storage bins</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&gt;100 </a:t>
                      </a:r>
                      <a:r>
                        <a:rPr lang="en-US" sz="1200" b="1" kern="1200" dirty="0" err="1">
                          <a:solidFill>
                            <a:schemeClr val="tx1"/>
                          </a:solidFill>
                          <a:latin typeface="+mn-lt"/>
                          <a:ea typeface="+mn-ea"/>
                          <a:cs typeface="+mn-cs"/>
                        </a:rPr>
                        <a:t>Litres</a:t>
                      </a:r>
                      <a:r>
                        <a:rPr lang="en-US" sz="1200" b="1" kern="1200" dirty="0">
                          <a:solidFill>
                            <a:schemeClr val="tx1"/>
                          </a:solidFill>
                          <a:latin typeface="+mn-lt"/>
                          <a:ea typeface="+mn-ea"/>
                          <a:cs typeface="+mn-cs"/>
                        </a:rPr>
                        <a:t> size) </a:t>
                      </a:r>
                      <a:r>
                        <a:rPr lang="en-US" sz="1200" kern="1200" dirty="0">
                          <a:solidFill>
                            <a:schemeClr val="tx1"/>
                          </a:solidFill>
                          <a:latin typeface="+mn-lt"/>
                          <a:ea typeface="+mn-ea"/>
                          <a:cs typeface="+mn-cs"/>
                        </a:rPr>
                        <a:t>in all wards, all empty plots are free from C&amp;D/solid waste dump and the</a:t>
                      </a:r>
                      <a:r>
                        <a:rPr lang="en-US" sz="1200" b="1" kern="1200" dirty="0">
                          <a:solidFill>
                            <a:schemeClr val="tx1"/>
                          </a:solidFill>
                          <a:latin typeface="+mn-lt"/>
                          <a:ea typeface="+mn-ea"/>
                          <a:cs typeface="+mn-cs"/>
                        </a:rPr>
                        <a:t> waste is not burnt</a:t>
                      </a:r>
                      <a:r>
                        <a:rPr lang="en-US" sz="1200" kern="1200" dirty="0">
                          <a:solidFill>
                            <a:schemeClr val="tx1"/>
                          </a:solidFill>
                          <a:latin typeface="+mn-lt"/>
                          <a:ea typeface="+mn-ea"/>
                          <a:cs typeface="+mn-cs"/>
                        </a:rPr>
                        <a:t> in any part of the city</a:t>
                      </a:r>
                    </a:p>
                  </a:txBody>
                  <a:tcPr marL="61268" marR="61268" marT="30634" marB="30634"/>
                </a:tc>
                <a:tc>
                  <a:txBody>
                    <a:bodyPr/>
                    <a:lstStyle/>
                    <a:p>
                      <a:pPr algn="ctr"/>
                      <a:r>
                        <a:rPr lang="en-US" sz="1200" dirty="0">
                          <a:solidFill>
                            <a:schemeClr val="tx1"/>
                          </a:solidFill>
                        </a:rPr>
                        <a:t>20</a:t>
                      </a:r>
                    </a:p>
                  </a:txBody>
                  <a:tcPr marL="61268" marR="61268" marT="30634" marB="30634"/>
                </a:tc>
                <a:extLst>
                  <a:ext uri="{0D108BD9-81ED-4DB2-BD59-A6C34878D82A}">
                    <a16:rowId xmlns:a16="http://schemas.microsoft.com/office/drawing/2014/main" val="2878486404"/>
                  </a:ext>
                </a:extLst>
              </a:tr>
              <a:tr h="2661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5.    </a:t>
                      </a:r>
                      <a:r>
                        <a:rPr lang="en-US" sz="1200" b="1" baseline="0" dirty="0">
                          <a:solidFill>
                            <a:schemeClr val="tx1"/>
                          </a:solidFill>
                        </a:rPr>
                        <a:t>Zero </a:t>
                      </a:r>
                      <a:r>
                        <a:rPr lang="en-US" sz="1200" b="0" baseline="0" dirty="0">
                          <a:solidFill>
                            <a:schemeClr val="tx1"/>
                          </a:solidFill>
                        </a:rPr>
                        <a:t>Garbage Vulnerable Points in ULB’s jurisdiction </a:t>
                      </a:r>
                      <a:endParaRPr lang="en-US" sz="1200" b="1" baseline="0" dirty="0">
                        <a:solidFill>
                          <a:schemeClr val="tx1"/>
                        </a:solidFill>
                      </a:endParaRPr>
                    </a:p>
                  </a:txBody>
                  <a:tcPr marL="61268" marR="61268" marT="30634" marB="30634"/>
                </a:tc>
                <a:tc>
                  <a:txBody>
                    <a:bodyPr/>
                    <a:lstStyle/>
                    <a:p>
                      <a:pPr algn="ctr"/>
                      <a:r>
                        <a:rPr lang="en-US" sz="1200" dirty="0">
                          <a:solidFill>
                            <a:schemeClr val="tx1"/>
                          </a:solidFill>
                        </a:rPr>
                        <a:t>20</a:t>
                      </a:r>
                    </a:p>
                  </a:txBody>
                  <a:tcPr marL="61268" marR="61268" marT="30634" marB="30634"/>
                </a:tc>
                <a:extLst>
                  <a:ext uri="{0D108BD9-81ED-4DB2-BD59-A6C34878D82A}">
                    <a16:rowId xmlns:a16="http://schemas.microsoft.com/office/drawing/2014/main" val="3413614664"/>
                  </a:ext>
                </a:extLst>
              </a:tr>
            </a:tbl>
          </a:graphicData>
        </a:graphic>
      </p:graphicFrame>
      <p:sp>
        <p:nvSpPr>
          <p:cNvPr id="3" name="Flowchart: Process 2">
            <a:extLst>
              <a:ext uri="{FF2B5EF4-FFF2-40B4-BE49-F238E27FC236}">
                <a16:creationId xmlns:a16="http://schemas.microsoft.com/office/drawing/2014/main" id="{A7D1745C-E49C-456B-A27A-CACEE6CBE464}"/>
              </a:ext>
            </a:extLst>
          </p:cNvPr>
          <p:cNvSpPr/>
          <p:nvPr/>
        </p:nvSpPr>
        <p:spPr>
          <a:xfrm>
            <a:off x="0" y="2233829"/>
            <a:ext cx="2305050" cy="3400292"/>
          </a:xfrm>
          <a:prstGeom prst="flowChart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b="1" i="1" dirty="0">
                <a:solidFill>
                  <a:srgbClr val="FF0000"/>
                </a:solidFill>
              </a:rPr>
              <a:t>*</a:t>
            </a:r>
            <a:r>
              <a:rPr lang="en-US" sz="1100" i="1" dirty="0">
                <a:solidFill>
                  <a:schemeClr val="tx1"/>
                </a:solidFill>
              </a:rPr>
              <a:t>Public &amp; commercial areas includes market areas (</a:t>
            </a:r>
            <a:r>
              <a:rPr lang="en-US" sz="1100" i="1" dirty="0">
                <a:solidFill>
                  <a:srgbClr val="000000"/>
                </a:solidFill>
                <a:ea typeface="Times New Roman"/>
                <a:cs typeface="Arial"/>
              </a:rPr>
              <a:t>Vegetable/Fruit and Meat/Fish Markets including Mandi (APMC) and weekly market)</a:t>
            </a:r>
            <a:r>
              <a:rPr lang="en-US" sz="1100" i="1" dirty="0">
                <a:solidFill>
                  <a:schemeClr val="tx1"/>
                </a:solidFill>
              </a:rPr>
              <a:t>, railway stations, bus stations, other transport hubs, schools, colleges, hospitals, offices, religious areas, industrial areas, institutional areas, ULB managed parking areas, City parks &amp; gardens), roads and streets, and other relevant areas</a:t>
            </a:r>
          </a:p>
          <a:p>
            <a:pPr algn="just"/>
            <a:r>
              <a:rPr lang="en-US" sz="1100" i="1" dirty="0">
                <a:solidFill>
                  <a:srgbClr val="FF0000"/>
                </a:solidFill>
              </a:rPr>
              <a:t>** </a:t>
            </a:r>
            <a:r>
              <a:rPr lang="en-US" sz="1100" i="1" dirty="0">
                <a:solidFill>
                  <a:schemeClr val="tx1"/>
                </a:solidFill>
              </a:rPr>
              <a:t>ULBs are expected to maintain back side of the commercial buildings/office complexes, back side of houses, religious places or any building in the city  which generally doesn’t cover under daily cleaning and maintenance.    </a:t>
            </a:r>
          </a:p>
        </p:txBody>
      </p:sp>
      <p:graphicFrame>
        <p:nvGraphicFramePr>
          <p:cNvPr id="9" name="Table 8">
            <a:extLst>
              <a:ext uri="{FF2B5EF4-FFF2-40B4-BE49-F238E27FC236}">
                <a16:creationId xmlns:a16="http://schemas.microsoft.com/office/drawing/2014/main" id="{8D425018-3B95-5A47-8A8A-A116D597D107}"/>
              </a:ext>
            </a:extLst>
          </p:cNvPr>
          <p:cNvGraphicFramePr>
            <a:graphicFrameLocks noGrp="1"/>
          </p:cNvGraphicFramePr>
          <p:nvPr>
            <p:extLst>
              <p:ext uri="{D42A27DB-BD31-4B8C-83A1-F6EECF244321}">
                <p14:modId xmlns:p14="http://schemas.microsoft.com/office/powerpoint/2010/main" val="1104715505"/>
              </p:ext>
            </p:extLst>
          </p:nvPr>
        </p:nvGraphicFramePr>
        <p:xfrm>
          <a:off x="0" y="6007478"/>
          <a:ext cx="6858001" cy="1433663"/>
        </p:xfrm>
        <a:graphic>
          <a:graphicData uri="http://schemas.openxmlformats.org/drawingml/2006/table">
            <a:tbl>
              <a:tblPr firstRow="1" firstCol="1" bandRow="1">
                <a:tableStyleId>{5C22544A-7EE6-4342-B048-85BDC9FD1C3A}</a:tableStyleId>
              </a:tblPr>
              <a:tblGrid>
                <a:gridCol w="1869408">
                  <a:extLst>
                    <a:ext uri="{9D8B030D-6E8A-4147-A177-3AD203B41FA5}">
                      <a16:colId xmlns:a16="http://schemas.microsoft.com/office/drawing/2014/main" val="4235027525"/>
                    </a:ext>
                  </a:extLst>
                </a:gridCol>
                <a:gridCol w="782815">
                  <a:extLst>
                    <a:ext uri="{9D8B030D-6E8A-4147-A177-3AD203B41FA5}">
                      <a16:colId xmlns:a16="http://schemas.microsoft.com/office/drawing/2014/main" val="865953982"/>
                    </a:ext>
                  </a:extLst>
                </a:gridCol>
                <a:gridCol w="876285">
                  <a:extLst>
                    <a:ext uri="{9D8B030D-6E8A-4147-A177-3AD203B41FA5}">
                      <a16:colId xmlns:a16="http://schemas.microsoft.com/office/drawing/2014/main" val="677888654"/>
                    </a:ext>
                  </a:extLst>
                </a:gridCol>
                <a:gridCol w="887969">
                  <a:extLst>
                    <a:ext uri="{9D8B030D-6E8A-4147-A177-3AD203B41FA5}">
                      <a16:colId xmlns:a16="http://schemas.microsoft.com/office/drawing/2014/main" val="359796705"/>
                    </a:ext>
                  </a:extLst>
                </a:gridCol>
                <a:gridCol w="782813">
                  <a:extLst>
                    <a:ext uri="{9D8B030D-6E8A-4147-A177-3AD203B41FA5}">
                      <a16:colId xmlns:a16="http://schemas.microsoft.com/office/drawing/2014/main" val="4086053282"/>
                    </a:ext>
                  </a:extLst>
                </a:gridCol>
                <a:gridCol w="794499">
                  <a:extLst>
                    <a:ext uri="{9D8B030D-6E8A-4147-A177-3AD203B41FA5}">
                      <a16:colId xmlns:a16="http://schemas.microsoft.com/office/drawing/2014/main" val="2545686432"/>
                    </a:ext>
                  </a:extLst>
                </a:gridCol>
                <a:gridCol w="864212">
                  <a:extLst>
                    <a:ext uri="{9D8B030D-6E8A-4147-A177-3AD203B41FA5}">
                      <a16:colId xmlns:a16="http://schemas.microsoft.com/office/drawing/2014/main" val="80666337"/>
                    </a:ext>
                  </a:extLst>
                </a:gridCol>
              </a:tblGrid>
              <a:tr h="316528">
                <a:tc>
                  <a:txBody>
                    <a:bodyPr/>
                    <a:lstStyle/>
                    <a:p>
                      <a:pPr algn="ctr">
                        <a:lnSpc>
                          <a:spcPct val="107000"/>
                        </a:lnSpc>
                        <a:spcAft>
                          <a:spcPts val="800"/>
                        </a:spcAft>
                      </a:pPr>
                      <a:r>
                        <a:rPr lang="en-IN" sz="1200" dirty="0">
                          <a:effectLst/>
                        </a:rPr>
                        <a:t>Population Category</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&lt;25K</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25-50K</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50K-1L</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1-3L</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3-10L</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&gt;10L</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2462013360"/>
                  </a:ext>
                </a:extLst>
              </a:tr>
              <a:tr h="359569">
                <a:tc>
                  <a:txBody>
                    <a:bodyPr/>
                    <a:lstStyle/>
                    <a:p>
                      <a:pPr algn="ctr">
                        <a:lnSpc>
                          <a:spcPct val="107000"/>
                        </a:lnSpc>
                        <a:spcAft>
                          <a:spcPts val="800"/>
                        </a:spcAft>
                      </a:pPr>
                      <a:r>
                        <a:rPr lang="en-IN" sz="1200" dirty="0">
                          <a:effectLst/>
                        </a:rPr>
                        <a:t>Locations</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2</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4</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6</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8</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10</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12</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2373727085"/>
                  </a:ext>
                </a:extLst>
              </a:tr>
              <a:tr h="441038">
                <a:tc>
                  <a:txBody>
                    <a:bodyPr/>
                    <a:lstStyle/>
                    <a:p>
                      <a:pPr algn="ctr">
                        <a:lnSpc>
                          <a:spcPct val="107000"/>
                        </a:lnSpc>
                        <a:spcAft>
                          <a:spcPts val="800"/>
                        </a:spcAft>
                      </a:pPr>
                      <a:r>
                        <a:rPr lang="en-IN" sz="1200" dirty="0">
                          <a:effectLst/>
                        </a:rPr>
                        <a:t>Zones</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2</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2</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2</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4</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4</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5</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2164327756"/>
                  </a:ext>
                </a:extLst>
              </a:tr>
              <a:tr h="316528">
                <a:tc>
                  <a:txBody>
                    <a:bodyPr/>
                    <a:lstStyle/>
                    <a:p>
                      <a:pPr algn="ctr">
                        <a:lnSpc>
                          <a:spcPct val="107000"/>
                        </a:lnSpc>
                        <a:spcAft>
                          <a:spcPts val="800"/>
                        </a:spcAft>
                      </a:pPr>
                      <a:r>
                        <a:rPr lang="en-IN" sz="1200">
                          <a:effectLst/>
                        </a:rPr>
                        <a:t>Total</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4</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8</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12</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32</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a:effectLst/>
                        </a:rPr>
                        <a:t>40</a:t>
                      </a:r>
                      <a:endParaRPr lang="en-IN" sz="12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1200" dirty="0">
                          <a:effectLst/>
                        </a:rPr>
                        <a:t>60</a:t>
                      </a:r>
                      <a:endParaRPr lang="en-IN" sz="12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1573714100"/>
                  </a:ext>
                </a:extLst>
              </a:tr>
            </a:tbl>
          </a:graphicData>
        </a:graphic>
      </p:graphicFrame>
      <p:sp>
        <p:nvSpPr>
          <p:cNvPr id="11" name="Action Button: Custom 10">
            <a:hlinkClick r:id="" action="ppaction://noaction" highlightClick="1"/>
            <a:extLst>
              <a:ext uri="{FF2B5EF4-FFF2-40B4-BE49-F238E27FC236}">
                <a16:creationId xmlns:a16="http://schemas.microsoft.com/office/drawing/2014/main" id="{3162BF6C-CC13-5640-9887-0FFAF0DC4CE0}"/>
              </a:ext>
            </a:extLst>
          </p:cNvPr>
          <p:cNvSpPr/>
          <p:nvPr/>
        </p:nvSpPr>
        <p:spPr>
          <a:xfrm>
            <a:off x="50954" y="5725135"/>
            <a:ext cx="1790756" cy="254690"/>
          </a:xfrm>
          <a:prstGeom prst="actionButtonBlank">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Sampling Criteria</a:t>
            </a:r>
          </a:p>
        </p:txBody>
      </p:sp>
      <p:grpSp>
        <p:nvGrpSpPr>
          <p:cNvPr id="17" name="Group 16">
            <a:extLst>
              <a:ext uri="{FF2B5EF4-FFF2-40B4-BE49-F238E27FC236}">
                <a16:creationId xmlns:a16="http://schemas.microsoft.com/office/drawing/2014/main" id="{3F82762B-7A55-4D0B-A0C3-980214365F1E}"/>
              </a:ext>
            </a:extLst>
          </p:cNvPr>
          <p:cNvGrpSpPr/>
          <p:nvPr/>
        </p:nvGrpSpPr>
        <p:grpSpPr>
          <a:xfrm>
            <a:off x="114998" y="7439655"/>
            <a:ext cx="6767065" cy="2517788"/>
            <a:chOff x="-5861333" y="-340456"/>
            <a:chExt cx="6767065" cy="2517788"/>
          </a:xfrm>
        </p:grpSpPr>
        <p:pic>
          <p:nvPicPr>
            <p:cNvPr id="10" name="Picture 9">
              <a:extLst>
                <a:ext uri="{FF2B5EF4-FFF2-40B4-BE49-F238E27FC236}">
                  <a16:creationId xmlns:a16="http://schemas.microsoft.com/office/drawing/2014/main" id="{231C06BB-9EF6-454D-A865-03A57144C9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4103" y="-337344"/>
              <a:ext cx="2170790" cy="1250254"/>
            </a:xfrm>
            <a:prstGeom prst="rect">
              <a:avLst/>
            </a:prstGeom>
            <a:ln>
              <a:noFill/>
            </a:ln>
            <a:effectLst>
              <a:softEdge rad="112500"/>
            </a:effectLst>
          </p:spPr>
        </p:pic>
        <p:pic>
          <p:nvPicPr>
            <p:cNvPr id="13" name="Picture 12">
              <a:extLst>
                <a:ext uri="{FF2B5EF4-FFF2-40B4-BE49-F238E27FC236}">
                  <a16:creationId xmlns:a16="http://schemas.microsoft.com/office/drawing/2014/main" id="{9E79049C-415E-4563-BAD5-550ED1931A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61333" y="824193"/>
              <a:ext cx="2091428" cy="1250254"/>
            </a:xfrm>
            <a:prstGeom prst="rect">
              <a:avLst/>
            </a:prstGeom>
            <a:ln>
              <a:noFill/>
            </a:ln>
            <a:effectLst>
              <a:softEdge rad="112500"/>
            </a:effectLst>
          </p:spPr>
        </p:pic>
        <p:pic>
          <p:nvPicPr>
            <p:cNvPr id="243716" name="Picture 4" descr="5 Best Bus Stands of India - lifeberrys.com">
              <a:extLst>
                <a:ext uri="{FF2B5EF4-FFF2-40B4-BE49-F238E27FC236}">
                  <a16:creationId xmlns:a16="http://schemas.microsoft.com/office/drawing/2014/main" id="{49E8416B-E49B-4A3D-88F4-9142C0F5564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65057" y="-340456"/>
              <a:ext cx="2170789" cy="12297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3718" name="Picture 6" descr="Darjeeling, Darjeeling, India - #market...">
              <a:extLst>
                <a:ext uri="{FF2B5EF4-FFF2-40B4-BE49-F238E27FC236}">
                  <a16:creationId xmlns:a16="http://schemas.microsoft.com/office/drawing/2014/main" id="{AFA6E41E-12F5-473C-A582-A0ABA9F3F0B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89309" y="-266924"/>
              <a:ext cx="2256773" cy="12297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3B12EBB-0713-2147-A930-4AC3C0A19D45}"/>
                </a:ext>
              </a:extLst>
            </p:cNvPr>
            <p:cNvPicPr>
              <a:picLocks noChangeAspect="1"/>
            </p:cNvPicPr>
            <p:nvPr/>
          </p:nvPicPr>
          <p:blipFill>
            <a:blip r:embed="rId7" cstate="email">
              <a:extLst>
                <a:ext uri="{28A0092B-C50C-407E-A947-70E740481C1C}">
                  <a14:useLocalDpi xmlns:a14="http://schemas.microsoft.com/office/drawing/2010/main"/>
                </a:ext>
                <a:ext uri="{837473B0-CC2E-450A-ABE3-18F120FF3D39}">
                  <a1611:picAttrSrcUrl xmlns:a1611="http://schemas.microsoft.com/office/drawing/2016/11/main" r:id="rId8"/>
                </a:ext>
              </a:extLst>
            </a:blip>
            <a:stretch>
              <a:fillRect/>
            </a:stretch>
          </p:blipFill>
          <p:spPr>
            <a:xfrm>
              <a:off x="-3527726" y="824193"/>
              <a:ext cx="3158110" cy="1353139"/>
            </a:xfrm>
            <a:prstGeom prst="rect">
              <a:avLst/>
            </a:prstGeom>
            <a:effectLst>
              <a:softEdge rad="101600"/>
            </a:effectLst>
          </p:spPr>
        </p:pic>
      </p:grpSp>
      <p:sp>
        <p:nvSpPr>
          <p:cNvPr id="12" name="Bevel 11">
            <a:extLst>
              <a:ext uri="{FF2B5EF4-FFF2-40B4-BE49-F238E27FC236}">
                <a16:creationId xmlns:a16="http://schemas.microsoft.com/office/drawing/2014/main" id="{48E7049F-76CE-0243-B95D-FCD7A624D083}"/>
              </a:ext>
            </a:extLst>
          </p:cNvPr>
          <p:cNvSpPr/>
          <p:nvPr/>
        </p:nvSpPr>
        <p:spPr>
          <a:xfrm>
            <a:off x="1103086" y="66205"/>
            <a:ext cx="4718746" cy="314776"/>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Clean Air: Strengthening linkages with National Priorities</a:t>
            </a:r>
          </a:p>
        </p:txBody>
      </p:sp>
      <p:pic>
        <p:nvPicPr>
          <p:cNvPr id="16" name="Picture 15">
            <a:extLst>
              <a:ext uri="{FF2B5EF4-FFF2-40B4-BE49-F238E27FC236}">
                <a16:creationId xmlns:a16="http://schemas.microsoft.com/office/drawing/2014/main" id="{5895D74C-FF67-4044-B5AF-FC9E4D44F352}"/>
              </a:ext>
            </a:extLst>
          </p:cNvPr>
          <p:cNvPicPr>
            <a:picLocks noChangeAspect="1"/>
          </p:cNvPicPr>
          <p:nvPr/>
        </p:nvPicPr>
        <p:blipFill>
          <a:blip r:embed="rId9"/>
          <a:stretch>
            <a:fillRect/>
          </a:stretch>
        </p:blipFill>
        <p:spPr>
          <a:xfrm>
            <a:off x="-130436" y="51441"/>
            <a:ext cx="1368285" cy="1526019"/>
          </a:xfrm>
          <a:prstGeom prst="rect">
            <a:avLst/>
          </a:prstGeom>
        </p:spPr>
      </p:pic>
      <p:sp>
        <p:nvSpPr>
          <p:cNvPr id="6" name="Rounded Rectangle 5"/>
          <p:cNvSpPr/>
          <p:nvPr/>
        </p:nvSpPr>
        <p:spPr>
          <a:xfrm>
            <a:off x="1103086" y="368284"/>
            <a:ext cx="4718746" cy="1209176"/>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240239">
              <a:spcAft>
                <a:spcPts val="1088"/>
              </a:spcAft>
              <a:defRPr/>
            </a:pPr>
            <a:r>
              <a:rPr lang="en-US" sz="1400" b="1" kern="0" dirty="0">
                <a:solidFill>
                  <a:schemeClr val="tx1"/>
                </a:solidFill>
                <a:ea typeface="Calibri"/>
                <a:cs typeface="Arial"/>
              </a:rPr>
              <a:t>Cleaning of Public Areas: 100% Wards are Clean and well maintained in the Urban Local Body (ULB)</a:t>
            </a:r>
            <a:r>
              <a:rPr lang="en-US" sz="1400" b="1" kern="0" dirty="0">
                <a:solidFill>
                  <a:srgbClr val="FF0000"/>
                </a:solidFill>
                <a:ea typeface="Calibri"/>
                <a:cs typeface="Arial"/>
              </a:rPr>
              <a:t>    </a:t>
            </a:r>
            <a:r>
              <a:rPr lang="en-US" sz="1200" kern="0" dirty="0">
                <a:solidFill>
                  <a:schemeClr val="tx1"/>
                </a:solidFill>
                <a:ea typeface="Calibri"/>
                <a:cs typeface="Arial"/>
              </a:rPr>
              <a:t>Twice a day sweeping (including night sweeping) in all commercial and public areas, once a day sweeping in all residential areas, Clean back lanes, </a:t>
            </a:r>
            <a:r>
              <a:rPr lang="en-US" sz="1200" u="sng" kern="0" dirty="0">
                <a:solidFill>
                  <a:schemeClr val="tx1"/>
                </a:solidFill>
                <a:ea typeface="Calibri"/>
                <a:cs typeface="Arial"/>
              </a:rPr>
              <a:t>Zero Garbage Vulnerable Points(GVP),) &amp; Zero Secondary Storage Bins</a:t>
            </a:r>
            <a:endParaRPr lang="en-SG" sz="1200" b="1" u="sng" kern="0" dirty="0">
              <a:solidFill>
                <a:srgbClr val="FF0000"/>
              </a:solidFill>
              <a:ea typeface="Calibri"/>
              <a:cs typeface="Times New Roman"/>
            </a:endParaRPr>
          </a:p>
        </p:txBody>
      </p:sp>
      <p:sp>
        <p:nvSpPr>
          <p:cNvPr id="8" name="Slide Number Placeholder 7">
            <a:extLst>
              <a:ext uri="{FF2B5EF4-FFF2-40B4-BE49-F238E27FC236}">
                <a16:creationId xmlns:a16="http://schemas.microsoft.com/office/drawing/2014/main" id="{DA646AC7-51B7-45C5-83ED-BCEA0DF77157}"/>
              </a:ext>
            </a:extLst>
          </p:cNvPr>
          <p:cNvSpPr>
            <a:spLocks noGrp="1"/>
          </p:cNvSpPr>
          <p:nvPr>
            <p:ph type="sldNum" sz="quarter" idx="12"/>
          </p:nvPr>
        </p:nvSpPr>
        <p:spPr/>
        <p:txBody>
          <a:bodyPr/>
          <a:lstStyle/>
          <a:p>
            <a:fld id="{871FDAF4-F9BA-4E6E-AE28-9371978FF90C}" type="slidenum">
              <a:rPr lang="en-US" smtClean="0"/>
              <a:t>26</a:t>
            </a:fld>
            <a:endParaRPr lang="en-US"/>
          </a:p>
        </p:txBody>
      </p:sp>
    </p:spTree>
    <p:extLst>
      <p:ext uri="{BB962C8B-B14F-4D97-AF65-F5344CB8AC3E}">
        <p14:creationId xmlns:p14="http://schemas.microsoft.com/office/powerpoint/2010/main" val="59024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3">
            <a:extLst>
              <a:ext uri="{FF2B5EF4-FFF2-40B4-BE49-F238E27FC236}">
                <a16:creationId xmlns:a16="http://schemas.microsoft.com/office/drawing/2014/main" id="{70F0B164-1098-4741-B272-8D26F0C9A19B}"/>
              </a:ext>
            </a:extLst>
          </p:cNvPr>
          <p:cNvSpPr/>
          <p:nvPr/>
        </p:nvSpPr>
        <p:spPr>
          <a:xfrm>
            <a:off x="40031" y="1336907"/>
            <a:ext cx="1480414" cy="1898635"/>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1.3</a:t>
            </a:r>
          </a:p>
        </p:txBody>
      </p:sp>
      <p:grpSp>
        <p:nvGrpSpPr>
          <p:cNvPr id="3" name="Group 2">
            <a:extLst>
              <a:ext uri="{FF2B5EF4-FFF2-40B4-BE49-F238E27FC236}">
                <a16:creationId xmlns:a16="http://schemas.microsoft.com/office/drawing/2014/main" id="{C2CCEA40-E1D8-47FB-BD02-B28645FE4012}"/>
              </a:ext>
            </a:extLst>
          </p:cNvPr>
          <p:cNvGrpSpPr/>
          <p:nvPr/>
        </p:nvGrpSpPr>
        <p:grpSpPr>
          <a:xfrm>
            <a:off x="71757" y="4164227"/>
            <a:ext cx="1435356" cy="4910548"/>
            <a:chOff x="-5977447" y="2697407"/>
            <a:chExt cx="2734056" cy="5869749"/>
          </a:xfrm>
        </p:grpSpPr>
        <p:sp>
          <p:nvSpPr>
            <p:cNvPr id="10" name="object 5">
              <a:extLst>
                <a:ext uri="{FF2B5EF4-FFF2-40B4-BE49-F238E27FC236}">
                  <a16:creationId xmlns:a16="http://schemas.microsoft.com/office/drawing/2014/main" id="{FB046995-C3D8-1845-8106-BCEE3B9DCCFF}"/>
                </a:ext>
              </a:extLst>
            </p:cNvPr>
            <p:cNvSpPr/>
            <p:nvPr/>
          </p:nvSpPr>
          <p:spPr>
            <a:xfrm>
              <a:off x="-5977447" y="2697407"/>
              <a:ext cx="2734056" cy="5869749"/>
            </a:xfrm>
            <a:custGeom>
              <a:avLst/>
              <a:gdLst/>
              <a:ahLst/>
              <a:cxnLst/>
              <a:rect l="l" t="t" r="r" b="b"/>
              <a:pathLst>
                <a:path w="1892808" h="1863852">
                  <a:moveTo>
                    <a:pt x="1582166" y="0"/>
                  </a:moveTo>
                  <a:lnTo>
                    <a:pt x="310654" y="0"/>
                  </a:lnTo>
                  <a:lnTo>
                    <a:pt x="285175" y="1029"/>
                  </a:lnTo>
                  <a:lnTo>
                    <a:pt x="235998" y="9027"/>
                  </a:lnTo>
                  <a:lnTo>
                    <a:pt x="189730" y="24409"/>
                  </a:lnTo>
                  <a:lnTo>
                    <a:pt x="147011" y="46537"/>
                  </a:lnTo>
                  <a:lnTo>
                    <a:pt x="108481" y="74772"/>
                  </a:lnTo>
                  <a:lnTo>
                    <a:pt x="74777" y="108473"/>
                  </a:lnTo>
                  <a:lnTo>
                    <a:pt x="46541" y="147002"/>
                  </a:lnTo>
                  <a:lnTo>
                    <a:pt x="24411" y="189720"/>
                  </a:lnTo>
                  <a:lnTo>
                    <a:pt x="9028" y="235986"/>
                  </a:lnTo>
                  <a:lnTo>
                    <a:pt x="1029" y="285162"/>
                  </a:lnTo>
                  <a:lnTo>
                    <a:pt x="0" y="310642"/>
                  </a:lnTo>
                  <a:lnTo>
                    <a:pt x="0" y="1553197"/>
                  </a:lnTo>
                  <a:lnTo>
                    <a:pt x="4065" y="1603588"/>
                  </a:lnTo>
                  <a:lnTo>
                    <a:pt x="15836" y="1651390"/>
                  </a:lnTo>
                  <a:lnTo>
                    <a:pt x="34673" y="1695964"/>
                  </a:lnTo>
                  <a:lnTo>
                    <a:pt x="59936" y="1736669"/>
                  </a:lnTo>
                  <a:lnTo>
                    <a:pt x="90985" y="1772866"/>
                  </a:lnTo>
                  <a:lnTo>
                    <a:pt x="127182" y="1803915"/>
                  </a:lnTo>
                  <a:lnTo>
                    <a:pt x="167887" y="1829178"/>
                  </a:lnTo>
                  <a:lnTo>
                    <a:pt x="212461" y="1848015"/>
                  </a:lnTo>
                  <a:lnTo>
                    <a:pt x="260263" y="1859786"/>
                  </a:lnTo>
                  <a:lnTo>
                    <a:pt x="310654" y="1863852"/>
                  </a:lnTo>
                  <a:lnTo>
                    <a:pt x="1582166" y="1863852"/>
                  </a:lnTo>
                  <a:lnTo>
                    <a:pt x="1632557" y="1859786"/>
                  </a:lnTo>
                  <a:lnTo>
                    <a:pt x="1680358" y="1848015"/>
                  </a:lnTo>
                  <a:lnTo>
                    <a:pt x="1724930" y="1829178"/>
                  </a:lnTo>
                  <a:lnTo>
                    <a:pt x="1765633" y="1803915"/>
                  </a:lnTo>
                  <a:lnTo>
                    <a:pt x="1801828" y="1772866"/>
                  </a:lnTo>
                  <a:lnTo>
                    <a:pt x="1832876" y="1736669"/>
                  </a:lnTo>
                  <a:lnTo>
                    <a:pt x="1858137" y="1695964"/>
                  </a:lnTo>
                  <a:lnTo>
                    <a:pt x="1876972" y="1651390"/>
                  </a:lnTo>
                  <a:lnTo>
                    <a:pt x="1888742" y="1603588"/>
                  </a:lnTo>
                  <a:lnTo>
                    <a:pt x="1892808" y="1553197"/>
                  </a:lnTo>
                  <a:lnTo>
                    <a:pt x="1892808" y="310642"/>
                  </a:lnTo>
                  <a:lnTo>
                    <a:pt x="1888742" y="260250"/>
                  </a:lnTo>
                  <a:lnTo>
                    <a:pt x="1876972" y="212449"/>
                  </a:lnTo>
                  <a:lnTo>
                    <a:pt x="1858137" y="167877"/>
                  </a:lnTo>
                  <a:lnTo>
                    <a:pt x="1832876" y="127174"/>
                  </a:lnTo>
                  <a:lnTo>
                    <a:pt x="1801828" y="90979"/>
                  </a:lnTo>
                  <a:lnTo>
                    <a:pt x="1765633" y="59931"/>
                  </a:lnTo>
                  <a:lnTo>
                    <a:pt x="1724930" y="34670"/>
                  </a:lnTo>
                  <a:lnTo>
                    <a:pt x="1680358" y="15835"/>
                  </a:lnTo>
                  <a:lnTo>
                    <a:pt x="1632557" y="4065"/>
                  </a:lnTo>
                  <a:lnTo>
                    <a:pt x="1582166" y="0"/>
                  </a:lnTo>
                  <a:close/>
                </a:path>
              </a:pathLst>
            </a:custGeom>
            <a:solidFill>
              <a:srgbClr val="C5DFB4"/>
            </a:solidFill>
          </p:spPr>
          <p:txBody>
            <a:bodyPr wrap="square" lIns="0" tIns="0" rIns="0" bIns="0" rtlCol="0">
              <a:noAutofit/>
            </a:bodyPr>
            <a:lstStyle/>
            <a:p>
              <a:endParaRPr sz="1400" dirty="0"/>
            </a:p>
          </p:txBody>
        </p:sp>
        <p:sp>
          <p:nvSpPr>
            <p:cNvPr id="11" name="object 6">
              <a:extLst>
                <a:ext uri="{FF2B5EF4-FFF2-40B4-BE49-F238E27FC236}">
                  <a16:creationId xmlns:a16="http://schemas.microsoft.com/office/drawing/2014/main" id="{3559FD24-1352-1844-811C-786982AB976C}"/>
                </a:ext>
              </a:extLst>
            </p:cNvPr>
            <p:cNvSpPr/>
            <p:nvPr/>
          </p:nvSpPr>
          <p:spPr>
            <a:xfrm>
              <a:off x="-5977447" y="2734611"/>
              <a:ext cx="2734056" cy="5832544"/>
            </a:xfrm>
            <a:custGeom>
              <a:avLst/>
              <a:gdLst/>
              <a:ahLst/>
              <a:cxnLst/>
              <a:rect l="l" t="t" r="r" b="b"/>
              <a:pathLst>
                <a:path w="1892808" h="1863852">
                  <a:moveTo>
                    <a:pt x="0" y="310642"/>
                  </a:moveTo>
                  <a:lnTo>
                    <a:pt x="4065" y="260250"/>
                  </a:lnTo>
                  <a:lnTo>
                    <a:pt x="15836" y="212449"/>
                  </a:lnTo>
                  <a:lnTo>
                    <a:pt x="34673" y="167877"/>
                  </a:lnTo>
                  <a:lnTo>
                    <a:pt x="59936" y="127174"/>
                  </a:lnTo>
                  <a:lnTo>
                    <a:pt x="90985" y="90979"/>
                  </a:lnTo>
                  <a:lnTo>
                    <a:pt x="127182" y="59931"/>
                  </a:lnTo>
                  <a:lnTo>
                    <a:pt x="167887" y="34670"/>
                  </a:lnTo>
                  <a:lnTo>
                    <a:pt x="212461" y="15835"/>
                  </a:lnTo>
                  <a:lnTo>
                    <a:pt x="260263" y="4065"/>
                  </a:lnTo>
                  <a:lnTo>
                    <a:pt x="310654" y="0"/>
                  </a:lnTo>
                  <a:lnTo>
                    <a:pt x="1582166" y="0"/>
                  </a:lnTo>
                  <a:lnTo>
                    <a:pt x="1632557" y="4065"/>
                  </a:lnTo>
                  <a:lnTo>
                    <a:pt x="1680358" y="15835"/>
                  </a:lnTo>
                  <a:lnTo>
                    <a:pt x="1724930" y="34670"/>
                  </a:lnTo>
                  <a:lnTo>
                    <a:pt x="1765633" y="59931"/>
                  </a:lnTo>
                  <a:lnTo>
                    <a:pt x="1801828" y="90979"/>
                  </a:lnTo>
                  <a:lnTo>
                    <a:pt x="1832876" y="127174"/>
                  </a:lnTo>
                  <a:lnTo>
                    <a:pt x="1858137" y="167877"/>
                  </a:lnTo>
                  <a:lnTo>
                    <a:pt x="1876972" y="212449"/>
                  </a:lnTo>
                  <a:lnTo>
                    <a:pt x="1888742" y="260250"/>
                  </a:lnTo>
                  <a:lnTo>
                    <a:pt x="1892808" y="310642"/>
                  </a:lnTo>
                  <a:lnTo>
                    <a:pt x="1892808" y="1553197"/>
                  </a:lnTo>
                  <a:lnTo>
                    <a:pt x="1888742" y="1603588"/>
                  </a:lnTo>
                  <a:lnTo>
                    <a:pt x="1876972" y="1651390"/>
                  </a:lnTo>
                  <a:lnTo>
                    <a:pt x="1858137" y="1695964"/>
                  </a:lnTo>
                  <a:lnTo>
                    <a:pt x="1832876" y="1736669"/>
                  </a:lnTo>
                  <a:lnTo>
                    <a:pt x="1801828" y="1772866"/>
                  </a:lnTo>
                  <a:lnTo>
                    <a:pt x="1765633" y="1803915"/>
                  </a:lnTo>
                  <a:lnTo>
                    <a:pt x="1724930" y="1829178"/>
                  </a:lnTo>
                  <a:lnTo>
                    <a:pt x="1680358" y="1848015"/>
                  </a:lnTo>
                  <a:lnTo>
                    <a:pt x="1632557" y="1859786"/>
                  </a:lnTo>
                  <a:lnTo>
                    <a:pt x="1582166" y="1863852"/>
                  </a:lnTo>
                  <a:lnTo>
                    <a:pt x="310654" y="1863852"/>
                  </a:lnTo>
                  <a:lnTo>
                    <a:pt x="260263" y="1859786"/>
                  </a:lnTo>
                  <a:lnTo>
                    <a:pt x="212461" y="1848015"/>
                  </a:lnTo>
                  <a:lnTo>
                    <a:pt x="167887" y="1829178"/>
                  </a:lnTo>
                  <a:lnTo>
                    <a:pt x="127182" y="1803915"/>
                  </a:lnTo>
                  <a:lnTo>
                    <a:pt x="90985" y="1772866"/>
                  </a:lnTo>
                  <a:lnTo>
                    <a:pt x="59936" y="1736669"/>
                  </a:lnTo>
                  <a:lnTo>
                    <a:pt x="34673" y="1695964"/>
                  </a:lnTo>
                  <a:lnTo>
                    <a:pt x="15836" y="1651390"/>
                  </a:lnTo>
                  <a:lnTo>
                    <a:pt x="4065" y="1603588"/>
                  </a:lnTo>
                  <a:lnTo>
                    <a:pt x="0" y="1553197"/>
                  </a:lnTo>
                  <a:lnTo>
                    <a:pt x="0" y="310642"/>
                  </a:lnTo>
                  <a:close/>
                </a:path>
              </a:pathLst>
            </a:custGeom>
            <a:ln w="12192">
              <a:solidFill>
                <a:srgbClr val="41709C"/>
              </a:solidFill>
            </a:ln>
          </p:spPr>
          <p:txBody>
            <a:bodyPr wrap="square" lIns="0" tIns="0" rIns="0" bIns="0" rtlCol="0">
              <a:noAutofit/>
            </a:bodyPr>
            <a:lstStyle/>
            <a:p>
              <a:endParaRPr sz="1400"/>
            </a:p>
          </p:txBody>
        </p:sp>
        <p:sp>
          <p:nvSpPr>
            <p:cNvPr id="12" name="object 7">
              <a:extLst>
                <a:ext uri="{FF2B5EF4-FFF2-40B4-BE49-F238E27FC236}">
                  <a16:creationId xmlns:a16="http://schemas.microsoft.com/office/drawing/2014/main" id="{FA8A75A5-0A7B-7349-8016-7A8AE10512E6}"/>
                </a:ext>
              </a:extLst>
            </p:cNvPr>
            <p:cNvSpPr txBox="1"/>
            <p:nvPr/>
          </p:nvSpPr>
          <p:spPr>
            <a:xfrm>
              <a:off x="-5977447" y="3559110"/>
              <a:ext cx="2701035" cy="2973079"/>
            </a:xfrm>
            <a:prstGeom prst="rect">
              <a:avLst/>
            </a:prstGeom>
          </p:spPr>
          <p:txBody>
            <a:bodyPr vert="horz" wrap="square" lIns="0" tIns="0" rIns="0" bIns="0" rtlCol="0">
              <a:noAutofit/>
            </a:bodyPr>
            <a:lstStyle/>
            <a:p>
              <a:pPr marL="211881" marR="213715" algn="ctr">
                <a:lnSpc>
                  <a:spcPct val="100099"/>
                </a:lnSpc>
              </a:pPr>
              <a:r>
                <a:rPr sz="1400" b="1" spc="-15" dirty="0">
                  <a:latin typeface="Calibri"/>
                  <a:cs typeface="Calibri"/>
                </a:rPr>
                <a:t>M</a:t>
              </a:r>
              <a:r>
                <a:rPr sz="1400" b="1" spc="-22" dirty="0">
                  <a:latin typeface="Calibri"/>
                  <a:cs typeface="Calibri"/>
                </a:rPr>
                <a:t>e</a:t>
              </a:r>
              <a:r>
                <a:rPr sz="1400" b="1" dirty="0">
                  <a:latin typeface="Calibri"/>
                  <a:cs typeface="Calibri"/>
                </a:rPr>
                <a:t>thodolo</a:t>
              </a:r>
              <a:r>
                <a:rPr sz="1400" b="1" spc="-7" dirty="0">
                  <a:latin typeface="Calibri"/>
                  <a:cs typeface="Calibri"/>
                </a:rPr>
                <a:t>g</a:t>
              </a:r>
              <a:r>
                <a:rPr sz="1400" b="1" dirty="0">
                  <a:latin typeface="Calibri"/>
                  <a:cs typeface="Calibri"/>
                </a:rPr>
                <a:t>y</a:t>
              </a:r>
              <a:r>
                <a:rPr sz="1400" b="1" spc="-72" dirty="0">
                  <a:latin typeface="Calibri"/>
                  <a:cs typeface="Calibri"/>
                </a:rPr>
                <a:t> </a:t>
              </a:r>
              <a:r>
                <a:rPr sz="1400" b="1" spc="-36" dirty="0">
                  <a:latin typeface="Calibri"/>
                  <a:cs typeface="Calibri"/>
                </a:rPr>
                <a:t>f</a:t>
              </a:r>
              <a:r>
                <a:rPr sz="1400" b="1" dirty="0">
                  <a:latin typeface="Calibri"/>
                  <a:cs typeface="Calibri"/>
                </a:rPr>
                <a:t>or </a:t>
              </a:r>
              <a:r>
                <a:rPr sz="1400" b="1" spc="-108" dirty="0">
                  <a:latin typeface="Calibri"/>
                  <a:cs typeface="Calibri"/>
                </a:rPr>
                <a:t>V</a:t>
              </a:r>
              <a:r>
                <a:rPr sz="1400" b="1" dirty="0">
                  <a:latin typeface="Calibri"/>
                  <a:cs typeface="Calibri"/>
                </a:rPr>
                <a:t>a</a:t>
              </a:r>
              <a:r>
                <a:rPr sz="1400" b="1" spc="7" dirty="0">
                  <a:latin typeface="Calibri"/>
                  <a:cs typeface="Calibri"/>
                </a:rPr>
                <a:t>l</a:t>
              </a:r>
              <a:r>
                <a:rPr sz="1400" b="1" dirty="0">
                  <a:latin typeface="Calibri"/>
                  <a:cs typeface="Calibri"/>
                </a:rPr>
                <a:t>id</a:t>
              </a:r>
              <a:r>
                <a:rPr sz="1400" b="1" spc="-15" dirty="0">
                  <a:latin typeface="Calibri"/>
                  <a:cs typeface="Calibri"/>
                </a:rPr>
                <a:t>a</a:t>
              </a:r>
              <a:r>
                <a:rPr sz="1400" b="1" dirty="0">
                  <a:latin typeface="Calibri"/>
                  <a:cs typeface="Calibri"/>
                </a:rPr>
                <a:t>tion </a:t>
              </a:r>
              <a:r>
                <a:rPr sz="1400" b="1" dirty="0">
                  <a:solidFill>
                    <a:srgbClr val="FF0000"/>
                  </a:solidFill>
                  <a:latin typeface="Calibri"/>
                  <a:cs typeface="Calibri"/>
                </a:rPr>
                <a:t>Mi</a:t>
              </a:r>
              <a:r>
                <a:rPr sz="1400" b="1" spc="-50" dirty="0">
                  <a:solidFill>
                    <a:srgbClr val="FF0000"/>
                  </a:solidFill>
                  <a:latin typeface="Calibri"/>
                  <a:cs typeface="Calibri"/>
                </a:rPr>
                <a:t>x</a:t>
              </a:r>
              <a:r>
                <a:rPr sz="1400" b="1" dirty="0">
                  <a:solidFill>
                    <a:srgbClr val="FF0000"/>
                  </a:solidFill>
                  <a:latin typeface="Calibri"/>
                  <a:cs typeface="Calibri"/>
                </a:rPr>
                <a:t>ed</a:t>
              </a:r>
              <a:r>
                <a:rPr sz="1400" b="1" spc="-36" dirty="0">
                  <a:solidFill>
                    <a:srgbClr val="FF0000"/>
                  </a:solidFill>
                  <a:latin typeface="Calibri"/>
                  <a:cs typeface="Calibri"/>
                </a:rPr>
                <a:t> </a:t>
              </a:r>
              <a:r>
                <a:rPr sz="1400" b="1" dirty="0">
                  <a:solidFill>
                    <a:srgbClr val="FF0000"/>
                  </a:solidFill>
                  <a:latin typeface="Calibri"/>
                  <a:cs typeface="Calibri"/>
                </a:rPr>
                <a:t>Samples</a:t>
              </a:r>
              <a:endParaRPr lang="en-US" sz="1400" b="1" dirty="0">
                <a:solidFill>
                  <a:srgbClr val="FF0000"/>
                </a:solidFill>
                <a:latin typeface="Calibri"/>
                <a:cs typeface="Calibri"/>
              </a:endParaRPr>
            </a:p>
            <a:p>
              <a:pPr marL="211881" marR="213715" algn="ctr">
                <a:lnSpc>
                  <a:spcPct val="100099"/>
                </a:lnSpc>
              </a:pPr>
              <a:endParaRPr lang="en-IN" sz="1400" b="1" dirty="0">
                <a:solidFill>
                  <a:srgbClr val="FF0000"/>
                </a:solidFill>
                <a:latin typeface="Calibri"/>
                <a:cs typeface="Calibri"/>
              </a:endParaRPr>
            </a:p>
            <a:p>
              <a:pPr marL="211881" marR="213715" algn="ctr">
                <a:lnSpc>
                  <a:spcPct val="100099"/>
                </a:lnSpc>
              </a:pPr>
              <a:endParaRPr lang="en-IN" sz="1400" b="1" dirty="0">
                <a:solidFill>
                  <a:srgbClr val="FF0000"/>
                </a:solidFill>
                <a:latin typeface="Calibri"/>
                <a:cs typeface="Calibri"/>
              </a:endParaRPr>
            </a:p>
            <a:p>
              <a:pPr marL="211881" marR="213715" algn="ctr">
                <a:lnSpc>
                  <a:spcPct val="100099"/>
                </a:lnSpc>
              </a:pPr>
              <a:endParaRPr lang="en-IN" sz="1400" b="1" dirty="0">
                <a:solidFill>
                  <a:srgbClr val="FF0000"/>
                </a:solidFill>
                <a:latin typeface="Calibri"/>
                <a:cs typeface="Calibri"/>
              </a:endParaRPr>
            </a:p>
            <a:p>
              <a:pPr marL="211881" marR="213715" algn="ctr">
                <a:lnSpc>
                  <a:spcPct val="100099"/>
                </a:lnSpc>
              </a:pPr>
              <a:endParaRPr lang="en-IN" sz="1400" b="1" dirty="0">
                <a:solidFill>
                  <a:srgbClr val="FF0000"/>
                </a:solidFill>
                <a:latin typeface="Calibri"/>
                <a:cs typeface="Calibri"/>
              </a:endParaRPr>
            </a:p>
            <a:p>
              <a:pPr marL="211881" marR="213715" algn="ctr">
                <a:lnSpc>
                  <a:spcPct val="100099"/>
                </a:lnSpc>
              </a:pPr>
              <a:endParaRPr lang="en-IN" sz="1400" b="1" dirty="0">
                <a:solidFill>
                  <a:srgbClr val="FF0000"/>
                </a:solidFill>
                <a:latin typeface="Calibri"/>
                <a:cs typeface="Calibri"/>
              </a:endParaRPr>
            </a:p>
            <a:p>
              <a:pPr marL="211881" marR="213715" algn="ctr">
                <a:lnSpc>
                  <a:spcPct val="100099"/>
                </a:lnSpc>
              </a:pPr>
              <a:endParaRPr lang="en-IN" sz="1400" b="1" dirty="0">
                <a:solidFill>
                  <a:srgbClr val="FF0000"/>
                </a:solidFill>
                <a:latin typeface="Calibri"/>
                <a:cs typeface="Calibri"/>
              </a:endParaRPr>
            </a:p>
            <a:p>
              <a:pPr marL="211881" marR="213715" algn="ctr">
                <a:lnSpc>
                  <a:spcPct val="100099"/>
                </a:lnSpc>
              </a:pPr>
              <a:endParaRPr lang="en-US" sz="1400" b="1" dirty="0">
                <a:solidFill>
                  <a:srgbClr val="FF0000"/>
                </a:solidFill>
                <a:latin typeface="Calibri"/>
                <a:cs typeface="Calibri"/>
              </a:endParaRPr>
            </a:p>
            <a:p>
              <a:pPr marL="211881" marR="213715" algn="ctr">
                <a:lnSpc>
                  <a:spcPct val="100099"/>
                </a:lnSpc>
              </a:pPr>
              <a:endParaRPr sz="1400" dirty="0">
                <a:latin typeface="Calibri"/>
                <a:cs typeface="Calibri"/>
              </a:endParaRPr>
            </a:p>
            <a:p>
              <a:pPr algn="ctr">
                <a:lnSpc>
                  <a:spcPct val="100000"/>
                </a:lnSpc>
              </a:pPr>
              <a:r>
                <a:rPr sz="1400" b="1" dirty="0">
                  <a:solidFill>
                    <a:srgbClr val="FF0000"/>
                  </a:solidFill>
                  <a:latin typeface="Calibri"/>
                  <a:cs typeface="Calibri"/>
                </a:rPr>
                <a:t>Di</a:t>
              </a:r>
              <a:r>
                <a:rPr sz="1400" b="1" spc="-15" dirty="0">
                  <a:solidFill>
                    <a:srgbClr val="FF0000"/>
                  </a:solidFill>
                  <a:latin typeface="Calibri"/>
                  <a:cs typeface="Calibri"/>
                </a:rPr>
                <a:t>r</a:t>
              </a:r>
              <a:r>
                <a:rPr sz="1400" b="1" dirty="0">
                  <a:solidFill>
                    <a:srgbClr val="FF0000"/>
                  </a:solidFill>
                  <a:latin typeface="Calibri"/>
                  <a:cs typeface="Calibri"/>
                </a:rPr>
                <a:t>ect</a:t>
              </a:r>
              <a:r>
                <a:rPr sz="1400" b="1" spc="-36" dirty="0">
                  <a:solidFill>
                    <a:srgbClr val="FF0000"/>
                  </a:solidFill>
                  <a:latin typeface="Calibri"/>
                  <a:cs typeface="Calibri"/>
                </a:rPr>
                <a:t> </a:t>
              </a:r>
              <a:r>
                <a:rPr sz="1400" b="1" dirty="0">
                  <a:solidFill>
                    <a:srgbClr val="FF0000"/>
                  </a:solidFill>
                  <a:latin typeface="Calibri"/>
                  <a:cs typeface="Calibri"/>
                </a:rPr>
                <a:t>O</a:t>
              </a:r>
              <a:r>
                <a:rPr sz="1400" b="1" spc="-22" dirty="0">
                  <a:solidFill>
                    <a:srgbClr val="FF0000"/>
                  </a:solidFill>
                  <a:latin typeface="Calibri"/>
                  <a:cs typeface="Calibri"/>
                </a:rPr>
                <a:t>b</a:t>
              </a:r>
              <a:r>
                <a:rPr sz="1400" b="1" dirty="0">
                  <a:solidFill>
                    <a:srgbClr val="FF0000"/>
                  </a:solidFill>
                  <a:latin typeface="Calibri"/>
                  <a:cs typeface="Calibri"/>
                </a:rPr>
                <a:t>se</a:t>
              </a:r>
              <a:r>
                <a:rPr sz="1400" b="1" spc="22" dirty="0">
                  <a:solidFill>
                    <a:srgbClr val="FF0000"/>
                  </a:solidFill>
                  <a:latin typeface="Calibri"/>
                  <a:cs typeface="Calibri"/>
                </a:rPr>
                <a:t>r</a:t>
              </a:r>
              <a:r>
                <a:rPr sz="1400" b="1" spc="-43" dirty="0">
                  <a:solidFill>
                    <a:srgbClr val="FF0000"/>
                  </a:solidFill>
                  <a:latin typeface="Calibri"/>
                  <a:cs typeface="Calibri"/>
                </a:rPr>
                <a:t>v</a:t>
              </a:r>
              <a:r>
                <a:rPr sz="1400" b="1" spc="-15" dirty="0">
                  <a:solidFill>
                    <a:srgbClr val="FF0000"/>
                  </a:solidFill>
                  <a:latin typeface="Calibri"/>
                  <a:cs typeface="Calibri"/>
                </a:rPr>
                <a:t>a</a:t>
              </a:r>
              <a:r>
                <a:rPr sz="1400" b="1" dirty="0">
                  <a:solidFill>
                    <a:srgbClr val="FF0000"/>
                  </a:solidFill>
                  <a:latin typeface="Calibri"/>
                  <a:cs typeface="Calibri"/>
                </a:rPr>
                <a:t>tion</a:t>
              </a:r>
              <a:r>
                <a:rPr sz="1400" b="1" spc="-36" dirty="0">
                  <a:solidFill>
                    <a:srgbClr val="FF0000"/>
                  </a:solidFill>
                  <a:latin typeface="Calibri"/>
                  <a:cs typeface="Calibri"/>
                </a:rPr>
                <a:t> </a:t>
              </a:r>
              <a:r>
                <a:rPr sz="1400" b="1" dirty="0">
                  <a:solidFill>
                    <a:srgbClr val="FF0000"/>
                  </a:solidFill>
                  <a:latin typeface="Calibri"/>
                  <a:cs typeface="Calibri"/>
                </a:rPr>
                <a:t>+</a:t>
              </a:r>
              <a:endParaRPr sz="1400" dirty="0">
                <a:latin typeface="Calibri"/>
                <a:cs typeface="Calibri"/>
              </a:endParaRPr>
            </a:p>
            <a:p>
              <a:pPr algn="ctr"/>
              <a:r>
                <a:rPr sz="1400" b="1" dirty="0">
                  <a:solidFill>
                    <a:srgbClr val="FF0000"/>
                  </a:solidFill>
                  <a:latin typeface="Calibri"/>
                  <a:cs typeface="Calibri"/>
                </a:rPr>
                <a:t>Citi</a:t>
              </a:r>
              <a:r>
                <a:rPr sz="1400" b="1" spc="-29" dirty="0">
                  <a:solidFill>
                    <a:srgbClr val="FF0000"/>
                  </a:solidFill>
                  <a:latin typeface="Calibri"/>
                  <a:cs typeface="Calibri"/>
                </a:rPr>
                <a:t>z</a:t>
              </a:r>
              <a:r>
                <a:rPr sz="1400" b="1" dirty="0">
                  <a:solidFill>
                    <a:srgbClr val="FF0000"/>
                  </a:solidFill>
                  <a:latin typeface="Calibri"/>
                  <a:cs typeface="Calibri"/>
                </a:rPr>
                <a:t>e</a:t>
              </a:r>
              <a:r>
                <a:rPr sz="1400" b="1" spc="7" dirty="0">
                  <a:solidFill>
                    <a:srgbClr val="FF0000"/>
                  </a:solidFill>
                  <a:latin typeface="Calibri"/>
                  <a:cs typeface="Calibri"/>
                </a:rPr>
                <a:t>n</a:t>
              </a:r>
              <a:r>
                <a:rPr sz="1400" b="1" dirty="0">
                  <a:solidFill>
                    <a:srgbClr val="FF0000"/>
                  </a:solidFill>
                  <a:latin typeface="Calibri"/>
                  <a:cs typeface="Calibri"/>
                </a:rPr>
                <a:t>s</a:t>
              </a:r>
              <a:endParaRPr sz="1400" dirty="0">
                <a:latin typeface="Calibri"/>
                <a:cs typeface="Calibri"/>
              </a:endParaRPr>
            </a:p>
            <a:p>
              <a:pPr marL="4587" algn="ctr"/>
              <a:r>
                <a:rPr sz="1400" spc="-15" dirty="0">
                  <a:latin typeface="Calibri"/>
                  <a:cs typeface="Calibri"/>
                </a:rPr>
                <a:t>(</a:t>
              </a:r>
              <a:r>
                <a:rPr sz="1400" dirty="0">
                  <a:latin typeface="Calibri"/>
                  <a:cs typeface="Calibri"/>
                </a:rPr>
                <a:t>if</a:t>
              </a:r>
              <a:r>
                <a:rPr sz="1400" spc="-7" dirty="0">
                  <a:latin typeface="Calibri"/>
                  <a:cs typeface="Calibri"/>
                </a:rPr>
                <a:t> </a:t>
              </a:r>
              <a:r>
                <a:rPr sz="1400" dirty="0">
                  <a:latin typeface="Calibri"/>
                  <a:cs typeface="Calibri"/>
                </a:rPr>
                <a:t>on-</a:t>
              </a:r>
              <a:r>
                <a:rPr sz="1400" spc="-29" dirty="0">
                  <a:latin typeface="Calibri"/>
                  <a:cs typeface="Calibri"/>
                </a:rPr>
                <a:t>c</a:t>
              </a:r>
              <a:r>
                <a:rPr sz="1400" dirty="0">
                  <a:latin typeface="Calibri"/>
                  <a:cs typeface="Calibri"/>
                </a:rPr>
                <a:t>all </a:t>
              </a:r>
              <a:r>
                <a:rPr sz="1400" spc="-36" dirty="0">
                  <a:latin typeface="Calibri"/>
                  <a:cs typeface="Calibri"/>
                </a:rPr>
                <a:t>v</a:t>
              </a:r>
              <a:r>
                <a:rPr sz="1400" dirty="0">
                  <a:latin typeface="Calibri"/>
                  <a:cs typeface="Calibri"/>
                </a:rPr>
                <a:t>alid</a:t>
              </a:r>
              <a:r>
                <a:rPr sz="1400" spc="-15" dirty="0">
                  <a:latin typeface="Calibri"/>
                  <a:cs typeface="Calibri"/>
                </a:rPr>
                <a:t>a</a:t>
              </a:r>
              <a:r>
                <a:rPr sz="1400" dirty="0">
                  <a:latin typeface="Calibri"/>
                  <a:cs typeface="Calibri"/>
                </a:rPr>
                <a:t>tion</a:t>
              </a:r>
            </a:p>
            <a:p>
              <a:pPr algn="ctr"/>
              <a:r>
                <a:rPr sz="1400" dirty="0">
                  <a:latin typeface="Calibri"/>
                  <a:cs typeface="Calibri"/>
                </a:rPr>
                <a:t>–</a:t>
              </a:r>
              <a:r>
                <a:rPr sz="1400" spc="-15" dirty="0">
                  <a:latin typeface="Calibri"/>
                  <a:cs typeface="Calibri"/>
                </a:rPr>
                <a:t> </a:t>
              </a:r>
              <a:r>
                <a:rPr sz="1400" spc="-7" dirty="0">
                  <a:latin typeface="Calibri"/>
                  <a:cs typeface="Calibri"/>
                </a:rPr>
                <a:t>100</a:t>
              </a:r>
              <a:r>
                <a:rPr sz="1400" dirty="0">
                  <a:latin typeface="Calibri"/>
                  <a:cs typeface="Calibri"/>
                </a:rPr>
                <a:t>%</a:t>
              </a:r>
              <a:r>
                <a:rPr sz="1400" spc="15" dirty="0">
                  <a:latin typeface="Calibri"/>
                  <a:cs typeface="Calibri"/>
                </a:rPr>
                <a:t> </a:t>
              </a:r>
              <a:r>
                <a:rPr sz="1400" spc="-7" dirty="0">
                  <a:latin typeface="Calibri"/>
                  <a:cs typeface="Calibri"/>
                </a:rPr>
                <a:t>C</a:t>
              </a:r>
              <a:r>
                <a:rPr sz="1400" dirty="0">
                  <a:latin typeface="Calibri"/>
                  <a:cs typeface="Calibri"/>
                </a:rPr>
                <a:t>iti</a:t>
              </a:r>
              <a:r>
                <a:rPr sz="1400" spc="-58" dirty="0">
                  <a:latin typeface="Calibri"/>
                  <a:cs typeface="Calibri"/>
                </a:rPr>
                <a:t>z</a:t>
              </a:r>
              <a:r>
                <a:rPr sz="1400" dirty="0">
                  <a:latin typeface="Calibri"/>
                  <a:cs typeface="Calibri"/>
                </a:rPr>
                <a:t>e</a:t>
              </a:r>
              <a:r>
                <a:rPr sz="1400" spc="-15" dirty="0">
                  <a:latin typeface="Calibri"/>
                  <a:cs typeface="Calibri"/>
                </a:rPr>
                <a:t>n</a:t>
              </a:r>
              <a:r>
                <a:rPr sz="1400" dirty="0">
                  <a:latin typeface="Calibri"/>
                  <a:cs typeface="Calibri"/>
                </a:rPr>
                <a:t>s)</a:t>
              </a:r>
            </a:p>
          </p:txBody>
        </p:sp>
      </p:grpSp>
      <p:sp>
        <p:nvSpPr>
          <p:cNvPr id="6" name="Rounded Rectangle 5"/>
          <p:cNvSpPr/>
          <p:nvPr/>
        </p:nvSpPr>
        <p:spPr>
          <a:xfrm>
            <a:off x="1532478" y="1388643"/>
            <a:ext cx="5301458" cy="1871297"/>
          </a:xfrm>
          <a:prstGeom prst="roundRect">
            <a:avLst/>
          </a:prstGeom>
          <a:solidFill>
            <a:srgbClr val="FFE699"/>
          </a:solidFill>
          <a:ln>
            <a:solidFill>
              <a:srgbClr val="FFE699"/>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240239">
              <a:lnSpc>
                <a:spcPct val="107000"/>
              </a:lnSpc>
              <a:spcAft>
                <a:spcPts val="1088"/>
              </a:spcAft>
              <a:defRPr/>
            </a:pPr>
            <a:r>
              <a:rPr lang="en-US" sz="1600" b="1" dirty="0">
                <a:solidFill>
                  <a:schemeClr val="tx1"/>
                </a:solidFill>
              </a:rPr>
              <a:t>Cleaning of Public Areas: 100% Wards are Clean and well maintained in the Urban Local Body (ULB) Twice a day sweeping (including night sweeping) in all commercial and public areas, once a day sweeping in all residential areas, Clean back lanes, transformation of Garbage Vulnerable Points(GVP),and zero secondary storage bins</a:t>
            </a:r>
            <a:endParaRPr lang="en-US" sz="1200" kern="0" dirty="0">
              <a:solidFill>
                <a:schemeClr val="tx1"/>
              </a:solidFill>
              <a:ea typeface="Calibri"/>
              <a:cs typeface="Arial"/>
            </a:endParaRPr>
          </a:p>
        </p:txBody>
      </p:sp>
      <p:sp>
        <p:nvSpPr>
          <p:cNvPr id="13" name="object 8">
            <a:extLst>
              <a:ext uri="{FF2B5EF4-FFF2-40B4-BE49-F238E27FC236}">
                <a16:creationId xmlns:a16="http://schemas.microsoft.com/office/drawing/2014/main" id="{8689D849-3B69-F846-9665-E48A7C915180}"/>
              </a:ext>
            </a:extLst>
          </p:cNvPr>
          <p:cNvSpPr/>
          <p:nvPr/>
        </p:nvSpPr>
        <p:spPr>
          <a:xfrm>
            <a:off x="1556541" y="4164227"/>
            <a:ext cx="5149059" cy="4910549"/>
          </a:xfrm>
          <a:custGeom>
            <a:avLst/>
            <a:gdLst/>
            <a:ahLst/>
            <a:cxnLst/>
            <a:rect l="l" t="t" r="r" b="b"/>
            <a:pathLst>
              <a:path w="10108692" h="1947672">
                <a:moveTo>
                  <a:pt x="9783826" y="0"/>
                </a:moveTo>
                <a:lnTo>
                  <a:pt x="324865" y="0"/>
                </a:lnTo>
                <a:lnTo>
                  <a:pt x="298217" y="1076"/>
                </a:lnTo>
                <a:lnTo>
                  <a:pt x="246786" y="9439"/>
                </a:lnTo>
                <a:lnTo>
                  <a:pt x="198399" y="25525"/>
                </a:lnTo>
                <a:lnTo>
                  <a:pt x="153726" y="48664"/>
                </a:lnTo>
                <a:lnTo>
                  <a:pt x="113433" y="78190"/>
                </a:lnTo>
                <a:lnTo>
                  <a:pt x="78190" y="113433"/>
                </a:lnTo>
                <a:lnTo>
                  <a:pt x="48664" y="153726"/>
                </a:lnTo>
                <a:lnTo>
                  <a:pt x="25525" y="198399"/>
                </a:lnTo>
                <a:lnTo>
                  <a:pt x="9439" y="246786"/>
                </a:lnTo>
                <a:lnTo>
                  <a:pt x="1076" y="298217"/>
                </a:lnTo>
                <a:lnTo>
                  <a:pt x="0" y="324866"/>
                </a:lnTo>
                <a:lnTo>
                  <a:pt x="0" y="1624317"/>
                </a:lnTo>
                <a:lnTo>
                  <a:pt x="4251" y="1677014"/>
                </a:lnTo>
                <a:lnTo>
                  <a:pt x="16558" y="1727004"/>
                </a:lnTo>
                <a:lnTo>
                  <a:pt x="36254" y="1773617"/>
                </a:lnTo>
                <a:lnTo>
                  <a:pt x="62670" y="1816186"/>
                </a:lnTo>
                <a:lnTo>
                  <a:pt x="95138" y="1854041"/>
                </a:lnTo>
                <a:lnTo>
                  <a:pt x="132990" y="1886513"/>
                </a:lnTo>
                <a:lnTo>
                  <a:pt x="175557" y="1912933"/>
                </a:lnTo>
                <a:lnTo>
                  <a:pt x="222170" y="1932633"/>
                </a:lnTo>
                <a:lnTo>
                  <a:pt x="272163" y="1944943"/>
                </a:lnTo>
                <a:lnTo>
                  <a:pt x="294549" y="1947672"/>
                </a:lnTo>
                <a:lnTo>
                  <a:pt x="9814142" y="1947672"/>
                </a:lnTo>
                <a:lnTo>
                  <a:pt x="9836528" y="1944943"/>
                </a:lnTo>
                <a:lnTo>
                  <a:pt x="9861905" y="1939754"/>
                </a:lnTo>
                <a:lnTo>
                  <a:pt x="9910292" y="1923665"/>
                </a:lnTo>
                <a:lnTo>
                  <a:pt x="9954965" y="1900521"/>
                </a:lnTo>
                <a:lnTo>
                  <a:pt x="9995258" y="1870991"/>
                </a:lnTo>
                <a:lnTo>
                  <a:pt x="10030501" y="1835744"/>
                </a:lnTo>
                <a:lnTo>
                  <a:pt x="10060027" y="1795449"/>
                </a:lnTo>
                <a:lnTo>
                  <a:pt x="10083166" y="1750774"/>
                </a:lnTo>
                <a:lnTo>
                  <a:pt x="10099252" y="1702389"/>
                </a:lnTo>
                <a:lnTo>
                  <a:pt x="10107615" y="1650962"/>
                </a:lnTo>
                <a:lnTo>
                  <a:pt x="10108692" y="1624317"/>
                </a:lnTo>
                <a:lnTo>
                  <a:pt x="10108692" y="324866"/>
                </a:lnTo>
                <a:lnTo>
                  <a:pt x="10104440" y="272163"/>
                </a:lnTo>
                <a:lnTo>
                  <a:pt x="10092133" y="222170"/>
                </a:lnTo>
                <a:lnTo>
                  <a:pt x="10072437" y="175557"/>
                </a:lnTo>
                <a:lnTo>
                  <a:pt x="10046021" y="132990"/>
                </a:lnTo>
                <a:lnTo>
                  <a:pt x="10013553" y="95138"/>
                </a:lnTo>
                <a:lnTo>
                  <a:pt x="9975701" y="62670"/>
                </a:lnTo>
                <a:lnTo>
                  <a:pt x="9933134" y="36254"/>
                </a:lnTo>
                <a:lnTo>
                  <a:pt x="9886521" y="16558"/>
                </a:lnTo>
                <a:lnTo>
                  <a:pt x="9836528" y="4251"/>
                </a:lnTo>
                <a:lnTo>
                  <a:pt x="9810474" y="1076"/>
                </a:lnTo>
                <a:lnTo>
                  <a:pt x="9783826" y="0"/>
                </a:lnTo>
              </a:path>
            </a:pathLst>
          </a:custGeom>
          <a:solidFill>
            <a:srgbClr val="E1EFD9"/>
          </a:solidFill>
        </p:spPr>
        <p:txBody>
          <a:bodyPr wrap="square" lIns="0" tIns="0" rIns="0" bIns="0" rtlCol="0">
            <a:noAutofit/>
          </a:bodyPr>
          <a:lstStyle/>
          <a:p>
            <a:endParaRPr sz="1400"/>
          </a:p>
        </p:txBody>
      </p:sp>
      <p:sp>
        <p:nvSpPr>
          <p:cNvPr id="15" name="object 9">
            <a:extLst>
              <a:ext uri="{FF2B5EF4-FFF2-40B4-BE49-F238E27FC236}">
                <a16:creationId xmlns:a16="http://schemas.microsoft.com/office/drawing/2014/main" id="{FDFAA75B-936D-DB44-BD0C-B3BDEF59973F}"/>
              </a:ext>
            </a:extLst>
          </p:cNvPr>
          <p:cNvSpPr/>
          <p:nvPr/>
        </p:nvSpPr>
        <p:spPr>
          <a:xfrm>
            <a:off x="1556541" y="4164226"/>
            <a:ext cx="5149059" cy="4910549"/>
          </a:xfrm>
          <a:custGeom>
            <a:avLst/>
            <a:gdLst/>
            <a:ahLst/>
            <a:cxnLst/>
            <a:rect l="l" t="t" r="r" b="b"/>
            <a:pathLst>
              <a:path w="10108692" h="1947670">
                <a:moveTo>
                  <a:pt x="0" y="324866"/>
                </a:moveTo>
                <a:lnTo>
                  <a:pt x="4251" y="272163"/>
                </a:lnTo>
                <a:lnTo>
                  <a:pt x="16558" y="222170"/>
                </a:lnTo>
                <a:lnTo>
                  <a:pt x="36254" y="175557"/>
                </a:lnTo>
                <a:lnTo>
                  <a:pt x="62670" y="132990"/>
                </a:lnTo>
                <a:lnTo>
                  <a:pt x="95138" y="95138"/>
                </a:lnTo>
                <a:lnTo>
                  <a:pt x="132990" y="62670"/>
                </a:lnTo>
                <a:lnTo>
                  <a:pt x="175557" y="36254"/>
                </a:lnTo>
                <a:lnTo>
                  <a:pt x="222170" y="16558"/>
                </a:lnTo>
                <a:lnTo>
                  <a:pt x="272163" y="4251"/>
                </a:lnTo>
                <a:lnTo>
                  <a:pt x="324865" y="0"/>
                </a:lnTo>
                <a:lnTo>
                  <a:pt x="9783826" y="0"/>
                </a:lnTo>
                <a:lnTo>
                  <a:pt x="9836528" y="4251"/>
                </a:lnTo>
                <a:lnTo>
                  <a:pt x="9886521" y="16558"/>
                </a:lnTo>
                <a:lnTo>
                  <a:pt x="9933134" y="36254"/>
                </a:lnTo>
                <a:lnTo>
                  <a:pt x="9975701" y="62670"/>
                </a:lnTo>
                <a:lnTo>
                  <a:pt x="10013553" y="95138"/>
                </a:lnTo>
                <a:lnTo>
                  <a:pt x="10046021" y="132990"/>
                </a:lnTo>
                <a:lnTo>
                  <a:pt x="10072437" y="175557"/>
                </a:lnTo>
                <a:lnTo>
                  <a:pt x="10092133" y="222170"/>
                </a:lnTo>
                <a:lnTo>
                  <a:pt x="10104440" y="272163"/>
                </a:lnTo>
                <a:lnTo>
                  <a:pt x="10108692" y="324866"/>
                </a:lnTo>
                <a:lnTo>
                  <a:pt x="10108692" y="1624317"/>
                </a:lnTo>
                <a:lnTo>
                  <a:pt x="10104440" y="1677014"/>
                </a:lnTo>
                <a:lnTo>
                  <a:pt x="10092133" y="1727004"/>
                </a:lnTo>
                <a:lnTo>
                  <a:pt x="10072437" y="1773617"/>
                </a:lnTo>
                <a:lnTo>
                  <a:pt x="10046021" y="1816186"/>
                </a:lnTo>
                <a:lnTo>
                  <a:pt x="10013553" y="1854041"/>
                </a:lnTo>
                <a:lnTo>
                  <a:pt x="9975701" y="1886513"/>
                </a:lnTo>
                <a:lnTo>
                  <a:pt x="9933134" y="1912933"/>
                </a:lnTo>
                <a:lnTo>
                  <a:pt x="9886521" y="1932633"/>
                </a:lnTo>
                <a:lnTo>
                  <a:pt x="9836528" y="1944943"/>
                </a:lnTo>
                <a:lnTo>
                  <a:pt x="9814155" y="1947670"/>
                </a:lnTo>
              </a:path>
              <a:path w="10108692" h="1947670">
                <a:moveTo>
                  <a:pt x="294536" y="1947670"/>
                </a:moveTo>
                <a:lnTo>
                  <a:pt x="246786" y="1939754"/>
                </a:lnTo>
                <a:lnTo>
                  <a:pt x="198399" y="1923665"/>
                </a:lnTo>
                <a:lnTo>
                  <a:pt x="153726" y="1900521"/>
                </a:lnTo>
                <a:lnTo>
                  <a:pt x="113433" y="1870991"/>
                </a:lnTo>
                <a:lnTo>
                  <a:pt x="78190" y="1835744"/>
                </a:lnTo>
                <a:lnTo>
                  <a:pt x="48664" y="1795449"/>
                </a:lnTo>
                <a:lnTo>
                  <a:pt x="25525" y="1750774"/>
                </a:lnTo>
                <a:lnTo>
                  <a:pt x="9439" y="1702389"/>
                </a:lnTo>
                <a:lnTo>
                  <a:pt x="1076" y="1650962"/>
                </a:lnTo>
                <a:lnTo>
                  <a:pt x="0" y="1624317"/>
                </a:lnTo>
                <a:lnTo>
                  <a:pt x="0" y="324866"/>
                </a:lnTo>
              </a:path>
            </a:pathLst>
          </a:custGeom>
          <a:ln w="12192">
            <a:solidFill>
              <a:srgbClr val="41709C"/>
            </a:solidFill>
          </a:ln>
        </p:spPr>
        <p:txBody>
          <a:bodyPr wrap="square" lIns="0" tIns="0" rIns="0" bIns="0" rtlCol="0">
            <a:noAutofit/>
          </a:bodyPr>
          <a:lstStyle/>
          <a:p>
            <a:endParaRPr dirty="0"/>
          </a:p>
        </p:txBody>
      </p:sp>
      <p:sp>
        <p:nvSpPr>
          <p:cNvPr id="16" name="object 10">
            <a:extLst>
              <a:ext uri="{FF2B5EF4-FFF2-40B4-BE49-F238E27FC236}">
                <a16:creationId xmlns:a16="http://schemas.microsoft.com/office/drawing/2014/main" id="{668F8B36-3BF0-514B-83E6-3EAE07EF9A65}"/>
              </a:ext>
            </a:extLst>
          </p:cNvPr>
          <p:cNvSpPr txBox="1"/>
          <p:nvPr/>
        </p:nvSpPr>
        <p:spPr>
          <a:xfrm>
            <a:off x="1856447" y="4725353"/>
            <a:ext cx="4902325" cy="151228"/>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z="1600" dirty="0">
                <a:latin typeface="Calibri"/>
                <a:cs typeface="Calibri"/>
              </a:rPr>
              <a:t>Based</a:t>
            </a:r>
            <a:r>
              <a:rPr sz="1600" spc="-22" dirty="0">
                <a:latin typeface="Calibri"/>
                <a:cs typeface="Calibri"/>
              </a:rPr>
              <a:t> </a:t>
            </a:r>
            <a:r>
              <a:rPr sz="1600" dirty="0">
                <a:latin typeface="Calibri"/>
                <a:cs typeface="Calibri"/>
              </a:rPr>
              <a:t>on</a:t>
            </a:r>
            <a:r>
              <a:rPr sz="1600" spc="-15"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a:t>
            </a:r>
            <a:r>
              <a:rPr sz="1600" spc="22" dirty="0">
                <a:latin typeface="Calibri"/>
                <a:cs typeface="Calibri"/>
              </a:rPr>
              <a:t> </a:t>
            </a:r>
            <a:r>
              <a:rPr sz="1600" dirty="0">
                <a:latin typeface="Calibri"/>
                <a:cs typeface="Calibri"/>
              </a:rPr>
              <a:t>sam</a:t>
            </a:r>
            <a:r>
              <a:rPr sz="1600" spc="-15" dirty="0">
                <a:latin typeface="Calibri"/>
                <a:cs typeface="Calibri"/>
              </a:rPr>
              <a:t>p</a:t>
            </a:r>
            <a:r>
              <a:rPr sz="1600" dirty="0">
                <a:latin typeface="Calibri"/>
                <a:cs typeface="Calibri"/>
              </a:rPr>
              <a:t>le</a:t>
            </a:r>
            <a:r>
              <a:rPr sz="1600" spc="7" dirty="0">
                <a:latin typeface="Calibri"/>
                <a:cs typeface="Calibri"/>
              </a:rPr>
              <a:t> </a:t>
            </a:r>
            <a:r>
              <a:rPr sz="1600" dirty="0">
                <a:latin typeface="Calibri"/>
                <a:cs typeface="Calibri"/>
              </a:rPr>
              <a:t>si</a:t>
            </a:r>
            <a:r>
              <a:rPr sz="1600" spc="-50" dirty="0">
                <a:latin typeface="Calibri"/>
                <a:cs typeface="Calibri"/>
              </a:rPr>
              <a:t>z</a:t>
            </a:r>
            <a:r>
              <a:rPr sz="1600" dirty="0">
                <a:latin typeface="Calibri"/>
                <a:cs typeface="Calibri"/>
              </a:rPr>
              <a:t>e</a:t>
            </a:r>
            <a:r>
              <a:rPr sz="1600" spc="-15" dirty="0">
                <a:latin typeface="Calibri"/>
                <a:cs typeface="Calibri"/>
              </a:rPr>
              <a:t> </a:t>
            </a:r>
            <a:r>
              <a:rPr sz="1600" dirty="0">
                <a:latin typeface="Calibri"/>
                <a:cs typeface="Calibri"/>
              </a:rPr>
              <a:t>a</a:t>
            </a:r>
            <a:r>
              <a:rPr sz="1600" spc="-15" dirty="0">
                <a:latin typeface="Calibri"/>
                <a:cs typeface="Calibri"/>
              </a:rPr>
              <a:t>n</a:t>
            </a:r>
            <a:r>
              <a:rPr sz="1600" dirty="0">
                <a:latin typeface="Calibri"/>
                <a:cs typeface="Calibri"/>
              </a:rPr>
              <a:t>d </a:t>
            </a:r>
            <a:r>
              <a:rPr sz="1600" spc="-15" dirty="0">
                <a:latin typeface="Calibri"/>
                <a:cs typeface="Calibri"/>
              </a:rPr>
              <a:t>p</a:t>
            </a:r>
            <a:r>
              <a:rPr sz="1600" dirty="0">
                <a:latin typeface="Calibri"/>
                <a:cs typeface="Calibri"/>
              </a:rPr>
              <a:t>op</a:t>
            </a:r>
            <a:r>
              <a:rPr sz="1600" spc="-15" dirty="0">
                <a:latin typeface="Calibri"/>
                <a:cs typeface="Calibri"/>
              </a:rPr>
              <a:t>u</a:t>
            </a:r>
            <a:r>
              <a:rPr sz="1600" dirty="0">
                <a:latin typeface="Calibri"/>
                <a:cs typeface="Calibri"/>
              </a:rPr>
              <a:t>l</a:t>
            </a:r>
            <a:r>
              <a:rPr sz="1600" spc="-22" dirty="0">
                <a:latin typeface="Calibri"/>
                <a:cs typeface="Calibri"/>
              </a:rPr>
              <a:t>a</a:t>
            </a:r>
            <a:r>
              <a:rPr sz="1600" dirty="0">
                <a:latin typeface="Calibri"/>
                <a:cs typeface="Calibri"/>
              </a:rPr>
              <a:t>tion</a:t>
            </a:r>
            <a:r>
              <a:rPr sz="1600" spc="22" dirty="0">
                <a:latin typeface="Calibri"/>
                <a:cs typeface="Calibri"/>
              </a:rPr>
              <a:t> </a:t>
            </a:r>
            <a:r>
              <a:rPr sz="1600" dirty="0">
                <a:latin typeface="Calibri"/>
                <a:cs typeface="Calibri"/>
              </a:rPr>
              <a:t>si</a:t>
            </a:r>
            <a:r>
              <a:rPr sz="1600" spc="-50" dirty="0">
                <a:latin typeface="Calibri"/>
                <a:cs typeface="Calibri"/>
              </a:rPr>
              <a:t>z</a:t>
            </a:r>
            <a:r>
              <a:rPr sz="1600" dirty="0">
                <a:latin typeface="Calibri"/>
                <a:cs typeface="Calibri"/>
              </a:rPr>
              <a:t>e</a:t>
            </a:r>
            <a:r>
              <a:rPr sz="1600" spc="-15" dirty="0">
                <a:latin typeface="Calibri"/>
                <a:cs typeface="Calibri"/>
              </a:rPr>
              <a:t> </a:t>
            </a:r>
            <a:r>
              <a:rPr sz="1600" dirty="0">
                <a:latin typeface="Calibri"/>
                <a:cs typeface="Calibri"/>
              </a:rPr>
              <a:t>of</a:t>
            </a:r>
            <a:r>
              <a:rPr sz="1600" spc="-15"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a:t>
            </a:r>
            <a:r>
              <a:rPr sz="1600" spc="22" dirty="0">
                <a:latin typeface="Calibri"/>
                <a:cs typeface="Calibri"/>
              </a:rPr>
              <a:t> </a:t>
            </a:r>
            <a:r>
              <a:rPr sz="1600" spc="-15" dirty="0">
                <a:latin typeface="Calibri"/>
                <a:cs typeface="Calibri"/>
              </a:rPr>
              <a:t>c</a:t>
            </a:r>
            <a:r>
              <a:rPr sz="1600" dirty="0">
                <a:latin typeface="Calibri"/>
                <a:cs typeface="Calibri"/>
              </a:rPr>
              <a:t>it</a:t>
            </a:r>
            <a:r>
              <a:rPr sz="1600" spc="-145" dirty="0">
                <a:latin typeface="Calibri"/>
                <a:cs typeface="Calibri"/>
              </a:rPr>
              <a:t>y</a:t>
            </a:r>
            <a:r>
              <a:rPr sz="1600" dirty="0">
                <a:latin typeface="Calibri"/>
                <a:cs typeface="Calibri"/>
              </a:rPr>
              <a:t>,</a:t>
            </a:r>
            <a:r>
              <a:rPr sz="1600" spc="-15" dirty="0">
                <a:latin typeface="Calibri"/>
                <a:cs typeface="Calibri"/>
              </a:rPr>
              <a:t> c</a:t>
            </a:r>
            <a:r>
              <a:rPr sz="1600" dirty="0">
                <a:latin typeface="Calibri"/>
                <a:cs typeface="Calibri"/>
              </a:rPr>
              <a:t>ity</a:t>
            </a:r>
            <a:r>
              <a:rPr sz="1600" spc="7" dirty="0">
                <a:latin typeface="Calibri"/>
                <a:cs typeface="Calibri"/>
              </a:rPr>
              <a:t> </a:t>
            </a:r>
            <a:r>
              <a:rPr sz="1600" dirty="0">
                <a:latin typeface="Calibri"/>
                <a:cs typeface="Calibri"/>
              </a:rPr>
              <a:t>w</a:t>
            </a:r>
            <a:r>
              <a:rPr sz="1600" spc="7" dirty="0">
                <a:latin typeface="Calibri"/>
                <a:cs typeface="Calibri"/>
              </a:rPr>
              <a:t>i</a:t>
            </a:r>
            <a:r>
              <a:rPr sz="1600" dirty="0">
                <a:latin typeface="Calibri"/>
                <a:cs typeface="Calibri"/>
              </a:rPr>
              <a:t>ll </a:t>
            </a:r>
            <a:r>
              <a:rPr sz="1600" spc="-15" dirty="0">
                <a:latin typeface="Calibri"/>
                <a:cs typeface="Calibri"/>
              </a:rPr>
              <a:t>b</a:t>
            </a:r>
            <a:r>
              <a:rPr sz="1600" dirty="0">
                <a:latin typeface="Calibri"/>
                <a:cs typeface="Calibri"/>
              </a:rPr>
              <a:t>e divid</a:t>
            </a:r>
            <a:r>
              <a:rPr sz="1600" spc="-15" dirty="0">
                <a:latin typeface="Calibri"/>
                <a:cs typeface="Calibri"/>
              </a:rPr>
              <a:t>e</a:t>
            </a:r>
            <a:r>
              <a:rPr sz="1600" dirty="0">
                <a:latin typeface="Calibri"/>
                <a:cs typeface="Calibri"/>
              </a:rPr>
              <a:t>d</a:t>
            </a:r>
            <a:r>
              <a:rPr sz="1600" spc="15" dirty="0">
                <a:latin typeface="Calibri"/>
                <a:cs typeface="Calibri"/>
              </a:rPr>
              <a:t> </a:t>
            </a:r>
            <a:r>
              <a:rPr sz="1600" dirty="0">
                <a:latin typeface="Calibri"/>
                <a:cs typeface="Calibri"/>
              </a:rPr>
              <a:t>in</a:t>
            </a:r>
            <a:r>
              <a:rPr sz="1600" spc="-15" dirty="0">
                <a:latin typeface="Calibri"/>
                <a:cs typeface="Calibri"/>
              </a:rPr>
              <a:t> </a:t>
            </a:r>
            <a:r>
              <a:rPr sz="1600" spc="-36" dirty="0">
                <a:latin typeface="Calibri"/>
                <a:cs typeface="Calibri"/>
              </a:rPr>
              <a:t>r</a:t>
            </a:r>
            <a:r>
              <a:rPr sz="1600" dirty="0">
                <a:latin typeface="Calibri"/>
                <a:cs typeface="Calibri"/>
              </a:rPr>
              <a:t>e</a:t>
            </a:r>
            <a:r>
              <a:rPr sz="1600" spc="-15" dirty="0">
                <a:latin typeface="Calibri"/>
                <a:cs typeface="Calibri"/>
              </a:rPr>
              <a:t>qu</a:t>
            </a:r>
            <a:r>
              <a:rPr sz="1600" dirty="0">
                <a:latin typeface="Calibri"/>
                <a:cs typeface="Calibri"/>
              </a:rPr>
              <a:t>i</a:t>
            </a:r>
            <a:r>
              <a:rPr sz="1600" spc="-29" dirty="0">
                <a:latin typeface="Calibri"/>
                <a:cs typeface="Calibri"/>
              </a:rPr>
              <a:t>r</a:t>
            </a:r>
            <a:r>
              <a:rPr sz="1600" dirty="0">
                <a:latin typeface="Calibri"/>
                <a:cs typeface="Calibri"/>
              </a:rPr>
              <a:t>ed</a:t>
            </a:r>
            <a:r>
              <a:rPr sz="1600" spc="29" dirty="0">
                <a:latin typeface="Calibri"/>
                <a:cs typeface="Calibri"/>
              </a:rPr>
              <a:t> </a:t>
            </a:r>
            <a:r>
              <a:rPr sz="1600" spc="-15" dirty="0">
                <a:latin typeface="Calibri"/>
                <a:cs typeface="Calibri"/>
              </a:rPr>
              <a:t>numb</a:t>
            </a:r>
            <a:r>
              <a:rPr sz="1600" dirty="0">
                <a:latin typeface="Calibri"/>
                <a:cs typeface="Calibri"/>
              </a:rPr>
              <a:t>er</a:t>
            </a:r>
            <a:r>
              <a:rPr sz="1600" spc="7" dirty="0">
                <a:latin typeface="Calibri"/>
                <a:cs typeface="Calibri"/>
              </a:rPr>
              <a:t> </a:t>
            </a:r>
            <a:r>
              <a:rPr sz="1600" dirty="0">
                <a:latin typeface="Calibri"/>
                <a:cs typeface="Calibri"/>
              </a:rPr>
              <a:t>of</a:t>
            </a:r>
            <a:r>
              <a:rPr sz="1600" spc="-15" dirty="0">
                <a:latin typeface="Calibri"/>
                <a:cs typeface="Calibri"/>
              </a:rPr>
              <a:t> </a:t>
            </a:r>
            <a:r>
              <a:rPr sz="1600" spc="-58" dirty="0">
                <a:latin typeface="Calibri"/>
                <a:cs typeface="Calibri"/>
              </a:rPr>
              <a:t>z</a:t>
            </a:r>
            <a:r>
              <a:rPr sz="1600" dirty="0">
                <a:latin typeface="Calibri"/>
                <a:cs typeface="Calibri"/>
              </a:rPr>
              <a:t>ones</a:t>
            </a:r>
            <a:r>
              <a:rPr sz="1600" spc="-15" dirty="0">
                <a:latin typeface="Calibri"/>
                <a:cs typeface="Calibri"/>
              </a:rPr>
              <a:t> (</a:t>
            </a:r>
            <a:r>
              <a:rPr sz="1600" dirty="0">
                <a:latin typeface="Calibri"/>
                <a:cs typeface="Calibri"/>
              </a:rPr>
              <a:t>&gt;</a:t>
            </a:r>
            <a:r>
              <a:rPr sz="1600" spc="-15" dirty="0">
                <a:latin typeface="Calibri"/>
                <a:cs typeface="Calibri"/>
              </a:rPr>
              <a:t>1</a:t>
            </a:r>
            <a:r>
              <a:rPr sz="1600" dirty="0">
                <a:latin typeface="Calibri"/>
                <a:cs typeface="Calibri"/>
              </a:rPr>
              <a:t>0L</a:t>
            </a:r>
            <a:r>
              <a:rPr sz="1600" spc="15" dirty="0">
                <a:latin typeface="Calibri"/>
                <a:cs typeface="Calibri"/>
              </a:rPr>
              <a:t> </a:t>
            </a:r>
            <a:r>
              <a:rPr sz="1600" dirty="0">
                <a:latin typeface="Calibri"/>
                <a:cs typeface="Calibri"/>
              </a:rPr>
              <a:t>5/</a:t>
            </a:r>
            <a:r>
              <a:rPr sz="1600" spc="-22" dirty="0">
                <a:latin typeface="Calibri"/>
                <a:cs typeface="Calibri"/>
              </a:rPr>
              <a:t> </a:t>
            </a:r>
            <a:r>
              <a:rPr sz="1600" spc="36" dirty="0">
                <a:latin typeface="Calibri"/>
                <a:cs typeface="Calibri"/>
              </a:rPr>
              <a:t>1</a:t>
            </a:r>
            <a:r>
              <a:rPr sz="1600" dirty="0">
                <a:latin typeface="Calibri"/>
                <a:cs typeface="Calibri"/>
              </a:rPr>
              <a:t>-10L</a:t>
            </a:r>
            <a:r>
              <a:rPr sz="1600" spc="-15" dirty="0">
                <a:latin typeface="Calibri"/>
                <a:cs typeface="Calibri"/>
              </a:rPr>
              <a:t> </a:t>
            </a:r>
            <a:r>
              <a:rPr sz="1600" dirty="0">
                <a:latin typeface="Calibri"/>
                <a:cs typeface="Calibri"/>
              </a:rPr>
              <a:t>4/&lt;</a:t>
            </a:r>
            <a:r>
              <a:rPr sz="1600" spc="-15" dirty="0">
                <a:latin typeface="Calibri"/>
                <a:cs typeface="Calibri"/>
              </a:rPr>
              <a:t>1</a:t>
            </a:r>
            <a:r>
              <a:rPr sz="1600" dirty="0">
                <a:latin typeface="Calibri"/>
                <a:cs typeface="Calibri"/>
              </a:rPr>
              <a:t>L</a:t>
            </a:r>
            <a:r>
              <a:rPr sz="1600" spc="-15" dirty="0">
                <a:latin typeface="Calibri"/>
                <a:cs typeface="Calibri"/>
              </a:rPr>
              <a:t> </a:t>
            </a:r>
            <a:r>
              <a:rPr sz="1600" spc="-7" dirty="0">
                <a:latin typeface="Calibri"/>
                <a:cs typeface="Calibri"/>
              </a:rPr>
              <a:t>2)</a:t>
            </a:r>
            <a:endParaRPr sz="1600" dirty="0">
              <a:latin typeface="Calibri"/>
              <a:cs typeface="Calibri"/>
            </a:endParaRPr>
          </a:p>
          <a:p>
            <a:pPr marL="513651" indent="-495307">
              <a:buFont typeface="Calibri"/>
              <a:buAutoNum type="arabicPeriod"/>
              <a:tabLst>
                <a:tab pos="512734" algn="l"/>
              </a:tabLst>
            </a:pPr>
            <a:r>
              <a:rPr sz="1600" dirty="0">
                <a:latin typeface="Calibri"/>
                <a:cs typeface="Calibri"/>
              </a:rPr>
              <a:t>Sam</a:t>
            </a:r>
            <a:r>
              <a:rPr sz="1600" spc="-15" dirty="0">
                <a:latin typeface="Calibri"/>
                <a:cs typeface="Calibri"/>
              </a:rPr>
              <a:t>p</a:t>
            </a:r>
            <a:r>
              <a:rPr sz="1600" dirty="0">
                <a:latin typeface="Calibri"/>
                <a:cs typeface="Calibri"/>
              </a:rPr>
              <a:t>ling</a:t>
            </a:r>
            <a:r>
              <a:rPr sz="1600" spc="-15" dirty="0">
                <a:latin typeface="Calibri"/>
                <a:cs typeface="Calibri"/>
              </a:rPr>
              <a:t> m</a:t>
            </a:r>
            <a:r>
              <a:rPr sz="1600" spc="-22" dirty="0">
                <a:latin typeface="Calibri"/>
                <a:cs typeface="Calibri"/>
              </a:rPr>
              <a:t>e</a:t>
            </a:r>
            <a:r>
              <a:rPr sz="1600" dirty="0">
                <a:latin typeface="Calibri"/>
                <a:cs typeface="Calibri"/>
              </a:rPr>
              <a:t>t</a:t>
            </a:r>
            <a:r>
              <a:rPr sz="1600" spc="-15" dirty="0">
                <a:latin typeface="Calibri"/>
                <a:cs typeface="Calibri"/>
              </a:rPr>
              <a:t>h</a:t>
            </a:r>
            <a:r>
              <a:rPr sz="1600" dirty="0">
                <a:latin typeface="Calibri"/>
                <a:cs typeface="Calibri"/>
              </a:rPr>
              <a:t>odol</a:t>
            </a:r>
            <a:r>
              <a:rPr sz="1600" spc="7" dirty="0">
                <a:latin typeface="Calibri"/>
                <a:cs typeface="Calibri"/>
              </a:rPr>
              <a:t>o</a:t>
            </a:r>
            <a:r>
              <a:rPr sz="1600" dirty="0">
                <a:latin typeface="Calibri"/>
                <a:cs typeface="Calibri"/>
              </a:rPr>
              <a:t>gy:</a:t>
            </a:r>
          </a:p>
        </p:txBody>
      </p:sp>
      <p:sp>
        <p:nvSpPr>
          <p:cNvPr id="17" name="object 11">
            <a:extLst>
              <a:ext uri="{FF2B5EF4-FFF2-40B4-BE49-F238E27FC236}">
                <a16:creationId xmlns:a16="http://schemas.microsoft.com/office/drawing/2014/main" id="{E2D74F9F-8C14-0C45-A64C-4C148497BDCE}"/>
              </a:ext>
            </a:extLst>
          </p:cNvPr>
          <p:cNvSpPr txBox="1"/>
          <p:nvPr/>
        </p:nvSpPr>
        <p:spPr>
          <a:xfrm>
            <a:off x="1856447" y="5865317"/>
            <a:ext cx="4701648" cy="587117"/>
          </a:xfrm>
          <a:prstGeom prst="rect">
            <a:avLst/>
          </a:prstGeom>
        </p:spPr>
        <p:txBody>
          <a:bodyPr vert="horz" wrap="square" lIns="0" tIns="0" rIns="0" bIns="0" rtlCol="0">
            <a:noAutofit/>
          </a:bodyPr>
          <a:lstStyle/>
          <a:p>
            <a:pPr marL="513651" indent="-495307">
              <a:buFont typeface="Calibri"/>
              <a:buAutoNum type="alphaLcPeriod"/>
              <a:tabLst>
                <a:tab pos="512734" algn="l"/>
              </a:tabLst>
            </a:pPr>
            <a:r>
              <a:rPr sz="1400" spc="-94" dirty="0">
                <a:latin typeface="Calibri"/>
                <a:cs typeface="Calibri"/>
              </a:rPr>
              <a:t>T</a:t>
            </a:r>
            <a:r>
              <a:rPr sz="1400" dirty="0">
                <a:latin typeface="Calibri"/>
                <a:cs typeface="Calibri"/>
              </a:rPr>
              <a:t>w</a:t>
            </a:r>
            <a:r>
              <a:rPr sz="1400" spc="7" dirty="0">
                <a:latin typeface="Calibri"/>
                <a:cs typeface="Calibri"/>
              </a:rPr>
              <a:t>i</a:t>
            </a:r>
            <a:r>
              <a:rPr sz="1400" spc="-15" dirty="0">
                <a:latin typeface="Calibri"/>
                <a:cs typeface="Calibri"/>
              </a:rPr>
              <a:t>c</a:t>
            </a:r>
            <a:r>
              <a:rPr sz="1400" dirty="0">
                <a:latin typeface="Calibri"/>
                <a:cs typeface="Calibri"/>
              </a:rPr>
              <a:t>e</a:t>
            </a:r>
            <a:r>
              <a:rPr sz="1400" spc="-15" dirty="0">
                <a:latin typeface="Calibri"/>
                <a:cs typeface="Calibri"/>
              </a:rPr>
              <a:t> </a:t>
            </a:r>
            <a:r>
              <a:rPr sz="1400" dirty="0">
                <a:latin typeface="Calibri"/>
                <a:cs typeface="Calibri"/>
              </a:rPr>
              <a:t>a</a:t>
            </a:r>
            <a:r>
              <a:rPr sz="1400" spc="-7" dirty="0">
                <a:latin typeface="Calibri"/>
                <a:cs typeface="Calibri"/>
              </a:rPr>
              <a:t> </a:t>
            </a:r>
            <a:r>
              <a:rPr sz="1400" spc="-15" dirty="0">
                <a:latin typeface="Calibri"/>
                <a:cs typeface="Calibri"/>
              </a:rPr>
              <a:t>d</a:t>
            </a:r>
            <a:r>
              <a:rPr sz="1400" spc="-36" dirty="0">
                <a:latin typeface="Calibri"/>
                <a:cs typeface="Calibri"/>
              </a:rPr>
              <a:t>a</a:t>
            </a:r>
            <a:r>
              <a:rPr sz="1400" dirty="0">
                <a:latin typeface="Calibri"/>
                <a:cs typeface="Calibri"/>
              </a:rPr>
              <a:t>y</a:t>
            </a:r>
            <a:r>
              <a:rPr sz="1400" spc="7" dirty="0">
                <a:latin typeface="Calibri"/>
                <a:cs typeface="Calibri"/>
              </a:rPr>
              <a:t> </a:t>
            </a:r>
            <a:r>
              <a:rPr sz="1400" spc="-15" dirty="0">
                <a:latin typeface="Calibri"/>
                <a:cs typeface="Calibri"/>
              </a:rPr>
              <a:t>sw</a:t>
            </a:r>
            <a:r>
              <a:rPr sz="1400" dirty="0">
                <a:latin typeface="Calibri"/>
                <a:cs typeface="Calibri"/>
              </a:rPr>
              <a:t>e</a:t>
            </a:r>
            <a:r>
              <a:rPr sz="1400" spc="-15" dirty="0">
                <a:latin typeface="Calibri"/>
                <a:cs typeface="Calibri"/>
              </a:rPr>
              <a:t>ep</a:t>
            </a:r>
            <a:r>
              <a:rPr sz="1400" dirty="0">
                <a:latin typeface="Calibri"/>
                <a:cs typeface="Calibri"/>
              </a:rPr>
              <a:t>ing</a:t>
            </a:r>
            <a:r>
              <a:rPr sz="1400" spc="15" dirty="0">
                <a:latin typeface="Calibri"/>
                <a:cs typeface="Calibri"/>
              </a:rPr>
              <a:t> </a:t>
            </a:r>
            <a:r>
              <a:rPr sz="1400" dirty="0">
                <a:latin typeface="Calibri"/>
                <a:cs typeface="Calibri"/>
              </a:rPr>
              <a:t>in</a:t>
            </a:r>
            <a:r>
              <a:rPr sz="1400" spc="-15" dirty="0">
                <a:latin typeface="Calibri"/>
                <a:cs typeface="Calibri"/>
              </a:rPr>
              <a:t> </a:t>
            </a:r>
            <a:r>
              <a:rPr sz="1400" spc="-29" dirty="0">
                <a:latin typeface="Calibri"/>
                <a:cs typeface="Calibri"/>
              </a:rPr>
              <a:t>c</a:t>
            </a:r>
            <a:r>
              <a:rPr sz="1400" dirty="0">
                <a:latin typeface="Calibri"/>
                <a:cs typeface="Calibri"/>
              </a:rPr>
              <a:t>om</a:t>
            </a:r>
            <a:r>
              <a:rPr sz="1400" spc="-15" dirty="0">
                <a:latin typeface="Calibri"/>
                <a:cs typeface="Calibri"/>
              </a:rPr>
              <a:t>m</a:t>
            </a:r>
            <a:r>
              <a:rPr sz="1400" dirty="0">
                <a:latin typeface="Calibri"/>
                <a:cs typeface="Calibri"/>
              </a:rPr>
              <a:t>e</a:t>
            </a:r>
            <a:r>
              <a:rPr sz="1400" spc="-36" dirty="0">
                <a:latin typeface="Calibri"/>
                <a:cs typeface="Calibri"/>
              </a:rPr>
              <a:t>r</a:t>
            </a:r>
            <a:r>
              <a:rPr sz="1400" spc="-15" dirty="0">
                <a:latin typeface="Calibri"/>
                <a:cs typeface="Calibri"/>
              </a:rPr>
              <a:t>c</a:t>
            </a:r>
            <a:r>
              <a:rPr sz="1400" dirty="0">
                <a:latin typeface="Calibri"/>
                <a:cs typeface="Calibri"/>
              </a:rPr>
              <a:t>ial a</a:t>
            </a:r>
            <a:r>
              <a:rPr sz="1400" spc="-22" dirty="0">
                <a:latin typeface="Calibri"/>
                <a:cs typeface="Calibri"/>
              </a:rPr>
              <a:t>n</a:t>
            </a:r>
            <a:r>
              <a:rPr sz="1400" dirty="0">
                <a:latin typeface="Calibri"/>
                <a:cs typeface="Calibri"/>
              </a:rPr>
              <a:t>d </a:t>
            </a:r>
            <a:r>
              <a:rPr sz="1400" spc="-15" dirty="0">
                <a:latin typeface="Calibri"/>
                <a:cs typeface="Calibri"/>
              </a:rPr>
              <a:t>pub</a:t>
            </a:r>
            <a:r>
              <a:rPr sz="1400" dirty="0">
                <a:latin typeface="Calibri"/>
                <a:cs typeface="Calibri"/>
              </a:rPr>
              <a:t>lic a</a:t>
            </a:r>
            <a:r>
              <a:rPr sz="1400" spc="-29" dirty="0">
                <a:latin typeface="Calibri"/>
                <a:cs typeface="Calibri"/>
              </a:rPr>
              <a:t>r</a:t>
            </a:r>
            <a:r>
              <a:rPr sz="1400" dirty="0">
                <a:latin typeface="Calibri"/>
                <a:cs typeface="Calibri"/>
              </a:rPr>
              <a:t>eas: </a:t>
            </a:r>
            <a:r>
              <a:rPr sz="1400" spc="36" dirty="0">
                <a:latin typeface="Calibri"/>
                <a:cs typeface="Calibri"/>
              </a:rPr>
              <a:t> </a:t>
            </a:r>
            <a:r>
              <a:rPr sz="1400" b="1" dirty="0">
                <a:latin typeface="Calibri"/>
                <a:cs typeface="Calibri"/>
              </a:rPr>
              <a:t>7</a:t>
            </a:r>
            <a:r>
              <a:rPr sz="1400" b="1" spc="-15" dirty="0">
                <a:latin typeface="Calibri"/>
                <a:cs typeface="Calibri"/>
              </a:rPr>
              <a:t>5</a:t>
            </a:r>
            <a:r>
              <a:rPr sz="1400" b="1" dirty="0">
                <a:latin typeface="Calibri"/>
                <a:cs typeface="Calibri"/>
              </a:rPr>
              <a:t>% Samples</a:t>
            </a:r>
            <a:r>
              <a:rPr sz="1400" b="1" spc="-36" dirty="0">
                <a:latin typeface="Calibri"/>
                <a:cs typeface="Calibri"/>
              </a:rPr>
              <a:t> </a:t>
            </a:r>
            <a:r>
              <a:rPr sz="1400" b="1" dirty="0">
                <a:latin typeface="Calibri"/>
                <a:cs typeface="Calibri"/>
              </a:rPr>
              <a:t>f</a:t>
            </a:r>
            <a:r>
              <a:rPr sz="1400" b="1" spc="-15" dirty="0">
                <a:latin typeface="Calibri"/>
                <a:cs typeface="Calibri"/>
              </a:rPr>
              <a:t>r</a:t>
            </a:r>
            <a:r>
              <a:rPr sz="1400" b="1" dirty="0">
                <a:latin typeface="Calibri"/>
                <a:cs typeface="Calibri"/>
              </a:rPr>
              <a:t>om</a:t>
            </a:r>
            <a:r>
              <a:rPr sz="1400" b="1" spc="-43" dirty="0">
                <a:latin typeface="Calibri"/>
                <a:cs typeface="Calibri"/>
              </a:rPr>
              <a:t> </a:t>
            </a:r>
            <a:r>
              <a:rPr sz="1400" b="1" dirty="0">
                <a:latin typeface="Calibri"/>
                <a:cs typeface="Calibri"/>
              </a:rPr>
              <a:t>Shop</a:t>
            </a:r>
            <a:r>
              <a:rPr sz="1400" b="1" spc="-58" dirty="0">
                <a:latin typeface="Calibri"/>
                <a:cs typeface="Calibri"/>
              </a:rPr>
              <a:t>k</a:t>
            </a:r>
            <a:r>
              <a:rPr sz="1400" b="1" dirty="0">
                <a:latin typeface="Calibri"/>
                <a:cs typeface="Calibri"/>
              </a:rPr>
              <a:t>eep</a:t>
            </a:r>
            <a:r>
              <a:rPr sz="1400" b="1" spc="-22" dirty="0">
                <a:latin typeface="Calibri"/>
                <a:cs typeface="Calibri"/>
              </a:rPr>
              <a:t>e</a:t>
            </a:r>
            <a:r>
              <a:rPr sz="1400" b="1" spc="-15" dirty="0">
                <a:latin typeface="Calibri"/>
                <a:cs typeface="Calibri"/>
              </a:rPr>
              <a:t>rs</a:t>
            </a:r>
            <a:r>
              <a:rPr sz="1400" b="1" dirty="0">
                <a:latin typeface="Calibri"/>
                <a:cs typeface="Calibri"/>
              </a:rPr>
              <a:t>/</a:t>
            </a:r>
            <a:r>
              <a:rPr sz="1400" b="1" spc="-29" dirty="0">
                <a:latin typeface="Calibri"/>
                <a:cs typeface="Calibri"/>
              </a:rPr>
              <a:t>v</a:t>
            </a:r>
            <a:r>
              <a:rPr sz="1400" b="1" dirty="0">
                <a:latin typeface="Calibri"/>
                <a:cs typeface="Calibri"/>
              </a:rPr>
              <a:t>e</a:t>
            </a:r>
            <a:r>
              <a:rPr sz="1400" b="1" spc="-15" dirty="0">
                <a:latin typeface="Calibri"/>
                <a:cs typeface="Calibri"/>
              </a:rPr>
              <a:t>n</a:t>
            </a:r>
            <a:r>
              <a:rPr sz="1400" b="1" dirty="0">
                <a:latin typeface="Calibri"/>
                <a:cs typeface="Calibri"/>
              </a:rPr>
              <a:t>d</a:t>
            </a:r>
            <a:r>
              <a:rPr sz="1400" b="1" spc="-15" dirty="0">
                <a:latin typeface="Calibri"/>
                <a:cs typeface="Calibri"/>
              </a:rPr>
              <a:t>or</a:t>
            </a:r>
            <a:r>
              <a:rPr sz="1400" b="1" dirty="0">
                <a:latin typeface="Calibri"/>
                <a:cs typeface="Calibri"/>
              </a:rPr>
              <a:t>s</a:t>
            </a:r>
            <a:r>
              <a:rPr sz="1400" b="1" spc="-22" dirty="0">
                <a:latin typeface="Calibri"/>
                <a:cs typeface="Calibri"/>
              </a:rPr>
              <a:t> </a:t>
            </a:r>
            <a:r>
              <a:rPr sz="1400" b="1" dirty="0">
                <a:latin typeface="Calibri"/>
                <a:cs typeface="Calibri"/>
              </a:rPr>
              <a:t>+</a:t>
            </a:r>
            <a:r>
              <a:rPr sz="1400" b="1" spc="-50" dirty="0">
                <a:latin typeface="Calibri"/>
                <a:cs typeface="Calibri"/>
              </a:rPr>
              <a:t> </a:t>
            </a:r>
            <a:r>
              <a:rPr sz="1400" b="1" dirty="0">
                <a:latin typeface="Calibri"/>
                <a:cs typeface="Calibri"/>
              </a:rPr>
              <a:t>2</a:t>
            </a:r>
            <a:r>
              <a:rPr sz="1400" b="1" spc="-15" dirty="0">
                <a:latin typeface="Calibri"/>
                <a:cs typeface="Calibri"/>
              </a:rPr>
              <a:t>5</a:t>
            </a:r>
            <a:r>
              <a:rPr sz="1400" b="1" dirty="0">
                <a:latin typeface="Calibri"/>
                <a:cs typeface="Calibri"/>
              </a:rPr>
              <a:t>% </a:t>
            </a:r>
            <a:r>
              <a:rPr sz="1400" b="1" spc="7" dirty="0">
                <a:latin typeface="Calibri"/>
                <a:cs typeface="Calibri"/>
              </a:rPr>
              <a:t>D</a:t>
            </a:r>
            <a:r>
              <a:rPr sz="1400" b="1" dirty="0">
                <a:latin typeface="Calibri"/>
                <a:cs typeface="Calibri"/>
              </a:rPr>
              <a:t>irect</a:t>
            </a:r>
            <a:r>
              <a:rPr sz="1400" b="1" spc="-22" dirty="0">
                <a:latin typeface="Calibri"/>
                <a:cs typeface="Calibri"/>
              </a:rPr>
              <a:t> </a:t>
            </a:r>
            <a:r>
              <a:rPr sz="1400" b="1" dirty="0">
                <a:latin typeface="Calibri"/>
                <a:cs typeface="Calibri"/>
              </a:rPr>
              <a:t>O</a:t>
            </a:r>
            <a:r>
              <a:rPr sz="1400" b="1" spc="-22" dirty="0">
                <a:latin typeface="Calibri"/>
                <a:cs typeface="Calibri"/>
              </a:rPr>
              <a:t>b</a:t>
            </a:r>
            <a:r>
              <a:rPr sz="1400" b="1" dirty="0">
                <a:latin typeface="Calibri"/>
                <a:cs typeface="Calibri"/>
              </a:rPr>
              <a:t>se</a:t>
            </a:r>
            <a:r>
              <a:rPr sz="1400" b="1" spc="22" dirty="0">
                <a:latin typeface="Calibri"/>
                <a:cs typeface="Calibri"/>
              </a:rPr>
              <a:t>r</a:t>
            </a:r>
            <a:r>
              <a:rPr sz="1400" b="1" spc="-43" dirty="0">
                <a:latin typeface="Calibri"/>
                <a:cs typeface="Calibri"/>
              </a:rPr>
              <a:t>v</a:t>
            </a:r>
            <a:r>
              <a:rPr sz="1400" b="1" spc="-15" dirty="0">
                <a:latin typeface="Calibri"/>
                <a:cs typeface="Calibri"/>
              </a:rPr>
              <a:t>a</a:t>
            </a:r>
            <a:r>
              <a:rPr sz="1400" b="1" dirty="0">
                <a:latin typeface="Calibri"/>
                <a:cs typeface="Calibri"/>
              </a:rPr>
              <a:t>tion</a:t>
            </a:r>
            <a:endParaRPr sz="1400" dirty="0">
              <a:latin typeface="Calibri"/>
              <a:cs typeface="Calibri"/>
            </a:endParaRPr>
          </a:p>
          <a:p>
            <a:pPr marL="513651" indent="-495307">
              <a:buFont typeface="Calibri"/>
              <a:buAutoNum type="alphaLcPeriod"/>
              <a:tabLst>
                <a:tab pos="512734" algn="l"/>
              </a:tabLst>
            </a:pPr>
            <a:r>
              <a:rPr sz="1400" spc="-15" dirty="0">
                <a:latin typeface="Calibri"/>
                <a:cs typeface="Calibri"/>
              </a:rPr>
              <a:t>Onc</a:t>
            </a:r>
            <a:r>
              <a:rPr sz="1400" dirty="0">
                <a:latin typeface="Calibri"/>
                <a:cs typeface="Calibri"/>
              </a:rPr>
              <a:t>e a </a:t>
            </a:r>
            <a:r>
              <a:rPr sz="1400" spc="-15" dirty="0">
                <a:latin typeface="Calibri"/>
                <a:cs typeface="Calibri"/>
              </a:rPr>
              <a:t>d</a:t>
            </a:r>
            <a:r>
              <a:rPr sz="1400" spc="-36" dirty="0">
                <a:latin typeface="Calibri"/>
                <a:cs typeface="Calibri"/>
              </a:rPr>
              <a:t>a</a:t>
            </a:r>
            <a:r>
              <a:rPr sz="1400" dirty="0">
                <a:latin typeface="Calibri"/>
                <a:cs typeface="Calibri"/>
              </a:rPr>
              <a:t>y</a:t>
            </a:r>
            <a:r>
              <a:rPr sz="1400" spc="7" dirty="0">
                <a:latin typeface="Calibri"/>
                <a:cs typeface="Calibri"/>
              </a:rPr>
              <a:t> </a:t>
            </a:r>
            <a:r>
              <a:rPr sz="1400" spc="-15" dirty="0">
                <a:latin typeface="Calibri"/>
                <a:cs typeface="Calibri"/>
              </a:rPr>
              <a:t>sw</a:t>
            </a:r>
            <a:r>
              <a:rPr sz="1400" dirty="0">
                <a:latin typeface="Calibri"/>
                <a:cs typeface="Calibri"/>
              </a:rPr>
              <a:t>e</a:t>
            </a:r>
            <a:r>
              <a:rPr sz="1400" spc="-15" dirty="0">
                <a:latin typeface="Calibri"/>
                <a:cs typeface="Calibri"/>
              </a:rPr>
              <a:t>ep</a:t>
            </a:r>
            <a:r>
              <a:rPr sz="1400" dirty="0">
                <a:latin typeface="Calibri"/>
                <a:cs typeface="Calibri"/>
              </a:rPr>
              <a:t>ing in </a:t>
            </a:r>
            <a:r>
              <a:rPr sz="1400" spc="-29" dirty="0">
                <a:latin typeface="Calibri"/>
                <a:cs typeface="Calibri"/>
              </a:rPr>
              <a:t>r</a:t>
            </a:r>
            <a:r>
              <a:rPr sz="1400" dirty="0">
                <a:latin typeface="Calibri"/>
                <a:cs typeface="Calibri"/>
              </a:rPr>
              <a:t>esid</a:t>
            </a:r>
            <a:r>
              <a:rPr sz="1400" spc="-15" dirty="0">
                <a:latin typeface="Calibri"/>
                <a:cs typeface="Calibri"/>
              </a:rPr>
              <a:t>e</a:t>
            </a:r>
            <a:r>
              <a:rPr sz="1400" spc="-29" dirty="0">
                <a:latin typeface="Calibri"/>
                <a:cs typeface="Calibri"/>
              </a:rPr>
              <a:t>n</a:t>
            </a:r>
            <a:r>
              <a:rPr sz="1400" dirty="0">
                <a:latin typeface="Calibri"/>
                <a:cs typeface="Calibri"/>
              </a:rPr>
              <a:t>tial</a:t>
            </a:r>
            <a:r>
              <a:rPr sz="1400" spc="22" dirty="0">
                <a:latin typeface="Calibri"/>
                <a:cs typeface="Calibri"/>
              </a:rPr>
              <a:t> </a:t>
            </a:r>
            <a:r>
              <a:rPr sz="1400" dirty="0">
                <a:latin typeface="Calibri"/>
                <a:cs typeface="Calibri"/>
              </a:rPr>
              <a:t>a</a:t>
            </a:r>
            <a:r>
              <a:rPr sz="1400" spc="-36" dirty="0">
                <a:latin typeface="Calibri"/>
                <a:cs typeface="Calibri"/>
              </a:rPr>
              <a:t>r</a:t>
            </a:r>
            <a:r>
              <a:rPr sz="1400" dirty="0">
                <a:latin typeface="Calibri"/>
                <a:cs typeface="Calibri"/>
              </a:rPr>
              <a:t>eas:</a:t>
            </a:r>
            <a:r>
              <a:rPr sz="1400" spc="29" dirty="0">
                <a:latin typeface="Calibri"/>
                <a:cs typeface="Calibri"/>
              </a:rPr>
              <a:t> </a:t>
            </a:r>
            <a:r>
              <a:rPr sz="1400" b="1" dirty="0">
                <a:latin typeface="Calibri"/>
                <a:cs typeface="Calibri"/>
              </a:rPr>
              <a:t>7</a:t>
            </a:r>
            <a:r>
              <a:rPr sz="1400" b="1" spc="-15" dirty="0">
                <a:latin typeface="Calibri"/>
                <a:cs typeface="Calibri"/>
              </a:rPr>
              <a:t>5</a:t>
            </a:r>
            <a:r>
              <a:rPr sz="1400" b="1" dirty="0">
                <a:latin typeface="Calibri"/>
                <a:cs typeface="Calibri"/>
              </a:rPr>
              <a:t>% reside</a:t>
            </a:r>
            <a:r>
              <a:rPr sz="1400" b="1" spc="-15" dirty="0">
                <a:latin typeface="Calibri"/>
                <a:cs typeface="Calibri"/>
              </a:rPr>
              <a:t>nt</a:t>
            </a:r>
            <a:r>
              <a:rPr sz="1400" b="1" dirty="0">
                <a:latin typeface="Calibri"/>
                <a:cs typeface="Calibri"/>
              </a:rPr>
              <a:t>s</a:t>
            </a:r>
            <a:r>
              <a:rPr sz="1400" b="1" spc="-58" dirty="0">
                <a:latin typeface="Calibri"/>
                <a:cs typeface="Calibri"/>
              </a:rPr>
              <a:t> </a:t>
            </a:r>
            <a:r>
              <a:rPr sz="1400" b="1" dirty="0">
                <a:latin typeface="Calibri"/>
                <a:cs typeface="Calibri"/>
              </a:rPr>
              <a:t>+ 25% Di</a:t>
            </a:r>
            <a:r>
              <a:rPr sz="1400" b="1" spc="-15" dirty="0">
                <a:latin typeface="Calibri"/>
                <a:cs typeface="Calibri"/>
              </a:rPr>
              <a:t>r</a:t>
            </a:r>
            <a:r>
              <a:rPr sz="1400" b="1" dirty="0">
                <a:latin typeface="Calibri"/>
                <a:cs typeface="Calibri"/>
              </a:rPr>
              <a:t>ect</a:t>
            </a:r>
            <a:r>
              <a:rPr sz="1400" b="1" spc="-36" dirty="0">
                <a:latin typeface="Calibri"/>
                <a:cs typeface="Calibri"/>
              </a:rPr>
              <a:t> </a:t>
            </a:r>
            <a:r>
              <a:rPr sz="1400" b="1" dirty="0">
                <a:latin typeface="Calibri"/>
                <a:cs typeface="Calibri"/>
              </a:rPr>
              <a:t>O</a:t>
            </a:r>
            <a:r>
              <a:rPr sz="1400" b="1" spc="-22" dirty="0">
                <a:latin typeface="Calibri"/>
                <a:cs typeface="Calibri"/>
              </a:rPr>
              <a:t>b</a:t>
            </a:r>
            <a:r>
              <a:rPr sz="1400" b="1" dirty="0">
                <a:latin typeface="Calibri"/>
                <a:cs typeface="Calibri"/>
              </a:rPr>
              <a:t>se</a:t>
            </a:r>
            <a:r>
              <a:rPr sz="1400" b="1" spc="22" dirty="0">
                <a:latin typeface="Calibri"/>
                <a:cs typeface="Calibri"/>
              </a:rPr>
              <a:t>r</a:t>
            </a:r>
            <a:r>
              <a:rPr sz="1400" b="1" spc="-43" dirty="0">
                <a:latin typeface="Calibri"/>
                <a:cs typeface="Calibri"/>
              </a:rPr>
              <a:t>v</a:t>
            </a:r>
            <a:r>
              <a:rPr sz="1400" b="1" spc="-15" dirty="0">
                <a:latin typeface="Calibri"/>
                <a:cs typeface="Calibri"/>
              </a:rPr>
              <a:t>a</a:t>
            </a:r>
            <a:r>
              <a:rPr sz="1400" b="1" dirty="0">
                <a:latin typeface="Calibri"/>
                <a:cs typeface="Calibri"/>
              </a:rPr>
              <a:t>tion</a:t>
            </a:r>
            <a:endParaRPr lang="en-US" sz="1400" b="1" dirty="0">
              <a:latin typeface="Calibri"/>
              <a:cs typeface="Calibri"/>
            </a:endParaRPr>
          </a:p>
          <a:p>
            <a:pPr marL="513651" indent="-495307">
              <a:buFont typeface="Calibri"/>
              <a:buAutoNum type="alphaLcPeriod"/>
              <a:tabLst>
                <a:tab pos="512734" algn="l"/>
              </a:tabLst>
            </a:pPr>
            <a:r>
              <a:rPr lang="en-US" sz="1400" dirty="0">
                <a:latin typeface="Calibri"/>
                <a:cs typeface="Calibri"/>
              </a:rPr>
              <a:t>Back Lane :  </a:t>
            </a:r>
            <a:r>
              <a:rPr lang="en-US" sz="1400" b="1" dirty="0">
                <a:latin typeface="Calibri"/>
                <a:cs typeface="Calibri"/>
              </a:rPr>
              <a:t>100% Direct Observation</a:t>
            </a:r>
            <a:endParaRPr sz="1400" b="1" dirty="0">
              <a:latin typeface="Calibri"/>
              <a:cs typeface="Calibri"/>
            </a:endParaRPr>
          </a:p>
          <a:p>
            <a:pPr marL="513651" indent="-495307">
              <a:buFont typeface="Calibri"/>
              <a:buAutoNum type="alphaLcPeriod"/>
              <a:tabLst>
                <a:tab pos="512734" algn="l"/>
              </a:tabLst>
            </a:pPr>
            <a:r>
              <a:rPr lang="en-US" sz="1400" spc="-15" dirty="0">
                <a:latin typeface="Calibri"/>
                <a:cs typeface="Calibri"/>
              </a:rPr>
              <a:t>Zero </a:t>
            </a:r>
            <a:r>
              <a:rPr sz="1400" spc="-15" dirty="0">
                <a:latin typeface="Calibri"/>
                <a:cs typeface="Calibri"/>
              </a:rPr>
              <a:t>G</a:t>
            </a:r>
            <a:r>
              <a:rPr sz="1400" dirty="0">
                <a:latin typeface="Calibri"/>
                <a:cs typeface="Calibri"/>
              </a:rPr>
              <a:t>V</a:t>
            </a:r>
            <a:r>
              <a:rPr sz="1400" spc="-50" dirty="0">
                <a:latin typeface="Calibri"/>
                <a:cs typeface="Calibri"/>
              </a:rPr>
              <a:t>P</a:t>
            </a:r>
            <a:r>
              <a:rPr sz="1400" dirty="0">
                <a:latin typeface="Calibri"/>
                <a:cs typeface="Calibri"/>
              </a:rPr>
              <a:t>s</a:t>
            </a:r>
            <a:r>
              <a:rPr sz="1400" spc="7" dirty="0">
                <a:latin typeface="Calibri"/>
                <a:cs typeface="Calibri"/>
              </a:rPr>
              <a:t> </a:t>
            </a:r>
            <a:r>
              <a:rPr sz="1400" b="1" dirty="0">
                <a:latin typeface="Calibri"/>
                <a:cs typeface="Calibri"/>
              </a:rPr>
              <a:t>:</a:t>
            </a:r>
            <a:r>
              <a:rPr sz="1400" b="1" spc="-15" dirty="0">
                <a:latin typeface="Calibri"/>
                <a:cs typeface="Calibri"/>
              </a:rPr>
              <a:t> </a:t>
            </a:r>
            <a:r>
              <a:rPr sz="1400" b="1" dirty="0">
                <a:latin typeface="Calibri"/>
                <a:cs typeface="Calibri"/>
              </a:rPr>
              <a:t>8</a:t>
            </a:r>
            <a:r>
              <a:rPr sz="1400" b="1" spc="-15" dirty="0">
                <a:latin typeface="Calibri"/>
                <a:cs typeface="Calibri"/>
              </a:rPr>
              <a:t>0</a:t>
            </a:r>
            <a:r>
              <a:rPr sz="1400" b="1" dirty="0">
                <a:latin typeface="Calibri"/>
                <a:cs typeface="Calibri"/>
              </a:rPr>
              <a:t>% </a:t>
            </a:r>
            <a:r>
              <a:rPr sz="1400" b="1" spc="7" dirty="0">
                <a:latin typeface="Calibri"/>
                <a:cs typeface="Calibri"/>
              </a:rPr>
              <a:t>D</a:t>
            </a:r>
            <a:r>
              <a:rPr sz="1400" b="1" dirty="0">
                <a:latin typeface="Calibri"/>
                <a:cs typeface="Calibri"/>
              </a:rPr>
              <a:t>irect</a:t>
            </a:r>
            <a:r>
              <a:rPr sz="1400" b="1" spc="-43" dirty="0">
                <a:latin typeface="Calibri"/>
                <a:cs typeface="Calibri"/>
              </a:rPr>
              <a:t> </a:t>
            </a:r>
            <a:r>
              <a:rPr sz="1400" b="1" dirty="0">
                <a:latin typeface="Calibri"/>
                <a:cs typeface="Calibri"/>
              </a:rPr>
              <a:t>O</a:t>
            </a:r>
            <a:r>
              <a:rPr sz="1400" b="1" spc="-22" dirty="0">
                <a:latin typeface="Calibri"/>
                <a:cs typeface="Calibri"/>
              </a:rPr>
              <a:t>b</a:t>
            </a:r>
            <a:r>
              <a:rPr sz="1400" b="1" dirty="0">
                <a:latin typeface="Calibri"/>
                <a:cs typeface="Calibri"/>
              </a:rPr>
              <a:t>se</a:t>
            </a:r>
            <a:r>
              <a:rPr sz="1400" b="1" spc="22" dirty="0">
                <a:latin typeface="Calibri"/>
                <a:cs typeface="Calibri"/>
              </a:rPr>
              <a:t>r</a:t>
            </a:r>
            <a:r>
              <a:rPr sz="1400" b="1" spc="-43" dirty="0">
                <a:latin typeface="Calibri"/>
                <a:cs typeface="Calibri"/>
              </a:rPr>
              <a:t>v</a:t>
            </a:r>
            <a:r>
              <a:rPr sz="1400" b="1" spc="-15" dirty="0">
                <a:latin typeface="Calibri"/>
                <a:cs typeface="Calibri"/>
              </a:rPr>
              <a:t>a</a:t>
            </a:r>
            <a:r>
              <a:rPr sz="1400" b="1" dirty="0">
                <a:latin typeface="Calibri"/>
                <a:cs typeface="Calibri"/>
              </a:rPr>
              <a:t>tion</a:t>
            </a:r>
            <a:r>
              <a:rPr sz="1400" b="1" spc="-36" dirty="0">
                <a:latin typeface="Calibri"/>
                <a:cs typeface="Calibri"/>
              </a:rPr>
              <a:t> </a:t>
            </a:r>
            <a:r>
              <a:rPr sz="1400" b="1" dirty="0">
                <a:latin typeface="Calibri"/>
                <a:cs typeface="Calibri"/>
              </a:rPr>
              <a:t>+</a:t>
            </a:r>
            <a:r>
              <a:rPr sz="1400" b="1" spc="-15" dirty="0">
                <a:latin typeface="Calibri"/>
                <a:cs typeface="Calibri"/>
              </a:rPr>
              <a:t> </a:t>
            </a:r>
            <a:r>
              <a:rPr sz="1400" b="1" dirty="0">
                <a:latin typeface="Calibri"/>
                <a:cs typeface="Calibri"/>
              </a:rPr>
              <a:t>2</a:t>
            </a:r>
            <a:r>
              <a:rPr sz="1400" b="1" spc="-15" dirty="0">
                <a:latin typeface="Calibri"/>
                <a:cs typeface="Calibri"/>
              </a:rPr>
              <a:t>0</a:t>
            </a:r>
            <a:r>
              <a:rPr sz="1400" b="1" dirty="0">
                <a:latin typeface="Calibri"/>
                <a:cs typeface="Calibri"/>
              </a:rPr>
              <a:t>% ci</a:t>
            </a:r>
            <a:r>
              <a:rPr sz="1400" b="1" spc="7" dirty="0">
                <a:latin typeface="Calibri"/>
                <a:cs typeface="Calibri"/>
              </a:rPr>
              <a:t>t</a:t>
            </a:r>
            <a:r>
              <a:rPr sz="1400" b="1" dirty="0">
                <a:latin typeface="Calibri"/>
                <a:cs typeface="Calibri"/>
              </a:rPr>
              <a:t>i</a:t>
            </a:r>
            <a:r>
              <a:rPr sz="1400" b="1" spc="-29" dirty="0">
                <a:latin typeface="Calibri"/>
                <a:cs typeface="Calibri"/>
              </a:rPr>
              <a:t>z</a:t>
            </a:r>
            <a:r>
              <a:rPr sz="1400" b="1" dirty="0">
                <a:latin typeface="Calibri"/>
                <a:cs typeface="Calibri"/>
              </a:rPr>
              <a:t>ens</a:t>
            </a:r>
            <a:endParaRPr lang="en-US" sz="1400" b="1" dirty="0">
              <a:latin typeface="Calibri"/>
              <a:cs typeface="Calibri"/>
            </a:endParaRPr>
          </a:p>
          <a:p>
            <a:pPr marL="513651" indent="-495307">
              <a:buFont typeface="Calibri"/>
              <a:buAutoNum type="alphaLcPeriod"/>
              <a:tabLst>
                <a:tab pos="512734" algn="l"/>
              </a:tabLst>
            </a:pPr>
            <a:r>
              <a:rPr lang="en-IN" sz="1400" dirty="0">
                <a:latin typeface="Calibri"/>
                <a:cs typeface="Calibri"/>
              </a:rPr>
              <a:t>No Abandoned Car</a:t>
            </a:r>
            <a:r>
              <a:rPr lang="en-IN" sz="1400" b="1" dirty="0">
                <a:latin typeface="Calibri"/>
                <a:cs typeface="Calibri"/>
              </a:rPr>
              <a:t>: 100% Direct Observation</a:t>
            </a:r>
            <a:endParaRPr sz="1400" dirty="0">
              <a:latin typeface="Calibri"/>
              <a:cs typeface="Calibri"/>
            </a:endParaRPr>
          </a:p>
          <a:p>
            <a:pPr marL="513651" indent="-495307">
              <a:buFont typeface="Calibri"/>
              <a:buAutoNum type="alphaLcPeriod"/>
              <a:tabLst>
                <a:tab pos="512734" algn="l"/>
              </a:tabLst>
            </a:pPr>
            <a:r>
              <a:rPr sz="1400" spc="-36" dirty="0">
                <a:latin typeface="Calibri"/>
                <a:cs typeface="Calibri"/>
              </a:rPr>
              <a:t>Z</a:t>
            </a:r>
            <a:r>
              <a:rPr sz="1400" dirty="0">
                <a:latin typeface="Calibri"/>
                <a:cs typeface="Calibri"/>
              </a:rPr>
              <a:t>e</a:t>
            </a:r>
            <a:r>
              <a:rPr sz="1400" spc="-36" dirty="0">
                <a:latin typeface="Calibri"/>
                <a:cs typeface="Calibri"/>
              </a:rPr>
              <a:t>r</a:t>
            </a:r>
            <a:r>
              <a:rPr sz="1400" dirty="0">
                <a:latin typeface="Calibri"/>
                <a:cs typeface="Calibri"/>
              </a:rPr>
              <a:t>o</a:t>
            </a:r>
            <a:r>
              <a:rPr sz="1400" spc="-22" dirty="0">
                <a:latin typeface="Calibri"/>
                <a:cs typeface="Calibri"/>
              </a:rPr>
              <a:t> </a:t>
            </a:r>
            <a:r>
              <a:rPr sz="1400" dirty="0">
                <a:latin typeface="Calibri"/>
                <a:cs typeface="Calibri"/>
              </a:rPr>
              <a:t>se</a:t>
            </a:r>
            <a:r>
              <a:rPr sz="1400" spc="-29" dirty="0">
                <a:latin typeface="Calibri"/>
                <a:cs typeface="Calibri"/>
              </a:rPr>
              <a:t>c</a:t>
            </a:r>
            <a:r>
              <a:rPr sz="1400" dirty="0">
                <a:latin typeface="Calibri"/>
                <a:cs typeface="Calibri"/>
              </a:rPr>
              <a:t>on</a:t>
            </a:r>
            <a:r>
              <a:rPr sz="1400" spc="-15" dirty="0">
                <a:latin typeface="Calibri"/>
                <a:cs typeface="Calibri"/>
              </a:rPr>
              <a:t>d</a:t>
            </a:r>
            <a:r>
              <a:rPr sz="1400" dirty="0">
                <a:latin typeface="Calibri"/>
                <a:cs typeface="Calibri"/>
              </a:rPr>
              <a:t>a</a:t>
            </a:r>
            <a:r>
              <a:rPr sz="1400" spc="15" dirty="0">
                <a:latin typeface="Calibri"/>
                <a:cs typeface="Calibri"/>
              </a:rPr>
              <a:t>r</a:t>
            </a:r>
            <a:r>
              <a:rPr sz="1400" dirty="0">
                <a:latin typeface="Calibri"/>
                <a:cs typeface="Calibri"/>
              </a:rPr>
              <a:t>y</a:t>
            </a:r>
            <a:r>
              <a:rPr sz="1400" spc="-7" dirty="0">
                <a:latin typeface="Calibri"/>
                <a:cs typeface="Calibri"/>
              </a:rPr>
              <a:t> </a:t>
            </a:r>
            <a:r>
              <a:rPr sz="1400" spc="-15" dirty="0">
                <a:latin typeface="Calibri"/>
                <a:cs typeface="Calibri"/>
              </a:rPr>
              <a:t>s</a:t>
            </a:r>
            <a:r>
              <a:rPr sz="1400" spc="-22" dirty="0">
                <a:latin typeface="Calibri"/>
                <a:cs typeface="Calibri"/>
              </a:rPr>
              <a:t>t</a:t>
            </a:r>
            <a:r>
              <a:rPr sz="1400" dirty="0">
                <a:latin typeface="Calibri"/>
                <a:cs typeface="Calibri"/>
              </a:rPr>
              <a:t>o</a:t>
            </a:r>
            <a:r>
              <a:rPr sz="1400" spc="-29" dirty="0">
                <a:latin typeface="Calibri"/>
                <a:cs typeface="Calibri"/>
              </a:rPr>
              <a:t>r</a:t>
            </a:r>
            <a:r>
              <a:rPr sz="1400" dirty="0">
                <a:latin typeface="Calibri"/>
                <a:cs typeface="Calibri"/>
              </a:rPr>
              <a:t>a</a:t>
            </a:r>
            <a:r>
              <a:rPr sz="1400" spc="-22" dirty="0">
                <a:latin typeface="Calibri"/>
                <a:cs typeface="Calibri"/>
              </a:rPr>
              <a:t>g</a:t>
            </a:r>
            <a:r>
              <a:rPr sz="1400" dirty="0">
                <a:latin typeface="Calibri"/>
                <a:cs typeface="Calibri"/>
              </a:rPr>
              <a:t>e</a:t>
            </a:r>
            <a:r>
              <a:rPr sz="1400" spc="-15" dirty="0">
                <a:latin typeface="Calibri"/>
                <a:cs typeface="Calibri"/>
              </a:rPr>
              <a:t> b</a:t>
            </a:r>
            <a:r>
              <a:rPr sz="1400" dirty="0">
                <a:latin typeface="Calibri"/>
                <a:cs typeface="Calibri"/>
              </a:rPr>
              <a:t>ins:</a:t>
            </a:r>
            <a:r>
              <a:rPr sz="1400" spc="7" dirty="0">
                <a:latin typeface="Calibri"/>
                <a:cs typeface="Calibri"/>
              </a:rPr>
              <a:t> </a:t>
            </a:r>
            <a:r>
              <a:rPr lang="en-US" sz="1400" b="1" dirty="0">
                <a:latin typeface="Calibri"/>
                <a:cs typeface="Calibri"/>
              </a:rPr>
              <a:t>10</a:t>
            </a:r>
            <a:r>
              <a:rPr sz="1400" b="1" spc="-15" dirty="0">
                <a:latin typeface="Calibri"/>
                <a:cs typeface="Calibri"/>
              </a:rPr>
              <a:t>0</a:t>
            </a:r>
            <a:r>
              <a:rPr sz="1400" b="1" dirty="0">
                <a:latin typeface="Calibri"/>
                <a:cs typeface="Calibri"/>
              </a:rPr>
              <a:t>% </a:t>
            </a:r>
            <a:r>
              <a:rPr sz="1400" b="1" spc="7" dirty="0">
                <a:latin typeface="Calibri"/>
                <a:cs typeface="Calibri"/>
              </a:rPr>
              <a:t>D</a:t>
            </a:r>
            <a:r>
              <a:rPr sz="1400" b="1" dirty="0">
                <a:latin typeface="Calibri"/>
                <a:cs typeface="Calibri"/>
              </a:rPr>
              <a:t>irect</a:t>
            </a:r>
            <a:r>
              <a:rPr sz="1400" b="1" spc="-22" dirty="0">
                <a:latin typeface="Calibri"/>
                <a:cs typeface="Calibri"/>
              </a:rPr>
              <a:t> </a:t>
            </a:r>
            <a:r>
              <a:rPr sz="1400" b="1" dirty="0">
                <a:latin typeface="Calibri"/>
                <a:cs typeface="Calibri"/>
              </a:rPr>
              <a:t>O</a:t>
            </a:r>
            <a:r>
              <a:rPr sz="1400" b="1" spc="-22" dirty="0">
                <a:latin typeface="Calibri"/>
                <a:cs typeface="Calibri"/>
              </a:rPr>
              <a:t>b</a:t>
            </a:r>
            <a:r>
              <a:rPr sz="1400" b="1" dirty="0">
                <a:latin typeface="Calibri"/>
                <a:cs typeface="Calibri"/>
              </a:rPr>
              <a:t>se</a:t>
            </a:r>
            <a:r>
              <a:rPr sz="1400" b="1" spc="22" dirty="0">
                <a:latin typeface="Calibri"/>
                <a:cs typeface="Calibri"/>
              </a:rPr>
              <a:t>r</a:t>
            </a:r>
            <a:r>
              <a:rPr sz="1400" b="1" spc="-43" dirty="0">
                <a:latin typeface="Calibri"/>
                <a:cs typeface="Calibri"/>
              </a:rPr>
              <a:t>v</a:t>
            </a:r>
            <a:r>
              <a:rPr sz="1400" b="1" spc="-15" dirty="0">
                <a:latin typeface="Calibri"/>
                <a:cs typeface="Calibri"/>
              </a:rPr>
              <a:t>a</a:t>
            </a:r>
            <a:r>
              <a:rPr sz="1400" b="1" dirty="0">
                <a:latin typeface="Calibri"/>
                <a:cs typeface="Calibri"/>
              </a:rPr>
              <a:t>tion</a:t>
            </a:r>
            <a:endParaRPr sz="1400" dirty="0">
              <a:latin typeface="Calibri"/>
              <a:cs typeface="Calibri"/>
            </a:endParaRPr>
          </a:p>
        </p:txBody>
      </p:sp>
      <p:sp>
        <p:nvSpPr>
          <p:cNvPr id="19" name="object 12">
            <a:extLst>
              <a:ext uri="{FF2B5EF4-FFF2-40B4-BE49-F238E27FC236}">
                <a16:creationId xmlns:a16="http://schemas.microsoft.com/office/drawing/2014/main" id="{369DD032-A2F2-5D4C-83C1-1845AF5AE73B}"/>
              </a:ext>
            </a:extLst>
          </p:cNvPr>
          <p:cNvSpPr txBox="1"/>
          <p:nvPr/>
        </p:nvSpPr>
        <p:spPr>
          <a:xfrm>
            <a:off x="1856447" y="7914274"/>
            <a:ext cx="4701648" cy="1834079"/>
          </a:xfrm>
          <a:prstGeom prst="rect">
            <a:avLst/>
          </a:prstGeom>
        </p:spPr>
        <p:txBody>
          <a:bodyPr vert="horz" wrap="square" lIns="0" tIns="0" rIns="0" bIns="0" rtlCol="0">
            <a:noAutofit/>
          </a:bodyPr>
          <a:lstStyle/>
          <a:p>
            <a:pPr marL="18345">
              <a:tabLst>
                <a:tab pos="512734" algn="l"/>
              </a:tabLst>
            </a:pPr>
            <a:r>
              <a:rPr sz="1400" spc="-7" dirty="0">
                <a:latin typeface="Calibri"/>
                <a:cs typeface="Calibri"/>
              </a:rPr>
              <a:t>3</a:t>
            </a:r>
            <a:r>
              <a:rPr sz="1400" dirty="0">
                <a:latin typeface="Calibri"/>
                <a:cs typeface="Calibri"/>
              </a:rPr>
              <a:t>.	</a:t>
            </a:r>
            <a:r>
              <a:rPr sz="1400" spc="-15" dirty="0">
                <a:latin typeface="Calibri"/>
                <a:cs typeface="Calibri"/>
              </a:rPr>
              <a:t>O</a:t>
            </a:r>
            <a:r>
              <a:rPr sz="1400" dirty="0">
                <a:latin typeface="Calibri"/>
                <a:cs typeface="Calibri"/>
              </a:rPr>
              <a:t>n</a:t>
            </a:r>
            <a:r>
              <a:rPr sz="1400" spc="-7" dirty="0">
                <a:latin typeface="Calibri"/>
                <a:cs typeface="Calibri"/>
              </a:rPr>
              <a:t> </a:t>
            </a:r>
            <a:r>
              <a:rPr sz="1400" dirty="0">
                <a:latin typeface="Calibri"/>
                <a:cs typeface="Calibri"/>
              </a:rPr>
              <a:t>t</a:t>
            </a:r>
            <a:r>
              <a:rPr sz="1400" spc="-22" dirty="0">
                <a:latin typeface="Calibri"/>
                <a:cs typeface="Calibri"/>
              </a:rPr>
              <a:t>h</a:t>
            </a:r>
            <a:r>
              <a:rPr sz="1400" dirty="0">
                <a:latin typeface="Calibri"/>
                <a:cs typeface="Calibri"/>
              </a:rPr>
              <a:t>e </a:t>
            </a:r>
            <a:r>
              <a:rPr sz="1400" spc="-15" dirty="0">
                <a:latin typeface="Calibri"/>
                <a:cs typeface="Calibri"/>
              </a:rPr>
              <a:t>b</a:t>
            </a:r>
            <a:r>
              <a:rPr sz="1400" dirty="0">
                <a:latin typeface="Calibri"/>
                <a:cs typeface="Calibri"/>
              </a:rPr>
              <a:t>asis of</a:t>
            </a:r>
            <a:r>
              <a:rPr sz="1400" spc="-22" dirty="0">
                <a:latin typeface="Calibri"/>
                <a:cs typeface="Calibri"/>
              </a:rPr>
              <a:t> </a:t>
            </a:r>
            <a:r>
              <a:rPr sz="1400" dirty="0">
                <a:latin typeface="Calibri"/>
                <a:cs typeface="Calibri"/>
              </a:rPr>
              <a:t>o</a:t>
            </a:r>
            <a:r>
              <a:rPr sz="1400" spc="-29" dirty="0">
                <a:latin typeface="Calibri"/>
                <a:cs typeface="Calibri"/>
              </a:rPr>
              <a:t>b</a:t>
            </a:r>
            <a:r>
              <a:rPr sz="1400" dirty="0">
                <a:latin typeface="Calibri"/>
                <a:cs typeface="Calibri"/>
              </a:rPr>
              <a:t>se</a:t>
            </a:r>
            <a:r>
              <a:rPr sz="1400" spc="15" dirty="0">
                <a:latin typeface="Calibri"/>
                <a:cs typeface="Calibri"/>
              </a:rPr>
              <a:t>r</a:t>
            </a:r>
            <a:r>
              <a:rPr sz="1400" spc="-36" dirty="0">
                <a:latin typeface="Calibri"/>
                <a:cs typeface="Calibri"/>
              </a:rPr>
              <a:t>v</a:t>
            </a:r>
            <a:r>
              <a:rPr sz="1400" spc="-22" dirty="0">
                <a:latin typeface="Calibri"/>
                <a:cs typeface="Calibri"/>
              </a:rPr>
              <a:t>a</a:t>
            </a:r>
            <a:r>
              <a:rPr sz="1400" dirty="0">
                <a:latin typeface="Calibri"/>
                <a:cs typeface="Calibri"/>
              </a:rPr>
              <a:t>tio</a:t>
            </a:r>
            <a:r>
              <a:rPr sz="1400" spc="-15" dirty="0">
                <a:latin typeface="Calibri"/>
                <a:cs typeface="Calibri"/>
              </a:rPr>
              <a:t>n</a:t>
            </a:r>
            <a:r>
              <a:rPr sz="1400" dirty="0">
                <a:latin typeface="Calibri"/>
                <a:cs typeface="Calibri"/>
              </a:rPr>
              <a:t>/</a:t>
            </a:r>
            <a:r>
              <a:rPr sz="1400" spc="-43" dirty="0">
                <a:latin typeface="Calibri"/>
                <a:cs typeface="Calibri"/>
              </a:rPr>
              <a:t>r</a:t>
            </a:r>
            <a:r>
              <a:rPr sz="1400" spc="-7" dirty="0">
                <a:latin typeface="Calibri"/>
                <a:cs typeface="Calibri"/>
              </a:rPr>
              <a:t>e</a:t>
            </a:r>
            <a:r>
              <a:rPr sz="1400" dirty="0">
                <a:latin typeface="Calibri"/>
                <a:cs typeface="Calibri"/>
              </a:rPr>
              <a:t>s</a:t>
            </a:r>
            <a:r>
              <a:rPr sz="1400" spc="-7" dirty="0">
                <a:latin typeface="Calibri"/>
                <a:cs typeface="Calibri"/>
              </a:rPr>
              <a:t>p</a:t>
            </a:r>
            <a:r>
              <a:rPr sz="1400" dirty="0">
                <a:latin typeface="Calibri"/>
                <a:cs typeface="Calibri"/>
              </a:rPr>
              <a:t>ons</a:t>
            </a:r>
            <a:r>
              <a:rPr sz="1400" spc="-15" dirty="0">
                <a:latin typeface="Calibri"/>
                <a:cs typeface="Calibri"/>
              </a:rPr>
              <a:t>e</a:t>
            </a:r>
            <a:r>
              <a:rPr sz="1400" dirty="0">
                <a:latin typeface="Calibri"/>
                <a:cs typeface="Calibri"/>
              </a:rPr>
              <a:t>s</a:t>
            </a:r>
            <a:r>
              <a:rPr sz="1400" spc="22" dirty="0">
                <a:latin typeface="Calibri"/>
                <a:cs typeface="Calibri"/>
              </a:rPr>
              <a:t> </a:t>
            </a:r>
            <a:r>
              <a:rPr sz="1400" spc="-15" dirty="0">
                <a:latin typeface="Calibri"/>
                <a:cs typeface="Calibri"/>
              </a:rPr>
              <a:t>(n</a:t>
            </a:r>
            <a:r>
              <a:rPr sz="1400" spc="-7" dirty="0">
                <a:latin typeface="Calibri"/>
                <a:cs typeface="Calibri"/>
              </a:rPr>
              <a:t>e</a:t>
            </a:r>
            <a:r>
              <a:rPr sz="1400" spc="-43" dirty="0">
                <a:latin typeface="Calibri"/>
                <a:cs typeface="Calibri"/>
              </a:rPr>
              <a:t>g</a:t>
            </a:r>
            <a:r>
              <a:rPr sz="1400" spc="-22" dirty="0">
                <a:latin typeface="Calibri"/>
                <a:cs typeface="Calibri"/>
              </a:rPr>
              <a:t>a</a:t>
            </a:r>
            <a:r>
              <a:rPr sz="1400" dirty="0">
                <a:latin typeface="Calibri"/>
                <a:cs typeface="Calibri"/>
              </a:rPr>
              <a:t>ti</a:t>
            </a:r>
            <a:r>
              <a:rPr sz="1400" spc="-22" dirty="0">
                <a:latin typeface="Calibri"/>
                <a:cs typeface="Calibri"/>
              </a:rPr>
              <a:t>v</a:t>
            </a:r>
            <a:r>
              <a:rPr sz="1400" spc="-7" dirty="0">
                <a:latin typeface="Calibri"/>
                <a:cs typeface="Calibri"/>
              </a:rPr>
              <a:t>e</a:t>
            </a:r>
            <a:r>
              <a:rPr sz="1400" dirty="0">
                <a:latin typeface="Calibri"/>
                <a:cs typeface="Calibri"/>
              </a:rPr>
              <a:t>/</a:t>
            </a:r>
            <a:r>
              <a:rPr sz="1400" spc="-22" dirty="0">
                <a:latin typeface="Calibri"/>
                <a:cs typeface="Calibri"/>
              </a:rPr>
              <a:t>p</a:t>
            </a:r>
            <a:r>
              <a:rPr sz="1400" dirty="0">
                <a:latin typeface="Calibri"/>
                <a:cs typeface="Calibri"/>
              </a:rPr>
              <a:t>ositi</a:t>
            </a:r>
            <a:r>
              <a:rPr sz="1400" spc="-22" dirty="0">
                <a:latin typeface="Calibri"/>
                <a:cs typeface="Calibri"/>
              </a:rPr>
              <a:t>v</a:t>
            </a:r>
            <a:r>
              <a:rPr sz="1400" spc="-7" dirty="0">
                <a:latin typeface="Calibri"/>
                <a:cs typeface="Calibri"/>
              </a:rPr>
              <a:t>e</a:t>
            </a:r>
            <a:r>
              <a:rPr sz="1400" dirty="0">
                <a:latin typeface="Calibri"/>
                <a:cs typeface="Calibri"/>
              </a:rPr>
              <a:t>)</a:t>
            </a:r>
            <a:r>
              <a:rPr sz="1400" spc="50" dirty="0">
                <a:latin typeface="Calibri"/>
                <a:cs typeface="Calibri"/>
              </a:rPr>
              <a:t> </a:t>
            </a:r>
            <a:r>
              <a:rPr sz="1400" spc="-36" dirty="0">
                <a:latin typeface="Calibri"/>
                <a:cs typeface="Calibri"/>
              </a:rPr>
              <a:t>r</a:t>
            </a:r>
            <a:r>
              <a:rPr sz="1400" spc="-7" dirty="0">
                <a:latin typeface="Calibri"/>
                <a:cs typeface="Calibri"/>
              </a:rPr>
              <a:t>e</a:t>
            </a:r>
            <a:r>
              <a:rPr sz="1400" spc="-15" dirty="0">
                <a:latin typeface="Calibri"/>
                <a:cs typeface="Calibri"/>
              </a:rPr>
              <a:t>c</a:t>
            </a:r>
            <a:r>
              <a:rPr sz="1400" spc="-7" dirty="0">
                <a:latin typeface="Calibri"/>
                <a:cs typeface="Calibri"/>
              </a:rPr>
              <a:t>e</a:t>
            </a:r>
            <a:r>
              <a:rPr sz="1400" dirty="0">
                <a:latin typeface="Calibri"/>
                <a:cs typeface="Calibri"/>
              </a:rPr>
              <a:t>i</a:t>
            </a:r>
            <a:r>
              <a:rPr sz="1400" spc="-15" dirty="0">
                <a:latin typeface="Calibri"/>
                <a:cs typeface="Calibri"/>
              </a:rPr>
              <a:t>v</a:t>
            </a:r>
            <a:r>
              <a:rPr sz="1400" spc="-7" dirty="0">
                <a:latin typeface="Calibri"/>
                <a:cs typeface="Calibri"/>
              </a:rPr>
              <a:t>e</a:t>
            </a:r>
            <a:r>
              <a:rPr sz="1400" dirty="0">
                <a:latin typeface="Calibri"/>
                <a:cs typeface="Calibri"/>
              </a:rPr>
              <a:t>d</a:t>
            </a:r>
            <a:r>
              <a:rPr sz="1400" spc="-7" dirty="0">
                <a:latin typeface="Calibri"/>
                <a:cs typeface="Calibri"/>
              </a:rPr>
              <a:t> </a:t>
            </a:r>
            <a:r>
              <a:rPr sz="1400" dirty="0">
                <a:latin typeface="Calibri"/>
                <a:cs typeface="Calibri"/>
              </a:rPr>
              <a:t>f</a:t>
            </a:r>
            <a:r>
              <a:rPr sz="1400" spc="-29" dirty="0">
                <a:latin typeface="Calibri"/>
                <a:cs typeface="Calibri"/>
              </a:rPr>
              <a:t>r</a:t>
            </a:r>
            <a:r>
              <a:rPr sz="1400" dirty="0">
                <a:latin typeface="Calibri"/>
                <a:cs typeface="Calibri"/>
              </a:rPr>
              <a:t>om</a:t>
            </a:r>
            <a:r>
              <a:rPr sz="1400" spc="-36" dirty="0">
                <a:latin typeface="Calibri"/>
                <a:cs typeface="Calibri"/>
              </a:rPr>
              <a:t> </a:t>
            </a:r>
            <a:r>
              <a:rPr sz="1400" spc="-15" dirty="0">
                <a:latin typeface="Calibri"/>
                <a:cs typeface="Calibri"/>
              </a:rPr>
              <a:t>c</a:t>
            </a:r>
            <a:r>
              <a:rPr sz="1400" dirty="0">
                <a:latin typeface="Calibri"/>
                <a:cs typeface="Calibri"/>
              </a:rPr>
              <a:t>iti</a:t>
            </a:r>
            <a:r>
              <a:rPr sz="1400" spc="-65" dirty="0">
                <a:latin typeface="Calibri"/>
                <a:cs typeface="Calibri"/>
              </a:rPr>
              <a:t>z</a:t>
            </a:r>
            <a:r>
              <a:rPr sz="1400" spc="-7" dirty="0">
                <a:latin typeface="Calibri"/>
                <a:cs typeface="Calibri"/>
              </a:rPr>
              <a:t>e</a:t>
            </a:r>
            <a:r>
              <a:rPr sz="1400" spc="-15" dirty="0">
                <a:latin typeface="Calibri"/>
                <a:cs typeface="Calibri"/>
              </a:rPr>
              <a:t>n</a:t>
            </a:r>
            <a:r>
              <a:rPr sz="1400" dirty="0">
                <a:latin typeface="Calibri"/>
                <a:cs typeface="Calibri"/>
              </a:rPr>
              <a:t>s,</a:t>
            </a:r>
            <a:r>
              <a:rPr sz="1400" spc="50" dirty="0">
                <a:latin typeface="Calibri"/>
                <a:cs typeface="Calibri"/>
              </a:rPr>
              <a:t> </a:t>
            </a:r>
            <a:r>
              <a:rPr sz="1400" b="1" dirty="0">
                <a:latin typeface="Calibri"/>
                <a:cs typeface="Calibri"/>
              </a:rPr>
              <a:t>Indepe</a:t>
            </a:r>
            <a:r>
              <a:rPr sz="1400" b="1" spc="-15" dirty="0">
                <a:latin typeface="Calibri"/>
                <a:cs typeface="Calibri"/>
              </a:rPr>
              <a:t>n</a:t>
            </a:r>
            <a:r>
              <a:rPr sz="1400" b="1" dirty="0">
                <a:latin typeface="Calibri"/>
                <a:cs typeface="Calibri"/>
              </a:rPr>
              <a:t>d</a:t>
            </a:r>
            <a:r>
              <a:rPr sz="1400" b="1" spc="-22" dirty="0">
                <a:latin typeface="Calibri"/>
                <a:cs typeface="Calibri"/>
              </a:rPr>
              <a:t>en</a:t>
            </a:r>
            <a:r>
              <a:rPr sz="1400" b="1" dirty="0">
                <a:latin typeface="Calibri"/>
                <a:cs typeface="Calibri"/>
              </a:rPr>
              <a:t>t</a:t>
            </a:r>
            <a:r>
              <a:rPr sz="1400" b="1" spc="-72" dirty="0">
                <a:latin typeface="Calibri"/>
                <a:cs typeface="Calibri"/>
              </a:rPr>
              <a:t> </a:t>
            </a:r>
            <a:r>
              <a:rPr sz="1400" b="1" spc="-108" dirty="0">
                <a:latin typeface="Calibri"/>
                <a:cs typeface="Calibri"/>
              </a:rPr>
              <a:t>V</a:t>
            </a:r>
            <a:r>
              <a:rPr sz="1400" b="1" dirty="0">
                <a:latin typeface="Calibri"/>
                <a:cs typeface="Calibri"/>
              </a:rPr>
              <a:t>al</a:t>
            </a:r>
            <a:r>
              <a:rPr sz="1400" b="1" spc="7" dirty="0">
                <a:latin typeface="Calibri"/>
                <a:cs typeface="Calibri"/>
              </a:rPr>
              <a:t>i</a:t>
            </a:r>
            <a:r>
              <a:rPr sz="1400" b="1" dirty="0">
                <a:latin typeface="Calibri"/>
                <a:cs typeface="Calibri"/>
              </a:rPr>
              <a:t>d</a:t>
            </a:r>
            <a:r>
              <a:rPr sz="1400" b="1" spc="-15" dirty="0">
                <a:latin typeface="Calibri"/>
                <a:cs typeface="Calibri"/>
              </a:rPr>
              <a:t>a</a:t>
            </a:r>
            <a:r>
              <a:rPr sz="1400" b="1" dirty="0">
                <a:latin typeface="Calibri"/>
                <a:cs typeface="Calibri"/>
              </a:rPr>
              <a:t>t</a:t>
            </a:r>
            <a:r>
              <a:rPr sz="1400" b="1" spc="7" dirty="0">
                <a:latin typeface="Calibri"/>
                <a:cs typeface="Calibri"/>
              </a:rPr>
              <a:t>i</a:t>
            </a:r>
            <a:r>
              <a:rPr sz="1400" b="1" dirty="0">
                <a:latin typeface="Calibri"/>
                <a:cs typeface="Calibri"/>
              </a:rPr>
              <a:t>on</a:t>
            </a:r>
            <a:r>
              <a:rPr sz="1400" b="1" spc="-58" dirty="0">
                <a:latin typeface="Calibri"/>
                <a:cs typeface="Calibri"/>
              </a:rPr>
              <a:t> </a:t>
            </a:r>
            <a:r>
              <a:rPr sz="1400" b="1" spc="-15" dirty="0">
                <a:latin typeface="Calibri"/>
                <a:cs typeface="Calibri"/>
              </a:rPr>
              <a:t>M</a:t>
            </a:r>
            <a:r>
              <a:rPr sz="1400" b="1" spc="-22" dirty="0">
                <a:latin typeface="Calibri"/>
                <a:cs typeface="Calibri"/>
              </a:rPr>
              <a:t>a</a:t>
            </a:r>
            <a:r>
              <a:rPr sz="1400" b="1" dirty="0">
                <a:latin typeface="Calibri"/>
                <a:cs typeface="Calibri"/>
              </a:rPr>
              <a:t>t</a:t>
            </a:r>
            <a:r>
              <a:rPr sz="1400" b="1" spc="7" dirty="0">
                <a:latin typeface="Calibri"/>
                <a:cs typeface="Calibri"/>
              </a:rPr>
              <a:t>r</a:t>
            </a:r>
            <a:r>
              <a:rPr sz="1400" b="1" dirty="0">
                <a:latin typeface="Calibri"/>
                <a:cs typeface="Calibri"/>
              </a:rPr>
              <a:t>ix</a:t>
            </a:r>
            <a:r>
              <a:rPr sz="1400" b="1" spc="-43" dirty="0">
                <a:latin typeface="Calibri"/>
                <a:cs typeface="Calibri"/>
              </a:rPr>
              <a:t> </a:t>
            </a:r>
            <a:r>
              <a:rPr sz="1400" b="1" spc="-15" dirty="0">
                <a:latin typeface="Calibri"/>
                <a:cs typeface="Calibri"/>
              </a:rPr>
              <a:t>(</a:t>
            </a:r>
            <a:r>
              <a:rPr sz="1400" b="1" dirty="0">
                <a:latin typeface="Calibri"/>
                <a:cs typeface="Calibri"/>
              </a:rPr>
              <a:t>I</a:t>
            </a:r>
            <a:r>
              <a:rPr sz="1400" b="1" spc="-15" dirty="0">
                <a:latin typeface="Calibri"/>
                <a:cs typeface="Calibri"/>
              </a:rPr>
              <a:t>VM</a:t>
            </a:r>
            <a:r>
              <a:rPr sz="1400" b="1" dirty="0">
                <a:latin typeface="Calibri"/>
                <a:cs typeface="Calibri"/>
              </a:rPr>
              <a:t>)</a:t>
            </a:r>
            <a:r>
              <a:rPr sz="1400" b="1" spc="22" dirty="0">
                <a:latin typeface="Calibri"/>
                <a:cs typeface="Calibri"/>
              </a:rPr>
              <a:t> </a:t>
            </a:r>
            <a:r>
              <a:rPr sz="1400" dirty="0">
                <a:latin typeface="Calibri"/>
                <a:cs typeface="Calibri"/>
              </a:rPr>
              <a:t>will</a:t>
            </a:r>
            <a:r>
              <a:rPr sz="1400" spc="-22" dirty="0">
                <a:latin typeface="Calibri"/>
                <a:cs typeface="Calibri"/>
              </a:rPr>
              <a:t> </a:t>
            </a:r>
            <a:r>
              <a:rPr sz="1400" spc="-15" dirty="0">
                <a:latin typeface="Calibri"/>
                <a:cs typeface="Calibri"/>
              </a:rPr>
              <a:t>b</a:t>
            </a:r>
            <a:r>
              <a:rPr sz="1400" dirty="0">
                <a:latin typeface="Calibri"/>
                <a:cs typeface="Calibri"/>
              </a:rPr>
              <a:t>e</a:t>
            </a:r>
            <a:r>
              <a:rPr lang="en-US" sz="1400" dirty="0">
                <a:latin typeface="Calibri"/>
                <a:cs typeface="Calibri"/>
              </a:rPr>
              <a:t> applied,</a:t>
            </a:r>
            <a:r>
              <a:rPr sz="1400" spc="15" dirty="0">
                <a:latin typeface="Calibri"/>
                <a:cs typeface="Calibri"/>
              </a:rPr>
              <a:t> </a:t>
            </a:r>
            <a:r>
              <a:rPr sz="1400" dirty="0">
                <a:latin typeface="Calibri"/>
                <a:cs typeface="Calibri"/>
              </a:rPr>
              <a:t>a</a:t>
            </a:r>
            <a:r>
              <a:rPr sz="1400" spc="-15" dirty="0">
                <a:latin typeface="Calibri"/>
                <a:cs typeface="Calibri"/>
              </a:rPr>
              <a:t>n</a:t>
            </a:r>
            <a:r>
              <a:rPr sz="1400" dirty="0">
                <a:latin typeface="Calibri"/>
                <a:cs typeface="Calibri"/>
              </a:rPr>
              <a:t>d fi</a:t>
            </a:r>
            <a:r>
              <a:rPr sz="1400" spc="-15" dirty="0">
                <a:latin typeface="Calibri"/>
                <a:cs typeface="Calibri"/>
              </a:rPr>
              <a:t>n</a:t>
            </a:r>
            <a:r>
              <a:rPr sz="1400" dirty="0">
                <a:latin typeface="Calibri"/>
                <a:cs typeface="Calibri"/>
              </a:rPr>
              <a:t>al</a:t>
            </a:r>
            <a:r>
              <a:rPr sz="1400" spc="7" dirty="0">
                <a:latin typeface="Calibri"/>
                <a:cs typeface="Calibri"/>
              </a:rPr>
              <a:t> </a:t>
            </a:r>
            <a:r>
              <a:rPr sz="1400" spc="-15" dirty="0">
                <a:latin typeface="Calibri"/>
                <a:cs typeface="Calibri"/>
              </a:rPr>
              <a:t>m</a:t>
            </a:r>
            <a:r>
              <a:rPr sz="1400" dirty="0">
                <a:latin typeface="Calibri"/>
                <a:cs typeface="Calibri"/>
              </a:rPr>
              <a:t>ar</a:t>
            </a:r>
            <a:r>
              <a:rPr sz="1400" spc="-22" dirty="0">
                <a:latin typeface="Calibri"/>
                <a:cs typeface="Calibri"/>
              </a:rPr>
              <a:t>k</a:t>
            </a:r>
            <a:r>
              <a:rPr sz="1400" dirty="0">
                <a:latin typeface="Calibri"/>
                <a:cs typeface="Calibri"/>
              </a:rPr>
              <a:t>s</a:t>
            </a:r>
            <a:r>
              <a:rPr sz="1400" spc="-22" dirty="0">
                <a:latin typeface="Calibri"/>
                <a:cs typeface="Calibri"/>
              </a:rPr>
              <a:t> </a:t>
            </a:r>
            <a:r>
              <a:rPr sz="1400" dirty="0">
                <a:latin typeface="Calibri"/>
                <a:cs typeface="Calibri"/>
              </a:rPr>
              <a:t>gi</a:t>
            </a:r>
            <a:r>
              <a:rPr sz="1400" spc="-15" dirty="0">
                <a:latin typeface="Calibri"/>
                <a:cs typeface="Calibri"/>
              </a:rPr>
              <a:t>v</a:t>
            </a:r>
            <a:r>
              <a:rPr sz="1400" dirty="0">
                <a:latin typeface="Calibri"/>
                <a:cs typeface="Calibri"/>
              </a:rPr>
              <a:t>e</a:t>
            </a:r>
            <a:r>
              <a:rPr sz="1400" spc="-15" dirty="0">
                <a:latin typeface="Calibri"/>
                <a:cs typeface="Calibri"/>
              </a:rPr>
              <a:t>n</a:t>
            </a:r>
            <a:r>
              <a:rPr sz="1400" dirty="0">
                <a:latin typeface="Calibri"/>
                <a:cs typeface="Calibri"/>
              </a:rPr>
              <a:t>. </a:t>
            </a:r>
            <a:r>
              <a:rPr sz="1400" spc="7" dirty="0">
                <a:latin typeface="Calibri"/>
                <a:cs typeface="Calibri"/>
              </a:rPr>
              <a:t> </a:t>
            </a:r>
            <a:r>
              <a:rPr sz="1400" dirty="0">
                <a:latin typeface="Calibri"/>
                <a:cs typeface="Calibri"/>
              </a:rPr>
              <a:t>Fi</a:t>
            </a:r>
            <a:r>
              <a:rPr sz="1400" spc="-15" dirty="0">
                <a:latin typeface="Calibri"/>
                <a:cs typeface="Calibri"/>
              </a:rPr>
              <a:t>n</a:t>
            </a:r>
            <a:r>
              <a:rPr sz="1400" dirty="0">
                <a:latin typeface="Calibri"/>
                <a:cs typeface="Calibri"/>
              </a:rPr>
              <a:t>al</a:t>
            </a:r>
            <a:r>
              <a:rPr sz="1400" spc="-7" dirty="0">
                <a:latin typeface="Calibri"/>
                <a:cs typeface="Calibri"/>
              </a:rPr>
              <a:t> </a:t>
            </a:r>
            <a:r>
              <a:rPr sz="1400" spc="-15" dirty="0">
                <a:latin typeface="Calibri"/>
                <a:cs typeface="Calibri"/>
              </a:rPr>
              <a:t>m</a:t>
            </a:r>
            <a:r>
              <a:rPr sz="1400" dirty="0">
                <a:latin typeface="Calibri"/>
                <a:cs typeface="Calibri"/>
              </a:rPr>
              <a:t>ar</a:t>
            </a:r>
            <a:r>
              <a:rPr sz="1400" spc="-22" dirty="0">
                <a:latin typeface="Calibri"/>
                <a:cs typeface="Calibri"/>
              </a:rPr>
              <a:t>k</a:t>
            </a:r>
            <a:r>
              <a:rPr sz="1400" dirty="0">
                <a:latin typeface="Calibri"/>
                <a:cs typeface="Calibri"/>
              </a:rPr>
              <a:t>s</a:t>
            </a:r>
            <a:r>
              <a:rPr sz="1400" spc="-22" dirty="0">
                <a:latin typeface="Calibri"/>
                <a:cs typeface="Calibri"/>
              </a:rPr>
              <a:t> </a:t>
            </a:r>
            <a:r>
              <a:rPr sz="1400" dirty="0">
                <a:latin typeface="Calibri"/>
                <a:cs typeface="Calibri"/>
              </a:rPr>
              <a:t>=</a:t>
            </a:r>
            <a:r>
              <a:rPr sz="1400" spc="-15" dirty="0">
                <a:latin typeface="Calibri"/>
                <a:cs typeface="Calibri"/>
              </a:rPr>
              <a:t> </a:t>
            </a:r>
            <a:r>
              <a:rPr sz="1400" dirty="0">
                <a:latin typeface="Calibri"/>
                <a:cs typeface="Calibri"/>
              </a:rPr>
              <a:t>Mar</a:t>
            </a:r>
            <a:r>
              <a:rPr sz="1400" spc="-22" dirty="0">
                <a:latin typeface="Calibri"/>
                <a:cs typeface="Calibri"/>
              </a:rPr>
              <a:t>k</a:t>
            </a:r>
            <a:r>
              <a:rPr sz="1400" dirty="0">
                <a:latin typeface="Calibri"/>
                <a:cs typeface="Calibri"/>
              </a:rPr>
              <a:t>s </a:t>
            </a:r>
            <a:r>
              <a:rPr sz="1400" spc="-15" dirty="0">
                <a:latin typeface="Calibri"/>
                <a:cs typeface="Calibri"/>
              </a:rPr>
              <a:t>c</a:t>
            </a:r>
            <a:r>
              <a:rPr sz="1400" dirty="0">
                <a:latin typeface="Calibri"/>
                <a:cs typeface="Calibri"/>
              </a:rPr>
              <a:t>laim</a:t>
            </a:r>
            <a:r>
              <a:rPr sz="1400" spc="-7" dirty="0">
                <a:latin typeface="Calibri"/>
                <a:cs typeface="Calibri"/>
              </a:rPr>
              <a:t>e</a:t>
            </a:r>
            <a:r>
              <a:rPr sz="1400" dirty="0">
                <a:latin typeface="Calibri"/>
                <a:cs typeface="Calibri"/>
              </a:rPr>
              <a:t>d</a:t>
            </a:r>
            <a:r>
              <a:rPr sz="1400" spc="22" dirty="0">
                <a:latin typeface="Calibri"/>
                <a:cs typeface="Calibri"/>
              </a:rPr>
              <a:t> </a:t>
            </a:r>
            <a:r>
              <a:rPr sz="1400" dirty="0">
                <a:latin typeface="Calibri"/>
                <a:cs typeface="Calibri"/>
              </a:rPr>
              <a:t>– </a:t>
            </a:r>
            <a:r>
              <a:rPr sz="1400" spc="-15" dirty="0">
                <a:latin typeface="Calibri"/>
                <a:cs typeface="Calibri"/>
              </a:rPr>
              <a:t>m</a:t>
            </a:r>
            <a:r>
              <a:rPr sz="1400" dirty="0">
                <a:latin typeface="Calibri"/>
                <a:cs typeface="Calibri"/>
              </a:rPr>
              <a:t>ar</a:t>
            </a:r>
            <a:r>
              <a:rPr sz="1400" spc="-22" dirty="0">
                <a:latin typeface="Calibri"/>
                <a:cs typeface="Calibri"/>
              </a:rPr>
              <a:t>k</a:t>
            </a:r>
            <a:r>
              <a:rPr sz="1400" dirty="0">
                <a:latin typeface="Calibri"/>
                <a:cs typeface="Calibri"/>
              </a:rPr>
              <a:t>s</a:t>
            </a:r>
            <a:r>
              <a:rPr sz="1400" spc="-22" dirty="0">
                <a:latin typeface="Calibri"/>
                <a:cs typeface="Calibri"/>
              </a:rPr>
              <a:t> </a:t>
            </a:r>
            <a:r>
              <a:rPr sz="1400" dirty="0">
                <a:latin typeface="Calibri"/>
                <a:cs typeface="Calibri"/>
              </a:rPr>
              <a:t>a</a:t>
            </a:r>
            <a:r>
              <a:rPr sz="1400" spc="-15" dirty="0">
                <a:latin typeface="Calibri"/>
                <a:cs typeface="Calibri"/>
              </a:rPr>
              <a:t>d</a:t>
            </a:r>
            <a:r>
              <a:rPr sz="1400" dirty="0">
                <a:latin typeface="Calibri"/>
                <a:cs typeface="Calibri"/>
              </a:rPr>
              <a:t>j</a:t>
            </a:r>
            <a:r>
              <a:rPr sz="1400" spc="-15" dirty="0">
                <a:latin typeface="Calibri"/>
                <a:cs typeface="Calibri"/>
              </a:rPr>
              <a:t>us</a:t>
            </a:r>
            <a:r>
              <a:rPr sz="1400" spc="-22" dirty="0">
                <a:latin typeface="Calibri"/>
                <a:cs typeface="Calibri"/>
              </a:rPr>
              <a:t>t</a:t>
            </a:r>
            <a:r>
              <a:rPr sz="1400" dirty="0">
                <a:latin typeface="Calibri"/>
                <a:cs typeface="Calibri"/>
              </a:rPr>
              <a:t>ed</a:t>
            </a:r>
            <a:r>
              <a:rPr sz="1400" spc="7" dirty="0">
                <a:latin typeface="Calibri"/>
                <a:cs typeface="Calibri"/>
              </a:rPr>
              <a:t> </a:t>
            </a:r>
            <a:r>
              <a:rPr sz="1400" dirty="0">
                <a:latin typeface="Calibri"/>
                <a:cs typeface="Calibri"/>
              </a:rPr>
              <a:t>as </a:t>
            </a:r>
            <a:r>
              <a:rPr sz="1400" spc="-15" dirty="0">
                <a:latin typeface="Calibri"/>
                <a:cs typeface="Calibri"/>
              </a:rPr>
              <a:t>p</a:t>
            </a:r>
            <a:r>
              <a:rPr sz="1400" dirty="0">
                <a:latin typeface="Calibri"/>
                <a:cs typeface="Calibri"/>
              </a:rPr>
              <a:t>er</a:t>
            </a:r>
            <a:r>
              <a:rPr sz="1400" spc="7" dirty="0">
                <a:latin typeface="Calibri"/>
                <a:cs typeface="Calibri"/>
              </a:rPr>
              <a:t> </a:t>
            </a:r>
            <a:r>
              <a:rPr sz="1400" spc="-15" dirty="0">
                <a:latin typeface="Calibri"/>
                <a:cs typeface="Calibri"/>
              </a:rPr>
              <a:t>I</a:t>
            </a:r>
            <a:r>
              <a:rPr sz="1400" dirty="0">
                <a:latin typeface="Calibri"/>
                <a:cs typeface="Calibri"/>
              </a:rPr>
              <a:t>VM</a:t>
            </a:r>
            <a:endParaRPr lang="en-US" sz="1400" dirty="0">
              <a:latin typeface="Calibri"/>
              <a:cs typeface="Calibri"/>
            </a:endParaRPr>
          </a:p>
          <a:p>
            <a:pPr marL="18345">
              <a:tabLst>
                <a:tab pos="512734" algn="l"/>
              </a:tabLst>
            </a:pPr>
            <a:endParaRPr sz="1400" dirty="0">
              <a:latin typeface="Calibri"/>
              <a:cs typeface="Calibri"/>
            </a:endParaRPr>
          </a:p>
        </p:txBody>
      </p:sp>
      <p:cxnSp>
        <p:nvCxnSpPr>
          <p:cNvPr id="5" name="Straight Connector 4">
            <a:extLst>
              <a:ext uri="{FF2B5EF4-FFF2-40B4-BE49-F238E27FC236}">
                <a16:creationId xmlns:a16="http://schemas.microsoft.com/office/drawing/2014/main" id="{575DFFF2-8B46-4936-9785-0E99EADB7382}"/>
              </a:ext>
            </a:extLst>
          </p:cNvPr>
          <p:cNvCxnSpPr/>
          <p:nvPr/>
        </p:nvCxnSpPr>
        <p:spPr>
          <a:xfrm>
            <a:off x="1714500" y="9074774"/>
            <a:ext cx="484359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83760470-01B7-4F56-8D89-16D89FD026A9}"/>
              </a:ext>
            </a:extLst>
          </p:cNvPr>
          <p:cNvSpPr>
            <a:spLocks noGrp="1"/>
          </p:cNvSpPr>
          <p:nvPr>
            <p:ph type="sldNum" sz="quarter" idx="12"/>
          </p:nvPr>
        </p:nvSpPr>
        <p:spPr/>
        <p:txBody>
          <a:bodyPr/>
          <a:lstStyle/>
          <a:p>
            <a:fld id="{871FDAF4-F9BA-4E6E-AE28-9371978FF90C}" type="slidenum">
              <a:rPr lang="en-US" smtClean="0"/>
              <a:t>27</a:t>
            </a:fld>
            <a:endParaRPr lang="en-US"/>
          </a:p>
        </p:txBody>
      </p:sp>
    </p:spTree>
    <p:extLst>
      <p:ext uri="{BB962C8B-B14F-4D97-AF65-F5344CB8AC3E}">
        <p14:creationId xmlns:p14="http://schemas.microsoft.com/office/powerpoint/2010/main" val="3309028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1794" y="18976"/>
            <a:ext cx="1107644" cy="1217629"/>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lnSpc>
                <a:spcPct val="107000"/>
              </a:lnSpc>
              <a:spcAft>
                <a:spcPts val="1121"/>
              </a:spcAft>
            </a:pPr>
            <a:r>
              <a:rPr lang="en-US" sz="3467" b="1" dirty="0">
                <a:solidFill>
                  <a:schemeClr val="tx1"/>
                </a:solidFill>
                <a:latin typeface="Arial"/>
                <a:ea typeface="Calibri"/>
                <a:cs typeface="Times New Roman"/>
              </a:rPr>
              <a:t>1.4</a:t>
            </a:r>
            <a:endParaRPr lang="en-SG" sz="1300" dirty="0">
              <a:solidFill>
                <a:schemeClr val="tx1"/>
              </a:solidFill>
              <a:ea typeface="Calibri"/>
              <a:cs typeface="Times New Roman"/>
            </a:endParaRPr>
          </a:p>
        </p:txBody>
      </p:sp>
      <p:sp>
        <p:nvSpPr>
          <p:cNvPr id="5" name="Rounded Rectangle 4"/>
          <p:cNvSpPr/>
          <p:nvPr/>
        </p:nvSpPr>
        <p:spPr>
          <a:xfrm>
            <a:off x="5521553" y="38291"/>
            <a:ext cx="1336447" cy="1184001"/>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lnSpc>
                <a:spcPct val="107000"/>
              </a:lnSpc>
            </a:pPr>
            <a:r>
              <a:rPr lang="en-US" sz="2000" b="1" dirty="0">
                <a:solidFill>
                  <a:schemeClr val="tx1"/>
                </a:solidFill>
                <a:latin typeface="Arial"/>
                <a:ea typeface="Calibri"/>
                <a:cs typeface="Times New Roman"/>
              </a:rPr>
              <a:t>Marks</a:t>
            </a:r>
          </a:p>
          <a:p>
            <a:pPr algn="ctr">
              <a:lnSpc>
                <a:spcPct val="107000"/>
              </a:lnSpc>
            </a:pPr>
            <a:r>
              <a:rPr lang="en-US" sz="2000" b="1" dirty="0">
                <a:solidFill>
                  <a:schemeClr val="tx1"/>
                </a:solidFill>
                <a:latin typeface="Arial"/>
                <a:ea typeface="Calibri"/>
                <a:cs typeface="Times New Roman"/>
              </a:rPr>
              <a:t>75</a:t>
            </a:r>
          </a:p>
          <a:p>
            <a:pPr algn="ctr">
              <a:lnSpc>
                <a:spcPct val="107000"/>
              </a:lnSpc>
            </a:pPr>
            <a:r>
              <a:rPr lang="en-US" dirty="0">
                <a:solidFill>
                  <a:schemeClr val="tx1"/>
                </a:solidFill>
                <a:latin typeface="Arial"/>
                <a:ea typeface="Calibri"/>
                <a:cs typeface="Times New Roman"/>
              </a:rPr>
              <a:t>(50+25)</a:t>
            </a:r>
          </a:p>
        </p:txBody>
      </p:sp>
      <p:sp>
        <p:nvSpPr>
          <p:cNvPr id="6" name="Rounded Rectangle 5"/>
          <p:cNvSpPr/>
          <p:nvPr/>
        </p:nvSpPr>
        <p:spPr>
          <a:xfrm>
            <a:off x="1085850" y="52606"/>
            <a:ext cx="4419600" cy="1183999"/>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r>
              <a:rPr lang="en-US" sz="1600" b="1" dirty="0">
                <a:solidFill>
                  <a:srgbClr val="804000"/>
                </a:solidFill>
                <a:ea typeface="Calibri"/>
                <a:cs typeface="Arial"/>
              </a:rPr>
              <a:t>No visible solid waste in </a:t>
            </a:r>
            <a:r>
              <a:rPr lang="en-US" sz="1600" dirty="0">
                <a:solidFill>
                  <a:srgbClr val="804000"/>
                </a:solidFill>
                <a:ea typeface="Calibri"/>
                <a:cs typeface="Arial"/>
              </a:rPr>
              <a:t>and</a:t>
            </a:r>
            <a:r>
              <a:rPr lang="en-US" sz="1600" b="1" dirty="0">
                <a:solidFill>
                  <a:srgbClr val="804000"/>
                </a:solidFill>
                <a:ea typeface="Calibri"/>
                <a:cs typeface="Arial"/>
              </a:rPr>
              <a:t> zero encroachment around -</a:t>
            </a:r>
          </a:p>
          <a:p>
            <a:pPr marL="495307" indent="-495307">
              <a:buAutoNum type="arabicPeriod"/>
            </a:pPr>
            <a:r>
              <a:rPr lang="en-US" sz="1600" b="1" dirty="0">
                <a:solidFill>
                  <a:srgbClr val="804000"/>
                </a:solidFill>
                <a:ea typeface="Calibri"/>
                <a:cs typeface="Arial"/>
              </a:rPr>
              <a:t>Storm Water Drains</a:t>
            </a:r>
            <a:r>
              <a:rPr lang="en-US" sz="1600" b="1" dirty="0">
                <a:solidFill>
                  <a:srgbClr val="804000"/>
                </a:solidFill>
                <a:cs typeface="Arial"/>
              </a:rPr>
              <a:t>/Nallah </a:t>
            </a:r>
            <a:r>
              <a:rPr lang="en-US" sz="1600" b="1" dirty="0">
                <a:solidFill>
                  <a:srgbClr val="FF0000"/>
                </a:solidFill>
                <a:ea typeface="Calibri"/>
                <a:cs typeface="Arial"/>
              </a:rPr>
              <a:t>* </a:t>
            </a:r>
            <a:endParaRPr lang="en-US" sz="1600" b="1" dirty="0">
              <a:solidFill>
                <a:schemeClr val="tx1"/>
              </a:solidFill>
              <a:ea typeface="Calibri"/>
              <a:cs typeface="Arial"/>
            </a:endParaRPr>
          </a:p>
          <a:p>
            <a:pPr marL="495307" indent="-495307">
              <a:buAutoNum type="arabicPeriod"/>
            </a:pPr>
            <a:r>
              <a:rPr lang="en-US" sz="1600" b="1" dirty="0">
                <a:solidFill>
                  <a:srgbClr val="804000"/>
                </a:solidFill>
                <a:ea typeface="Calibri"/>
                <a:cs typeface="Arial"/>
              </a:rPr>
              <a:t>Water bodies</a:t>
            </a:r>
            <a:r>
              <a:rPr lang="en-US" sz="1600" b="1" dirty="0">
                <a:solidFill>
                  <a:srgbClr val="FF0000"/>
                </a:solidFill>
                <a:ea typeface="Calibri"/>
                <a:cs typeface="Arial"/>
              </a:rPr>
              <a:t>*</a:t>
            </a:r>
            <a:r>
              <a:rPr lang="en-US" sz="1600" b="1" dirty="0">
                <a:solidFill>
                  <a:srgbClr val="804000"/>
                </a:solidFill>
                <a:ea typeface="Calibri"/>
                <a:cs typeface="Arial"/>
              </a:rPr>
              <a:t> </a:t>
            </a:r>
            <a:r>
              <a:rPr lang="en-US" sz="1600" dirty="0">
                <a:solidFill>
                  <a:srgbClr val="804000"/>
                </a:solidFill>
                <a:ea typeface="Calibri"/>
                <a:cs typeface="Arial"/>
              </a:rPr>
              <a:t>(not limited to ponds, lakes, tanks, rivers etc.)</a:t>
            </a:r>
            <a:endParaRPr lang="en-US" sz="1600" i="1" dirty="0">
              <a:solidFill>
                <a:srgbClr val="804000"/>
              </a:solidFill>
              <a:ea typeface="Calibri"/>
              <a:cs typeface="Arial"/>
            </a:endParaRPr>
          </a:p>
        </p:txBody>
      </p:sp>
      <p:sp>
        <p:nvSpPr>
          <p:cNvPr id="7" name="TextBox 6"/>
          <p:cNvSpPr txBox="1"/>
          <p:nvPr/>
        </p:nvSpPr>
        <p:spPr>
          <a:xfrm>
            <a:off x="-21795" y="1234905"/>
            <a:ext cx="6879795" cy="1092290"/>
          </a:xfrm>
          <a:prstGeom prst="rect">
            <a:avLst/>
          </a:prstGeom>
          <a:solidFill>
            <a:schemeClr val="tx1"/>
          </a:solidFill>
          <a:ln>
            <a:solidFill>
              <a:schemeClr val="tx1"/>
            </a:solidFill>
          </a:ln>
        </p:spPr>
        <p:txBody>
          <a:bodyPr wrap="square" lIns="128121" tIns="64060" rIns="128121" bIns="64060" rtlCol="0">
            <a:noAutofit/>
          </a:bodyPr>
          <a:lstStyle/>
          <a:p>
            <a:pPr algn="just"/>
            <a:r>
              <a:rPr lang="en-US" sz="1000" dirty="0">
                <a:solidFill>
                  <a:schemeClr val="bg1"/>
                </a:solidFill>
                <a:ea typeface="Times New Roman"/>
                <a:cs typeface="Mangal"/>
              </a:rPr>
              <a:t>Storm water drains/nullahs are designed to drain excess rain and ground water from impervious surfaces such as paved streets, car parks, parking lots, footpaths, sidewalks, and roofs. Storm-water drains vary in design from small residential dry wells to large municipal systems.  ULBs are expected to make sure that storm water drains are not choked with solid waste for free flow of the water.  Similarly, water bodies are an integral part of eco-system – need to be protected from waste with scheduled cleaning and maintenance work. Further, there should be no encroachment around water bodies and storm water drains/nullahs</a:t>
            </a:r>
            <a:endParaRPr lang="en-SG" sz="1000" dirty="0">
              <a:solidFill>
                <a:schemeClr val="bg1"/>
              </a:solidFill>
              <a:ea typeface="Times New Roman"/>
              <a:cs typeface="Mangal"/>
            </a:endParaRPr>
          </a:p>
        </p:txBody>
      </p:sp>
      <p:graphicFrame>
        <p:nvGraphicFramePr>
          <p:cNvPr id="11" name="Table 10"/>
          <p:cNvGraphicFramePr>
            <a:graphicFrameLocks noGrp="1"/>
          </p:cNvGraphicFramePr>
          <p:nvPr>
            <p:extLst>
              <p:ext uri="{D42A27DB-BD31-4B8C-83A1-F6EECF244321}">
                <p14:modId xmlns:p14="http://schemas.microsoft.com/office/powerpoint/2010/main" val="1205141016"/>
              </p:ext>
            </p:extLst>
          </p:nvPr>
        </p:nvGraphicFramePr>
        <p:xfrm>
          <a:off x="-1" y="2351108"/>
          <a:ext cx="6879795" cy="2116188"/>
        </p:xfrm>
        <a:graphic>
          <a:graphicData uri="http://schemas.openxmlformats.org/drawingml/2006/table">
            <a:tbl>
              <a:tblPr firstRow="1" bandRow="1">
                <a:tableStyleId>{1E171933-4619-4E11-9A3F-F7608DF75F80}</a:tableStyleId>
              </a:tblPr>
              <a:tblGrid>
                <a:gridCol w="5916162">
                  <a:extLst>
                    <a:ext uri="{9D8B030D-6E8A-4147-A177-3AD203B41FA5}">
                      <a16:colId xmlns:a16="http://schemas.microsoft.com/office/drawing/2014/main" val="20000"/>
                    </a:ext>
                  </a:extLst>
                </a:gridCol>
                <a:gridCol w="963633">
                  <a:extLst>
                    <a:ext uri="{9D8B030D-6E8A-4147-A177-3AD203B41FA5}">
                      <a16:colId xmlns:a16="http://schemas.microsoft.com/office/drawing/2014/main" val="20001"/>
                    </a:ext>
                  </a:extLst>
                </a:gridCol>
              </a:tblGrid>
              <a:tr h="205647">
                <a:tc>
                  <a:txBody>
                    <a:bodyPr/>
                    <a:lstStyle/>
                    <a:p>
                      <a:r>
                        <a:rPr lang="en-US" sz="1000" dirty="0">
                          <a:solidFill>
                            <a:schemeClr val="tx1"/>
                          </a:solidFill>
                        </a:rPr>
                        <a:t>Scheme of Marking – </a:t>
                      </a:r>
                      <a:r>
                        <a:rPr lang="en-US" sz="1000" dirty="0">
                          <a:solidFill>
                            <a:schemeClr val="bg1"/>
                          </a:solidFill>
                        </a:rPr>
                        <a:t>Storm Water Drains/Nallahs</a:t>
                      </a:r>
                    </a:p>
                  </a:txBody>
                  <a:tcPr marL="124098" marR="124098" marT="62049" marB="62049"/>
                </a:tc>
                <a:tc>
                  <a:txBody>
                    <a:bodyPr/>
                    <a:lstStyle/>
                    <a:p>
                      <a:pPr algn="ctr"/>
                      <a:r>
                        <a:rPr lang="en-US" sz="1000" dirty="0">
                          <a:solidFill>
                            <a:schemeClr val="tx1"/>
                          </a:solidFill>
                        </a:rPr>
                        <a:t>Marks 55</a:t>
                      </a:r>
                    </a:p>
                  </a:txBody>
                  <a:tcPr marL="124098" marR="124098" marT="62049" marB="62049"/>
                </a:tc>
                <a:extLst>
                  <a:ext uri="{0D108BD9-81ED-4DB2-BD59-A6C34878D82A}">
                    <a16:rowId xmlns:a16="http://schemas.microsoft.com/office/drawing/2014/main" val="10000"/>
                  </a:ext>
                </a:extLst>
              </a:tr>
              <a:tr h="3472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100% Storm water drains/Nallah (Secondary/Tertiary) should have screens/filters at a suitable distance: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dk1"/>
                          </a:solidFill>
                          <a:latin typeface="+mn-lt"/>
                          <a:ea typeface="+mn-ea"/>
                          <a:cs typeface="+mn-cs"/>
                        </a:rPr>
                        <a:t>At points of discharge into other water-bodies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kern="1200" dirty="0">
                          <a:solidFill>
                            <a:schemeClr val="dk1"/>
                          </a:solidFill>
                          <a:latin typeface="+mn-lt"/>
                          <a:ea typeface="+mn-ea"/>
                          <a:cs typeface="+mn-cs"/>
                        </a:rPr>
                        <a:t>For cities with more than 10 Lakh population: Automated/Mechanical screens on Secondary Nallahs for collection and cleaning of waste </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000" dirty="0"/>
                        <a:t>10</a:t>
                      </a:r>
                    </a:p>
                  </a:txBody>
                  <a:tcPr marL="124098" marR="124098" marT="62049" marB="62049"/>
                </a:tc>
                <a:extLst>
                  <a:ext uri="{0D108BD9-81ED-4DB2-BD59-A6C34878D82A}">
                    <a16:rowId xmlns:a16="http://schemas.microsoft.com/office/drawing/2014/main" val="10001"/>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No solid waste floating/visible in 100% of the areas</a:t>
                      </a:r>
                    </a:p>
                  </a:txBody>
                  <a:tcPr marL="124098" marR="124098" marT="62049" marB="62049"/>
                </a:tc>
                <a:tc>
                  <a:txBody>
                    <a:bodyPr/>
                    <a:lstStyle/>
                    <a:p>
                      <a:pPr algn="ctr"/>
                      <a:r>
                        <a:rPr lang="en-US" sz="1000" dirty="0"/>
                        <a:t>10</a:t>
                      </a:r>
                    </a:p>
                  </a:txBody>
                  <a:tcPr marL="124098" marR="124098" marT="62049" marB="62049"/>
                </a:tc>
                <a:extLst>
                  <a:ext uri="{0D108BD9-81ED-4DB2-BD59-A6C34878D82A}">
                    <a16:rowId xmlns:a16="http://schemas.microsoft.com/office/drawing/2014/main" val="225720597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Boundary existing around all Storm water drains/Nallah should be well maintained </a:t>
                      </a:r>
                    </a:p>
                  </a:txBody>
                  <a:tcPr marL="124098" marR="124098" marT="62049" marB="62049"/>
                </a:tc>
                <a:tc>
                  <a:txBody>
                    <a:bodyPr/>
                    <a:lstStyle/>
                    <a:p>
                      <a:pPr algn="ctr"/>
                      <a:r>
                        <a:rPr lang="en-US" sz="1000" dirty="0"/>
                        <a:t>10</a:t>
                      </a:r>
                    </a:p>
                  </a:txBody>
                  <a:tcPr marL="124098" marR="124098" marT="62049" marB="62049"/>
                </a:tc>
                <a:extLst>
                  <a:ext uri="{0D108BD9-81ED-4DB2-BD59-A6C34878D82A}">
                    <a16:rowId xmlns:a16="http://schemas.microsoft.com/office/drawing/2014/main" val="86077540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No encroachment around storm water drains/Nallah</a:t>
                      </a:r>
                    </a:p>
                  </a:txBody>
                  <a:tcPr marL="124098" marR="124098" marT="62049" marB="62049"/>
                </a:tc>
                <a:tc>
                  <a:txBody>
                    <a:bodyPr/>
                    <a:lstStyle/>
                    <a:p>
                      <a:pPr algn="ctr"/>
                      <a:r>
                        <a:rPr lang="en-US" sz="1000" dirty="0"/>
                        <a:t>10</a:t>
                      </a:r>
                    </a:p>
                  </a:txBody>
                  <a:tcPr marL="124098" marR="124098" marT="62049" marB="62049"/>
                </a:tc>
                <a:extLst>
                  <a:ext uri="{0D108BD9-81ED-4DB2-BD59-A6C34878D82A}">
                    <a16:rowId xmlns:a16="http://schemas.microsoft.com/office/drawing/2014/main" val="3666939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No sewage/septic tank effluent discharged/disposed  </a:t>
                      </a:r>
                    </a:p>
                  </a:txBody>
                  <a:tcPr marL="124098" marR="124098" marT="62049" marB="62049"/>
                </a:tc>
                <a:tc>
                  <a:txBody>
                    <a:bodyPr/>
                    <a:lstStyle/>
                    <a:p>
                      <a:pPr algn="ctr"/>
                      <a:r>
                        <a:rPr lang="en-US" sz="1000" dirty="0"/>
                        <a:t>10</a:t>
                      </a:r>
                    </a:p>
                  </a:txBody>
                  <a:tcPr marL="124098" marR="124098" marT="62049" marB="62049"/>
                </a:tc>
                <a:extLst>
                  <a:ext uri="{0D108BD9-81ED-4DB2-BD59-A6C34878D82A}">
                    <a16:rowId xmlns:a16="http://schemas.microsoft.com/office/drawing/2014/main" val="3910780261"/>
                  </a:ext>
                </a:extLst>
              </a:tr>
            </a:tbl>
          </a:graphicData>
        </a:graphic>
      </p:graphicFrame>
      <p:pic>
        <p:nvPicPr>
          <p:cNvPr id="9" name="Picture 8">
            <a:extLst>
              <a:ext uri="{FF2B5EF4-FFF2-40B4-BE49-F238E27FC236}">
                <a16:creationId xmlns:a16="http://schemas.microsoft.com/office/drawing/2014/main" id="{DFA4CD1B-74B7-4E36-97CB-EC8FFD02BA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5" y="8817922"/>
            <a:ext cx="2043543" cy="1053604"/>
          </a:xfrm>
          <a:prstGeom prst="rect">
            <a:avLst/>
          </a:prstGeom>
          <a:ln>
            <a:noFill/>
          </a:ln>
          <a:effectLst>
            <a:softEdge rad="112500"/>
          </a:effectLst>
        </p:spPr>
      </p:pic>
      <p:pic>
        <p:nvPicPr>
          <p:cNvPr id="243714" name="Picture 2" descr="sabarmati riverfront: Latest News, Videos and sabarmati riverfront ...">
            <a:extLst>
              <a:ext uri="{FF2B5EF4-FFF2-40B4-BE49-F238E27FC236}">
                <a16:creationId xmlns:a16="http://schemas.microsoft.com/office/drawing/2014/main" id="{DA645554-98EC-43B7-988B-7BF14FBF1B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13" y="7594182"/>
            <a:ext cx="2104486" cy="11803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85E27D31-9807-479A-B359-4491FE855FE3}"/>
              </a:ext>
            </a:extLst>
          </p:cNvPr>
          <p:cNvGraphicFramePr>
            <a:graphicFrameLocks noGrp="1"/>
          </p:cNvGraphicFramePr>
          <p:nvPr>
            <p:extLst>
              <p:ext uri="{D42A27DB-BD31-4B8C-83A1-F6EECF244321}">
                <p14:modId xmlns:p14="http://schemas.microsoft.com/office/powerpoint/2010/main" val="1854836548"/>
              </p:ext>
            </p:extLst>
          </p:nvPr>
        </p:nvGraphicFramePr>
        <p:xfrm>
          <a:off x="0" y="4470213"/>
          <a:ext cx="6858000" cy="2116188"/>
        </p:xfrm>
        <a:graphic>
          <a:graphicData uri="http://schemas.openxmlformats.org/drawingml/2006/table">
            <a:tbl>
              <a:tblPr firstRow="1" bandRow="1">
                <a:tableStyleId>{1E171933-4619-4E11-9A3F-F7608DF75F80}</a:tableStyleId>
              </a:tblPr>
              <a:tblGrid>
                <a:gridCol w="5963246">
                  <a:extLst>
                    <a:ext uri="{9D8B030D-6E8A-4147-A177-3AD203B41FA5}">
                      <a16:colId xmlns:a16="http://schemas.microsoft.com/office/drawing/2014/main" val="20000"/>
                    </a:ext>
                  </a:extLst>
                </a:gridCol>
                <a:gridCol w="894754">
                  <a:extLst>
                    <a:ext uri="{9D8B030D-6E8A-4147-A177-3AD203B41FA5}">
                      <a16:colId xmlns:a16="http://schemas.microsoft.com/office/drawing/2014/main" val="20001"/>
                    </a:ext>
                  </a:extLst>
                </a:gridCol>
              </a:tblGrid>
              <a:tr h="198606">
                <a:tc>
                  <a:txBody>
                    <a:bodyPr/>
                    <a:lstStyle/>
                    <a:p>
                      <a:r>
                        <a:rPr lang="en-US" sz="1000" dirty="0">
                          <a:solidFill>
                            <a:schemeClr val="tx1"/>
                          </a:solidFill>
                        </a:rPr>
                        <a:t>Scheme of Marking -</a:t>
                      </a:r>
                    </a:p>
                    <a:p>
                      <a:r>
                        <a:rPr lang="en-US" sz="1000" dirty="0">
                          <a:solidFill>
                            <a:schemeClr val="bg1"/>
                          </a:solidFill>
                        </a:rPr>
                        <a:t>Water Bodies</a:t>
                      </a:r>
                    </a:p>
                  </a:txBody>
                  <a:tcPr marL="124098" marR="124098" marT="62049" marB="62049"/>
                </a:tc>
                <a:tc>
                  <a:txBody>
                    <a:bodyPr/>
                    <a:lstStyle/>
                    <a:p>
                      <a:pPr algn="ctr"/>
                      <a:r>
                        <a:rPr lang="en-US" sz="1000" dirty="0">
                          <a:solidFill>
                            <a:schemeClr val="tx1"/>
                          </a:solidFill>
                        </a:rPr>
                        <a:t>Marks </a:t>
                      </a:r>
                    </a:p>
                    <a:p>
                      <a:pPr algn="ctr"/>
                      <a:r>
                        <a:rPr lang="en-US" sz="1000" dirty="0">
                          <a:solidFill>
                            <a:schemeClr val="tx1"/>
                          </a:solidFill>
                        </a:rPr>
                        <a:t>25</a:t>
                      </a:r>
                    </a:p>
                  </a:txBody>
                  <a:tcPr marL="124098" marR="124098" marT="62049" marB="62049"/>
                </a:tc>
                <a:extLst>
                  <a:ext uri="{0D108BD9-81ED-4DB2-BD59-A6C34878D82A}">
                    <a16:rowId xmlns:a16="http://schemas.microsoft.com/office/drawing/2014/main" val="1000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No solid waste floating/visible in 100% of area </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000" kern="1200" dirty="0">
                          <a:solidFill>
                            <a:schemeClr val="dk1"/>
                          </a:solidFill>
                          <a:latin typeface="+mn-lt"/>
                          <a:ea typeface="+mn-ea"/>
                          <a:cs typeface="+mn-cs"/>
                        </a:rPr>
                        <a:t>5</a:t>
                      </a:r>
                    </a:p>
                  </a:txBody>
                  <a:tcPr marL="124098" marR="124098" marT="62049" marB="62049"/>
                </a:tc>
                <a:extLst>
                  <a:ext uri="{0D108BD9-81ED-4DB2-BD59-A6C34878D82A}">
                    <a16:rowId xmlns:a16="http://schemas.microsoft.com/office/drawing/2014/main" val="10001"/>
                  </a:ext>
                </a:extLst>
              </a:tr>
              <a:tr h="0">
                <a:tc>
                  <a:txBody>
                    <a:bodyPr/>
                    <a:lstStyle/>
                    <a:p>
                      <a:pPr lvl="0" algn="just">
                        <a:buFont typeface="+mj-lt"/>
                        <a:buNone/>
                      </a:pPr>
                      <a:r>
                        <a:rPr lang="en-US" sz="1000" kern="1200" dirty="0">
                          <a:solidFill>
                            <a:schemeClr val="dk1"/>
                          </a:solidFill>
                          <a:latin typeface="+mn-lt"/>
                          <a:ea typeface="+mn-ea"/>
                          <a:cs typeface="+mn-cs"/>
                        </a:rPr>
                        <a:t>No open dumpsites present near the water bodies</a:t>
                      </a:r>
                      <a:endParaRPr lang="en-IN" sz="1000" kern="1200" dirty="0">
                        <a:solidFill>
                          <a:schemeClr val="dk1"/>
                        </a:solidFill>
                        <a:latin typeface="+mn-lt"/>
                        <a:ea typeface="+mn-ea"/>
                        <a:cs typeface="+mn-cs"/>
                      </a:endParaRP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000" kern="1200" dirty="0">
                          <a:solidFill>
                            <a:schemeClr val="dk1"/>
                          </a:solidFill>
                          <a:latin typeface="+mn-lt"/>
                          <a:ea typeface="+mn-ea"/>
                          <a:cs typeface="+mn-cs"/>
                        </a:rPr>
                        <a:t>5</a:t>
                      </a:r>
                    </a:p>
                  </a:txBody>
                  <a:tcPr marL="124098" marR="124098" marT="62049" marB="62049"/>
                </a:tc>
                <a:extLst>
                  <a:ext uri="{0D108BD9-81ED-4DB2-BD59-A6C34878D82A}">
                    <a16:rowId xmlns:a16="http://schemas.microsoft.com/office/drawing/2014/main" val="10002"/>
                  </a:ext>
                </a:extLst>
              </a:tr>
              <a:tr h="212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Sweeping &amp; Cleaning arrangements are in place &amp;</a:t>
                      </a:r>
                      <a:r>
                        <a:rPr lang="en-IN" sz="1000" kern="1200" dirty="0">
                          <a:solidFill>
                            <a:schemeClr val="dk1"/>
                          </a:solidFill>
                          <a:latin typeface="+mn-lt"/>
                          <a:ea typeface="+mn-ea"/>
                          <a:cs typeface="+mn-cs"/>
                        </a:rPr>
                        <a:t> </a:t>
                      </a:r>
                      <a:r>
                        <a:rPr lang="en-US" sz="1000" kern="1200" dirty="0">
                          <a:solidFill>
                            <a:schemeClr val="dk1"/>
                          </a:solidFill>
                          <a:latin typeface="+mn-lt"/>
                          <a:ea typeface="+mn-ea"/>
                          <a:cs typeface="+mn-cs"/>
                        </a:rPr>
                        <a:t>No Garbage Vulnerable Points(GVP) present near water bodies </a:t>
                      </a:r>
                      <a:endParaRPr lang="en-IN" sz="1000" kern="1200" dirty="0">
                        <a:solidFill>
                          <a:schemeClr val="dk1"/>
                        </a:solidFill>
                        <a:latin typeface="+mn-lt"/>
                        <a:ea typeface="+mn-ea"/>
                        <a:cs typeface="+mn-cs"/>
                      </a:endParaRPr>
                    </a:p>
                  </a:txBody>
                  <a:tcPr marL="124098" marR="124098" marT="62049" marB="62049"/>
                </a:tc>
                <a:tc>
                  <a:txBody>
                    <a:bodyPr/>
                    <a:lstStyle/>
                    <a:p>
                      <a:pPr algn="ctr"/>
                      <a:r>
                        <a:rPr lang="en-US" sz="1000" kern="1200" dirty="0">
                          <a:solidFill>
                            <a:schemeClr val="dk1"/>
                          </a:solidFill>
                          <a:latin typeface="+mn-lt"/>
                          <a:ea typeface="+mn-ea"/>
                          <a:cs typeface="+mn-cs"/>
                        </a:rPr>
                        <a:t>5</a:t>
                      </a:r>
                    </a:p>
                  </a:txBody>
                  <a:tcPr marL="124098" marR="124098" marT="62049" marB="62049"/>
                </a:tc>
                <a:extLst>
                  <a:ext uri="{0D108BD9-81ED-4DB2-BD59-A6C34878D82A}">
                    <a16:rowId xmlns:a16="http://schemas.microsoft.com/office/drawing/2014/main" val="3188859503"/>
                  </a:ext>
                </a:extLst>
              </a:tr>
              <a:tr h="299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latin typeface="+mn-lt"/>
                          <a:ea typeface="+mn-ea"/>
                          <a:cs typeface="+mn-cs"/>
                        </a:rPr>
                        <a:t>Adequate twin-litterbins placed in every 50 meters of water bodies &amp; Placement of Anti-littering message every 50 meters</a:t>
                      </a:r>
                      <a:endParaRPr lang="en-IN" sz="1000" kern="1200" dirty="0">
                        <a:solidFill>
                          <a:schemeClr val="dk1"/>
                        </a:solidFill>
                        <a:latin typeface="+mn-lt"/>
                        <a:ea typeface="+mn-ea"/>
                        <a:cs typeface="+mn-cs"/>
                      </a:endParaRPr>
                    </a:p>
                  </a:txBody>
                  <a:tcPr marL="124098" marR="124098" marT="62049" marB="62049"/>
                </a:tc>
                <a:tc>
                  <a:txBody>
                    <a:bodyPr/>
                    <a:lstStyle/>
                    <a:p>
                      <a:pPr algn="ctr"/>
                      <a:r>
                        <a:rPr lang="en-US" sz="1000" kern="1200" dirty="0">
                          <a:solidFill>
                            <a:schemeClr val="dk1"/>
                          </a:solidFill>
                          <a:latin typeface="+mn-lt"/>
                          <a:ea typeface="+mn-ea"/>
                          <a:cs typeface="+mn-cs"/>
                        </a:rPr>
                        <a:t>5</a:t>
                      </a:r>
                    </a:p>
                  </a:txBody>
                  <a:tcPr marL="124098" marR="124098" marT="62049" marB="62049"/>
                </a:tc>
                <a:extLst>
                  <a:ext uri="{0D108BD9-81ED-4DB2-BD59-A6C34878D82A}">
                    <a16:rowId xmlns:a16="http://schemas.microsoft.com/office/drawing/2014/main" val="99421419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No sewage/septic tank effluent discharged/disposed  </a:t>
                      </a:r>
                    </a:p>
                  </a:txBody>
                  <a:tcPr marL="124098" marR="124098" marT="62049" marB="62049"/>
                </a:tc>
                <a:tc>
                  <a:txBody>
                    <a:bodyPr/>
                    <a:lstStyle/>
                    <a:p>
                      <a:pPr algn="ctr"/>
                      <a:r>
                        <a:rPr lang="en-US" sz="1000" kern="1200" dirty="0">
                          <a:solidFill>
                            <a:schemeClr val="dk1"/>
                          </a:solidFill>
                          <a:latin typeface="+mn-lt"/>
                          <a:ea typeface="+mn-ea"/>
                          <a:cs typeface="+mn-cs"/>
                        </a:rPr>
                        <a:t>5</a:t>
                      </a:r>
                    </a:p>
                  </a:txBody>
                  <a:tcPr marL="124098" marR="124098" marT="62049" marB="62049"/>
                </a:tc>
                <a:extLst>
                  <a:ext uri="{0D108BD9-81ED-4DB2-BD59-A6C34878D82A}">
                    <a16:rowId xmlns:a16="http://schemas.microsoft.com/office/drawing/2014/main" val="1086857145"/>
                  </a:ext>
                </a:extLst>
              </a:tr>
            </a:tbl>
          </a:graphicData>
        </a:graphic>
      </p:graphicFrame>
      <p:sp>
        <p:nvSpPr>
          <p:cNvPr id="2" name="Rectangle 1">
            <a:extLst>
              <a:ext uri="{FF2B5EF4-FFF2-40B4-BE49-F238E27FC236}">
                <a16:creationId xmlns:a16="http://schemas.microsoft.com/office/drawing/2014/main" id="{04160409-13CF-4C3F-A3AC-0A6CB702DC6A}"/>
              </a:ext>
            </a:extLst>
          </p:cNvPr>
          <p:cNvSpPr/>
          <p:nvPr/>
        </p:nvSpPr>
        <p:spPr>
          <a:xfrm>
            <a:off x="2053908" y="7588437"/>
            <a:ext cx="4775753" cy="5369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050" b="1" dirty="0">
                <a:solidFill>
                  <a:srgbClr val="FF0000"/>
                </a:solidFill>
              </a:rPr>
              <a:t>Note:  </a:t>
            </a:r>
          </a:p>
          <a:p>
            <a:pPr marL="412755" indent="-412755">
              <a:buFont typeface="Arial" panose="020B0604020202020204" pitchFamily="34" charset="0"/>
              <a:buChar char="•"/>
            </a:pPr>
            <a:r>
              <a:rPr lang="en-US" sz="1050" dirty="0">
                <a:solidFill>
                  <a:srgbClr val="FF0000"/>
                </a:solidFill>
              </a:rPr>
              <a:t>The clause of litter bin in every 50 of water body will be limited to the places where public pathway is there or accessible for the public.</a:t>
            </a:r>
          </a:p>
        </p:txBody>
      </p:sp>
      <p:graphicFrame>
        <p:nvGraphicFramePr>
          <p:cNvPr id="3" name="Table 2">
            <a:extLst>
              <a:ext uri="{FF2B5EF4-FFF2-40B4-BE49-F238E27FC236}">
                <a16:creationId xmlns:a16="http://schemas.microsoft.com/office/drawing/2014/main" id="{B626B002-8DCF-9044-845C-1316C87D8052}"/>
              </a:ext>
            </a:extLst>
          </p:cNvPr>
          <p:cNvGraphicFramePr>
            <a:graphicFrameLocks noGrp="1"/>
          </p:cNvGraphicFramePr>
          <p:nvPr>
            <p:extLst>
              <p:ext uri="{D42A27DB-BD31-4B8C-83A1-F6EECF244321}">
                <p14:modId xmlns:p14="http://schemas.microsoft.com/office/powerpoint/2010/main" val="957910959"/>
              </p:ext>
            </p:extLst>
          </p:nvPr>
        </p:nvGraphicFramePr>
        <p:xfrm>
          <a:off x="16305" y="6769022"/>
          <a:ext cx="6841695" cy="846030"/>
        </p:xfrm>
        <a:graphic>
          <a:graphicData uri="http://schemas.openxmlformats.org/drawingml/2006/table">
            <a:tbl>
              <a:tblPr firstRow="1" firstCol="1" bandRow="1">
                <a:tableStyleId>{5C22544A-7EE6-4342-B048-85BDC9FD1C3A}</a:tableStyleId>
              </a:tblPr>
              <a:tblGrid>
                <a:gridCol w="2561539">
                  <a:extLst>
                    <a:ext uri="{9D8B030D-6E8A-4147-A177-3AD203B41FA5}">
                      <a16:colId xmlns:a16="http://schemas.microsoft.com/office/drawing/2014/main" val="3659810845"/>
                    </a:ext>
                  </a:extLst>
                </a:gridCol>
                <a:gridCol w="806137">
                  <a:extLst>
                    <a:ext uri="{9D8B030D-6E8A-4147-A177-3AD203B41FA5}">
                      <a16:colId xmlns:a16="http://schemas.microsoft.com/office/drawing/2014/main" val="723316326"/>
                    </a:ext>
                  </a:extLst>
                </a:gridCol>
                <a:gridCol w="939402">
                  <a:extLst>
                    <a:ext uri="{9D8B030D-6E8A-4147-A177-3AD203B41FA5}">
                      <a16:colId xmlns:a16="http://schemas.microsoft.com/office/drawing/2014/main" val="3616780172"/>
                    </a:ext>
                  </a:extLst>
                </a:gridCol>
                <a:gridCol w="815329">
                  <a:extLst>
                    <a:ext uri="{9D8B030D-6E8A-4147-A177-3AD203B41FA5}">
                      <a16:colId xmlns:a16="http://schemas.microsoft.com/office/drawing/2014/main" val="1844659944"/>
                    </a:ext>
                  </a:extLst>
                </a:gridCol>
                <a:gridCol w="991843">
                  <a:extLst>
                    <a:ext uri="{9D8B030D-6E8A-4147-A177-3AD203B41FA5}">
                      <a16:colId xmlns:a16="http://schemas.microsoft.com/office/drawing/2014/main" val="1475092540"/>
                    </a:ext>
                  </a:extLst>
                </a:gridCol>
                <a:gridCol w="727445">
                  <a:extLst>
                    <a:ext uri="{9D8B030D-6E8A-4147-A177-3AD203B41FA5}">
                      <a16:colId xmlns:a16="http://schemas.microsoft.com/office/drawing/2014/main" val="4278172300"/>
                    </a:ext>
                  </a:extLst>
                </a:gridCol>
              </a:tblGrid>
              <a:tr h="169206">
                <a:tc>
                  <a:txBody>
                    <a:bodyPr/>
                    <a:lstStyle/>
                    <a:p>
                      <a:pPr algn="ctr">
                        <a:lnSpc>
                          <a:spcPct val="107000"/>
                        </a:lnSpc>
                        <a:spcAft>
                          <a:spcPts val="800"/>
                        </a:spcAft>
                      </a:pPr>
                      <a:r>
                        <a:rPr lang="en-IN" sz="900">
                          <a:effectLst/>
                        </a:rPr>
                        <a:t>Population Category</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&lt;50K</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50K-1L</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1-3L</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3-10L</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&gt;10L</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1135600460"/>
                  </a:ext>
                </a:extLst>
              </a:tr>
              <a:tr h="169206">
                <a:tc>
                  <a:txBody>
                    <a:bodyPr/>
                    <a:lstStyle/>
                    <a:p>
                      <a:pPr algn="ctr">
                        <a:lnSpc>
                          <a:spcPct val="107000"/>
                        </a:lnSpc>
                        <a:spcAft>
                          <a:spcPts val="800"/>
                        </a:spcAft>
                      </a:pPr>
                      <a:r>
                        <a:rPr lang="en-IN" sz="900" dirty="0">
                          <a:effectLst/>
                        </a:rPr>
                        <a:t>Categories – 2   (SWD &amp; Nallahs)</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2</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2</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2</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2</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2</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417664615"/>
                  </a:ext>
                </a:extLst>
              </a:tr>
              <a:tr h="169206">
                <a:tc>
                  <a:txBody>
                    <a:bodyPr/>
                    <a:lstStyle/>
                    <a:p>
                      <a:pPr algn="ctr">
                        <a:lnSpc>
                          <a:spcPct val="107000"/>
                        </a:lnSpc>
                        <a:spcAft>
                          <a:spcPts val="800"/>
                        </a:spcAft>
                      </a:pPr>
                      <a:r>
                        <a:rPr lang="en-IN" sz="900">
                          <a:effectLst/>
                        </a:rPr>
                        <a:t>Locations</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3</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4</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6</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8</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8</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602226863"/>
                  </a:ext>
                </a:extLst>
              </a:tr>
              <a:tr h="169206">
                <a:tc>
                  <a:txBody>
                    <a:bodyPr/>
                    <a:lstStyle/>
                    <a:p>
                      <a:pPr algn="ctr">
                        <a:lnSpc>
                          <a:spcPct val="107000"/>
                        </a:lnSpc>
                        <a:spcAft>
                          <a:spcPts val="800"/>
                        </a:spcAft>
                      </a:pPr>
                      <a:r>
                        <a:rPr lang="en-IN" sz="900">
                          <a:effectLst/>
                        </a:rPr>
                        <a:t>Zones</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2</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2</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4</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4</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5</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4021634338"/>
                  </a:ext>
                </a:extLst>
              </a:tr>
              <a:tr h="169206">
                <a:tc>
                  <a:txBody>
                    <a:bodyPr/>
                    <a:lstStyle/>
                    <a:p>
                      <a:pPr algn="ctr">
                        <a:lnSpc>
                          <a:spcPct val="107000"/>
                        </a:lnSpc>
                        <a:spcAft>
                          <a:spcPts val="800"/>
                        </a:spcAft>
                      </a:pPr>
                      <a:r>
                        <a:rPr lang="en-IN" sz="900">
                          <a:effectLst/>
                        </a:rPr>
                        <a:t>Total</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12</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16</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48</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a:effectLst/>
                        </a:rPr>
                        <a:t>64</a:t>
                      </a:r>
                      <a:endParaRPr lang="en-IN" sz="90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tc>
                  <a:txBody>
                    <a:bodyPr/>
                    <a:lstStyle/>
                    <a:p>
                      <a:pPr algn="ctr">
                        <a:lnSpc>
                          <a:spcPct val="107000"/>
                        </a:lnSpc>
                        <a:spcAft>
                          <a:spcPts val="800"/>
                        </a:spcAft>
                      </a:pPr>
                      <a:r>
                        <a:rPr lang="en-IN" sz="900" dirty="0">
                          <a:effectLst/>
                        </a:rPr>
                        <a:t>80</a:t>
                      </a:r>
                      <a:endParaRPr lang="en-IN" sz="900" dirty="0">
                        <a:effectLst/>
                        <a:latin typeface="Calibri" panose="020F0502020204030204" pitchFamily="34" charset="0"/>
                        <a:ea typeface="Calibri" panose="020F0502020204030204" pitchFamily="34" charset="0"/>
                        <a:cs typeface="Arial" panose="020B0604020202020204" pitchFamily="34" charset="0"/>
                      </a:endParaRPr>
                    </a:p>
                  </a:txBody>
                  <a:tcPr marL="99060" marR="99060" marT="0" marB="0" anchor="ctr"/>
                </a:tc>
                <a:extLst>
                  <a:ext uri="{0D108BD9-81ED-4DB2-BD59-A6C34878D82A}">
                    <a16:rowId xmlns:a16="http://schemas.microsoft.com/office/drawing/2014/main" val="4134423207"/>
                  </a:ext>
                </a:extLst>
              </a:tr>
            </a:tbl>
          </a:graphicData>
        </a:graphic>
      </p:graphicFrame>
      <p:sp>
        <p:nvSpPr>
          <p:cNvPr id="8" name="Rectangle 7">
            <a:extLst>
              <a:ext uri="{FF2B5EF4-FFF2-40B4-BE49-F238E27FC236}">
                <a16:creationId xmlns:a16="http://schemas.microsoft.com/office/drawing/2014/main" id="{532302D9-DB4C-A94C-86E0-155A2706081E}"/>
              </a:ext>
            </a:extLst>
          </p:cNvPr>
          <p:cNvSpPr/>
          <p:nvPr/>
        </p:nvSpPr>
        <p:spPr>
          <a:xfrm>
            <a:off x="2053908" y="8125354"/>
            <a:ext cx="4825886" cy="122666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50" dirty="0">
                <a:solidFill>
                  <a:schemeClr val="bg1"/>
                </a:solidFill>
                <a:ea typeface="Calibri"/>
                <a:cs typeface="Arial"/>
              </a:rPr>
              <a:t>*</a:t>
            </a:r>
            <a:r>
              <a:rPr lang="en-US" sz="1050" b="1" dirty="0">
                <a:solidFill>
                  <a:srgbClr val="FFFF00"/>
                </a:solidFill>
                <a:ea typeface="Calibri"/>
                <a:cs typeface="Arial"/>
              </a:rPr>
              <a:t>Geo coordinates </a:t>
            </a:r>
            <a:r>
              <a:rPr lang="en-US" sz="1050" dirty="0">
                <a:solidFill>
                  <a:schemeClr val="bg1"/>
                </a:solidFill>
                <a:ea typeface="Calibri"/>
                <a:cs typeface="Arial"/>
              </a:rPr>
              <a:t>(GIS details) </a:t>
            </a:r>
            <a:r>
              <a:rPr lang="en-SG" sz="1050" dirty="0">
                <a:solidFill>
                  <a:srgbClr val="FFFF00"/>
                </a:solidFill>
                <a:ea typeface="Times New Roman"/>
                <a:cs typeface="Mangal"/>
              </a:rPr>
              <a:t>in terms of ULB boundaries, ward number, ward boundaries, landmark</a:t>
            </a:r>
            <a:r>
              <a:rPr lang="en-SG" sz="1050" dirty="0">
                <a:solidFill>
                  <a:srgbClr val="FFC000"/>
                </a:solidFill>
                <a:ea typeface="Times New Roman"/>
                <a:cs typeface="Mangal"/>
              </a:rPr>
              <a:t> </a:t>
            </a:r>
            <a:r>
              <a:rPr lang="en-SG" sz="1050" dirty="0">
                <a:solidFill>
                  <a:srgbClr val="FFFF00"/>
                </a:solidFill>
                <a:ea typeface="Times New Roman"/>
                <a:cs typeface="Mangal"/>
              </a:rPr>
              <a:t>etc </a:t>
            </a:r>
            <a:r>
              <a:rPr lang="en-US" sz="1050" dirty="0">
                <a:solidFill>
                  <a:schemeClr val="bg1"/>
                </a:solidFill>
                <a:ea typeface="Calibri"/>
                <a:cs typeface="Arial"/>
              </a:rPr>
              <a:t>of all Storm Water Drains/Nullahs and Water Bodies to be mapped and updated on SBM portal as per the prescribed details (to be given by </a:t>
            </a:r>
            <a:r>
              <a:rPr lang="en-US" sz="1050" dirty="0" err="1">
                <a:solidFill>
                  <a:schemeClr val="bg1"/>
                </a:solidFill>
                <a:ea typeface="Calibri"/>
                <a:cs typeface="Arial"/>
              </a:rPr>
              <a:t>MoHUA</a:t>
            </a:r>
            <a:r>
              <a:rPr lang="en-US" sz="1050" dirty="0">
                <a:solidFill>
                  <a:schemeClr val="bg1"/>
                </a:solidFill>
                <a:ea typeface="Calibri"/>
                <a:cs typeface="Arial"/>
              </a:rPr>
              <a:t>) </a:t>
            </a:r>
            <a:r>
              <a:rPr lang="en-US" sz="1050" dirty="0">
                <a:solidFill>
                  <a:srgbClr val="FFFF00"/>
                </a:solidFill>
                <a:ea typeface="Calibri"/>
                <a:cs typeface="Arial"/>
              </a:rPr>
              <a:t>to qualify for marks</a:t>
            </a:r>
            <a:r>
              <a:rPr lang="en-US" sz="1050" dirty="0">
                <a:solidFill>
                  <a:schemeClr val="bg1"/>
                </a:solidFill>
                <a:ea typeface="Calibri"/>
                <a:cs typeface="Arial"/>
              </a:rPr>
              <a:t>.</a:t>
            </a:r>
            <a:endParaRPr lang="en-US" sz="1050" dirty="0">
              <a:solidFill>
                <a:schemeClr val="bg1"/>
              </a:solidFill>
            </a:endParaRPr>
          </a:p>
        </p:txBody>
      </p:sp>
      <p:sp>
        <p:nvSpPr>
          <p:cNvPr id="10" name="Rectangle 9">
            <a:extLst>
              <a:ext uri="{FF2B5EF4-FFF2-40B4-BE49-F238E27FC236}">
                <a16:creationId xmlns:a16="http://schemas.microsoft.com/office/drawing/2014/main" id="{26A303B7-335A-5941-9A5C-A45790C8FD5F}"/>
              </a:ext>
            </a:extLst>
          </p:cNvPr>
          <p:cNvSpPr/>
          <p:nvPr/>
        </p:nvSpPr>
        <p:spPr>
          <a:xfrm>
            <a:off x="29870" y="6596676"/>
            <a:ext cx="1454727" cy="1897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b="1" dirty="0"/>
              <a:t>Sampling Criteria</a:t>
            </a:r>
          </a:p>
        </p:txBody>
      </p:sp>
      <p:sp>
        <p:nvSpPr>
          <p:cNvPr id="15" name="Slide Number Placeholder 14">
            <a:extLst>
              <a:ext uri="{FF2B5EF4-FFF2-40B4-BE49-F238E27FC236}">
                <a16:creationId xmlns:a16="http://schemas.microsoft.com/office/drawing/2014/main" id="{3206FF3C-6DD5-498F-B534-758B8E1F27FE}"/>
              </a:ext>
            </a:extLst>
          </p:cNvPr>
          <p:cNvSpPr>
            <a:spLocks noGrp="1"/>
          </p:cNvSpPr>
          <p:nvPr>
            <p:ph type="sldNum" sz="quarter" idx="12"/>
          </p:nvPr>
        </p:nvSpPr>
        <p:spPr/>
        <p:txBody>
          <a:bodyPr/>
          <a:lstStyle/>
          <a:p>
            <a:fld id="{871FDAF4-F9BA-4E6E-AE28-9371978FF90C}" type="slidenum">
              <a:rPr lang="en-US" smtClean="0"/>
              <a:t>28</a:t>
            </a:fld>
            <a:endParaRPr lang="en-US"/>
          </a:p>
        </p:txBody>
      </p:sp>
    </p:spTree>
    <p:extLst>
      <p:ext uri="{BB962C8B-B14F-4D97-AF65-F5344CB8AC3E}">
        <p14:creationId xmlns:p14="http://schemas.microsoft.com/office/powerpoint/2010/main" val="696380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3">
            <a:extLst>
              <a:ext uri="{FF2B5EF4-FFF2-40B4-BE49-F238E27FC236}">
                <a16:creationId xmlns:a16="http://schemas.microsoft.com/office/drawing/2014/main" id="{70F0B164-1098-4741-B272-8D26F0C9A19B}"/>
              </a:ext>
            </a:extLst>
          </p:cNvPr>
          <p:cNvSpPr/>
          <p:nvPr/>
        </p:nvSpPr>
        <p:spPr>
          <a:xfrm>
            <a:off x="0" y="1222592"/>
            <a:ext cx="1480414" cy="1674699"/>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1.4</a:t>
            </a:r>
          </a:p>
        </p:txBody>
      </p:sp>
      <p:sp>
        <p:nvSpPr>
          <p:cNvPr id="15" name="Rounded Rectangle 14">
            <a:extLst>
              <a:ext uri="{FF2B5EF4-FFF2-40B4-BE49-F238E27FC236}">
                <a16:creationId xmlns:a16="http://schemas.microsoft.com/office/drawing/2014/main" id="{5653B7EC-826B-7C4F-895F-2C7554D07A7B}"/>
              </a:ext>
            </a:extLst>
          </p:cNvPr>
          <p:cNvSpPr/>
          <p:nvPr/>
        </p:nvSpPr>
        <p:spPr>
          <a:xfrm>
            <a:off x="1480415" y="1257884"/>
            <a:ext cx="5377586" cy="1628776"/>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r>
              <a:rPr lang="en-US" sz="2000" b="1" dirty="0">
                <a:solidFill>
                  <a:srgbClr val="804000"/>
                </a:solidFill>
                <a:ea typeface="Calibri"/>
                <a:cs typeface="Arial"/>
              </a:rPr>
              <a:t>No visible solid waste in </a:t>
            </a:r>
            <a:r>
              <a:rPr lang="en-US" sz="2000" dirty="0">
                <a:solidFill>
                  <a:srgbClr val="804000"/>
                </a:solidFill>
                <a:ea typeface="Calibri"/>
                <a:cs typeface="Arial"/>
              </a:rPr>
              <a:t>and</a:t>
            </a:r>
            <a:r>
              <a:rPr lang="en-US" sz="2000" b="1" dirty="0">
                <a:solidFill>
                  <a:srgbClr val="804000"/>
                </a:solidFill>
                <a:ea typeface="Calibri"/>
                <a:cs typeface="Arial"/>
              </a:rPr>
              <a:t> zero encroachment around -</a:t>
            </a:r>
          </a:p>
          <a:p>
            <a:pPr marL="495307" indent="-495307">
              <a:buAutoNum type="arabicPeriod"/>
            </a:pPr>
            <a:r>
              <a:rPr lang="en-US" sz="2000" b="1" dirty="0">
                <a:solidFill>
                  <a:srgbClr val="804000"/>
                </a:solidFill>
                <a:ea typeface="Calibri"/>
                <a:cs typeface="Arial"/>
              </a:rPr>
              <a:t>Storm Water Drains</a:t>
            </a:r>
            <a:r>
              <a:rPr lang="en-US" sz="2000" b="1" dirty="0">
                <a:solidFill>
                  <a:srgbClr val="804000"/>
                </a:solidFill>
                <a:cs typeface="Arial"/>
              </a:rPr>
              <a:t>/Nallah </a:t>
            </a:r>
            <a:r>
              <a:rPr lang="en-US" sz="2000" b="1" dirty="0">
                <a:solidFill>
                  <a:srgbClr val="FF0000"/>
                </a:solidFill>
                <a:ea typeface="Calibri"/>
                <a:cs typeface="Arial"/>
              </a:rPr>
              <a:t>*</a:t>
            </a:r>
            <a:endParaRPr lang="en-US" sz="2000" b="1" dirty="0">
              <a:solidFill>
                <a:schemeClr val="tx1"/>
              </a:solidFill>
              <a:ea typeface="Calibri"/>
              <a:cs typeface="Arial"/>
            </a:endParaRPr>
          </a:p>
          <a:p>
            <a:pPr marL="495307" indent="-495307">
              <a:buAutoNum type="arabicPeriod"/>
            </a:pPr>
            <a:r>
              <a:rPr lang="en-US" sz="2000" b="1" dirty="0">
                <a:solidFill>
                  <a:srgbClr val="804000"/>
                </a:solidFill>
                <a:ea typeface="Calibri"/>
                <a:cs typeface="Arial"/>
              </a:rPr>
              <a:t>Water bodies</a:t>
            </a:r>
            <a:r>
              <a:rPr lang="en-US" sz="2000" b="1" dirty="0">
                <a:solidFill>
                  <a:srgbClr val="FF0000"/>
                </a:solidFill>
                <a:ea typeface="Calibri"/>
                <a:cs typeface="Arial"/>
              </a:rPr>
              <a:t>*</a:t>
            </a:r>
            <a:r>
              <a:rPr lang="en-US" sz="2000" b="1" dirty="0">
                <a:solidFill>
                  <a:srgbClr val="804000"/>
                </a:solidFill>
                <a:ea typeface="Calibri"/>
                <a:cs typeface="Arial"/>
              </a:rPr>
              <a:t> </a:t>
            </a:r>
            <a:r>
              <a:rPr lang="en-US" sz="2000" dirty="0">
                <a:solidFill>
                  <a:srgbClr val="804000"/>
                </a:solidFill>
                <a:ea typeface="Calibri"/>
                <a:cs typeface="Arial"/>
              </a:rPr>
              <a:t>(not limited to ponds, lakes, tanks, rivers </a:t>
            </a:r>
            <a:r>
              <a:rPr lang="en-US" sz="2000" dirty="0" err="1">
                <a:solidFill>
                  <a:srgbClr val="804000"/>
                </a:solidFill>
                <a:ea typeface="Calibri"/>
                <a:cs typeface="Arial"/>
              </a:rPr>
              <a:t>etc</a:t>
            </a:r>
            <a:r>
              <a:rPr lang="en-US" sz="2000" dirty="0">
                <a:solidFill>
                  <a:srgbClr val="804000"/>
                </a:solidFill>
                <a:ea typeface="Calibri"/>
                <a:cs typeface="Arial"/>
              </a:rPr>
              <a:t>)</a:t>
            </a:r>
            <a:endParaRPr lang="en-US" sz="2000" i="1" dirty="0">
              <a:solidFill>
                <a:srgbClr val="804000"/>
              </a:solidFill>
              <a:ea typeface="Calibri"/>
              <a:cs typeface="Arial"/>
            </a:endParaRPr>
          </a:p>
        </p:txBody>
      </p:sp>
      <p:grpSp>
        <p:nvGrpSpPr>
          <p:cNvPr id="3" name="Group 2">
            <a:extLst>
              <a:ext uri="{FF2B5EF4-FFF2-40B4-BE49-F238E27FC236}">
                <a16:creationId xmlns:a16="http://schemas.microsoft.com/office/drawing/2014/main" id="{CD47AD1B-4107-46E2-8B53-BD24F3C13698}"/>
              </a:ext>
            </a:extLst>
          </p:cNvPr>
          <p:cNvGrpSpPr/>
          <p:nvPr/>
        </p:nvGrpSpPr>
        <p:grpSpPr>
          <a:xfrm>
            <a:off x="0" y="4391545"/>
            <a:ext cx="1691265" cy="2825864"/>
            <a:chOff x="-5760807" y="4148429"/>
            <a:chExt cx="2692966" cy="3773025"/>
          </a:xfrm>
        </p:grpSpPr>
        <p:sp>
          <p:nvSpPr>
            <p:cNvPr id="4" name="Rounded Rectangle 3">
              <a:extLst>
                <a:ext uri="{FF2B5EF4-FFF2-40B4-BE49-F238E27FC236}">
                  <a16:creationId xmlns:a16="http://schemas.microsoft.com/office/drawing/2014/main" id="{DAF0633F-A61B-D146-91E8-1EC9E38F24A8}"/>
                </a:ext>
              </a:extLst>
            </p:cNvPr>
            <p:cNvSpPr/>
            <p:nvPr/>
          </p:nvSpPr>
          <p:spPr>
            <a:xfrm>
              <a:off x="-5760807" y="4148429"/>
              <a:ext cx="2692966" cy="377302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bject 14">
              <a:extLst>
                <a:ext uri="{FF2B5EF4-FFF2-40B4-BE49-F238E27FC236}">
                  <a16:creationId xmlns:a16="http://schemas.microsoft.com/office/drawing/2014/main" id="{9F914B3C-5DC2-E240-B6B1-19842274E05E}"/>
                </a:ext>
              </a:extLst>
            </p:cNvPr>
            <p:cNvSpPr txBox="1"/>
            <p:nvPr/>
          </p:nvSpPr>
          <p:spPr>
            <a:xfrm>
              <a:off x="-5648539" y="4688797"/>
              <a:ext cx="2482567" cy="974528"/>
            </a:xfrm>
            <a:prstGeom prst="rect">
              <a:avLst/>
            </a:prstGeom>
            <a:solidFill>
              <a:schemeClr val="accent6">
                <a:lumMod val="40000"/>
                <a:lumOff val="60000"/>
              </a:schemeClr>
            </a:solidFill>
          </p:spPr>
          <p:txBody>
            <a:bodyPr vert="horz" wrap="square" lIns="0" tIns="0" rIns="0" bIns="0" rtlCol="0">
              <a:noAutofit/>
            </a:bodyPr>
            <a:lstStyle/>
            <a:p>
              <a:pPr marL="429266" marR="18345" indent="-411838" algn="ctr"/>
              <a:r>
                <a:rPr sz="1600" b="1" spc="-22" dirty="0">
                  <a:latin typeface="Calibri"/>
                  <a:cs typeface="Calibri"/>
                </a:rPr>
                <a:t>M</a:t>
              </a:r>
              <a:r>
                <a:rPr sz="1600" b="1" spc="-36" dirty="0">
                  <a:latin typeface="Calibri"/>
                  <a:cs typeface="Calibri"/>
                </a:rPr>
                <a:t>e</a:t>
              </a:r>
              <a:r>
                <a:rPr sz="1600" b="1" spc="-15" dirty="0">
                  <a:latin typeface="Calibri"/>
                  <a:cs typeface="Calibri"/>
                </a:rPr>
                <a:t>t</a:t>
              </a:r>
              <a:r>
                <a:rPr sz="1600" b="1" spc="-29" dirty="0">
                  <a:latin typeface="Calibri"/>
                  <a:cs typeface="Calibri"/>
                </a:rPr>
                <a:t>h</a:t>
              </a:r>
              <a:r>
                <a:rPr sz="1600" b="1" spc="-15" dirty="0">
                  <a:latin typeface="Calibri"/>
                  <a:cs typeface="Calibri"/>
                </a:rPr>
                <a:t>o</a:t>
              </a:r>
              <a:r>
                <a:rPr sz="1600" b="1" spc="-22" dirty="0">
                  <a:latin typeface="Calibri"/>
                  <a:cs typeface="Calibri"/>
                </a:rPr>
                <a:t>d</a:t>
              </a:r>
              <a:r>
                <a:rPr sz="1600" b="1" spc="-15" dirty="0">
                  <a:latin typeface="Calibri"/>
                  <a:cs typeface="Calibri"/>
                </a:rPr>
                <a:t>ol</a:t>
              </a:r>
              <a:r>
                <a:rPr sz="1600" b="1" spc="-7" dirty="0">
                  <a:latin typeface="Calibri"/>
                  <a:cs typeface="Calibri"/>
                </a:rPr>
                <a:t>o</a:t>
              </a:r>
              <a:r>
                <a:rPr sz="1600" b="1" spc="-15" dirty="0">
                  <a:latin typeface="Calibri"/>
                  <a:cs typeface="Calibri"/>
                </a:rPr>
                <a:t>gy</a:t>
              </a:r>
              <a:r>
                <a:rPr sz="1600" b="1" spc="29" dirty="0">
                  <a:latin typeface="Calibri"/>
                  <a:cs typeface="Calibri"/>
                </a:rPr>
                <a:t> </a:t>
              </a:r>
              <a:r>
                <a:rPr sz="1600" b="1" spc="-43" dirty="0">
                  <a:latin typeface="Calibri"/>
                  <a:cs typeface="Calibri"/>
                </a:rPr>
                <a:t>f</a:t>
              </a:r>
              <a:r>
                <a:rPr sz="1600" b="1" spc="-15" dirty="0">
                  <a:latin typeface="Calibri"/>
                  <a:cs typeface="Calibri"/>
                </a:rPr>
                <a:t>or</a:t>
              </a:r>
              <a:r>
                <a:rPr sz="1600" b="1" spc="-7" dirty="0">
                  <a:latin typeface="Calibri"/>
                  <a:cs typeface="Calibri"/>
                </a:rPr>
                <a:t> </a:t>
              </a:r>
              <a:r>
                <a:rPr sz="1600" b="1" spc="-137" dirty="0">
                  <a:latin typeface="Calibri"/>
                  <a:cs typeface="Calibri"/>
                </a:rPr>
                <a:t>V</a:t>
              </a:r>
              <a:r>
                <a:rPr sz="1600" b="1" spc="-15" dirty="0">
                  <a:latin typeface="Calibri"/>
                  <a:cs typeface="Calibri"/>
                </a:rPr>
                <a:t>a</a:t>
              </a:r>
              <a:r>
                <a:rPr sz="1600" b="1" dirty="0">
                  <a:latin typeface="Calibri"/>
                  <a:cs typeface="Calibri"/>
                </a:rPr>
                <a:t>l</a:t>
              </a:r>
              <a:r>
                <a:rPr sz="1600" b="1" spc="-15" dirty="0">
                  <a:latin typeface="Calibri"/>
                  <a:cs typeface="Calibri"/>
                </a:rPr>
                <a:t>id</a:t>
              </a:r>
              <a:r>
                <a:rPr sz="1600" b="1" spc="-29" dirty="0">
                  <a:latin typeface="Calibri"/>
                  <a:cs typeface="Calibri"/>
                </a:rPr>
                <a:t>a</a:t>
              </a:r>
              <a:r>
                <a:rPr sz="1600" b="1" spc="-7" dirty="0">
                  <a:latin typeface="Calibri"/>
                  <a:cs typeface="Calibri"/>
                </a:rPr>
                <a:t>tio</a:t>
              </a:r>
              <a:r>
                <a:rPr sz="1600" b="1" spc="-15" dirty="0">
                  <a:latin typeface="Calibri"/>
                  <a:cs typeface="Calibri"/>
                </a:rPr>
                <a:t>n</a:t>
              </a:r>
              <a:endParaRPr sz="1600" dirty="0">
                <a:latin typeface="Calibri"/>
                <a:cs typeface="Calibri"/>
              </a:endParaRPr>
            </a:p>
          </p:txBody>
        </p:sp>
        <p:sp>
          <p:nvSpPr>
            <p:cNvPr id="23" name="object 15">
              <a:extLst>
                <a:ext uri="{FF2B5EF4-FFF2-40B4-BE49-F238E27FC236}">
                  <a16:creationId xmlns:a16="http://schemas.microsoft.com/office/drawing/2014/main" id="{ECF8496F-AEBB-EA4E-883C-14FA5F13B57A}"/>
                </a:ext>
              </a:extLst>
            </p:cNvPr>
            <p:cNvSpPr txBox="1"/>
            <p:nvPr/>
          </p:nvSpPr>
          <p:spPr>
            <a:xfrm>
              <a:off x="-5364567" y="5822705"/>
              <a:ext cx="1812800" cy="509082"/>
            </a:xfrm>
            <a:prstGeom prst="rect">
              <a:avLst/>
            </a:prstGeom>
            <a:solidFill>
              <a:schemeClr val="accent6">
                <a:lumMod val="40000"/>
                <a:lumOff val="60000"/>
              </a:schemeClr>
            </a:solidFill>
          </p:spPr>
          <p:txBody>
            <a:bodyPr vert="horz" wrap="square" lIns="0" tIns="0" rIns="0" bIns="0" rtlCol="0">
              <a:noAutofit/>
            </a:bodyPr>
            <a:lstStyle/>
            <a:p>
              <a:pPr marL="18345" algn="ctr"/>
              <a:r>
                <a:rPr sz="1600" b="1" spc="-22" dirty="0">
                  <a:latin typeface="Calibri"/>
                  <a:cs typeface="Calibri"/>
                </a:rPr>
                <a:t>O</a:t>
              </a:r>
              <a:r>
                <a:rPr sz="1600" b="1" spc="-29" dirty="0">
                  <a:latin typeface="Calibri"/>
                  <a:cs typeface="Calibri"/>
                </a:rPr>
                <a:t>n</a:t>
              </a:r>
              <a:r>
                <a:rPr sz="1600" b="1" spc="-15" dirty="0">
                  <a:latin typeface="Calibri"/>
                  <a:cs typeface="Calibri"/>
                </a:rPr>
                <a:t>ly</a:t>
              </a:r>
              <a:r>
                <a:rPr sz="1600" b="1" spc="29" dirty="0">
                  <a:latin typeface="Calibri"/>
                  <a:cs typeface="Calibri"/>
                </a:rPr>
                <a:t> </a:t>
              </a:r>
              <a:r>
                <a:rPr sz="1600" b="1" spc="-43" dirty="0">
                  <a:latin typeface="Calibri"/>
                  <a:cs typeface="Calibri"/>
                </a:rPr>
                <a:t>f</a:t>
              </a:r>
              <a:r>
                <a:rPr sz="1600" b="1" spc="-15" dirty="0">
                  <a:latin typeface="Calibri"/>
                  <a:cs typeface="Calibri"/>
                </a:rPr>
                <a:t>or</a:t>
              </a:r>
              <a:r>
                <a:rPr sz="1600" b="1" spc="7" dirty="0">
                  <a:latin typeface="Calibri"/>
                  <a:cs typeface="Calibri"/>
                </a:rPr>
                <a:t> </a:t>
              </a:r>
              <a:r>
                <a:rPr sz="1600" b="1" spc="-15" dirty="0">
                  <a:latin typeface="Calibri"/>
                  <a:cs typeface="Calibri"/>
                </a:rPr>
                <a:t>Q</a:t>
              </a:r>
              <a:r>
                <a:rPr lang="en-US" sz="1600" b="1" spc="-15" dirty="0">
                  <a:latin typeface="Calibri"/>
                  <a:cs typeface="Calibri"/>
                </a:rPr>
                <a:t>tr</a:t>
              </a:r>
              <a:r>
                <a:rPr sz="1600" b="1" spc="-15" dirty="0">
                  <a:latin typeface="Calibri"/>
                  <a:cs typeface="Calibri"/>
                </a:rPr>
                <a:t>-3</a:t>
              </a:r>
              <a:endParaRPr sz="1600" dirty="0">
                <a:latin typeface="Calibri"/>
                <a:cs typeface="Calibri"/>
              </a:endParaRPr>
            </a:p>
          </p:txBody>
        </p:sp>
        <p:sp>
          <p:nvSpPr>
            <p:cNvPr id="24" name="object 16">
              <a:extLst>
                <a:ext uri="{FF2B5EF4-FFF2-40B4-BE49-F238E27FC236}">
                  <a16:creationId xmlns:a16="http://schemas.microsoft.com/office/drawing/2014/main" id="{2CB34F3F-2442-E94F-8C86-863FCBC45FF0}"/>
                </a:ext>
              </a:extLst>
            </p:cNvPr>
            <p:cNvSpPr txBox="1"/>
            <p:nvPr/>
          </p:nvSpPr>
          <p:spPr>
            <a:xfrm>
              <a:off x="-5611116" y="6641153"/>
              <a:ext cx="2321490" cy="1280301"/>
            </a:xfrm>
            <a:prstGeom prst="rect">
              <a:avLst/>
            </a:prstGeom>
            <a:solidFill>
              <a:schemeClr val="accent6">
                <a:lumMod val="40000"/>
                <a:lumOff val="60000"/>
              </a:schemeClr>
            </a:solidFill>
          </p:spPr>
          <p:txBody>
            <a:bodyPr vert="horz" wrap="square" lIns="0" tIns="0" rIns="0" bIns="0" rtlCol="0">
              <a:noAutofit/>
            </a:bodyPr>
            <a:lstStyle/>
            <a:p>
              <a:pPr marL="18345" marR="18345" indent="917" algn="ctr"/>
              <a:r>
                <a:rPr lang="en-US" sz="1600" b="1" spc="-15" dirty="0">
                  <a:solidFill>
                    <a:srgbClr val="FF0000"/>
                  </a:solidFill>
                  <a:latin typeface="Calibri"/>
                  <a:cs typeface="Calibri"/>
                </a:rPr>
                <a:t>100% </a:t>
              </a:r>
              <a:r>
                <a:rPr sz="1600" b="1" spc="-15" dirty="0">
                  <a:solidFill>
                    <a:srgbClr val="FF0000"/>
                  </a:solidFill>
                  <a:latin typeface="Calibri"/>
                  <a:cs typeface="Calibri"/>
                </a:rPr>
                <a:t>Di</a:t>
              </a:r>
              <a:r>
                <a:rPr sz="1600" b="1" spc="-43" dirty="0">
                  <a:solidFill>
                    <a:srgbClr val="FF0000"/>
                  </a:solidFill>
                  <a:latin typeface="Calibri"/>
                  <a:cs typeface="Calibri"/>
                </a:rPr>
                <a:t>r</a:t>
              </a:r>
              <a:r>
                <a:rPr sz="1600" b="1" spc="-15" dirty="0">
                  <a:solidFill>
                    <a:srgbClr val="FF0000"/>
                  </a:solidFill>
                  <a:latin typeface="Calibri"/>
                  <a:cs typeface="Calibri"/>
                </a:rPr>
                <a:t>ect</a:t>
              </a:r>
              <a:r>
                <a:rPr sz="1600" b="1" spc="-7" dirty="0">
                  <a:solidFill>
                    <a:srgbClr val="FF0000"/>
                  </a:solidFill>
                  <a:latin typeface="Calibri"/>
                  <a:cs typeface="Calibri"/>
                </a:rPr>
                <a:t> </a:t>
              </a:r>
              <a:r>
                <a:rPr sz="1600" b="1" spc="-22" dirty="0">
                  <a:solidFill>
                    <a:srgbClr val="FF0000"/>
                  </a:solidFill>
                  <a:latin typeface="Calibri"/>
                  <a:cs typeface="Calibri"/>
                </a:rPr>
                <a:t>O</a:t>
              </a:r>
              <a:r>
                <a:rPr sz="1600" b="1" spc="-43" dirty="0">
                  <a:solidFill>
                    <a:srgbClr val="FF0000"/>
                  </a:solidFill>
                  <a:latin typeface="Calibri"/>
                  <a:cs typeface="Calibri"/>
                </a:rPr>
                <a:t>b</a:t>
              </a:r>
              <a:r>
                <a:rPr sz="1600" b="1" spc="-15" dirty="0">
                  <a:solidFill>
                    <a:srgbClr val="FF0000"/>
                  </a:solidFill>
                  <a:latin typeface="Calibri"/>
                  <a:cs typeface="Calibri"/>
                </a:rPr>
                <a:t>se</a:t>
              </a:r>
              <a:r>
                <a:rPr sz="1600" b="1" spc="-7" dirty="0">
                  <a:solidFill>
                    <a:srgbClr val="FF0000"/>
                  </a:solidFill>
                  <a:latin typeface="Calibri"/>
                  <a:cs typeface="Calibri"/>
                </a:rPr>
                <a:t>r</a:t>
              </a:r>
              <a:r>
                <a:rPr sz="1600" b="1" spc="-50" dirty="0">
                  <a:solidFill>
                    <a:srgbClr val="FF0000"/>
                  </a:solidFill>
                  <a:latin typeface="Calibri"/>
                  <a:cs typeface="Calibri"/>
                </a:rPr>
                <a:t>v</a:t>
              </a:r>
              <a:r>
                <a:rPr sz="1600" b="1" spc="-29" dirty="0">
                  <a:solidFill>
                    <a:srgbClr val="FF0000"/>
                  </a:solidFill>
                  <a:latin typeface="Calibri"/>
                  <a:cs typeface="Calibri"/>
                </a:rPr>
                <a:t>a</a:t>
              </a:r>
              <a:r>
                <a:rPr sz="1600" b="1" spc="-7" dirty="0">
                  <a:solidFill>
                    <a:srgbClr val="FF0000"/>
                  </a:solidFill>
                  <a:latin typeface="Calibri"/>
                  <a:cs typeface="Calibri"/>
                </a:rPr>
                <a:t>tio</a:t>
              </a:r>
              <a:r>
                <a:rPr sz="1600" b="1" spc="-15" dirty="0">
                  <a:solidFill>
                    <a:srgbClr val="FF0000"/>
                  </a:solidFill>
                  <a:latin typeface="Calibri"/>
                  <a:cs typeface="Calibri"/>
                </a:rPr>
                <a:t>n</a:t>
              </a:r>
              <a:endParaRPr sz="1600" dirty="0">
                <a:latin typeface="Calibri"/>
                <a:cs typeface="Calibri"/>
              </a:endParaRPr>
            </a:p>
            <a:p>
              <a:pPr marL="2752" algn="ctr"/>
              <a:endParaRPr sz="1600" dirty="0">
                <a:latin typeface="Calibri"/>
                <a:cs typeface="Calibri"/>
              </a:endParaRPr>
            </a:p>
          </p:txBody>
        </p:sp>
      </p:grpSp>
      <p:grpSp>
        <p:nvGrpSpPr>
          <p:cNvPr id="2" name="Group 1">
            <a:extLst>
              <a:ext uri="{FF2B5EF4-FFF2-40B4-BE49-F238E27FC236}">
                <a16:creationId xmlns:a16="http://schemas.microsoft.com/office/drawing/2014/main" id="{1999740D-2673-48E2-BC0B-F58DE489120E}"/>
              </a:ext>
            </a:extLst>
          </p:cNvPr>
          <p:cNvGrpSpPr/>
          <p:nvPr/>
        </p:nvGrpSpPr>
        <p:grpSpPr>
          <a:xfrm>
            <a:off x="1758330" y="4409098"/>
            <a:ext cx="5099670" cy="2737320"/>
            <a:chOff x="-2331890" y="4148429"/>
            <a:chExt cx="14295459" cy="3773025"/>
          </a:xfrm>
        </p:grpSpPr>
        <p:sp>
          <p:nvSpPr>
            <p:cNvPr id="25" name="object 17">
              <a:extLst>
                <a:ext uri="{FF2B5EF4-FFF2-40B4-BE49-F238E27FC236}">
                  <a16:creationId xmlns:a16="http://schemas.microsoft.com/office/drawing/2014/main" id="{CC9E570E-C360-814A-81B2-8E848CF28344}"/>
                </a:ext>
              </a:extLst>
            </p:cNvPr>
            <p:cNvSpPr/>
            <p:nvPr/>
          </p:nvSpPr>
          <p:spPr>
            <a:xfrm>
              <a:off x="-2331890" y="4148429"/>
              <a:ext cx="14295459" cy="3773025"/>
            </a:xfrm>
            <a:custGeom>
              <a:avLst/>
              <a:gdLst/>
              <a:ahLst/>
              <a:cxnLst/>
              <a:rect l="l" t="t" r="r" b="b"/>
              <a:pathLst>
                <a:path w="9896856" h="1976627">
                  <a:moveTo>
                    <a:pt x="0" y="329437"/>
                  </a:moveTo>
                  <a:lnTo>
                    <a:pt x="4310" y="275989"/>
                  </a:lnTo>
                  <a:lnTo>
                    <a:pt x="16790" y="225291"/>
                  </a:lnTo>
                  <a:lnTo>
                    <a:pt x="36762" y="178021"/>
                  </a:lnTo>
                  <a:lnTo>
                    <a:pt x="63548" y="134855"/>
                  </a:lnTo>
                  <a:lnTo>
                    <a:pt x="96472" y="96472"/>
                  </a:lnTo>
                  <a:lnTo>
                    <a:pt x="134855" y="63548"/>
                  </a:lnTo>
                  <a:lnTo>
                    <a:pt x="178021" y="36762"/>
                  </a:lnTo>
                  <a:lnTo>
                    <a:pt x="225291" y="16790"/>
                  </a:lnTo>
                  <a:lnTo>
                    <a:pt x="275989" y="4310"/>
                  </a:lnTo>
                  <a:lnTo>
                    <a:pt x="329438" y="0"/>
                  </a:lnTo>
                  <a:lnTo>
                    <a:pt x="9567417" y="0"/>
                  </a:lnTo>
                  <a:lnTo>
                    <a:pt x="9620866" y="4310"/>
                  </a:lnTo>
                  <a:lnTo>
                    <a:pt x="9671564" y="16790"/>
                  </a:lnTo>
                  <a:lnTo>
                    <a:pt x="9718834" y="36762"/>
                  </a:lnTo>
                  <a:lnTo>
                    <a:pt x="9762000" y="63548"/>
                  </a:lnTo>
                  <a:lnTo>
                    <a:pt x="9800383" y="96472"/>
                  </a:lnTo>
                  <a:lnTo>
                    <a:pt x="9833307" y="134855"/>
                  </a:lnTo>
                  <a:lnTo>
                    <a:pt x="9860093" y="178021"/>
                  </a:lnTo>
                  <a:lnTo>
                    <a:pt x="9880065" y="225291"/>
                  </a:lnTo>
                  <a:lnTo>
                    <a:pt x="9892545" y="275989"/>
                  </a:lnTo>
                  <a:lnTo>
                    <a:pt x="9896856" y="329437"/>
                  </a:lnTo>
                  <a:lnTo>
                    <a:pt x="9896856" y="1647189"/>
                  </a:lnTo>
                  <a:lnTo>
                    <a:pt x="9892545" y="1700625"/>
                  </a:lnTo>
                  <a:lnTo>
                    <a:pt x="9880065" y="1751316"/>
                  </a:lnTo>
                  <a:lnTo>
                    <a:pt x="9860093" y="1798584"/>
                  </a:lnTo>
                  <a:lnTo>
                    <a:pt x="9833307" y="1841750"/>
                  </a:lnTo>
                  <a:lnTo>
                    <a:pt x="9800383" y="1880136"/>
                  </a:lnTo>
                  <a:lnTo>
                    <a:pt x="9762000" y="1913064"/>
                  </a:lnTo>
                  <a:lnTo>
                    <a:pt x="9718834" y="1939856"/>
                  </a:lnTo>
                  <a:lnTo>
                    <a:pt x="9671564" y="1959832"/>
                  </a:lnTo>
                  <a:lnTo>
                    <a:pt x="9620866" y="1972316"/>
                  </a:lnTo>
                  <a:lnTo>
                    <a:pt x="9567417" y="1976627"/>
                  </a:lnTo>
                  <a:lnTo>
                    <a:pt x="329438" y="1976627"/>
                  </a:lnTo>
                  <a:lnTo>
                    <a:pt x="275989" y="1972316"/>
                  </a:lnTo>
                  <a:lnTo>
                    <a:pt x="225291" y="1959832"/>
                  </a:lnTo>
                  <a:lnTo>
                    <a:pt x="178021" y="1939856"/>
                  </a:lnTo>
                  <a:lnTo>
                    <a:pt x="134855" y="1913064"/>
                  </a:lnTo>
                  <a:lnTo>
                    <a:pt x="96472" y="1880136"/>
                  </a:lnTo>
                  <a:lnTo>
                    <a:pt x="63548" y="1841750"/>
                  </a:lnTo>
                  <a:lnTo>
                    <a:pt x="36762" y="1798584"/>
                  </a:lnTo>
                  <a:lnTo>
                    <a:pt x="16790" y="1751316"/>
                  </a:lnTo>
                  <a:lnTo>
                    <a:pt x="4310" y="1700625"/>
                  </a:lnTo>
                  <a:lnTo>
                    <a:pt x="0" y="1647189"/>
                  </a:lnTo>
                  <a:lnTo>
                    <a:pt x="0" y="329437"/>
                  </a:lnTo>
                  <a:close/>
                </a:path>
              </a:pathLst>
            </a:custGeom>
            <a:solidFill>
              <a:schemeClr val="accent6">
                <a:lumMod val="40000"/>
                <a:lumOff val="60000"/>
              </a:schemeClr>
            </a:solidFill>
            <a:ln w="12192">
              <a:solidFill>
                <a:srgbClr val="41709C"/>
              </a:solidFill>
            </a:ln>
          </p:spPr>
          <p:txBody>
            <a:bodyPr wrap="square" lIns="0" tIns="0" rIns="0" bIns="0" rtlCol="0">
              <a:noAutofit/>
            </a:bodyPr>
            <a:lstStyle/>
            <a:p>
              <a:endParaRPr/>
            </a:p>
          </p:txBody>
        </p:sp>
        <p:sp>
          <p:nvSpPr>
            <p:cNvPr id="26" name="object 18">
              <a:extLst>
                <a:ext uri="{FF2B5EF4-FFF2-40B4-BE49-F238E27FC236}">
                  <a16:creationId xmlns:a16="http://schemas.microsoft.com/office/drawing/2014/main" id="{BBE67B04-48E6-8849-BE99-62FADA288E78}"/>
                </a:ext>
              </a:extLst>
            </p:cNvPr>
            <p:cNvSpPr txBox="1"/>
            <p:nvPr/>
          </p:nvSpPr>
          <p:spPr>
            <a:xfrm>
              <a:off x="-2097707" y="4221904"/>
              <a:ext cx="13639095" cy="1439975"/>
            </a:xfrm>
            <a:prstGeom prst="rect">
              <a:avLst/>
            </a:prstGeom>
            <a:solidFill>
              <a:schemeClr val="accent6">
                <a:lumMod val="40000"/>
                <a:lumOff val="60000"/>
              </a:schemeClr>
            </a:solidFill>
          </p:spPr>
          <p:txBody>
            <a:bodyPr vert="horz" wrap="square" lIns="0" tIns="0" rIns="0" bIns="0" rtlCol="0">
              <a:noAutofit/>
            </a:bodyPr>
            <a:lstStyle/>
            <a:p>
              <a:endParaRPr lang="en-US" spc="-15" dirty="0">
                <a:latin typeface="Calibri"/>
                <a:cs typeface="Calibri"/>
              </a:endParaRPr>
            </a:p>
            <a:p>
              <a:pPr marL="513651" indent="-495307">
                <a:buFont typeface="Calibri"/>
                <a:buAutoNum type="arabicPeriod"/>
                <a:tabLst>
                  <a:tab pos="512734" algn="l"/>
                </a:tabLst>
              </a:pPr>
              <a:r>
                <a:rPr lang="en-IN" dirty="0"/>
                <a:t>The assessor will visit the locations claimed and execute the assessment himself.</a:t>
              </a:r>
              <a:endParaRPr lang="en-US" spc="-15" dirty="0">
                <a:latin typeface="Calibri"/>
                <a:cs typeface="Calibri"/>
              </a:endParaRPr>
            </a:p>
          </p:txBody>
        </p:sp>
        <p:sp>
          <p:nvSpPr>
            <p:cNvPr id="28" name="object 20">
              <a:extLst>
                <a:ext uri="{FF2B5EF4-FFF2-40B4-BE49-F238E27FC236}">
                  <a16:creationId xmlns:a16="http://schemas.microsoft.com/office/drawing/2014/main" id="{B32B14A8-957E-BC4E-8773-58902C722907}"/>
                </a:ext>
              </a:extLst>
            </p:cNvPr>
            <p:cNvSpPr txBox="1"/>
            <p:nvPr/>
          </p:nvSpPr>
          <p:spPr>
            <a:xfrm>
              <a:off x="-2097706" y="5504207"/>
              <a:ext cx="13647350" cy="974528"/>
            </a:xfrm>
            <a:prstGeom prst="rect">
              <a:avLst/>
            </a:prstGeom>
            <a:solidFill>
              <a:schemeClr val="accent6">
                <a:lumMod val="40000"/>
                <a:lumOff val="60000"/>
              </a:schemeClr>
            </a:solidFill>
          </p:spPr>
          <p:txBody>
            <a:bodyPr vert="horz" wrap="square" lIns="0" tIns="0" rIns="0" bIns="0" rtlCol="0">
              <a:noAutofit/>
            </a:bodyPr>
            <a:lstStyle/>
            <a:p>
              <a:pPr marL="513651" marR="18345" indent="-495307">
                <a:tabLst>
                  <a:tab pos="512734" algn="l"/>
                </a:tabLst>
              </a:pPr>
              <a:r>
                <a:rPr lang="en-US" spc="-29" dirty="0">
                  <a:latin typeface="Calibri"/>
                  <a:cs typeface="Calibri"/>
                </a:rPr>
                <a:t>2</a:t>
              </a:r>
              <a:r>
                <a:rPr spc="-7" dirty="0">
                  <a:latin typeface="Calibri"/>
                  <a:cs typeface="Calibri"/>
                </a:rPr>
                <a:t>.	</a:t>
              </a:r>
              <a:r>
                <a:rPr spc="-15" dirty="0">
                  <a:latin typeface="Calibri"/>
                  <a:cs typeface="Calibri"/>
                </a:rPr>
                <a:t>On</a:t>
              </a:r>
              <a:r>
                <a:rPr spc="7" dirty="0">
                  <a:latin typeface="Calibri"/>
                  <a:cs typeface="Calibri"/>
                </a:rPr>
                <a:t> </a:t>
              </a:r>
              <a:r>
                <a:rPr spc="-15" dirty="0">
                  <a:latin typeface="Calibri"/>
                  <a:cs typeface="Calibri"/>
                </a:rPr>
                <a:t>the</a:t>
              </a:r>
              <a:r>
                <a:rPr spc="-7" dirty="0">
                  <a:latin typeface="Calibri"/>
                  <a:cs typeface="Calibri"/>
                </a:rPr>
                <a:t> </a:t>
              </a:r>
              <a:r>
                <a:rPr spc="-15" dirty="0">
                  <a:latin typeface="Calibri"/>
                  <a:cs typeface="Calibri"/>
                </a:rPr>
                <a:t>bas</a:t>
              </a:r>
              <a:r>
                <a:rPr dirty="0">
                  <a:latin typeface="Calibri"/>
                  <a:cs typeface="Calibri"/>
                </a:rPr>
                <a:t>i</a:t>
              </a:r>
              <a:r>
                <a:rPr spc="-15" dirty="0">
                  <a:latin typeface="Calibri"/>
                  <a:cs typeface="Calibri"/>
                </a:rPr>
                <a:t>s</a:t>
              </a:r>
              <a:r>
                <a:rPr spc="-22" dirty="0">
                  <a:latin typeface="Calibri"/>
                  <a:cs typeface="Calibri"/>
                </a:rPr>
                <a:t> </a:t>
              </a:r>
              <a:r>
                <a:rPr spc="-15" dirty="0">
                  <a:latin typeface="Calibri"/>
                  <a:cs typeface="Calibri"/>
                </a:rPr>
                <a:t>of</a:t>
              </a:r>
              <a:r>
                <a:rPr spc="15" dirty="0">
                  <a:latin typeface="Calibri"/>
                  <a:cs typeface="Calibri"/>
                </a:rPr>
                <a:t> </a:t>
              </a:r>
              <a:r>
                <a:rPr spc="-15" dirty="0">
                  <a:latin typeface="Calibri"/>
                  <a:cs typeface="Calibri"/>
                </a:rPr>
                <a:t>o</a:t>
              </a:r>
              <a:r>
                <a:rPr spc="-36" dirty="0">
                  <a:latin typeface="Calibri"/>
                  <a:cs typeface="Calibri"/>
                </a:rPr>
                <a:t>b</a:t>
              </a:r>
              <a:r>
                <a:rPr spc="-15" dirty="0">
                  <a:latin typeface="Calibri"/>
                  <a:cs typeface="Calibri"/>
                </a:rPr>
                <a:t>ser</a:t>
              </a:r>
              <a:r>
                <a:rPr spc="-43" dirty="0">
                  <a:latin typeface="Calibri"/>
                  <a:cs typeface="Calibri"/>
                </a:rPr>
                <a:t>v</a:t>
              </a:r>
              <a:r>
                <a:rPr spc="-29" dirty="0">
                  <a:latin typeface="Calibri"/>
                  <a:cs typeface="Calibri"/>
                </a:rPr>
                <a:t>a</a:t>
              </a:r>
              <a:r>
                <a:rPr spc="-15" dirty="0">
                  <a:latin typeface="Calibri"/>
                  <a:cs typeface="Calibri"/>
                </a:rPr>
                <a:t>tion/</a:t>
              </a:r>
              <a:r>
                <a:rPr spc="-65" dirty="0">
                  <a:latin typeface="Calibri"/>
                  <a:cs typeface="Calibri"/>
                </a:rPr>
                <a:t>r</a:t>
              </a:r>
              <a:r>
                <a:rPr spc="-15" dirty="0">
                  <a:latin typeface="Calibri"/>
                  <a:cs typeface="Calibri"/>
                </a:rPr>
                <a:t>esponses</a:t>
              </a:r>
              <a:r>
                <a:rPr spc="72" dirty="0">
                  <a:latin typeface="Calibri"/>
                  <a:cs typeface="Calibri"/>
                </a:rPr>
                <a:t> </a:t>
              </a:r>
              <a:r>
                <a:rPr spc="-15" dirty="0">
                  <a:latin typeface="Calibri"/>
                  <a:cs typeface="Calibri"/>
                </a:rPr>
                <a:t>(ne</a:t>
              </a:r>
              <a:r>
                <a:rPr spc="-50" dirty="0">
                  <a:latin typeface="Calibri"/>
                  <a:cs typeface="Calibri"/>
                </a:rPr>
                <a:t>g</a:t>
              </a:r>
              <a:r>
                <a:rPr spc="-29" dirty="0">
                  <a:latin typeface="Calibri"/>
                  <a:cs typeface="Calibri"/>
                </a:rPr>
                <a:t>a</a:t>
              </a:r>
              <a:r>
                <a:rPr spc="-7" dirty="0">
                  <a:latin typeface="Calibri"/>
                  <a:cs typeface="Calibri"/>
                </a:rPr>
                <a:t>ti</a:t>
              </a:r>
              <a:r>
                <a:rPr spc="-36" dirty="0">
                  <a:latin typeface="Calibri"/>
                  <a:cs typeface="Calibri"/>
                </a:rPr>
                <a:t>v</a:t>
              </a:r>
              <a:r>
                <a:rPr spc="-15" dirty="0">
                  <a:latin typeface="Calibri"/>
                  <a:cs typeface="Calibri"/>
                </a:rPr>
                <a:t>e</a:t>
              </a:r>
              <a:r>
                <a:rPr spc="-29" dirty="0">
                  <a:latin typeface="Calibri"/>
                  <a:cs typeface="Calibri"/>
                </a:rPr>
                <a:t>/</a:t>
              </a:r>
              <a:r>
                <a:rPr spc="-15" dirty="0">
                  <a:latin typeface="Calibri"/>
                  <a:cs typeface="Calibri"/>
                </a:rPr>
                <a:t>positi</a:t>
              </a:r>
              <a:r>
                <a:rPr spc="-36" dirty="0">
                  <a:latin typeface="Calibri"/>
                  <a:cs typeface="Calibri"/>
                </a:rPr>
                <a:t>v</a:t>
              </a:r>
              <a:r>
                <a:rPr spc="-15" dirty="0">
                  <a:latin typeface="Calibri"/>
                  <a:cs typeface="Calibri"/>
                </a:rPr>
                <a:t>e) </a:t>
              </a:r>
              <a:r>
                <a:rPr spc="-58" dirty="0">
                  <a:latin typeface="Calibri"/>
                  <a:cs typeface="Calibri"/>
                </a:rPr>
                <a:t>r</a:t>
              </a:r>
              <a:r>
                <a:rPr spc="-15" dirty="0">
                  <a:latin typeface="Calibri"/>
                  <a:cs typeface="Calibri"/>
                </a:rPr>
                <a:t>e</a:t>
              </a:r>
              <a:r>
                <a:rPr spc="-29" dirty="0">
                  <a:latin typeface="Calibri"/>
                  <a:cs typeface="Calibri"/>
                </a:rPr>
                <a:t>c</a:t>
              </a:r>
              <a:r>
                <a:rPr spc="-15" dirty="0">
                  <a:latin typeface="Calibri"/>
                  <a:cs typeface="Calibri"/>
                </a:rPr>
                <a:t>ei</a:t>
              </a:r>
              <a:r>
                <a:rPr spc="-29" dirty="0">
                  <a:latin typeface="Calibri"/>
                  <a:cs typeface="Calibri"/>
                </a:rPr>
                <a:t>v</a:t>
              </a:r>
              <a:r>
                <a:rPr spc="-15" dirty="0">
                  <a:latin typeface="Calibri"/>
                  <a:cs typeface="Calibri"/>
                </a:rPr>
                <a:t>ed</a:t>
              </a:r>
              <a:r>
                <a:rPr spc="43" dirty="0">
                  <a:latin typeface="Calibri"/>
                  <a:cs typeface="Calibri"/>
                </a:rPr>
                <a:t> </a:t>
              </a:r>
              <a:r>
                <a:rPr spc="-7" dirty="0">
                  <a:latin typeface="Calibri"/>
                  <a:cs typeface="Calibri"/>
                </a:rPr>
                <a:t>f</a:t>
              </a:r>
              <a:r>
                <a:rPr spc="-58" dirty="0">
                  <a:latin typeface="Calibri"/>
                  <a:cs typeface="Calibri"/>
                </a:rPr>
                <a:t>r</a:t>
              </a:r>
              <a:r>
                <a:rPr spc="-22" dirty="0">
                  <a:latin typeface="Calibri"/>
                  <a:cs typeface="Calibri"/>
                </a:rPr>
                <a:t>om </a:t>
              </a:r>
              <a:r>
                <a:rPr spc="-15" dirty="0">
                  <a:latin typeface="Calibri"/>
                  <a:cs typeface="Calibri"/>
                </a:rPr>
                <a:t>ci</a:t>
              </a:r>
              <a:r>
                <a:rPr spc="-7" dirty="0">
                  <a:latin typeface="Calibri"/>
                  <a:cs typeface="Calibri"/>
                </a:rPr>
                <a:t>ti</a:t>
              </a:r>
              <a:r>
                <a:rPr spc="-65" dirty="0">
                  <a:latin typeface="Calibri"/>
                  <a:cs typeface="Calibri"/>
                </a:rPr>
                <a:t>z</a:t>
              </a:r>
              <a:r>
                <a:rPr spc="-15" dirty="0">
                  <a:latin typeface="Calibri"/>
                  <a:cs typeface="Calibri"/>
                </a:rPr>
                <a:t>ens,</a:t>
              </a:r>
              <a:r>
                <a:rPr spc="36" dirty="0">
                  <a:latin typeface="Calibri"/>
                  <a:cs typeface="Calibri"/>
                </a:rPr>
                <a:t> </a:t>
              </a:r>
              <a:r>
                <a:rPr b="1" spc="-22" dirty="0">
                  <a:latin typeface="Calibri"/>
                  <a:cs typeface="Calibri"/>
                </a:rPr>
                <a:t>Ind</a:t>
              </a:r>
              <a:r>
                <a:rPr b="1" spc="-15" dirty="0">
                  <a:latin typeface="Calibri"/>
                  <a:cs typeface="Calibri"/>
                </a:rPr>
                <a:t>epe</a:t>
              </a:r>
              <a:r>
                <a:rPr b="1" spc="-29" dirty="0">
                  <a:latin typeface="Calibri"/>
                  <a:cs typeface="Calibri"/>
                </a:rPr>
                <a:t>n</a:t>
              </a:r>
              <a:r>
                <a:rPr b="1" spc="-22" dirty="0">
                  <a:latin typeface="Calibri"/>
                  <a:cs typeface="Calibri"/>
                </a:rPr>
                <a:t>d</a:t>
              </a:r>
              <a:r>
                <a:rPr b="1" spc="-15" dirty="0">
                  <a:latin typeface="Calibri"/>
                  <a:cs typeface="Calibri"/>
                </a:rPr>
                <a:t>e</a:t>
              </a:r>
              <a:r>
                <a:rPr b="1" spc="-43" dirty="0">
                  <a:latin typeface="Calibri"/>
                  <a:cs typeface="Calibri"/>
                </a:rPr>
                <a:t>n</a:t>
              </a:r>
              <a:r>
                <a:rPr b="1" spc="-15" dirty="0">
                  <a:latin typeface="Calibri"/>
                  <a:cs typeface="Calibri"/>
                </a:rPr>
                <a:t>t</a:t>
              </a:r>
              <a:r>
                <a:rPr b="1" spc="58" dirty="0">
                  <a:latin typeface="Calibri"/>
                  <a:cs typeface="Calibri"/>
                </a:rPr>
                <a:t> </a:t>
              </a:r>
              <a:r>
                <a:rPr b="1" spc="-137" dirty="0">
                  <a:latin typeface="Calibri"/>
                  <a:cs typeface="Calibri"/>
                </a:rPr>
                <a:t>V</a:t>
              </a:r>
              <a:r>
                <a:rPr b="1" spc="-15" dirty="0">
                  <a:latin typeface="Calibri"/>
                  <a:cs typeface="Calibri"/>
                </a:rPr>
                <a:t>a</a:t>
              </a:r>
              <a:r>
                <a:rPr b="1" dirty="0">
                  <a:latin typeface="Calibri"/>
                  <a:cs typeface="Calibri"/>
                </a:rPr>
                <a:t>l</a:t>
              </a:r>
              <a:r>
                <a:rPr b="1" spc="-15" dirty="0">
                  <a:latin typeface="Calibri"/>
                  <a:cs typeface="Calibri"/>
                </a:rPr>
                <a:t>id</a:t>
              </a:r>
              <a:r>
                <a:rPr b="1" spc="-29" dirty="0">
                  <a:latin typeface="Calibri"/>
                  <a:cs typeface="Calibri"/>
                </a:rPr>
                <a:t>a</a:t>
              </a:r>
              <a:r>
                <a:rPr b="1" spc="-7" dirty="0">
                  <a:latin typeface="Calibri"/>
                  <a:cs typeface="Calibri"/>
                </a:rPr>
                <a:t>tio</a:t>
              </a:r>
              <a:r>
                <a:rPr b="1" spc="-15" dirty="0">
                  <a:latin typeface="Calibri"/>
                  <a:cs typeface="Calibri"/>
                </a:rPr>
                <a:t>n M</a:t>
              </a:r>
              <a:r>
                <a:rPr b="1" spc="-36" dirty="0">
                  <a:latin typeface="Calibri"/>
                  <a:cs typeface="Calibri"/>
                </a:rPr>
                <a:t>a</a:t>
              </a:r>
              <a:r>
                <a:rPr b="1" spc="-15" dirty="0">
                  <a:latin typeface="Calibri"/>
                  <a:cs typeface="Calibri"/>
                </a:rPr>
                <a:t>trix</a:t>
              </a:r>
              <a:r>
                <a:rPr b="1" spc="7" dirty="0">
                  <a:latin typeface="Calibri"/>
                  <a:cs typeface="Calibri"/>
                </a:rPr>
                <a:t> </a:t>
              </a:r>
              <a:r>
                <a:rPr b="1" spc="-22" dirty="0">
                  <a:latin typeface="Calibri"/>
                  <a:cs typeface="Calibri"/>
                </a:rPr>
                <a:t>(I</a:t>
              </a:r>
              <a:r>
                <a:rPr b="1" spc="-15" dirty="0">
                  <a:latin typeface="Calibri"/>
                  <a:cs typeface="Calibri"/>
                </a:rPr>
                <a:t>VM)</a:t>
              </a:r>
              <a:r>
                <a:rPr b="1" spc="43" dirty="0">
                  <a:latin typeface="Calibri"/>
                  <a:cs typeface="Calibri"/>
                </a:rPr>
                <a:t> </a:t>
              </a:r>
              <a:r>
                <a:rPr spc="-15" dirty="0">
                  <a:latin typeface="Calibri"/>
                  <a:cs typeface="Calibri"/>
                </a:rPr>
                <a:t>wi</a:t>
              </a:r>
              <a:r>
                <a:rPr dirty="0">
                  <a:latin typeface="Calibri"/>
                  <a:cs typeface="Calibri"/>
                </a:rPr>
                <a:t>l</a:t>
              </a:r>
              <a:r>
                <a:rPr spc="-7" dirty="0">
                  <a:latin typeface="Calibri"/>
                  <a:cs typeface="Calibri"/>
                </a:rPr>
                <a:t>l</a:t>
              </a:r>
              <a:r>
                <a:rPr spc="-36" dirty="0">
                  <a:latin typeface="Calibri"/>
                  <a:cs typeface="Calibri"/>
                </a:rPr>
                <a:t> </a:t>
              </a:r>
              <a:r>
                <a:rPr spc="-15" dirty="0">
                  <a:latin typeface="Calibri"/>
                  <a:cs typeface="Calibri"/>
                </a:rPr>
                <a:t>be</a:t>
              </a:r>
              <a:r>
                <a:rPr spc="7" dirty="0">
                  <a:latin typeface="Calibri"/>
                  <a:cs typeface="Calibri"/>
                </a:rPr>
                <a:t> </a:t>
              </a:r>
              <a:r>
                <a:rPr lang="en-US" spc="-15" dirty="0">
                  <a:latin typeface="Calibri"/>
                  <a:cs typeface="Calibri"/>
                </a:rPr>
                <a:t>applied,</a:t>
              </a:r>
              <a:r>
                <a:rPr spc="-43" dirty="0">
                  <a:latin typeface="Calibri"/>
                  <a:cs typeface="Calibri"/>
                </a:rPr>
                <a:t> </a:t>
              </a:r>
              <a:r>
                <a:rPr spc="-15" dirty="0">
                  <a:latin typeface="Calibri"/>
                  <a:cs typeface="Calibri"/>
                </a:rPr>
                <a:t>and</a:t>
              </a:r>
              <a:r>
                <a:rPr spc="-22" dirty="0">
                  <a:latin typeface="Calibri"/>
                  <a:cs typeface="Calibri"/>
                </a:rPr>
                <a:t> </a:t>
              </a:r>
              <a:r>
                <a:rPr spc="-15" dirty="0">
                  <a:latin typeface="Calibri"/>
                  <a:cs typeface="Calibri"/>
                </a:rPr>
                <a:t>final</a:t>
              </a:r>
              <a:r>
                <a:rPr spc="-36" dirty="0">
                  <a:latin typeface="Calibri"/>
                  <a:cs typeface="Calibri"/>
                </a:rPr>
                <a:t> </a:t>
              </a:r>
              <a:r>
                <a:rPr spc="-15" dirty="0">
                  <a:latin typeface="Calibri"/>
                  <a:cs typeface="Calibri"/>
                </a:rPr>
                <a:t>mar</a:t>
              </a:r>
              <a:r>
                <a:rPr spc="-50" dirty="0">
                  <a:latin typeface="Calibri"/>
                  <a:cs typeface="Calibri"/>
                </a:rPr>
                <a:t>k</a:t>
              </a:r>
              <a:r>
                <a:rPr spc="-15" dirty="0">
                  <a:latin typeface="Calibri"/>
                  <a:cs typeface="Calibri"/>
                </a:rPr>
                <a:t>s</a:t>
              </a:r>
              <a:r>
                <a:rPr spc="7" dirty="0">
                  <a:latin typeface="Calibri"/>
                  <a:cs typeface="Calibri"/>
                </a:rPr>
                <a:t> </a:t>
              </a:r>
              <a:r>
                <a:rPr spc="-15" dirty="0">
                  <a:latin typeface="Calibri"/>
                  <a:cs typeface="Calibri"/>
                </a:rPr>
                <a:t>g</a:t>
              </a:r>
              <a:r>
                <a:rPr dirty="0">
                  <a:latin typeface="Calibri"/>
                  <a:cs typeface="Calibri"/>
                </a:rPr>
                <a:t>i</a:t>
              </a:r>
              <a:r>
                <a:rPr spc="-36" dirty="0">
                  <a:latin typeface="Calibri"/>
                  <a:cs typeface="Calibri"/>
                </a:rPr>
                <a:t>v</a:t>
              </a:r>
              <a:r>
                <a:rPr spc="-15" dirty="0">
                  <a:latin typeface="Calibri"/>
                  <a:cs typeface="Calibri"/>
                </a:rPr>
                <a:t>en</a:t>
              </a:r>
              <a:r>
                <a:rPr spc="-7" dirty="0">
                  <a:latin typeface="Calibri"/>
                  <a:cs typeface="Calibri"/>
                </a:rPr>
                <a:t> </a:t>
              </a:r>
              <a:r>
                <a:rPr spc="-22" dirty="0">
                  <a:latin typeface="Calibri"/>
                  <a:cs typeface="Calibri"/>
                </a:rPr>
                <a:t>)</a:t>
              </a:r>
              <a:r>
                <a:rPr spc="-7" dirty="0">
                  <a:latin typeface="Calibri"/>
                  <a:cs typeface="Calibri"/>
                </a:rPr>
                <a:t>.  </a:t>
              </a:r>
              <a:r>
                <a:rPr spc="-15" dirty="0">
                  <a:latin typeface="Calibri"/>
                  <a:cs typeface="Calibri"/>
                </a:rPr>
                <a:t>Final</a:t>
              </a:r>
              <a:r>
                <a:rPr spc="-29" dirty="0">
                  <a:latin typeface="Calibri"/>
                  <a:cs typeface="Calibri"/>
                </a:rPr>
                <a:t> </a:t>
              </a:r>
              <a:r>
                <a:rPr spc="-15" dirty="0">
                  <a:latin typeface="Calibri"/>
                  <a:cs typeface="Calibri"/>
                </a:rPr>
                <a:t>mar</a:t>
              </a:r>
              <a:r>
                <a:rPr spc="-50" dirty="0">
                  <a:latin typeface="Calibri"/>
                  <a:cs typeface="Calibri"/>
                </a:rPr>
                <a:t>k</a:t>
              </a:r>
              <a:r>
                <a:rPr spc="-15" dirty="0">
                  <a:latin typeface="Calibri"/>
                  <a:cs typeface="Calibri"/>
                </a:rPr>
                <a:t>s</a:t>
              </a:r>
              <a:r>
                <a:rPr spc="29" dirty="0">
                  <a:latin typeface="Calibri"/>
                  <a:cs typeface="Calibri"/>
                </a:rPr>
                <a:t> </a:t>
              </a:r>
              <a:r>
                <a:rPr spc="-15" dirty="0">
                  <a:latin typeface="Calibri"/>
                  <a:cs typeface="Calibri"/>
                </a:rPr>
                <a:t>=</a:t>
              </a:r>
              <a:r>
                <a:rPr spc="-7" dirty="0">
                  <a:latin typeface="Calibri"/>
                  <a:cs typeface="Calibri"/>
                </a:rPr>
                <a:t> </a:t>
              </a:r>
              <a:r>
                <a:rPr spc="-15" dirty="0">
                  <a:latin typeface="Calibri"/>
                  <a:cs typeface="Calibri"/>
                </a:rPr>
                <a:t>Mar</a:t>
              </a:r>
              <a:r>
                <a:rPr spc="-43" dirty="0">
                  <a:latin typeface="Calibri"/>
                  <a:cs typeface="Calibri"/>
                </a:rPr>
                <a:t>k</a:t>
              </a:r>
              <a:r>
                <a:rPr spc="-15" dirty="0">
                  <a:latin typeface="Calibri"/>
                  <a:cs typeface="Calibri"/>
                </a:rPr>
                <a:t>s</a:t>
              </a:r>
              <a:r>
                <a:rPr spc="7" dirty="0">
                  <a:latin typeface="Calibri"/>
                  <a:cs typeface="Calibri"/>
                </a:rPr>
                <a:t> </a:t>
              </a:r>
              <a:r>
                <a:rPr spc="-15" dirty="0">
                  <a:latin typeface="Calibri"/>
                  <a:cs typeface="Calibri"/>
                </a:rPr>
                <a:t>claim</a:t>
              </a:r>
              <a:r>
                <a:rPr spc="-29" dirty="0">
                  <a:latin typeface="Calibri"/>
                  <a:cs typeface="Calibri"/>
                </a:rPr>
                <a:t>e</a:t>
              </a:r>
              <a:r>
                <a:rPr spc="-15" dirty="0">
                  <a:latin typeface="Calibri"/>
                  <a:cs typeface="Calibri"/>
                </a:rPr>
                <a:t>d</a:t>
              </a:r>
              <a:r>
                <a:rPr spc="29" dirty="0">
                  <a:latin typeface="Calibri"/>
                  <a:cs typeface="Calibri"/>
                </a:rPr>
                <a:t> </a:t>
              </a:r>
              <a:r>
                <a:rPr spc="-15" dirty="0">
                  <a:latin typeface="Calibri"/>
                  <a:cs typeface="Calibri"/>
                </a:rPr>
                <a:t>–</a:t>
              </a:r>
              <a:r>
                <a:rPr spc="7" dirty="0">
                  <a:latin typeface="Calibri"/>
                  <a:cs typeface="Calibri"/>
                </a:rPr>
                <a:t> </a:t>
              </a:r>
              <a:r>
                <a:rPr spc="-15" dirty="0">
                  <a:latin typeface="Calibri"/>
                  <a:cs typeface="Calibri"/>
                </a:rPr>
                <a:t>mar</a:t>
              </a:r>
              <a:r>
                <a:rPr spc="-50" dirty="0">
                  <a:latin typeface="Calibri"/>
                  <a:cs typeface="Calibri"/>
                </a:rPr>
                <a:t>k</a:t>
              </a:r>
              <a:r>
                <a:rPr spc="-15" dirty="0">
                  <a:latin typeface="Calibri"/>
                  <a:cs typeface="Calibri"/>
                </a:rPr>
                <a:t>s</a:t>
              </a:r>
              <a:r>
                <a:rPr spc="7" dirty="0">
                  <a:latin typeface="Calibri"/>
                  <a:cs typeface="Calibri"/>
                </a:rPr>
                <a:t> </a:t>
              </a:r>
              <a:r>
                <a:rPr spc="-15" dirty="0">
                  <a:latin typeface="Calibri"/>
                  <a:cs typeface="Calibri"/>
                </a:rPr>
                <a:t>adju</a:t>
              </a:r>
              <a:r>
                <a:rPr spc="-29" dirty="0">
                  <a:latin typeface="Calibri"/>
                  <a:cs typeface="Calibri"/>
                </a:rPr>
                <a:t>st</a:t>
              </a:r>
              <a:r>
                <a:rPr spc="-15" dirty="0">
                  <a:latin typeface="Calibri"/>
                  <a:cs typeface="Calibri"/>
                </a:rPr>
                <a:t>ed</a:t>
              </a:r>
              <a:r>
                <a:rPr spc="-22" dirty="0">
                  <a:latin typeface="Calibri"/>
                  <a:cs typeface="Calibri"/>
                </a:rPr>
                <a:t> </a:t>
              </a:r>
              <a:r>
                <a:rPr spc="-15" dirty="0">
                  <a:latin typeface="Calibri"/>
                  <a:cs typeface="Calibri"/>
                </a:rPr>
                <a:t>as</a:t>
              </a:r>
              <a:r>
                <a:rPr spc="-7" dirty="0">
                  <a:latin typeface="Calibri"/>
                  <a:cs typeface="Calibri"/>
                </a:rPr>
                <a:t> </a:t>
              </a:r>
              <a:r>
                <a:rPr spc="-15" dirty="0">
                  <a:latin typeface="Calibri"/>
                  <a:cs typeface="Calibri"/>
                </a:rPr>
                <a:t>per </a:t>
              </a:r>
              <a:r>
                <a:rPr spc="-7" dirty="0">
                  <a:latin typeface="Calibri"/>
                  <a:cs typeface="Calibri"/>
                </a:rPr>
                <a:t>I</a:t>
              </a:r>
              <a:r>
                <a:rPr spc="-29" dirty="0">
                  <a:latin typeface="Calibri"/>
                  <a:cs typeface="Calibri"/>
                </a:rPr>
                <a:t>V</a:t>
              </a:r>
              <a:r>
                <a:rPr spc="-22" dirty="0">
                  <a:latin typeface="Calibri"/>
                  <a:cs typeface="Calibri"/>
                </a:rPr>
                <a:t>M</a:t>
              </a:r>
              <a:endParaRPr dirty="0">
                <a:latin typeface="Calibri"/>
                <a:cs typeface="Calibri"/>
              </a:endParaRPr>
            </a:p>
          </p:txBody>
        </p:sp>
      </p:grpSp>
      <p:sp>
        <p:nvSpPr>
          <p:cNvPr id="6" name="Slide Number Placeholder 5">
            <a:extLst>
              <a:ext uri="{FF2B5EF4-FFF2-40B4-BE49-F238E27FC236}">
                <a16:creationId xmlns:a16="http://schemas.microsoft.com/office/drawing/2014/main" id="{257ACEB0-21DC-4B35-AC00-BBA9CDF17616}"/>
              </a:ext>
            </a:extLst>
          </p:cNvPr>
          <p:cNvSpPr>
            <a:spLocks noGrp="1"/>
          </p:cNvSpPr>
          <p:nvPr>
            <p:ph type="sldNum" sz="quarter" idx="12"/>
          </p:nvPr>
        </p:nvSpPr>
        <p:spPr/>
        <p:txBody>
          <a:bodyPr/>
          <a:lstStyle/>
          <a:p>
            <a:fld id="{871FDAF4-F9BA-4E6E-AE28-9371978FF90C}" type="slidenum">
              <a:rPr lang="en-US" smtClean="0"/>
              <a:t>29</a:t>
            </a:fld>
            <a:endParaRPr lang="en-US"/>
          </a:p>
        </p:txBody>
      </p:sp>
    </p:spTree>
    <p:extLst>
      <p:ext uri="{BB962C8B-B14F-4D97-AF65-F5344CB8AC3E}">
        <p14:creationId xmlns:p14="http://schemas.microsoft.com/office/powerpoint/2010/main" val="4099291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0" descr="Image result for online assessment logo"/>
          <p:cNvSpPr>
            <a:spLocks noChangeAspect="1" noChangeArrowheads="1"/>
          </p:cNvSpPr>
          <p:nvPr/>
        </p:nvSpPr>
        <p:spPr bwMode="auto">
          <a:xfrm>
            <a:off x="-5639561" y="-15576"/>
            <a:ext cx="54085" cy="540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2080" tIns="66040" rIns="132080" bIns="66040" numCol="1" anchor="t" anchorCtr="0" compatLnSpc="1">
            <a:prstTxWarp prst="textNoShape">
              <a:avLst/>
            </a:prstTxWarp>
          </a:bodyPr>
          <a:lstStyle/>
          <a:p>
            <a:pPr defTabSz="1320816">
              <a:defRPr/>
            </a:pPr>
            <a:endParaRPr lang="en-US" sz="1400" dirty="0">
              <a:solidFill>
                <a:prstClr val="black"/>
              </a:solidFill>
              <a:latin typeface="Calibri" panose="020F0502020204030204"/>
            </a:endParaRPr>
          </a:p>
        </p:txBody>
      </p:sp>
      <p:pic>
        <p:nvPicPr>
          <p:cNvPr id="135" name="Picture 1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950969" y="504697"/>
            <a:ext cx="182291" cy="95736"/>
          </a:xfrm>
          <a:prstGeom prst="rect">
            <a:avLst/>
          </a:prstGeom>
        </p:spPr>
      </p:pic>
      <p:sp>
        <p:nvSpPr>
          <p:cNvPr id="5" name="Title 4">
            <a:extLst>
              <a:ext uri="{FF2B5EF4-FFF2-40B4-BE49-F238E27FC236}">
                <a16:creationId xmlns:a16="http://schemas.microsoft.com/office/drawing/2014/main" id="{103F1108-A963-4248-9AC6-09671262591A}"/>
              </a:ext>
            </a:extLst>
          </p:cNvPr>
          <p:cNvSpPr>
            <a:spLocks noGrp="1"/>
          </p:cNvSpPr>
          <p:nvPr>
            <p:ph type="title"/>
          </p:nvPr>
        </p:nvSpPr>
        <p:spPr>
          <a:xfrm>
            <a:off x="388687" y="230752"/>
            <a:ext cx="5307463" cy="773146"/>
          </a:xfrm>
        </p:spPr>
        <p:txBody>
          <a:bodyPr>
            <a:noAutofit/>
          </a:bodyPr>
          <a:lstStyle/>
          <a:p>
            <a:pPr algn="ctr"/>
            <a:r>
              <a:rPr lang="en-US" sz="2000" b="1" dirty="0">
                <a:solidFill>
                  <a:srgbClr val="0070C0"/>
                </a:solidFill>
                <a:latin typeface="Segoe UI" panose="020B0502040204020203" pitchFamily="34" charset="0"/>
                <a:cs typeface="Segoe UI" panose="020B0502040204020203" pitchFamily="34" charset="0"/>
              </a:rPr>
              <a:t>Evolution of Swachh Survekshan</a:t>
            </a:r>
            <a:br>
              <a:rPr lang="en-US" sz="2000" b="1" dirty="0">
                <a:solidFill>
                  <a:srgbClr val="0070C0"/>
                </a:solidFill>
                <a:latin typeface="Segoe UI" panose="020B0502040204020203" pitchFamily="34" charset="0"/>
                <a:cs typeface="Segoe UI" panose="020B0502040204020203" pitchFamily="34" charset="0"/>
              </a:rPr>
            </a:br>
            <a:endParaRPr lang="en-US" sz="2000" dirty="0"/>
          </a:p>
        </p:txBody>
      </p:sp>
      <p:cxnSp>
        <p:nvCxnSpPr>
          <p:cNvPr id="130" name="Straight Connector 129">
            <a:extLst>
              <a:ext uri="{FF2B5EF4-FFF2-40B4-BE49-F238E27FC236}">
                <a16:creationId xmlns:a16="http://schemas.microsoft.com/office/drawing/2014/main" id="{F151C773-94E1-48F9-803A-52730FBCCC91}"/>
              </a:ext>
            </a:extLst>
          </p:cNvPr>
          <p:cNvCxnSpPr>
            <a:cxnSpLocks/>
          </p:cNvCxnSpPr>
          <p:nvPr/>
        </p:nvCxnSpPr>
        <p:spPr>
          <a:xfrm flipH="1">
            <a:off x="15664" y="1062774"/>
            <a:ext cx="6842336"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119D36B2-C85A-4C8D-B6A3-07CAE6CD0C82}"/>
              </a:ext>
            </a:extLst>
          </p:cNvPr>
          <p:cNvSpPr txBox="1"/>
          <p:nvPr/>
        </p:nvSpPr>
        <p:spPr>
          <a:xfrm>
            <a:off x="-1" y="8979458"/>
            <a:ext cx="6858001" cy="923330"/>
          </a:xfrm>
          <a:prstGeom prst="rect">
            <a:avLst/>
          </a:prstGeom>
          <a:solidFill>
            <a:schemeClr val="accent4">
              <a:lumMod val="20000"/>
              <a:lumOff val="80000"/>
            </a:schemeClr>
          </a:solidFill>
        </p:spPr>
        <p:txBody>
          <a:bodyPr wrap="square" rtlCol="0">
            <a:spAutoFit/>
          </a:bodyPr>
          <a:lstStyle/>
          <a:p>
            <a:pPr algn="ctr" defTabSz="1320816">
              <a:defRPr/>
            </a:pPr>
            <a:endParaRPr lang="en-US" dirty="0">
              <a:latin typeface="Arial" panose="020B0604020202020204" pitchFamily="34" charset="0"/>
              <a:cs typeface="Arial" panose="020B0604020202020204" pitchFamily="34" charset="0"/>
            </a:endParaRPr>
          </a:p>
          <a:p>
            <a:pPr algn="ctr" defTabSz="1320816">
              <a:defRPr/>
            </a:pPr>
            <a:r>
              <a:rPr lang="en-US" dirty="0">
                <a:latin typeface="Arial" panose="020B0604020202020204" pitchFamily="34" charset="0"/>
                <a:cs typeface="Arial" panose="020B0604020202020204" pitchFamily="34" charset="0"/>
              </a:rPr>
              <a:t>Transformation from </a:t>
            </a:r>
            <a:r>
              <a:rPr lang="en-US" b="1" dirty="0">
                <a:latin typeface="Arial" panose="020B0604020202020204" pitchFamily="34" charset="0"/>
                <a:cs typeface="Arial" panose="020B0604020202020204" pitchFamily="34" charset="0"/>
              </a:rPr>
              <a:t>‘Monitoring Tool’ </a:t>
            </a:r>
            <a:r>
              <a:rPr lang="en-US" dirty="0">
                <a:latin typeface="Arial" panose="020B0604020202020204" pitchFamily="34" charset="0"/>
                <a:cs typeface="Arial" panose="020B0604020202020204" pitchFamily="34" charset="0"/>
              </a:rPr>
              <a:t>to </a:t>
            </a:r>
            <a:r>
              <a:rPr lang="en-US" b="1" dirty="0">
                <a:latin typeface="Arial" panose="020B0604020202020204" pitchFamily="34" charset="0"/>
                <a:cs typeface="Arial" panose="020B0604020202020204" pitchFamily="34" charset="0"/>
              </a:rPr>
              <a:t>‘Governance Tool’</a:t>
            </a:r>
          </a:p>
          <a:p>
            <a:pPr algn="ctr" defTabSz="1320816">
              <a:defRPr/>
            </a:pPr>
            <a:endParaRPr lang="en-US" b="1"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40BAB63-8F83-7049-B310-F2D3893427C3}"/>
              </a:ext>
            </a:extLst>
          </p:cNvPr>
          <p:cNvSpPr/>
          <p:nvPr/>
        </p:nvSpPr>
        <p:spPr>
          <a:xfrm>
            <a:off x="226835" y="1438286"/>
            <a:ext cx="4987718" cy="15597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400"/>
          </a:p>
        </p:txBody>
      </p:sp>
      <p:grpSp>
        <p:nvGrpSpPr>
          <p:cNvPr id="12" name="Group 11">
            <a:extLst>
              <a:ext uri="{FF2B5EF4-FFF2-40B4-BE49-F238E27FC236}">
                <a16:creationId xmlns:a16="http://schemas.microsoft.com/office/drawing/2014/main" id="{764F9F82-AEAF-4321-91C7-6F396663E542}"/>
              </a:ext>
            </a:extLst>
          </p:cNvPr>
          <p:cNvGrpSpPr/>
          <p:nvPr/>
        </p:nvGrpSpPr>
        <p:grpSpPr>
          <a:xfrm>
            <a:off x="98092" y="1969769"/>
            <a:ext cx="6778958" cy="5580205"/>
            <a:chOff x="98092" y="1969769"/>
            <a:chExt cx="6778958" cy="5580205"/>
          </a:xfrm>
        </p:grpSpPr>
        <p:sp>
          <p:nvSpPr>
            <p:cNvPr id="110" name="Right Triangle 109">
              <a:extLst>
                <a:ext uri="{FF2B5EF4-FFF2-40B4-BE49-F238E27FC236}">
                  <a16:creationId xmlns:a16="http://schemas.microsoft.com/office/drawing/2014/main" id="{BFC51308-B017-435B-BA62-EE4275AFF168}"/>
                </a:ext>
              </a:extLst>
            </p:cNvPr>
            <p:cNvSpPr/>
            <p:nvPr/>
          </p:nvSpPr>
          <p:spPr>
            <a:xfrm flipH="1">
              <a:off x="4605191" y="3868544"/>
              <a:ext cx="222591" cy="170210"/>
            </a:xfrm>
            <a:prstGeom prst="rtTriangle">
              <a:avLst/>
            </a:prstGeom>
            <a:solidFill>
              <a:srgbClr val="D73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1" name="Right Triangle 110">
              <a:extLst>
                <a:ext uri="{FF2B5EF4-FFF2-40B4-BE49-F238E27FC236}">
                  <a16:creationId xmlns:a16="http://schemas.microsoft.com/office/drawing/2014/main" id="{A280DBCE-467F-4F14-B854-F8BDC49E24A7}"/>
                </a:ext>
              </a:extLst>
            </p:cNvPr>
            <p:cNvSpPr/>
            <p:nvPr/>
          </p:nvSpPr>
          <p:spPr>
            <a:xfrm flipH="1">
              <a:off x="5557783" y="3488750"/>
              <a:ext cx="222591" cy="170210"/>
            </a:xfrm>
            <a:prstGeom prst="rtTriangle">
              <a:avLst/>
            </a:prstGeom>
            <a:solidFill>
              <a:srgbClr val="DC37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2" name="Right Triangle 111">
              <a:extLst>
                <a:ext uri="{FF2B5EF4-FFF2-40B4-BE49-F238E27FC236}">
                  <a16:creationId xmlns:a16="http://schemas.microsoft.com/office/drawing/2014/main" id="{DE17431C-B020-4C10-86A2-8BB7E8825D40}"/>
                </a:ext>
              </a:extLst>
            </p:cNvPr>
            <p:cNvSpPr/>
            <p:nvPr/>
          </p:nvSpPr>
          <p:spPr>
            <a:xfrm flipH="1">
              <a:off x="6582218" y="3176640"/>
              <a:ext cx="202355" cy="154736"/>
            </a:xfrm>
            <a:prstGeom prst="rtTriangle">
              <a:avLst/>
            </a:prstGeom>
            <a:solidFill>
              <a:srgbClr val="00A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6" name="Group 5">
              <a:extLst>
                <a:ext uri="{FF2B5EF4-FFF2-40B4-BE49-F238E27FC236}">
                  <a16:creationId xmlns:a16="http://schemas.microsoft.com/office/drawing/2014/main" id="{52F73236-CC82-40AB-AE7B-FA715CDEACB2}"/>
                </a:ext>
              </a:extLst>
            </p:cNvPr>
            <p:cNvGrpSpPr/>
            <p:nvPr/>
          </p:nvGrpSpPr>
          <p:grpSpPr>
            <a:xfrm>
              <a:off x="98092" y="1969769"/>
              <a:ext cx="6737047" cy="5580205"/>
              <a:chOff x="155575" y="895687"/>
              <a:chExt cx="12025823" cy="5448647"/>
            </a:xfrm>
          </p:grpSpPr>
          <p:grpSp>
            <p:nvGrpSpPr>
              <p:cNvPr id="4" name="Group 3">
                <a:extLst>
                  <a:ext uri="{FF2B5EF4-FFF2-40B4-BE49-F238E27FC236}">
                    <a16:creationId xmlns:a16="http://schemas.microsoft.com/office/drawing/2014/main" id="{ED8A6C84-3EB5-422B-828E-D2481777CC98}"/>
                  </a:ext>
                </a:extLst>
              </p:cNvPr>
              <p:cNvGrpSpPr/>
              <p:nvPr/>
            </p:nvGrpSpPr>
            <p:grpSpPr>
              <a:xfrm>
                <a:off x="155575" y="895687"/>
                <a:ext cx="12025823" cy="5448647"/>
                <a:chOff x="150366" y="720963"/>
                <a:chExt cx="12025823" cy="5983825"/>
              </a:xfrm>
            </p:grpSpPr>
            <p:grpSp>
              <p:nvGrpSpPr>
                <p:cNvPr id="19" name="Group 18">
                  <a:extLst>
                    <a:ext uri="{FF2B5EF4-FFF2-40B4-BE49-F238E27FC236}">
                      <a16:creationId xmlns:a16="http://schemas.microsoft.com/office/drawing/2014/main" id="{7D3731B1-92DE-43DD-A622-B1CDEF58CD2D}"/>
                    </a:ext>
                  </a:extLst>
                </p:cNvPr>
                <p:cNvGrpSpPr/>
                <p:nvPr/>
              </p:nvGrpSpPr>
              <p:grpSpPr>
                <a:xfrm>
                  <a:off x="155575" y="2347583"/>
                  <a:ext cx="11884025" cy="3085290"/>
                  <a:chOff x="155575" y="1938977"/>
                  <a:chExt cx="11884025" cy="4852372"/>
                </a:xfrm>
              </p:grpSpPr>
              <p:grpSp>
                <p:nvGrpSpPr>
                  <p:cNvPr id="15" name="Group 14">
                    <a:extLst>
                      <a:ext uri="{FF2B5EF4-FFF2-40B4-BE49-F238E27FC236}">
                        <a16:creationId xmlns:a16="http://schemas.microsoft.com/office/drawing/2014/main" id="{3707B396-DA32-4442-8E27-8A9C66AAC1CE}"/>
                      </a:ext>
                    </a:extLst>
                  </p:cNvPr>
                  <p:cNvGrpSpPr/>
                  <p:nvPr/>
                </p:nvGrpSpPr>
                <p:grpSpPr>
                  <a:xfrm>
                    <a:off x="155575" y="1938977"/>
                    <a:ext cx="11884025" cy="4245317"/>
                    <a:chOff x="337727" y="-349006"/>
                    <a:chExt cx="14481823" cy="6219942"/>
                  </a:xfrm>
                </p:grpSpPr>
                <p:sp>
                  <p:nvSpPr>
                    <p:cNvPr id="10" name="Rectangle 9">
                      <a:extLst>
                        <a:ext uri="{FF2B5EF4-FFF2-40B4-BE49-F238E27FC236}">
                          <a16:creationId xmlns:a16="http://schemas.microsoft.com/office/drawing/2014/main" id="{009FFC82-9680-4D45-A6C3-D358C0828752}"/>
                        </a:ext>
                      </a:extLst>
                    </p:cNvPr>
                    <p:cNvSpPr/>
                    <p:nvPr/>
                  </p:nvSpPr>
                  <p:spPr>
                    <a:xfrm>
                      <a:off x="337727" y="5596617"/>
                      <a:ext cx="2070193" cy="274319"/>
                    </a:xfrm>
                    <a:prstGeom prst="rect">
                      <a:avLst/>
                    </a:prstGeom>
                    <a:gradFill flip="none" rotWithShape="1">
                      <a:gsLst>
                        <a:gs pos="0">
                          <a:srgbClr val="921A83">
                            <a:shade val="30000"/>
                            <a:satMod val="115000"/>
                          </a:srgbClr>
                        </a:gs>
                        <a:gs pos="50000">
                          <a:srgbClr val="921A83">
                            <a:shade val="67500"/>
                            <a:satMod val="115000"/>
                          </a:srgbClr>
                        </a:gs>
                        <a:gs pos="100000">
                          <a:srgbClr val="921A83">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nvGrpSpPr>
                    <p:cNvPr id="28" name="Group 27">
                      <a:extLst>
                        <a:ext uri="{FF2B5EF4-FFF2-40B4-BE49-F238E27FC236}">
                          <a16:creationId xmlns:a16="http://schemas.microsoft.com/office/drawing/2014/main" id="{DC2CAB62-C3BC-43D3-870D-05B826F18E68}"/>
                        </a:ext>
                      </a:extLst>
                    </p:cNvPr>
                    <p:cNvGrpSpPr/>
                    <p:nvPr/>
                  </p:nvGrpSpPr>
                  <p:grpSpPr>
                    <a:xfrm>
                      <a:off x="2406332" y="4578834"/>
                      <a:ext cx="2070193" cy="1261382"/>
                      <a:chOff x="337727" y="5596618"/>
                      <a:chExt cx="2070193" cy="1261382"/>
                    </a:xfrm>
                  </p:grpSpPr>
                  <p:sp>
                    <p:nvSpPr>
                      <p:cNvPr id="29" name="Rectangle 28">
                        <a:extLst>
                          <a:ext uri="{FF2B5EF4-FFF2-40B4-BE49-F238E27FC236}">
                            <a16:creationId xmlns:a16="http://schemas.microsoft.com/office/drawing/2014/main" id="{4C22DE2A-6F17-4760-A01B-52ADFA7B0880}"/>
                          </a:ext>
                        </a:extLst>
                      </p:cNvPr>
                      <p:cNvSpPr/>
                      <p:nvPr/>
                    </p:nvSpPr>
                    <p:spPr>
                      <a:xfrm>
                        <a:off x="337727" y="5596618"/>
                        <a:ext cx="2070193" cy="274320"/>
                      </a:xfrm>
                      <a:prstGeom prst="rect">
                        <a:avLst/>
                      </a:prstGeom>
                      <a:gradFill flip="none" rotWithShape="1">
                        <a:gsLst>
                          <a:gs pos="0">
                            <a:srgbClr val="5352D7">
                              <a:shade val="30000"/>
                              <a:satMod val="115000"/>
                            </a:srgbClr>
                          </a:gs>
                          <a:gs pos="50000">
                            <a:srgbClr val="5352D7">
                              <a:shade val="67500"/>
                              <a:satMod val="115000"/>
                            </a:srgbClr>
                          </a:gs>
                          <a:gs pos="100000">
                            <a:srgbClr val="5352D7">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30" name="Straight Connector 29">
                        <a:extLst>
                          <a:ext uri="{FF2B5EF4-FFF2-40B4-BE49-F238E27FC236}">
                            <a16:creationId xmlns:a16="http://schemas.microsoft.com/office/drawing/2014/main" id="{33F2C451-9BB9-4C8A-AB7A-1266184F5383}"/>
                          </a:ext>
                        </a:extLst>
                      </p:cNvPr>
                      <p:cNvCxnSpPr/>
                      <p:nvPr/>
                    </p:nvCxnSpPr>
                    <p:spPr>
                      <a:xfrm>
                        <a:off x="340902" y="5608078"/>
                        <a:ext cx="0" cy="1249922"/>
                      </a:xfrm>
                      <a:prstGeom prst="line">
                        <a:avLst/>
                      </a:prstGeom>
                    </p:spPr>
                    <p:style>
                      <a:lnRef idx="1">
                        <a:schemeClr val="dk1"/>
                      </a:lnRef>
                      <a:fillRef idx="0">
                        <a:schemeClr val="dk1"/>
                      </a:fillRef>
                      <a:effectRef idx="0">
                        <a:schemeClr val="dk1"/>
                      </a:effectRef>
                      <a:fontRef idx="minor">
                        <a:schemeClr val="tx1"/>
                      </a:fontRef>
                    </p:style>
                  </p:cxnSp>
                </p:grpSp>
                <p:grpSp>
                  <p:nvGrpSpPr>
                    <p:cNvPr id="31" name="Group 30">
                      <a:extLst>
                        <a:ext uri="{FF2B5EF4-FFF2-40B4-BE49-F238E27FC236}">
                          <a16:creationId xmlns:a16="http://schemas.microsoft.com/office/drawing/2014/main" id="{A1560729-4892-4905-B9BC-55375E883AFF}"/>
                        </a:ext>
                      </a:extLst>
                    </p:cNvPr>
                    <p:cNvGrpSpPr/>
                    <p:nvPr/>
                  </p:nvGrpSpPr>
                  <p:grpSpPr>
                    <a:xfrm>
                      <a:off x="4474937" y="3591772"/>
                      <a:ext cx="2070193" cy="1261382"/>
                      <a:chOff x="337727" y="5596618"/>
                      <a:chExt cx="2070193" cy="1261382"/>
                    </a:xfrm>
                  </p:grpSpPr>
                  <p:sp>
                    <p:nvSpPr>
                      <p:cNvPr id="32" name="Rectangle 31">
                        <a:extLst>
                          <a:ext uri="{FF2B5EF4-FFF2-40B4-BE49-F238E27FC236}">
                            <a16:creationId xmlns:a16="http://schemas.microsoft.com/office/drawing/2014/main" id="{9310DE63-CF3C-4820-927A-AAE62FF58DF8}"/>
                          </a:ext>
                        </a:extLst>
                      </p:cNvPr>
                      <p:cNvSpPr/>
                      <p:nvPr/>
                    </p:nvSpPr>
                    <p:spPr>
                      <a:xfrm>
                        <a:off x="337727" y="5596618"/>
                        <a:ext cx="2070193" cy="274320"/>
                      </a:xfrm>
                      <a:prstGeom prst="rect">
                        <a:avLst/>
                      </a:prstGeom>
                      <a:gradFill flip="none" rotWithShape="1">
                        <a:gsLst>
                          <a:gs pos="0">
                            <a:srgbClr val="29A29F">
                              <a:shade val="30000"/>
                              <a:satMod val="115000"/>
                            </a:srgbClr>
                          </a:gs>
                          <a:gs pos="50000">
                            <a:srgbClr val="29A29F">
                              <a:shade val="67500"/>
                              <a:satMod val="115000"/>
                            </a:srgbClr>
                          </a:gs>
                          <a:gs pos="100000">
                            <a:srgbClr val="29A29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33" name="Straight Connector 32">
                        <a:extLst>
                          <a:ext uri="{FF2B5EF4-FFF2-40B4-BE49-F238E27FC236}">
                            <a16:creationId xmlns:a16="http://schemas.microsoft.com/office/drawing/2014/main" id="{1704B140-DF66-4022-8EB8-4F6471161E7C}"/>
                          </a:ext>
                        </a:extLst>
                      </p:cNvPr>
                      <p:cNvCxnSpPr/>
                      <p:nvPr/>
                    </p:nvCxnSpPr>
                    <p:spPr>
                      <a:xfrm>
                        <a:off x="340902" y="5608078"/>
                        <a:ext cx="0" cy="1249922"/>
                      </a:xfrm>
                      <a:prstGeom prst="line">
                        <a:avLst/>
                      </a:prstGeom>
                    </p:spPr>
                    <p:style>
                      <a:lnRef idx="1">
                        <a:schemeClr val="dk1"/>
                      </a:lnRef>
                      <a:fillRef idx="0">
                        <a:schemeClr val="dk1"/>
                      </a:fillRef>
                      <a:effectRef idx="0">
                        <a:schemeClr val="dk1"/>
                      </a:effectRef>
                      <a:fontRef idx="minor">
                        <a:schemeClr val="tx1"/>
                      </a:fontRef>
                    </p:style>
                  </p:cxnSp>
                </p:grpSp>
                <p:grpSp>
                  <p:nvGrpSpPr>
                    <p:cNvPr id="34" name="Group 33">
                      <a:extLst>
                        <a:ext uri="{FF2B5EF4-FFF2-40B4-BE49-F238E27FC236}">
                          <a16:creationId xmlns:a16="http://schemas.microsoft.com/office/drawing/2014/main" id="{11DAAC15-414E-40E0-88C0-C0F0F64FACBA}"/>
                        </a:ext>
                      </a:extLst>
                    </p:cNvPr>
                    <p:cNvGrpSpPr/>
                    <p:nvPr/>
                  </p:nvGrpSpPr>
                  <p:grpSpPr>
                    <a:xfrm>
                      <a:off x="6543542" y="2635537"/>
                      <a:ext cx="2070193" cy="1261382"/>
                      <a:chOff x="337727" y="5596618"/>
                      <a:chExt cx="2070193" cy="1261382"/>
                    </a:xfrm>
                  </p:grpSpPr>
                  <p:sp>
                    <p:nvSpPr>
                      <p:cNvPr id="35" name="Rectangle 34">
                        <a:extLst>
                          <a:ext uri="{FF2B5EF4-FFF2-40B4-BE49-F238E27FC236}">
                            <a16:creationId xmlns:a16="http://schemas.microsoft.com/office/drawing/2014/main" id="{8B99ADBE-C1EA-4ACC-B565-73AA543CA7E1}"/>
                          </a:ext>
                        </a:extLst>
                      </p:cNvPr>
                      <p:cNvSpPr/>
                      <p:nvPr/>
                    </p:nvSpPr>
                    <p:spPr>
                      <a:xfrm>
                        <a:off x="337727" y="5596618"/>
                        <a:ext cx="2070193" cy="274320"/>
                      </a:xfrm>
                      <a:prstGeom prst="rect">
                        <a:avLst/>
                      </a:prstGeom>
                      <a:gradFill flip="none" rotWithShape="1">
                        <a:gsLst>
                          <a:gs pos="0">
                            <a:srgbClr val="27A828">
                              <a:shade val="30000"/>
                              <a:satMod val="115000"/>
                            </a:srgbClr>
                          </a:gs>
                          <a:gs pos="50000">
                            <a:srgbClr val="27A828">
                              <a:shade val="67500"/>
                              <a:satMod val="115000"/>
                            </a:srgbClr>
                          </a:gs>
                          <a:gs pos="100000">
                            <a:srgbClr val="27A82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6" name="Straight Connector 35">
                        <a:extLst>
                          <a:ext uri="{FF2B5EF4-FFF2-40B4-BE49-F238E27FC236}">
                            <a16:creationId xmlns:a16="http://schemas.microsoft.com/office/drawing/2014/main" id="{19416E0F-AD98-4A5A-81D3-07D0F1AF8EEA}"/>
                          </a:ext>
                        </a:extLst>
                      </p:cNvPr>
                      <p:cNvCxnSpPr/>
                      <p:nvPr/>
                    </p:nvCxnSpPr>
                    <p:spPr>
                      <a:xfrm>
                        <a:off x="340902" y="5608078"/>
                        <a:ext cx="0" cy="1249922"/>
                      </a:xfrm>
                      <a:prstGeom prst="line">
                        <a:avLst/>
                      </a:prstGeom>
                    </p:spPr>
                    <p:style>
                      <a:lnRef idx="1">
                        <a:schemeClr val="dk1"/>
                      </a:lnRef>
                      <a:fillRef idx="0">
                        <a:schemeClr val="dk1"/>
                      </a:fillRef>
                      <a:effectRef idx="0">
                        <a:schemeClr val="dk1"/>
                      </a:effectRef>
                      <a:fontRef idx="minor">
                        <a:schemeClr val="tx1"/>
                      </a:fontRef>
                    </p:style>
                  </p:cxnSp>
                </p:grpSp>
                <p:grpSp>
                  <p:nvGrpSpPr>
                    <p:cNvPr id="37" name="Group 36">
                      <a:extLst>
                        <a:ext uri="{FF2B5EF4-FFF2-40B4-BE49-F238E27FC236}">
                          <a16:creationId xmlns:a16="http://schemas.microsoft.com/office/drawing/2014/main" id="{E349067E-F67D-4F39-B227-6646E70E9A75}"/>
                        </a:ext>
                      </a:extLst>
                    </p:cNvPr>
                    <p:cNvGrpSpPr/>
                    <p:nvPr/>
                  </p:nvGrpSpPr>
                  <p:grpSpPr>
                    <a:xfrm>
                      <a:off x="8612147" y="1658847"/>
                      <a:ext cx="2070193" cy="1261382"/>
                      <a:chOff x="337727" y="5596618"/>
                      <a:chExt cx="2070193" cy="1261382"/>
                    </a:xfrm>
                  </p:grpSpPr>
                  <p:sp>
                    <p:nvSpPr>
                      <p:cNvPr id="38" name="Rectangle 37">
                        <a:extLst>
                          <a:ext uri="{FF2B5EF4-FFF2-40B4-BE49-F238E27FC236}">
                            <a16:creationId xmlns:a16="http://schemas.microsoft.com/office/drawing/2014/main" id="{EADC4D3E-EEFE-4124-B72C-C906169ED1F7}"/>
                          </a:ext>
                        </a:extLst>
                      </p:cNvPr>
                      <p:cNvSpPr/>
                      <p:nvPr/>
                    </p:nvSpPr>
                    <p:spPr>
                      <a:xfrm>
                        <a:off x="337727" y="5596618"/>
                        <a:ext cx="2070193" cy="274320"/>
                      </a:xfrm>
                      <a:prstGeom prst="rect">
                        <a:avLst/>
                      </a:prstGeom>
                      <a:gradFill flip="none" rotWithShape="1">
                        <a:gsLst>
                          <a:gs pos="0">
                            <a:srgbClr val="E44F03">
                              <a:shade val="30000"/>
                              <a:satMod val="115000"/>
                            </a:srgbClr>
                          </a:gs>
                          <a:gs pos="50000">
                            <a:srgbClr val="E44F03">
                              <a:shade val="67500"/>
                              <a:satMod val="115000"/>
                            </a:srgbClr>
                          </a:gs>
                          <a:gs pos="100000">
                            <a:srgbClr val="E44F03">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39" name="Straight Connector 38">
                        <a:extLst>
                          <a:ext uri="{FF2B5EF4-FFF2-40B4-BE49-F238E27FC236}">
                            <a16:creationId xmlns:a16="http://schemas.microsoft.com/office/drawing/2014/main" id="{A759710F-1BDC-483B-8905-4B9E76B00042}"/>
                          </a:ext>
                        </a:extLst>
                      </p:cNvPr>
                      <p:cNvCxnSpPr/>
                      <p:nvPr/>
                    </p:nvCxnSpPr>
                    <p:spPr>
                      <a:xfrm>
                        <a:off x="340902" y="5608078"/>
                        <a:ext cx="0" cy="1249922"/>
                      </a:xfrm>
                      <a:prstGeom prst="line">
                        <a:avLst/>
                      </a:prstGeom>
                    </p:spPr>
                    <p:style>
                      <a:lnRef idx="1">
                        <a:schemeClr val="dk1"/>
                      </a:lnRef>
                      <a:fillRef idx="0">
                        <a:schemeClr val="dk1"/>
                      </a:fillRef>
                      <a:effectRef idx="0">
                        <a:schemeClr val="dk1"/>
                      </a:effectRef>
                      <a:fontRef idx="minor">
                        <a:schemeClr val="tx1"/>
                      </a:fontRef>
                    </p:style>
                  </p:cxnSp>
                </p:grpSp>
                <p:grpSp>
                  <p:nvGrpSpPr>
                    <p:cNvPr id="40" name="Group 39">
                      <a:extLst>
                        <a:ext uri="{FF2B5EF4-FFF2-40B4-BE49-F238E27FC236}">
                          <a16:creationId xmlns:a16="http://schemas.microsoft.com/office/drawing/2014/main" id="{15CFDC23-A1CE-44F4-9B3D-E3F1ACF872D4}"/>
                        </a:ext>
                      </a:extLst>
                    </p:cNvPr>
                    <p:cNvGrpSpPr/>
                    <p:nvPr/>
                  </p:nvGrpSpPr>
                  <p:grpSpPr>
                    <a:xfrm>
                      <a:off x="10680752" y="648693"/>
                      <a:ext cx="2070193" cy="1261382"/>
                      <a:chOff x="337727" y="5596618"/>
                      <a:chExt cx="2070193" cy="1261382"/>
                    </a:xfrm>
                  </p:grpSpPr>
                  <p:sp>
                    <p:nvSpPr>
                      <p:cNvPr id="41" name="Rectangle 40">
                        <a:extLst>
                          <a:ext uri="{FF2B5EF4-FFF2-40B4-BE49-F238E27FC236}">
                            <a16:creationId xmlns:a16="http://schemas.microsoft.com/office/drawing/2014/main" id="{AEF93D36-E312-47DA-ABBC-42DDC4E810A5}"/>
                          </a:ext>
                        </a:extLst>
                      </p:cNvPr>
                      <p:cNvSpPr/>
                      <p:nvPr/>
                    </p:nvSpPr>
                    <p:spPr>
                      <a:xfrm>
                        <a:off x="337727" y="5596618"/>
                        <a:ext cx="2070193" cy="274320"/>
                      </a:xfrm>
                      <a:prstGeom prst="rect">
                        <a:avLst/>
                      </a:prstGeom>
                      <a:gradFill flip="none" rotWithShape="1">
                        <a:gsLst>
                          <a:gs pos="0">
                            <a:srgbClr val="DE46CC">
                              <a:shade val="30000"/>
                              <a:satMod val="115000"/>
                            </a:srgbClr>
                          </a:gs>
                          <a:gs pos="50000">
                            <a:srgbClr val="DE46CC">
                              <a:shade val="67500"/>
                              <a:satMod val="115000"/>
                            </a:srgbClr>
                          </a:gs>
                          <a:gs pos="100000">
                            <a:srgbClr val="DE46CC">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42" name="Straight Connector 41">
                        <a:extLst>
                          <a:ext uri="{FF2B5EF4-FFF2-40B4-BE49-F238E27FC236}">
                            <a16:creationId xmlns:a16="http://schemas.microsoft.com/office/drawing/2014/main" id="{1AE42A49-BBDB-47E0-9439-F8DE73DE4837}"/>
                          </a:ext>
                        </a:extLst>
                      </p:cNvPr>
                      <p:cNvCxnSpPr/>
                      <p:nvPr/>
                    </p:nvCxnSpPr>
                    <p:spPr>
                      <a:xfrm>
                        <a:off x="340902" y="5608078"/>
                        <a:ext cx="0" cy="1249922"/>
                      </a:xfrm>
                      <a:prstGeom prst="line">
                        <a:avLst/>
                      </a:prstGeom>
                    </p:spPr>
                    <p:style>
                      <a:lnRef idx="1">
                        <a:schemeClr val="dk1"/>
                      </a:lnRef>
                      <a:fillRef idx="0">
                        <a:schemeClr val="dk1"/>
                      </a:fillRef>
                      <a:effectRef idx="0">
                        <a:schemeClr val="dk1"/>
                      </a:effectRef>
                      <a:fontRef idx="minor">
                        <a:schemeClr val="tx1"/>
                      </a:fontRef>
                    </p:style>
                  </p:cxnSp>
                </p:grpSp>
                <p:grpSp>
                  <p:nvGrpSpPr>
                    <p:cNvPr id="43" name="Group 42">
                      <a:extLst>
                        <a:ext uri="{FF2B5EF4-FFF2-40B4-BE49-F238E27FC236}">
                          <a16:creationId xmlns:a16="http://schemas.microsoft.com/office/drawing/2014/main" id="{8EBDCE13-8EB9-4715-A845-41835712950A}"/>
                        </a:ext>
                      </a:extLst>
                    </p:cNvPr>
                    <p:cNvGrpSpPr/>
                    <p:nvPr/>
                  </p:nvGrpSpPr>
                  <p:grpSpPr>
                    <a:xfrm>
                      <a:off x="12749357" y="-349006"/>
                      <a:ext cx="2070193" cy="1261382"/>
                      <a:chOff x="337727" y="5596618"/>
                      <a:chExt cx="2070193" cy="1261382"/>
                    </a:xfrm>
                  </p:grpSpPr>
                  <p:sp>
                    <p:nvSpPr>
                      <p:cNvPr id="44" name="Rectangle 43">
                        <a:extLst>
                          <a:ext uri="{FF2B5EF4-FFF2-40B4-BE49-F238E27FC236}">
                            <a16:creationId xmlns:a16="http://schemas.microsoft.com/office/drawing/2014/main" id="{B0119A73-B9E9-4DC6-A6EC-6F1C66770B45}"/>
                          </a:ext>
                        </a:extLst>
                      </p:cNvPr>
                      <p:cNvSpPr/>
                      <p:nvPr/>
                    </p:nvSpPr>
                    <p:spPr>
                      <a:xfrm>
                        <a:off x="337727" y="5596618"/>
                        <a:ext cx="2070193" cy="27432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cxnSp>
                    <p:nvCxnSpPr>
                      <p:cNvPr id="45" name="Straight Connector 44">
                        <a:extLst>
                          <a:ext uri="{FF2B5EF4-FFF2-40B4-BE49-F238E27FC236}">
                            <a16:creationId xmlns:a16="http://schemas.microsoft.com/office/drawing/2014/main" id="{AD984240-E575-44FA-867D-0A69F6999B51}"/>
                          </a:ext>
                        </a:extLst>
                      </p:cNvPr>
                      <p:cNvCxnSpPr/>
                      <p:nvPr/>
                    </p:nvCxnSpPr>
                    <p:spPr>
                      <a:xfrm>
                        <a:off x="340902" y="5608078"/>
                        <a:ext cx="0" cy="1249922"/>
                      </a:xfrm>
                      <a:prstGeom prst="line">
                        <a:avLst/>
                      </a:prstGeom>
                    </p:spPr>
                    <p:style>
                      <a:lnRef idx="1">
                        <a:schemeClr val="dk1"/>
                      </a:lnRef>
                      <a:fillRef idx="0">
                        <a:schemeClr val="dk1"/>
                      </a:fillRef>
                      <a:effectRef idx="0">
                        <a:schemeClr val="dk1"/>
                      </a:effectRef>
                      <a:fontRef idx="minor">
                        <a:schemeClr val="tx1"/>
                      </a:fontRef>
                    </p:style>
                  </p:cxnSp>
                </p:grpSp>
              </p:grpSp>
              <p:sp>
                <p:nvSpPr>
                  <p:cNvPr id="50" name="Rounded Rectangle 75">
                    <a:extLst>
                      <a:ext uri="{FF2B5EF4-FFF2-40B4-BE49-F238E27FC236}">
                        <a16:creationId xmlns:a16="http://schemas.microsoft.com/office/drawing/2014/main" id="{B1A6947E-A784-4E34-8A4B-63F181FA1211}"/>
                      </a:ext>
                    </a:extLst>
                  </p:cNvPr>
                  <p:cNvSpPr/>
                  <p:nvPr/>
                </p:nvSpPr>
                <p:spPr>
                  <a:xfrm>
                    <a:off x="162860" y="6251487"/>
                    <a:ext cx="1690248" cy="539862"/>
                  </a:xfrm>
                  <a:prstGeom prst="roundRect">
                    <a:avLst>
                      <a:gd name="adj" fmla="val 0"/>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200" b="1" dirty="0">
                        <a:solidFill>
                          <a:srgbClr val="8D0E7D"/>
                        </a:solidFill>
                        <a:latin typeface="Calibri" panose="020F0502020204030204"/>
                        <a:cs typeface="Arial" panose="020B0604020202020204" pitchFamily="34" charset="0"/>
                      </a:rPr>
                      <a:t>SS - 2016</a:t>
                    </a:r>
                  </a:p>
                </p:txBody>
              </p:sp>
              <p:sp>
                <p:nvSpPr>
                  <p:cNvPr id="57" name="Rounded Rectangle 75">
                    <a:extLst>
                      <a:ext uri="{FF2B5EF4-FFF2-40B4-BE49-F238E27FC236}">
                        <a16:creationId xmlns:a16="http://schemas.microsoft.com/office/drawing/2014/main" id="{1B0CE29A-2321-4E65-B85C-E71D6A8B2BB9}"/>
                      </a:ext>
                    </a:extLst>
                  </p:cNvPr>
                  <p:cNvSpPr/>
                  <p:nvPr/>
                </p:nvSpPr>
                <p:spPr>
                  <a:xfrm>
                    <a:off x="1907987" y="5562618"/>
                    <a:ext cx="1642651" cy="540398"/>
                  </a:xfrm>
                  <a:prstGeom prst="roundRect">
                    <a:avLst>
                      <a:gd name="adj" fmla="val 0"/>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200" b="1" dirty="0">
                        <a:solidFill>
                          <a:srgbClr val="4140CC"/>
                        </a:solidFill>
                        <a:latin typeface="Calibri" panose="020F0502020204030204"/>
                        <a:cs typeface="Arial" panose="020B0604020202020204" pitchFamily="34" charset="0"/>
                      </a:rPr>
                      <a:t>SS - 2017</a:t>
                    </a:r>
                  </a:p>
                </p:txBody>
              </p:sp>
            </p:grpSp>
            <p:grpSp>
              <p:nvGrpSpPr>
                <p:cNvPr id="3" name="Group 2">
                  <a:extLst>
                    <a:ext uri="{FF2B5EF4-FFF2-40B4-BE49-F238E27FC236}">
                      <a16:creationId xmlns:a16="http://schemas.microsoft.com/office/drawing/2014/main" id="{85B33E10-5372-4A47-B503-D8E77ED5EE87}"/>
                    </a:ext>
                  </a:extLst>
                </p:cNvPr>
                <p:cNvGrpSpPr/>
                <p:nvPr/>
              </p:nvGrpSpPr>
              <p:grpSpPr>
                <a:xfrm>
                  <a:off x="150366" y="3328289"/>
                  <a:ext cx="1661855" cy="1616598"/>
                  <a:chOff x="150366" y="3328289"/>
                  <a:chExt cx="1661855" cy="1616598"/>
                </a:xfrm>
              </p:grpSpPr>
              <p:sp>
                <p:nvSpPr>
                  <p:cNvPr id="2" name="Rectangle 1">
                    <a:extLst>
                      <a:ext uri="{FF2B5EF4-FFF2-40B4-BE49-F238E27FC236}">
                        <a16:creationId xmlns:a16="http://schemas.microsoft.com/office/drawing/2014/main" id="{26933EEE-F6C7-4201-BB41-8EA20E06DF1C}"/>
                      </a:ext>
                    </a:extLst>
                  </p:cNvPr>
                  <p:cNvSpPr/>
                  <p:nvPr/>
                </p:nvSpPr>
                <p:spPr>
                  <a:xfrm>
                    <a:off x="162859" y="3962056"/>
                    <a:ext cx="45719" cy="98283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68" name="Rounded Rectangle 77">
                    <a:extLst>
                      <a:ext uri="{FF2B5EF4-FFF2-40B4-BE49-F238E27FC236}">
                        <a16:creationId xmlns:a16="http://schemas.microsoft.com/office/drawing/2014/main" id="{05F5CA3C-17EA-43BB-AEB6-131CC0309B77}"/>
                      </a:ext>
                    </a:extLst>
                  </p:cNvPr>
                  <p:cNvSpPr/>
                  <p:nvPr/>
                </p:nvSpPr>
                <p:spPr>
                  <a:xfrm>
                    <a:off x="150366" y="3328289"/>
                    <a:ext cx="1661855" cy="1118100"/>
                  </a:xfrm>
                  <a:prstGeom prst="flowChartDelay">
                    <a:avLst/>
                  </a:prstGeom>
                  <a:solidFill>
                    <a:schemeClr val="bg1">
                      <a:lumMod val="95000"/>
                    </a:schemeClr>
                  </a:solidFill>
                  <a:ln>
                    <a:solidFill>
                      <a:srgbClr val="830C7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900" dirty="0">
                        <a:solidFill>
                          <a:schemeClr val="tx1"/>
                        </a:solidFill>
                        <a:cs typeface="Arial" panose="020B0604020202020204" pitchFamily="34" charset="0"/>
                      </a:rPr>
                      <a:t>Measuring </a:t>
                    </a:r>
                    <a:r>
                      <a:rPr lang="en-US" sz="900" b="1" dirty="0">
                        <a:solidFill>
                          <a:schemeClr val="tx1"/>
                        </a:solidFill>
                        <a:cs typeface="Arial" panose="020B0604020202020204" pitchFamily="34" charset="0"/>
                      </a:rPr>
                      <a:t>Physical Progress</a:t>
                    </a:r>
                  </a:p>
                </p:txBody>
              </p:sp>
            </p:grpSp>
            <p:sp>
              <p:nvSpPr>
                <p:cNvPr id="70" name="Rounded Rectangle 25">
                  <a:extLst>
                    <a:ext uri="{FF2B5EF4-FFF2-40B4-BE49-F238E27FC236}">
                      <a16:creationId xmlns:a16="http://schemas.microsoft.com/office/drawing/2014/main" id="{59CEBFD8-321D-4A38-99B7-90CEDFDD68BB}"/>
                    </a:ext>
                  </a:extLst>
                </p:cNvPr>
                <p:cNvSpPr/>
                <p:nvPr/>
              </p:nvSpPr>
              <p:spPr>
                <a:xfrm>
                  <a:off x="152411" y="6282425"/>
                  <a:ext cx="1700696" cy="419518"/>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400" dirty="0">
                      <a:solidFill>
                        <a:prstClr val="black"/>
                      </a:solidFill>
                      <a:latin typeface="Calibri" panose="020F0502020204030204"/>
                      <a:cs typeface="Arial" panose="020B0604020202020204" pitchFamily="34" charset="0"/>
                    </a:rPr>
                    <a:t>No. 1: </a:t>
                  </a:r>
                  <a:r>
                    <a:rPr lang="en-US" sz="1400" b="1" dirty="0">
                      <a:solidFill>
                        <a:prstClr val="black"/>
                      </a:solidFill>
                      <a:latin typeface="Calibri" panose="020F0502020204030204"/>
                      <a:cs typeface="Arial" panose="020B0604020202020204" pitchFamily="34" charset="0"/>
                    </a:rPr>
                    <a:t>Mysuru</a:t>
                  </a:r>
                </a:p>
              </p:txBody>
            </p:sp>
            <p:sp>
              <p:nvSpPr>
                <p:cNvPr id="71" name="Rounded Rectangle 27">
                  <a:extLst>
                    <a:ext uri="{FF2B5EF4-FFF2-40B4-BE49-F238E27FC236}">
                      <a16:creationId xmlns:a16="http://schemas.microsoft.com/office/drawing/2014/main" id="{518F074A-EFF1-4BFA-862E-331341E4273E}"/>
                    </a:ext>
                  </a:extLst>
                </p:cNvPr>
                <p:cNvSpPr/>
                <p:nvPr/>
              </p:nvSpPr>
              <p:spPr>
                <a:xfrm>
                  <a:off x="1907988" y="6275992"/>
                  <a:ext cx="6735246" cy="428796"/>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400" dirty="0">
                      <a:solidFill>
                        <a:prstClr val="black"/>
                      </a:solidFill>
                      <a:latin typeface="Calibri" panose="020F0502020204030204"/>
                      <a:cs typeface="Arial" panose="020B0604020202020204" pitchFamily="34" charset="0"/>
                    </a:rPr>
                    <a:t>No. 1: </a:t>
                  </a:r>
                  <a:r>
                    <a:rPr lang="en-US" sz="1400" b="1" dirty="0">
                      <a:solidFill>
                        <a:prstClr val="black"/>
                      </a:solidFill>
                      <a:latin typeface="Calibri" panose="020F0502020204030204"/>
                      <a:cs typeface="Arial" panose="020B0604020202020204" pitchFamily="34" charset="0"/>
                    </a:rPr>
                    <a:t>Indore</a:t>
                  </a:r>
                </a:p>
              </p:txBody>
            </p:sp>
            <p:sp>
              <p:nvSpPr>
                <p:cNvPr id="72" name="Rounded Rectangle 30">
                  <a:extLst>
                    <a:ext uri="{FF2B5EF4-FFF2-40B4-BE49-F238E27FC236}">
                      <a16:creationId xmlns:a16="http://schemas.microsoft.com/office/drawing/2014/main" id="{390BB5D8-09B2-4520-BAE9-06CB736879BC}"/>
                    </a:ext>
                  </a:extLst>
                </p:cNvPr>
                <p:cNvSpPr/>
                <p:nvPr/>
              </p:nvSpPr>
              <p:spPr>
                <a:xfrm>
                  <a:off x="8698116" y="6273209"/>
                  <a:ext cx="3341474" cy="416234"/>
                </a:xfrm>
                <a:prstGeom prst="roundRect">
                  <a:avLst>
                    <a:gd name="adj" fmla="val 0"/>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400" dirty="0">
                      <a:solidFill>
                        <a:prstClr val="black"/>
                      </a:solidFill>
                      <a:latin typeface="Calibri" panose="020F0502020204030204"/>
                      <a:cs typeface="Arial" panose="020B0604020202020204" pitchFamily="34" charset="0"/>
                    </a:rPr>
                    <a:t>No. 1: </a:t>
                  </a:r>
                  <a:r>
                    <a:rPr lang="en-US" sz="1400" b="1" dirty="0">
                      <a:solidFill>
                        <a:prstClr val="black"/>
                      </a:solidFill>
                      <a:latin typeface="Calibri" panose="020F0502020204030204"/>
                      <a:cs typeface="Arial" panose="020B0604020202020204" pitchFamily="34" charset="0"/>
                    </a:rPr>
                    <a:t>TBA</a:t>
                  </a:r>
                </a:p>
              </p:txBody>
            </p:sp>
            <p:grpSp>
              <p:nvGrpSpPr>
                <p:cNvPr id="73" name="Group 72">
                  <a:extLst>
                    <a:ext uri="{FF2B5EF4-FFF2-40B4-BE49-F238E27FC236}">
                      <a16:creationId xmlns:a16="http://schemas.microsoft.com/office/drawing/2014/main" id="{B5FFCF9B-F8C6-47C0-8373-DC886C57119B}"/>
                    </a:ext>
                  </a:extLst>
                </p:cNvPr>
                <p:cNvGrpSpPr/>
                <p:nvPr/>
              </p:nvGrpSpPr>
              <p:grpSpPr>
                <a:xfrm>
                  <a:off x="204223" y="5456854"/>
                  <a:ext cx="1648884" cy="767756"/>
                  <a:chOff x="70056" y="4501013"/>
                  <a:chExt cx="1690308" cy="810021"/>
                </a:xfrm>
              </p:grpSpPr>
              <p:sp>
                <p:nvSpPr>
                  <p:cNvPr id="74" name="Rectangle: Top Corners Rounded 73">
                    <a:extLst>
                      <a:ext uri="{FF2B5EF4-FFF2-40B4-BE49-F238E27FC236}">
                        <a16:creationId xmlns:a16="http://schemas.microsoft.com/office/drawing/2014/main" id="{11A5769C-E1D6-4853-AFB9-C2F3A9303EFD}"/>
                      </a:ext>
                    </a:extLst>
                  </p:cNvPr>
                  <p:cNvSpPr/>
                  <p:nvPr/>
                </p:nvSpPr>
                <p:spPr>
                  <a:xfrm>
                    <a:off x="70056" y="4501013"/>
                    <a:ext cx="1690308" cy="810021"/>
                  </a:xfrm>
                  <a:prstGeom prst="round2SameRect">
                    <a:avLst>
                      <a:gd name="adj1" fmla="val 0"/>
                      <a:gd name="adj2" fmla="val 0"/>
                    </a:avLst>
                  </a:prstGeom>
                  <a:solidFill>
                    <a:srgbClr val="FCE4F9"/>
                  </a:solidFill>
                  <a:ln>
                    <a:solidFill>
                      <a:srgbClr val="820C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dirty="0">
                      <a:solidFill>
                        <a:prstClr val="white"/>
                      </a:solidFill>
                      <a:latin typeface="Calibri" panose="020F0502020204030204"/>
                    </a:endParaRPr>
                  </a:p>
                </p:txBody>
              </p:sp>
              <p:sp>
                <p:nvSpPr>
                  <p:cNvPr id="76" name="Rounded Rectangle 76">
                    <a:extLst>
                      <a:ext uri="{FF2B5EF4-FFF2-40B4-BE49-F238E27FC236}">
                        <a16:creationId xmlns:a16="http://schemas.microsoft.com/office/drawing/2014/main" id="{4DD95629-0778-4F25-BBEC-DD0ABC638D1C}"/>
                      </a:ext>
                    </a:extLst>
                  </p:cNvPr>
                  <p:cNvSpPr/>
                  <p:nvPr/>
                </p:nvSpPr>
                <p:spPr>
                  <a:xfrm>
                    <a:off x="155528" y="4554969"/>
                    <a:ext cx="1532124" cy="676808"/>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600" b="1" dirty="0">
                        <a:solidFill>
                          <a:prstClr val="black"/>
                        </a:solidFill>
                        <a:latin typeface="Calibri" panose="020F0502020204030204"/>
                        <a:cs typeface="Arial" panose="020B0604020202020204" pitchFamily="34" charset="0"/>
                      </a:rPr>
                      <a:t>73 </a:t>
                    </a:r>
                  </a:p>
                  <a:p>
                    <a:pPr marL="89412" algn="ctr" defTabSz="1320547">
                      <a:defRPr/>
                    </a:pPr>
                    <a:r>
                      <a:rPr lang="en-US" sz="1600" b="1" dirty="0">
                        <a:solidFill>
                          <a:prstClr val="black"/>
                        </a:solidFill>
                        <a:latin typeface="Calibri" panose="020F0502020204030204"/>
                        <a:cs typeface="Arial" panose="020B0604020202020204" pitchFamily="34" charset="0"/>
                      </a:rPr>
                      <a:t>Cities</a:t>
                    </a:r>
                  </a:p>
                </p:txBody>
              </p:sp>
            </p:grpSp>
            <p:grpSp>
              <p:nvGrpSpPr>
                <p:cNvPr id="47" name="Group 46">
                  <a:extLst>
                    <a:ext uri="{FF2B5EF4-FFF2-40B4-BE49-F238E27FC236}">
                      <a16:creationId xmlns:a16="http://schemas.microsoft.com/office/drawing/2014/main" id="{B8DA2B97-CAA2-49A2-8AEE-534EA0B9003F}"/>
                    </a:ext>
                  </a:extLst>
                </p:cNvPr>
                <p:cNvGrpSpPr/>
                <p:nvPr/>
              </p:nvGrpSpPr>
              <p:grpSpPr>
                <a:xfrm>
                  <a:off x="1907987" y="5046592"/>
                  <a:ext cx="1642650" cy="1178017"/>
                  <a:chOff x="70056" y="4501013"/>
                  <a:chExt cx="1690308" cy="810021"/>
                </a:xfrm>
              </p:grpSpPr>
              <p:sp>
                <p:nvSpPr>
                  <p:cNvPr id="48" name="Rectangle: Top Corners Rounded 47">
                    <a:extLst>
                      <a:ext uri="{FF2B5EF4-FFF2-40B4-BE49-F238E27FC236}">
                        <a16:creationId xmlns:a16="http://schemas.microsoft.com/office/drawing/2014/main" id="{3B866D96-5699-41EA-827F-88A31680A498}"/>
                      </a:ext>
                    </a:extLst>
                  </p:cNvPr>
                  <p:cNvSpPr/>
                  <p:nvPr/>
                </p:nvSpPr>
                <p:spPr>
                  <a:xfrm>
                    <a:off x="70056" y="4501013"/>
                    <a:ext cx="1690308" cy="810021"/>
                  </a:xfrm>
                  <a:prstGeom prst="round2SameRect">
                    <a:avLst>
                      <a:gd name="adj1" fmla="val 0"/>
                      <a:gd name="adj2" fmla="val 0"/>
                    </a:avLst>
                  </a:prstGeom>
                  <a:solidFill>
                    <a:srgbClr val="DDDDF7"/>
                  </a:solidFill>
                  <a:ln>
                    <a:solidFill>
                      <a:srgbClr val="820C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dirty="0">
                      <a:solidFill>
                        <a:prstClr val="white"/>
                      </a:solidFill>
                      <a:latin typeface="Calibri" panose="020F0502020204030204"/>
                    </a:endParaRPr>
                  </a:p>
                </p:txBody>
              </p:sp>
              <p:sp>
                <p:nvSpPr>
                  <p:cNvPr id="51" name="Rounded Rectangle 76">
                    <a:extLst>
                      <a:ext uri="{FF2B5EF4-FFF2-40B4-BE49-F238E27FC236}">
                        <a16:creationId xmlns:a16="http://schemas.microsoft.com/office/drawing/2014/main" id="{FF6C5822-A3F1-4CC7-9E2D-B6D3A1F1C598}"/>
                      </a:ext>
                    </a:extLst>
                  </p:cNvPr>
                  <p:cNvSpPr/>
                  <p:nvPr/>
                </p:nvSpPr>
                <p:spPr>
                  <a:xfrm>
                    <a:off x="155528" y="4554969"/>
                    <a:ext cx="1516836" cy="676808"/>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600" b="1" dirty="0">
                        <a:solidFill>
                          <a:prstClr val="black"/>
                        </a:solidFill>
                        <a:latin typeface="Calibri" panose="020F0502020204030204"/>
                        <a:cs typeface="Arial" panose="020B0604020202020204" pitchFamily="34" charset="0"/>
                      </a:rPr>
                      <a:t>434</a:t>
                    </a:r>
                  </a:p>
                  <a:p>
                    <a:pPr marL="89412" algn="ctr" defTabSz="1320547">
                      <a:defRPr/>
                    </a:pPr>
                    <a:r>
                      <a:rPr lang="en-US" sz="1600" b="1" dirty="0">
                        <a:solidFill>
                          <a:prstClr val="black"/>
                        </a:solidFill>
                        <a:latin typeface="Calibri" panose="020F0502020204030204"/>
                        <a:cs typeface="Arial" panose="020B0604020202020204" pitchFamily="34" charset="0"/>
                      </a:rPr>
                      <a:t>Cities</a:t>
                    </a:r>
                  </a:p>
                </p:txBody>
              </p:sp>
            </p:grpSp>
            <p:grpSp>
              <p:nvGrpSpPr>
                <p:cNvPr id="52" name="Group 51">
                  <a:extLst>
                    <a:ext uri="{FF2B5EF4-FFF2-40B4-BE49-F238E27FC236}">
                      <a16:creationId xmlns:a16="http://schemas.microsoft.com/office/drawing/2014/main" id="{4B9B9E62-342F-408C-85D7-8114F13117F1}"/>
                    </a:ext>
                  </a:extLst>
                </p:cNvPr>
                <p:cNvGrpSpPr/>
                <p:nvPr/>
              </p:nvGrpSpPr>
              <p:grpSpPr>
                <a:xfrm>
                  <a:off x="3604214" y="4586845"/>
                  <a:ext cx="1642650" cy="1619366"/>
                  <a:chOff x="70056" y="4501013"/>
                  <a:chExt cx="1690308" cy="810021"/>
                </a:xfrm>
              </p:grpSpPr>
              <p:sp>
                <p:nvSpPr>
                  <p:cNvPr id="53" name="Rectangle: Top Corners Rounded 52">
                    <a:extLst>
                      <a:ext uri="{FF2B5EF4-FFF2-40B4-BE49-F238E27FC236}">
                        <a16:creationId xmlns:a16="http://schemas.microsoft.com/office/drawing/2014/main" id="{71B4774B-DEA3-4DF1-8E9E-ADA6509DC0D5}"/>
                      </a:ext>
                    </a:extLst>
                  </p:cNvPr>
                  <p:cNvSpPr/>
                  <p:nvPr/>
                </p:nvSpPr>
                <p:spPr>
                  <a:xfrm>
                    <a:off x="70056" y="4501013"/>
                    <a:ext cx="1690308" cy="810021"/>
                  </a:xfrm>
                  <a:prstGeom prst="round2SameRect">
                    <a:avLst>
                      <a:gd name="adj1" fmla="val 0"/>
                      <a:gd name="adj2" fmla="val 0"/>
                    </a:avLst>
                  </a:prstGeom>
                  <a:solidFill>
                    <a:srgbClr val="CAF6F5"/>
                  </a:solidFill>
                  <a:ln>
                    <a:solidFill>
                      <a:srgbClr val="820C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dirty="0">
                      <a:solidFill>
                        <a:prstClr val="white"/>
                      </a:solidFill>
                      <a:latin typeface="Calibri" panose="020F0502020204030204"/>
                    </a:endParaRPr>
                  </a:p>
                </p:txBody>
              </p:sp>
              <p:sp>
                <p:nvSpPr>
                  <p:cNvPr id="54" name="Rounded Rectangle 76">
                    <a:extLst>
                      <a:ext uri="{FF2B5EF4-FFF2-40B4-BE49-F238E27FC236}">
                        <a16:creationId xmlns:a16="http://schemas.microsoft.com/office/drawing/2014/main" id="{05B9B792-B9EA-4568-B9B1-6DCA9E17DC9B}"/>
                      </a:ext>
                    </a:extLst>
                  </p:cNvPr>
                  <p:cNvSpPr/>
                  <p:nvPr/>
                </p:nvSpPr>
                <p:spPr>
                  <a:xfrm>
                    <a:off x="115911" y="4554969"/>
                    <a:ext cx="1593687" cy="676808"/>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600" b="1" dirty="0">
                        <a:solidFill>
                          <a:prstClr val="black"/>
                        </a:solidFill>
                        <a:latin typeface="Calibri" panose="020F0502020204030204"/>
                        <a:cs typeface="Arial" panose="020B0604020202020204" pitchFamily="34" charset="0"/>
                      </a:rPr>
                      <a:t>4,203</a:t>
                    </a:r>
                  </a:p>
                  <a:p>
                    <a:pPr marL="89412" algn="ctr" defTabSz="1320547">
                      <a:defRPr/>
                    </a:pPr>
                    <a:r>
                      <a:rPr lang="en-US" sz="1600" b="1" dirty="0">
                        <a:solidFill>
                          <a:prstClr val="black"/>
                        </a:solidFill>
                        <a:latin typeface="Calibri" panose="020F0502020204030204"/>
                        <a:cs typeface="Arial" panose="020B0604020202020204" pitchFamily="34" charset="0"/>
                      </a:rPr>
                      <a:t>Cities</a:t>
                    </a:r>
                  </a:p>
                </p:txBody>
              </p:sp>
            </p:grpSp>
            <p:grpSp>
              <p:nvGrpSpPr>
                <p:cNvPr id="55" name="Group 54">
                  <a:extLst>
                    <a:ext uri="{FF2B5EF4-FFF2-40B4-BE49-F238E27FC236}">
                      <a16:creationId xmlns:a16="http://schemas.microsoft.com/office/drawing/2014/main" id="{19094B08-913C-4F6C-9DCA-877929E09D9C}"/>
                    </a:ext>
                  </a:extLst>
                </p:cNvPr>
                <p:cNvGrpSpPr/>
                <p:nvPr/>
              </p:nvGrpSpPr>
              <p:grpSpPr>
                <a:xfrm>
                  <a:off x="5302488" y="4185240"/>
                  <a:ext cx="1642650" cy="2039369"/>
                  <a:chOff x="70056" y="4501013"/>
                  <a:chExt cx="1690308" cy="810021"/>
                </a:xfrm>
              </p:grpSpPr>
              <p:sp>
                <p:nvSpPr>
                  <p:cNvPr id="56" name="Rectangle: Top Corners Rounded 55">
                    <a:extLst>
                      <a:ext uri="{FF2B5EF4-FFF2-40B4-BE49-F238E27FC236}">
                        <a16:creationId xmlns:a16="http://schemas.microsoft.com/office/drawing/2014/main" id="{CBA13317-1705-452B-9002-F4673B468BFB}"/>
                      </a:ext>
                    </a:extLst>
                  </p:cNvPr>
                  <p:cNvSpPr/>
                  <p:nvPr/>
                </p:nvSpPr>
                <p:spPr>
                  <a:xfrm>
                    <a:off x="70056" y="4501013"/>
                    <a:ext cx="1690308" cy="810021"/>
                  </a:xfrm>
                  <a:prstGeom prst="round2SameRect">
                    <a:avLst>
                      <a:gd name="adj1" fmla="val 0"/>
                      <a:gd name="adj2" fmla="val 0"/>
                    </a:avLst>
                  </a:prstGeom>
                  <a:solidFill>
                    <a:srgbClr val="CAF6CA"/>
                  </a:solidFill>
                  <a:ln>
                    <a:solidFill>
                      <a:srgbClr val="820C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dirty="0">
                      <a:solidFill>
                        <a:prstClr val="white"/>
                      </a:solidFill>
                      <a:latin typeface="Calibri" panose="020F0502020204030204"/>
                    </a:endParaRPr>
                  </a:p>
                </p:txBody>
              </p:sp>
              <p:sp>
                <p:nvSpPr>
                  <p:cNvPr id="61" name="Rounded Rectangle 76">
                    <a:extLst>
                      <a:ext uri="{FF2B5EF4-FFF2-40B4-BE49-F238E27FC236}">
                        <a16:creationId xmlns:a16="http://schemas.microsoft.com/office/drawing/2014/main" id="{899F7EC0-37D2-4219-877A-E307CA84BFD6}"/>
                      </a:ext>
                    </a:extLst>
                  </p:cNvPr>
                  <p:cNvSpPr/>
                  <p:nvPr/>
                </p:nvSpPr>
                <p:spPr>
                  <a:xfrm>
                    <a:off x="125815" y="4554969"/>
                    <a:ext cx="1593687" cy="676808"/>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600" b="1" dirty="0">
                        <a:solidFill>
                          <a:prstClr val="black"/>
                        </a:solidFill>
                        <a:latin typeface="Calibri" panose="020F0502020204030204"/>
                        <a:cs typeface="Arial" panose="020B0604020202020204" pitchFamily="34" charset="0"/>
                      </a:rPr>
                      <a:t>4,237</a:t>
                    </a:r>
                  </a:p>
                  <a:p>
                    <a:pPr marL="89412" algn="ctr" defTabSz="1320547">
                      <a:defRPr/>
                    </a:pPr>
                    <a:r>
                      <a:rPr lang="en-US" sz="1600" b="1" dirty="0">
                        <a:solidFill>
                          <a:prstClr val="black"/>
                        </a:solidFill>
                        <a:latin typeface="Calibri" panose="020F0502020204030204"/>
                        <a:cs typeface="Arial" panose="020B0604020202020204" pitchFamily="34" charset="0"/>
                      </a:rPr>
                      <a:t>Cities</a:t>
                    </a:r>
                  </a:p>
                </p:txBody>
              </p:sp>
            </p:grpSp>
            <p:grpSp>
              <p:nvGrpSpPr>
                <p:cNvPr id="64" name="Group 63">
                  <a:extLst>
                    <a:ext uri="{FF2B5EF4-FFF2-40B4-BE49-F238E27FC236}">
                      <a16:creationId xmlns:a16="http://schemas.microsoft.com/office/drawing/2014/main" id="{30901F3F-3C2E-4061-8FF7-250F8CA41DA1}"/>
                    </a:ext>
                  </a:extLst>
                </p:cNvPr>
                <p:cNvGrpSpPr/>
                <p:nvPr/>
              </p:nvGrpSpPr>
              <p:grpSpPr>
                <a:xfrm>
                  <a:off x="6998715" y="3771401"/>
                  <a:ext cx="1642650" cy="2434809"/>
                  <a:chOff x="70056" y="4501013"/>
                  <a:chExt cx="1690308" cy="810021"/>
                </a:xfrm>
              </p:grpSpPr>
              <p:sp>
                <p:nvSpPr>
                  <p:cNvPr id="66" name="Rectangle: Top Corners Rounded 65">
                    <a:extLst>
                      <a:ext uri="{FF2B5EF4-FFF2-40B4-BE49-F238E27FC236}">
                        <a16:creationId xmlns:a16="http://schemas.microsoft.com/office/drawing/2014/main" id="{40031260-9EC6-4CE5-8234-D2A30AEDD619}"/>
                      </a:ext>
                    </a:extLst>
                  </p:cNvPr>
                  <p:cNvSpPr/>
                  <p:nvPr/>
                </p:nvSpPr>
                <p:spPr>
                  <a:xfrm>
                    <a:off x="70056" y="4501013"/>
                    <a:ext cx="1690308" cy="810021"/>
                  </a:xfrm>
                  <a:prstGeom prst="round2SameRect">
                    <a:avLst>
                      <a:gd name="adj1" fmla="val 0"/>
                      <a:gd name="adj2" fmla="val 0"/>
                    </a:avLst>
                  </a:prstGeom>
                  <a:solidFill>
                    <a:srgbClr val="FFD3C1"/>
                  </a:solidFill>
                  <a:ln>
                    <a:solidFill>
                      <a:srgbClr val="820C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dirty="0">
                      <a:solidFill>
                        <a:prstClr val="white"/>
                      </a:solidFill>
                      <a:latin typeface="Calibri" panose="020F0502020204030204"/>
                    </a:endParaRPr>
                  </a:p>
                </p:txBody>
              </p:sp>
              <p:sp>
                <p:nvSpPr>
                  <p:cNvPr id="67" name="Rounded Rectangle 76">
                    <a:extLst>
                      <a:ext uri="{FF2B5EF4-FFF2-40B4-BE49-F238E27FC236}">
                        <a16:creationId xmlns:a16="http://schemas.microsoft.com/office/drawing/2014/main" id="{8F112C6D-B4CC-4847-A19C-F0B19460A2C6}"/>
                      </a:ext>
                    </a:extLst>
                  </p:cNvPr>
                  <p:cNvSpPr/>
                  <p:nvPr/>
                </p:nvSpPr>
                <p:spPr>
                  <a:xfrm>
                    <a:off x="125815" y="4554969"/>
                    <a:ext cx="1593687" cy="676808"/>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600" b="1" dirty="0">
                        <a:solidFill>
                          <a:prstClr val="black"/>
                        </a:solidFill>
                        <a:latin typeface="Calibri" panose="020F0502020204030204"/>
                        <a:cs typeface="Arial" panose="020B0604020202020204" pitchFamily="34" charset="0"/>
                      </a:rPr>
                      <a:t>4,242</a:t>
                    </a:r>
                  </a:p>
                  <a:p>
                    <a:pPr marL="89412" algn="ctr" defTabSz="1320547">
                      <a:defRPr/>
                    </a:pPr>
                    <a:r>
                      <a:rPr lang="en-US" sz="1600" b="1" dirty="0">
                        <a:solidFill>
                          <a:prstClr val="black"/>
                        </a:solidFill>
                        <a:latin typeface="Calibri" panose="020F0502020204030204"/>
                        <a:cs typeface="Arial" panose="020B0604020202020204" pitchFamily="34" charset="0"/>
                      </a:rPr>
                      <a:t>Cities</a:t>
                    </a:r>
                  </a:p>
                </p:txBody>
              </p:sp>
            </p:grpSp>
            <p:grpSp>
              <p:nvGrpSpPr>
                <p:cNvPr id="69" name="Group 68">
                  <a:extLst>
                    <a:ext uri="{FF2B5EF4-FFF2-40B4-BE49-F238E27FC236}">
                      <a16:creationId xmlns:a16="http://schemas.microsoft.com/office/drawing/2014/main" id="{ADEF48AA-AC5E-4D30-9B81-C5D0AD6D3E23}"/>
                    </a:ext>
                  </a:extLst>
                </p:cNvPr>
                <p:cNvGrpSpPr/>
                <p:nvPr/>
              </p:nvGrpSpPr>
              <p:grpSpPr>
                <a:xfrm>
                  <a:off x="8713592" y="3337991"/>
                  <a:ext cx="1642650" cy="2865317"/>
                  <a:chOff x="70056" y="4501013"/>
                  <a:chExt cx="1690308" cy="810021"/>
                </a:xfrm>
              </p:grpSpPr>
              <p:sp>
                <p:nvSpPr>
                  <p:cNvPr id="77" name="Rectangle: Top Corners Rounded 76">
                    <a:extLst>
                      <a:ext uri="{FF2B5EF4-FFF2-40B4-BE49-F238E27FC236}">
                        <a16:creationId xmlns:a16="http://schemas.microsoft.com/office/drawing/2014/main" id="{EEBA5B25-E062-470A-B54A-66AA73A6C080}"/>
                      </a:ext>
                    </a:extLst>
                  </p:cNvPr>
                  <p:cNvSpPr/>
                  <p:nvPr/>
                </p:nvSpPr>
                <p:spPr>
                  <a:xfrm>
                    <a:off x="70056" y="4501013"/>
                    <a:ext cx="1690308" cy="810021"/>
                  </a:xfrm>
                  <a:prstGeom prst="round2SameRect">
                    <a:avLst>
                      <a:gd name="adj1" fmla="val 0"/>
                      <a:gd name="adj2" fmla="val 0"/>
                    </a:avLst>
                  </a:prstGeom>
                  <a:solidFill>
                    <a:srgbClr val="F3CDEE"/>
                  </a:solidFill>
                  <a:ln>
                    <a:solidFill>
                      <a:srgbClr val="820C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dirty="0">
                      <a:solidFill>
                        <a:prstClr val="white"/>
                      </a:solidFill>
                      <a:latin typeface="Calibri" panose="020F0502020204030204"/>
                    </a:endParaRPr>
                  </a:p>
                </p:txBody>
              </p:sp>
              <p:sp>
                <p:nvSpPr>
                  <p:cNvPr id="78" name="Rounded Rectangle 76">
                    <a:extLst>
                      <a:ext uri="{FF2B5EF4-FFF2-40B4-BE49-F238E27FC236}">
                        <a16:creationId xmlns:a16="http://schemas.microsoft.com/office/drawing/2014/main" id="{2DC24F1F-3505-459D-8ECB-DB1AE69A4E19}"/>
                      </a:ext>
                    </a:extLst>
                  </p:cNvPr>
                  <p:cNvSpPr/>
                  <p:nvPr/>
                </p:nvSpPr>
                <p:spPr>
                  <a:xfrm>
                    <a:off x="125815" y="4554969"/>
                    <a:ext cx="1593687" cy="676808"/>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600" b="1" dirty="0">
                        <a:solidFill>
                          <a:prstClr val="black"/>
                        </a:solidFill>
                        <a:latin typeface="Calibri" panose="020F0502020204030204"/>
                        <a:cs typeface="Arial" panose="020B0604020202020204" pitchFamily="34" charset="0"/>
                      </a:rPr>
                      <a:t>4,320 </a:t>
                    </a:r>
                  </a:p>
                  <a:p>
                    <a:pPr marL="89412" algn="ctr" defTabSz="1320547">
                      <a:defRPr/>
                    </a:pPr>
                    <a:r>
                      <a:rPr lang="en-US" sz="1600" b="1" dirty="0">
                        <a:solidFill>
                          <a:prstClr val="black"/>
                        </a:solidFill>
                        <a:latin typeface="Calibri" panose="020F0502020204030204"/>
                        <a:cs typeface="Arial" panose="020B0604020202020204" pitchFamily="34" charset="0"/>
                      </a:rPr>
                      <a:t>Cities</a:t>
                    </a:r>
                  </a:p>
                </p:txBody>
              </p:sp>
            </p:grpSp>
            <p:sp>
              <p:nvSpPr>
                <p:cNvPr id="80" name="Rectangle: Top Corners Rounded 79">
                  <a:extLst>
                    <a:ext uri="{FF2B5EF4-FFF2-40B4-BE49-F238E27FC236}">
                      <a16:creationId xmlns:a16="http://schemas.microsoft.com/office/drawing/2014/main" id="{4C1A3A0E-9868-446F-A6AB-1A0CFC0F2049}"/>
                    </a:ext>
                  </a:extLst>
                </p:cNvPr>
                <p:cNvSpPr/>
                <p:nvPr/>
              </p:nvSpPr>
              <p:spPr>
                <a:xfrm>
                  <a:off x="10409819" y="2894994"/>
                  <a:ext cx="1642650" cy="3289916"/>
                </a:xfrm>
                <a:prstGeom prst="round2SameRect">
                  <a:avLst>
                    <a:gd name="adj1" fmla="val 0"/>
                    <a:gd name="adj2" fmla="val 0"/>
                  </a:avLst>
                </a:prstGeom>
                <a:solidFill>
                  <a:srgbClr val="D9F4FF"/>
                </a:solidFill>
                <a:ln>
                  <a:solidFill>
                    <a:srgbClr val="820C7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400" dirty="0">
                    <a:solidFill>
                      <a:prstClr val="white"/>
                    </a:solidFill>
                    <a:latin typeface="Calibri" panose="020F0502020204030204"/>
                  </a:endParaRPr>
                </a:p>
              </p:txBody>
            </p:sp>
            <p:sp>
              <p:nvSpPr>
                <p:cNvPr id="82" name="Rounded Rectangle 75">
                  <a:extLst>
                    <a:ext uri="{FF2B5EF4-FFF2-40B4-BE49-F238E27FC236}">
                      <a16:creationId xmlns:a16="http://schemas.microsoft.com/office/drawing/2014/main" id="{2366467F-08F4-4818-9E92-C96BAA0D206A}"/>
                    </a:ext>
                  </a:extLst>
                </p:cNvPr>
                <p:cNvSpPr/>
                <p:nvPr/>
              </p:nvSpPr>
              <p:spPr>
                <a:xfrm>
                  <a:off x="3625675" y="4228260"/>
                  <a:ext cx="1642651" cy="309426"/>
                </a:xfrm>
                <a:prstGeom prst="roundRect">
                  <a:avLst>
                    <a:gd name="adj" fmla="val 0"/>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200" b="1" dirty="0">
                      <a:solidFill>
                        <a:srgbClr val="1B9996"/>
                      </a:solidFill>
                      <a:latin typeface="Calibri" panose="020F0502020204030204"/>
                      <a:cs typeface="Arial" panose="020B0604020202020204" pitchFamily="34" charset="0"/>
                    </a:rPr>
                    <a:t>SS - 2018</a:t>
                  </a:r>
                </a:p>
              </p:txBody>
            </p:sp>
            <p:sp>
              <p:nvSpPr>
                <p:cNvPr id="83" name="Rounded Rectangle 75">
                  <a:extLst>
                    <a:ext uri="{FF2B5EF4-FFF2-40B4-BE49-F238E27FC236}">
                      <a16:creationId xmlns:a16="http://schemas.microsoft.com/office/drawing/2014/main" id="{A3C0B5B3-A5F7-47DA-9EE0-ECDB6BAD2DAF}"/>
                    </a:ext>
                  </a:extLst>
                </p:cNvPr>
                <p:cNvSpPr/>
                <p:nvPr/>
              </p:nvSpPr>
              <p:spPr>
                <a:xfrm>
                  <a:off x="5323206" y="3790255"/>
                  <a:ext cx="1642651" cy="343602"/>
                </a:xfrm>
                <a:prstGeom prst="roundRect">
                  <a:avLst>
                    <a:gd name="adj" fmla="val 0"/>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200" b="1" dirty="0">
                      <a:solidFill>
                        <a:srgbClr val="189719"/>
                      </a:solidFill>
                      <a:latin typeface="Calibri" panose="020F0502020204030204"/>
                      <a:cs typeface="Arial" panose="020B0604020202020204" pitchFamily="34" charset="0"/>
                    </a:rPr>
                    <a:t>SS - 2019</a:t>
                  </a:r>
                </a:p>
              </p:txBody>
            </p:sp>
            <p:sp>
              <p:nvSpPr>
                <p:cNvPr id="85" name="Right Triangle 84">
                  <a:extLst>
                    <a:ext uri="{FF2B5EF4-FFF2-40B4-BE49-F238E27FC236}">
                      <a16:creationId xmlns:a16="http://schemas.microsoft.com/office/drawing/2014/main" id="{98E5B1B8-2F4C-427E-9C2B-CBEA2EC04902}"/>
                    </a:ext>
                  </a:extLst>
                </p:cNvPr>
                <p:cNvSpPr/>
                <p:nvPr/>
              </p:nvSpPr>
              <p:spPr>
                <a:xfrm flipH="1">
                  <a:off x="3101753" y="4053865"/>
                  <a:ext cx="363365" cy="189472"/>
                </a:xfrm>
                <a:prstGeom prst="rtTriangle">
                  <a:avLst/>
                </a:prstGeom>
                <a:gradFill flip="none" rotWithShape="1">
                  <a:gsLst>
                    <a:gs pos="0">
                      <a:srgbClr val="3837B4">
                        <a:shade val="30000"/>
                        <a:satMod val="115000"/>
                      </a:srgbClr>
                    </a:gs>
                    <a:gs pos="50000">
                      <a:srgbClr val="3837B4">
                        <a:shade val="67500"/>
                        <a:satMod val="115000"/>
                      </a:srgbClr>
                    </a:gs>
                    <a:gs pos="100000">
                      <a:srgbClr val="3837B4">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6" name="Right Triangle 85">
                  <a:extLst>
                    <a:ext uri="{FF2B5EF4-FFF2-40B4-BE49-F238E27FC236}">
                      <a16:creationId xmlns:a16="http://schemas.microsoft.com/office/drawing/2014/main" id="{66F3163C-6144-4F03-A8A5-29E2042391D7}"/>
                    </a:ext>
                  </a:extLst>
                </p:cNvPr>
                <p:cNvSpPr/>
                <p:nvPr/>
              </p:nvSpPr>
              <p:spPr>
                <a:xfrm flipH="1">
                  <a:off x="4788043" y="3651677"/>
                  <a:ext cx="363365" cy="189472"/>
                </a:xfrm>
                <a:prstGeom prst="rtTriangle">
                  <a:avLst/>
                </a:prstGeom>
                <a:solidFill>
                  <a:srgbClr val="1C9A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7" name="Right Triangle 86">
                  <a:extLst>
                    <a:ext uri="{FF2B5EF4-FFF2-40B4-BE49-F238E27FC236}">
                      <a16:creationId xmlns:a16="http://schemas.microsoft.com/office/drawing/2014/main" id="{3DB8037E-0B7E-42D7-96A1-F545E5AEC920}"/>
                    </a:ext>
                  </a:extLst>
                </p:cNvPr>
                <p:cNvSpPr/>
                <p:nvPr/>
              </p:nvSpPr>
              <p:spPr>
                <a:xfrm flipH="1">
                  <a:off x="6492797" y="3219394"/>
                  <a:ext cx="363365" cy="189472"/>
                </a:xfrm>
                <a:prstGeom prst="rtTriangle">
                  <a:avLst/>
                </a:prstGeom>
                <a:solidFill>
                  <a:srgbClr val="1AA3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8" name="Right Triangle 87">
                  <a:extLst>
                    <a:ext uri="{FF2B5EF4-FFF2-40B4-BE49-F238E27FC236}">
                      <a16:creationId xmlns:a16="http://schemas.microsoft.com/office/drawing/2014/main" id="{4956E9D8-CA96-454B-AD50-D2631D038884}"/>
                    </a:ext>
                  </a:extLst>
                </p:cNvPr>
                <p:cNvSpPr/>
                <p:nvPr/>
              </p:nvSpPr>
              <p:spPr>
                <a:xfrm flipH="1">
                  <a:off x="1396999" y="4486147"/>
                  <a:ext cx="363365" cy="189472"/>
                </a:xfrm>
                <a:prstGeom prst="rtTriangle">
                  <a:avLst/>
                </a:prstGeom>
                <a:gradFill flip="none" rotWithShape="1">
                  <a:gsLst>
                    <a:gs pos="0">
                      <a:srgbClr val="921A83">
                        <a:shade val="30000"/>
                        <a:satMod val="115000"/>
                      </a:srgbClr>
                    </a:gs>
                    <a:gs pos="50000">
                      <a:srgbClr val="921A83">
                        <a:shade val="67500"/>
                        <a:satMod val="115000"/>
                      </a:srgbClr>
                    </a:gs>
                    <a:gs pos="100000">
                      <a:srgbClr val="921A83">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89" name="Group 88">
                  <a:extLst>
                    <a:ext uri="{FF2B5EF4-FFF2-40B4-BE49-F238E27FC236}">
                      <a16:creationId xmlns:a16="http://schemas.microsoft.com/office/drawing/2014/main" id="{6F653C8E-C825-4E04-A8C8-6F2A10896103}"/>
                    </a:ext>
                  </a:extLst>
                </p:cNvPr>
                <p:cNvGrpSpPr/>
                <p:nvPr/>
              </p:nvGrpSpPr>
              <p:grpSpPr>
                <a:xfrm>
                  <a:off x="1833887" y="2872036"/>
                  <a:ext cx="1631811" cy="1616598"/>
                  <a:chOff x="150366" y="3328289"/>
                  <a:chExt cx="1631811" cy="1616598"/>
                </a:xfrm>
              </p:grpSpPr>
              <p:sp>
                <p:nvSpPr>
                  <p:cNvPr id="90" name="Rectangle 89">
                    <a:extLst>
                      <a:ext uri="{FF2B5EF4-FFF2-40B4-BE49-F238E27FC236}">
                        <a16:creationId xmlns:a16="http://schemas.microsoft.com/office/drawing/2014/main" id="{AC07FE05-8FF6-4081-8C9C-21595307E9C8}"/>
                      </a:ext>
                    </a:extLst>
                  </p:cNvPr>
                  <p:cNvSpPr/>
                  <p:nvPr/>
                </p:nvSpPr>
                <p:spPr>
                  <a:xfrm>
                    <a:off x="162859" y="3962056"/>
                    <a:ext cx="45719" cy="98283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1" name="Rounded Rectangle 77">
                    <a:extLst>
                      <a:ext uri="{FF2B5EF4-FFF2-40B4-BE49-F238E27FC236}">
                        <a16:creationId xmlns:a16="http://schemas.microsoft.com/office/drawing/2014/main" id="{18F150DF-187E-45BB-95AF-7C39B4125BB5}"/>
                      </a:ext>
                    </a:extLst>
                  </p:cNvPr>
                  <p:cNvSpPr/>
                  <p:nvPr/>
                </p:nvSpPr>
                <p:spPr>
                  <a:xfrm>
                    <a:off x="150366" y="3328289"/>
                    <a:ext cx="1631811" cy="1118100"/>
                  </a:xfrm>
                  <a:prstGeom prst="flowChartDelay">
                    <a:avLst/>
                  </a:prstGeom>
                  <a:solidFill>
                    <a:schemeClr val="bg1">
                      <a:lumMod val="95000"/>
                    </a:schemeClr>
                  </a:solidFill>
                  <a:ln>
                    <a:solidFill>
                      <a:srgbClr val="3F3EC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900" dirty="0">
                        <a:solidFill>
                          <a:schemeClr val="tx1"/>
                        </a:solidFill>
                        <a:cs typeface="Arial" panose="020B0604020202020204" pitchFamily="34" charset="0"/>
                      </a:rPr>
                      <a:t>Measuring</a:t>
                    </a:r>
                  </a:p>
                  <a:p>
                    <a:pPr marL="89412" algn="ctr" defTabSz="1320547">
                      <a:defRPr/>
                    </a:pPr>
                    <a:r>
                      <a:rPr lang="en-US" sz="900" dirty="0">
                        <a:solidFill>
                          <a:schemeClr val="tx1"/>
                        </a:solidFill>
                        <a:cs typeface="Arial" panose="020B0604020202020204" pitchFamily="34" charset="0"/>
                      </a:rPr>
                      <a:t> </a:t>
                    </a:r>
                    <a:r>
                      <a:rPr lang="en-US" sz="900" b="1" dirty="0">
                        <a:solidFill>
                          <a:schemeClr val="tx1"/>
                        </a:solidFill>
                        <a:cs typeface="Arial" panose="020B0604020202020204" pitchFamily="34" charset="0"/>
                      </a:rPr>
                      <a:t>Outputs</a:t>
                    </a:r>
                  </a:p>
                </p:txBody>
              </p:sp>
            </p:grpSp>
            <p:grpSp>
              <p:nvGrpSpPr>
                <p:cNvPr id="92" name="Group 91">
                  <a:extLst>
                    <a:ext uri="{FF2B5EF4-FFF2-40B4-BE49-F238E27FC236}">
                      <a16:creationId xmlns:a16="http://schemas.microsoft.com/office/drawing/2014/main" id="{9BFFAA23-E4B6-445E-8D02-3B7624525D64}"/>
                    </a:ext>
                  </a:extLst>
                </p:cNvPr>
                <p:cNvGrpSpPr/>
                <p:nvPr/>
              </p:nvGrpSpPr>
              <p:grpSpPr>
                <a:xfrm>
                  <a:off x="3539352" y="2453214"/>
                  <a:ext cx="1631811" cy="1616598"/>
                  <a:chOff x="150366" y="3328289"/>
                  <a:chExt cx="1631811" cy="1616598"/>
                </a:xfrm>
              </p:grpSpPr>
              <p:sp>
                <p:nvSpPr>
                  <p:cNvPr id="93" name="Rectangle 92">
                    <a:extLst>
                      <a:ext uri="{FF2B5EF4-FFF2-40B4-BE49-F238E27FC236}">
                        <a16:creationId xmlns:a16="http://schemas.microsoft.com/office/drawing/2014/main" id="{DDAB8E32-0975-4319-A4A3-B016433B4E98}"/>
                      </a:ext>
                    </a:extLst>
                  </p:cNvPr>
                  <p:cNvSpPr/>
                  <p:nvPr/>
                </p:nvSpPr>
                <p:spPr>
                  <a:xfrm>
                    <a:off x="162859" y="3962056"/>
                    <a:ext cx="45719" cy="98283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4" name="Rounded Rectangle 77">
                    <a:extLst>
                      <a:ext uri="{FF2B5EF4-FFF2-40B4-BE49-F238E27FC236}">
                        <a16:creationId xmlns:a16="http://schemas.microsoft.com/office/drawing/2014/main" id="{342A84DF-F792-4DE0-AEF3-BEFDF77BA681}"/>
                      </a:ext>
                    </a:extLst>
                  </p:cNvPr>
                  <p:cNvSpPr/>
                  <p:nvPr/>
                </p:nvSpPr>
                <p:spPr>
                  <a:xfrm>
                    <a:off x="150366" y="3328289"/>
                    <a:ext cx="1631811" cy="1118100"/>
                  </a:xfrm>
                  <a:prstGeom prst="flowChartDelay">
                    <a:avLst/>
                  </a:prstGeom>
                  <a:solidFill>
                    <a:schemeClr val="bg1">
                      <a:lumMod val="95000"/>
                    </a:schemeClr>
                  </a:solidFill>
                  <a:ln>
                    <a:solidFill>
                      <a:srgbClr val="1A928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900" dirty="0">
                        <a:solidFill>
                          <a:schemeClr val="tx1"/>
                        </a:solidFill>
                        <a:cs typeface="Arial" panose="020B0604020202020204" pitchFamily="34" charset="0"/>
                      </a:rPr>
                      <a:t>Measuring </a:t>
                    </a:r>
                    <a:r>
                      <a:rPr lang="en-US" sz="900" b="1" dirty="0">
                        <a:solidFill>
                          <a:schemeClr val="tx1"/>
                        </a:solidFill>
                        <a:cs typeface="Arial" panose="020B0604020202020204" pitchFamily="34" charset="0"/>
                      </a:rPr>
                      <a:t>Outcomes</a:t>
                    </a:r>
                  </a:p>
                </p:txBody>
              </p:sp>
            </p:grpSp>
            <p:grpSp>
              <p:nvGrpSpPr>
                <p:cNvPr id="95" name="Group 94">
                  <a:extLst>
                    <a:ext uri="{FF2B5EF4-FFF2-40B4-BE49-F238E27FC236}">
                      <a16:creationId xmlns:a16="http://schemas.microsoft.com/office/drawing/2014/main" id="{612A3ED7-13A7-4BE9-83BE-8365E28BC0AA}"/>
                    </a:ext>
                  </a:extLst>
                </p:cNvPr>
                <p:cNvGrpSpPr/>
                <p:nvPr/>
              </p:nvGrpSpPr>
              <p:grpSpPr>
                <a:xfrm>
                  <a:off x="5244244" y="2020545"/>
                  <a:ext cx="1631811" cy="1616598"/>
                  <a:chOff x="150366" y="3328289"/>
                  <a:chExt cx="1631811" cy="1616598"/>
                </a:xfrm>
              </p:grpSpPr>
              <p:sp>
                <p:nvSpPr>
                  <p:cNvPr id="96" name="Rectangle 95">
                    <a:extLst>
                      <a:ext uri="{FF2B5EF4-FFF2-40B4-BE49-F238E27FC236}">
                        <a16:creationId xmlns:a16="http://schemas.microsoft.com/office/drawing/2014/main" id="{AB4673F8-76D9-42E6-AD6D-F6706B478689}"/>
                      </a:ext>
                    </a:extLst>
                  </p:cNvPr>
                  <p:cNvSpPr/>
                  <p:nvPr/>
                </p:nvSpPr>
                <p:spPr>
                  <a:xfrm>
                    <a:off x="162859" y="3962056"/>
                    <a:ext cx="45719" cy="98283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97" name="Rounded Rectangle 77">
                    <a:extLst>
                      <a:ext uri="{FF2B5EF4-FFF2-40B4-BE49-F238E27FC236}">
                        <a16:creationId xmlns:a16="http://schemas.microsoft.com/office/drawing/2014/main" id="{3CDDA113-1853-4D4B-AE9B-E0A9601DB940}"/>
                      </a:ext>
                    </a:extLst>
                  </p:cNvPr>
                  <p:cNvSpPr/>
                  <p:nvPr/>
                </p:nvSpPr>
                <p:spPr>
                  <a:xfrm>
                    <a:off x="150366" y="3328289"/>
                    <a:ext cx="1631811" cy="1118100"/>
                  </a:xfrm>
                  <a:prstGeom prst="flowChartDelay">
                    <a:avLst/>
                  </a:prstGeom>
                  <a:solidFill>
                    <a:schemeClr val="bg1">
                      <a:lumMod val="95000"/>
                    </a:schemeClr>
                  </a:solidFill>
                  <a:ln>
                    <a:solidFill>
                      <a:srgbClr val="199C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900" b="1" dirty="0">
                        <a:solidFill>
                          <a:schemeClr val="tx1"/>
                        </a:solidFill>
                        <a:cs typeface="Arial" panose="020B0604020202020204" pitchFamily="34" charset="0"/>
                      </a:rPr>
                      <a:t>Sustaining</a:t>
                    </a:r>
                    <a:r>
                      <a:rPr lang="en-US" sz="900" dirty="0">
                        <a:solidFill>
                          <a:schemeClr val="tx1"/>
                        </a:solidFill>
                        <a:cs typeface="Arial" panose="020B0604020202020204" pitchFamily="34" charset="0"/>
                      </a:rPr>
                      <a:t> Swachhata</a:t>
                    </a:r>
                  </a:p>
                </p:txBody>
              </p:sp>
            </p:grpSp>
            <p:grpSp>
              <p:nvGrpSpPr>
                <p:cNvPr id="98" name="Group 97">
                  <a:extLst>
                    <a:ext uri="{FF2B5EF4-FFF2-40B4-BE49-F238E27FC236}">
                      <a16:creationId xmlns:a16="http://schemas.microsoft.com/office/drawing/2014/main" id="{6F8AFC8A-4B46-4F84-82DC-AE230C601F0F}"/>
                    </a:ext>
                  </a:extLst>
                </p:cNvPr>
                <p:cNvGrpSpPr/>
                <p:nvPr/>
              </p:nvGrpSpPr>
              <p:grpSpPr>
                <a:xfrm>
                  <a:off x="6932879" y="1607318"/>
                  <a:ext cx="1854052" cy="1616598"/>
                  <a:chOff x="150366" y="3328289"/>
                  <a:chExt cx="1854052" cy="1616598"/>
                </a:xfrm>
              </p:grpSpPr>
              <p:sp>
                <p:nvSpPr>
                  <p:cNvPr id="99" name="Rectangle 98">
                    <a:extLst>
                      <a:ext uri="{FF2B5EF4-FFF2-40B4-BE49-F238E27FC236}">
                        <a16:creationId xmlns:a16="http://schemas.microsoft.com/office/drawing/2014/main" id="{332A07AF-CD31-473F-A419-70554628B9B1}"/>
                      </a:ext>
                    </a:extLst>
                  </p:cNvPr>
                  <p:cNvSpPr/>
                  <p:nvPr/>
                </p:nvSpPr>
                <p:spPr>
                  <a:xfrm>
                    <a:off x="162859" y="3962056"/>
                    <a:ext cx="45719" cy="98283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00" name="Rounded Rectangle 77">
                    <a:extLst>
                      <a:ext uri="{FF2B5EF4-FFF2-40B4-BE49-F238E27FC236}">
                        <a16:creationId xmlns:a16="http://schemas.microsoft.com/office/drawing/2014/main" id="{D6C4F258-0062-4B36-98FA-C33D36BBC364}"/>
                      </a:ext>
                    </a:extLst>
                  </p:cNvPr>
                  <p:cNvSpPr/>
                  <p:nvPr/>
                </p:nvSpPr>
                <p:spPr>
                  <a:xfrm>
                    <a:off x="150366" y="3328289"/>
                    <a:ext cx="1854052" cy="1118100"/>
                  </a:xfrm>
                  <a:prstGeom prst="flowChartDelay">
                    <a:avLst/>
                  </a:prstGeom>
                  <a:solidFill>
                    <a:schemeClr val="bg1">
                      <a:lumMod val="95000"/>
                    </a:schemeClr>
                  </a:solidFill>
                  <a:ln>
                    <a:solidFill>
                      <a:srgbClr val="DC4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endParaRPr lang="en-US" sz="900" dirty="0">
                      <a:solidFill>
                        <a:schemeClr val="tx1"/>
                      </a:solidFill>
                      <a:cs typeface="Arial" panose="020B0604020202020204" pitchFamily="34" charset="0"/>
                    </a:endParaRPr>
                  </a:p>
                </p:txBody>
              </p:sp>
            </p:grpSp>
            <p:grpSp>
              <p:nvGrpSpPr>
                <p:cNvPr id="101" name="Group 100">
                  <a:extLst>
                    <a:ext uri="{FF2B5EF4-FFF2-40B4-BE49-F238E27FC236}">
                      <a16:creationId xmlns:a16="http://schemas.microsoft.com/office/drawing/2014/main" id="{5E30F330-4DDF-4373-90D8-E3C2ABAE4C9F}"/>
                    </a:ext>
                  </a:extLst>
                </p:cNvPr>
                <p:cNvGrpSpPr/>
                <p:nvPr/>
              </p:nvGrpSpPr>
              <p:grpSpPr>
                <a:xfrm>
                  <a:off x="8832652" y="1153430"/>
                  <a:ext cx="1631811" cy="1616598"/>
                  <a:chOff x="355324" y="3328289"/>
                  <a:chExt cx="1631811" cy="1616598"/>
                </a:xfrm>
              </p:grpSpPr>
              <p:sp>
                <p:nvSpPr>
                  <p:cNvPr id="102" name="Rectangle 101">
                    <a:extLst>
                      <a:ext uri="{FF2B5EF4-FFF2-40B4-BE49-F238E27FC236}">
                        <a16:creationId xmlns:a16="http://schemas.microsoft.com/office/drawing/2014/main" id="{3A8BD01C-27F9-4E40-994A-725734644A81}"/>
                      </a:ext>
                    </a:extLst>
                  </p:cNvPr>
                  <p:cNvSpPr/>
                  <p:nvPr/>
                </p:nvSpPr>
                <p:spPr>
                  <a:xfrm>
                    <a:off x="383583" y="3962056"/>
                    <a:ext cx="45719" cy="98283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03" name="Rounded Rectangle 77">
                    <a:extLst>
                      <a:ext uri="{FF2B5EF4-FFF2-40B4-BE49-F238E27FC236}">
                        <a16:creationId xmlns:a16="http://schemas.microsoft.com/office/drawing/2014/main" id="{6F5F850F-1284-4422-AFB2-5009500BB402}"/>
                      </a:ext>
                    </a:extLst>
                  </p:cNvPr>
                  <p:cNvSpPr/>
                  <p:nvPr/>
                </p:nvSpPr>
                <p:spPr>
                  <a:xfrm>
                    <a:off x="355324" y="3328289"/>
                    <a:ext cx="1631811" cy="1118100"/>
                  </a:xfrm>
                  <a:prstGeom prst="flowChartDelay">
                    <a:avLst/>
                  </a:prstGeom>
                  <a:solidFill>
                    <a:schemeClr val="bg1">
                      <a:lumMod val="95000"/>
                    </a:schemeClr>
                  </a:solidFill>
                  <a:ln>
                    <a:solidFill>
                      <a:srgbClr val="BB2DA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900" b="1" dirty="0">
                        <a:solidFill>
                          <a:schemeClr val="tx1"/>
                        </a:solidFill>
                        <a:cs typeface="Arial" panose="020B0604020202020204" pitchFamily="34" charset="0"/>
                      </a:rPr>
                      <a:t>Integrated </a:t>
                    </a:r>
                    <a:r>
                      <a:rPr lang="en-US" sz="900" dirty="0">
                        <a:solidFill>
                          <a:schemeClr val="tx1"/>
                        </a:solidFill>
                        <a:cs typeface="Arial" panose="020B0604020202020204" pitchFamily="34" charset="0"/>
                      </a:rPr>
                      <a:t>Approach</a:t>
                    </a:r>
                  </a:p>
                </p:txBody>
              </p:sp>
            </p:grpSp>
            <p:grpSp>
              <p:nvGrpSpPr>
                <p:cNvPr id="104" name="Group 103">
                  <a:extLst>
                    <a:ext uri="{FF2B5EF4-FFF2-40B4-BE49-F238E27FC236}">
                      <a16:creationId xmlns:a16="http://schemas.microsoft.com/office/drawing/2014/main" id="{FE3B7F5B-18F5-418F-B803-1AC05B5FD817}"/>
                    </a:ext>
                  </a:extLst>
                </p:cNvPr>
                <p:cNvGrpSpPr/>
                <p:nvPr/>
              </p:nvGrpSpPr>
              <p:grpSpPr>
                <a:xfrm>
                  <a:off x="10544378" y="720963"/>
                  <a:ext cx="1631811" cy="1616598"/>
                  <a:chOff x="339558" y="3328289"/>
                  <a:chExt cx="1631811" cy="1616598"/>
                </a:xfrm>
              </p:grpSpPr>
              <p:sp>
                <p:nvSpPr>
                  <p:cNvPr id="105" name="Rectangle 104">
                    <a:extLst>
                      <a:ext uri="{FF2B5EF4-FFF2-40B4-BE49-F238E27FC236}">
                        <a16:creationId xmlns:a16="http://schemas.microsoft.com/office/drawing/2014/main" id="{67D0D725-0CA2-49FC-89D7-0FAC7863D674}"/>
                      </a:ext>
                    </a:extLst>
                  </p:cNvPr>
                  <p:cNvSpPr/>
                  <p:nvPr/>
                </p:nvSpPr>
                <p:spPr>
                  <a:xfrm>
                    <a:off x="352051" y="3962056"/>
                    <a:ext cx="45719" cy="982831"/>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106" name="Rounded Rectangle 77">
                    <a:extLst>
                      <a:ext uri="{FF2B5EF4-FFF2-40B4-BE49-F238E27FC236}">
                        <a16:creationId xmlns:a16="http://schemas.microsoft.com/office/drawing/2014/main" id="{4DC5E7B1-A48F-402E-A7FD-7F29FEEB309D}"/>
                      </a:ext>
                    </a:extLst>
                  </p:cNvPr>
                  <p:cNvSpPr/>
                  <p:nvPr/>
                </p:nvSpPr>
                <p:spPr>
                  <a:xfrm>
                    <a:off x="339558" y="3328289"/>
                    <a:ext cx="1631811" cy="1118100"/>
                  </a:xfrm>
                  <a:prstGeom prst="flowChartDelay">
                    <a:avLst/>
                  </a:prstGeom>
                  <a:solidFill>
                    <a:schemeClr val="bg1">
                      <a:lumMod val="95000"/>
                    </a:schemeClr>
                  </a:solidFill>
                  <a:ln>
                    <a:solidFill>
                      <a:srgbClr val="009DD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900" b="1" dirty="0">
                        <a:solidFill>
                          <a:schemeClr val="tx1"/>
                        </a:solidFill>
                        <a:cs typeface="Arial" panose="020B0604020202020204" pitchFamily="34" charset="0"/>
                      </a:rPr>
                      <a:t>People First</a:t>
                    </a:r>
                  </a:p>
                </p:txBody>
              </p:sp>
            </p:grpSp>
          </p:grpSp>
          <p:sp>
            <p:nvSpPr>
              <p:cNvPr id="113" name="Rounded Rectangle 75">
                <a:extLst>
                  <a:ext uri="{FF2B5EF4-FFF2-40B4-BE49-F238E27FC236}">
                    <a16:creationId xmlns:a16="http://schemas.microsoft.com/office/drawing/2014/main" id="{D5A20812-783A-474E-8AB0-CD40266A3090}"/>
                  </a:ext>
                </a:extLst>
              </p:cNvPr>
              <p:cNvSpPr/>
              <p:nvPr/>
            </p:nvSpPr>
            <p:spPr>
              <a:xfrm>
                <a:off x="7021531" y="3308505"/>
                <a:ext cx="1642651" cy="312871"/>
              </a:xfrm>
              <a:prstGeom prst="roundRect">
                <a:avLst>
                  <a:gd name="adj" fmla="val 0"/>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200" b="1" dirty="0">
                    <a:solidFill>
                      <a:srgbClr val="D73F00"/>
                    </a:solidFill>
                    <a:latin typeface="Calibri" panose="020F0502020204030204"/>
                    <a:cs typeface="Arial" panose="020B0604020202020204" pitchFamily="34" charset="0"/>
                  </a:rPr>
                  <a:t>SS - 2020</a:t>
                </a:r>
              </a:p>
            </p:txBody>
          </p:sp>
          <p:sp>
            <p:nvSpPr>
              <p:cNvPr id="114" name="Rounded Rectangle 75">
                <a:extLst>
                  <a:ext uri="{FF2B5EF4-FFF2-40B4-BE49-F238E27FC236}">
                    <a16:creationId xmlns:a16="http://schemas.microsoft.com/office/drawing/2014/main" id="{1D58068B-0CF4-42AE-9B15-AA317AD8AAD6}"/>
                  </a:ext>
                </a:extLst>
              </p:cNvPr>
              <p:cNvSpPr/>
              <p:nvPr/>
            </p:nvSpPr>
            <p:spPr>
              <a:xfrm>
                <a:off x="8739219" y="2923020"/>
                <a:ext cx="1642651" cy="281752"/>
              </a:xfrm>
              <a:prstGeom prst="roundRect">
                <a:avLst>
                  <a:gd name="adj" fmla="val 0"/>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200" b="1" dirty="0">
                    <a:solidFill>
                      <a:srgbClr val="DC37C9"/>
                    </a:solidFill>
                    <a:latin typeface="Calibri" panose="020F0502020204030204"/>
                    <a:cs typeface="Arial" panose="020B0604020202020204" pitchFamily="34" charset="0"/>
                  </a:rPr>
                  <a:t>SS - 2021</a:t>
                </a:r>
              </a:p>
            </p:txBody>
          </p:sp>
          <p:sp>
            <p:nvSpPr>
              <p:cNvPr id="115" name="Rounded Rectangle 75">
                <a:extLst>
                  <a:ext uri="{FF2B5EF4-FFF2-40B4-BE49-F238E27FC236}">
                    <a16:creationId xmlns:a16="http://schemas.microsoft.com/office/drawing/2014/main" id="{AB3542D5-1625-41DB-88E9-8FA0BF01231C}"/>
                  </a:ext>
                </a:extLst>
              </p:cNvPr>
              <p:cNvSpPr/>
              <p:nvPr/>
            </p:nvSpPr>
            <p:spPr>
              <a:xfrm>
                <a:off x="10436750" y="2524189"/>
                <a:ext cx="1642651" cy="312871"/>
              </a:xfrm>
              <a:prstGeom prst="roundRect">
                <a:avLst>
                  <a:gd name="adj" fmla="val 0"/>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412" algn="ctr" defTabSz="1320547">
                  <a:defRPr/>
                </a:pPr>
                <a:r>
                  <a:rPr lang="en-US" sz="1200" b="1" dirty="0">
                    <a:solidFill>
                      <a:srgbClr val="00ABEE"/>
                    </a:solidFill>
                    <a:latin typeface="Calibri" panose="020F0502020204030204"/>
                    <a:cs typeface="Arial" panose="020B0604020202020204" pitchFamily="34" charset="0"/>
                  </a:rPr>
                  <a:t>SS - 2022</a:t>
                </a:r>
              </a:p>
            </p:txBody>
          </p:sp>
        </p:grpSp>
        <p:sp>
          <p:nvSpPr>
            <p:cNvPr id="7" name="TextBox 6">
              <a:extLst>
                <a:ext uri="{FF2B5EF4-FFF2-40B4-BE49-F238E27FC236}">
                  <a16:creationId xmlns:a16="http://schemas.microsoft.com/office/drawing/2014/main" id="{7E15199F-7CA2-447D-9184-91199D0C55EB}"/>
                </a:ext>
              </a:extLst>
            </p:cNvPr>
            <p:cNvSpPr txBox="1"/>
            <p:nvPr/>
          </p:nvSpPr>
          <p:spPr>
            <a:xfrm>
              <a:off x="3915317" y="3133440"/>
              <a:ext cx="1349036" cy="507831"/>
            </a:xfrm>
            <a:prstGeom prst="rect">
              <a:avLst/>
            </a:prstGeom>
            <a:noFill/>
          </p:spPr>
          <p:txBody>
            <a:bodyPr wrap="square" rtlCol="0">
              <a:spAutoFit/>
            </a:bodyPr>
            <a:lstStyle/>
            <a:p>
              <a:r>
                <a:rPr lang="en-US" sz="900" b="1" dirty="0">
                  <a:solidFill>
                    <a:schemeClr val="tx1"/>
                  </a:solidFill>
                  <a:cs typeface="Arial" panose="020B0604020202020204" pitchFamily="34" charset="0"/>
                </a:rPr>
                <a:t>Institutionalizing</a:t>
              </a:r>
              <a:r>
                <a:rPr lang="en-US" sz="900" dirty="0">
                  <a:solidFill>
                    <a:schemeClr val="tx1"/>
                  </a:solidFill>
                  <a:cs typeface="Arial" panose="020B0604020202020204" pitchFamily="34" charset="0"/>
                </a:rPr>
                <a:t> </a:t>
              </a:r>
              <a:r>
                <a:rPr lang="en-US" sz="900" dirty="0" err="1">
                  <a:solidFill>
                    <a:schemeClr val="tx1"/>
                  </a:solidFill>
                  <a:cs typeface="Arial" panose="020B0604020202020204" pitchFamily="34" charset="0"/>
                </a:rPr>
                <a:t>Swachhata</a:t>
              </a:r>
              <a:endParaRPr lang="en-US" sz="900" dirty="0">
                <a:solidFill>
                  <a:schemeClr val="tx1"/>
                </a:solidFill>
                <a:cs typeface="Arial" panose="020B0604020202020204" pitchFamily="34" charset="0"/>
              </a:endParaRPr>
            </a:p>
            <a:p>
              <a:endParaRPr lang="en-IN" sz="900" dirty="0"/>
            </a:p>
          </p:txBody>
        </p:sp>
        <p:sp>
          <p:nvSpPr>
            <p:cNvPr id="8" name="TextBox 7">
              <a:extLst>
                <a:ext uri="{FF2B5EF4-FFF2-40B4-BE49-F238E27FC236}">
                  <a16:creationId xmlns:a16="http://schemas.microsoft.com/office/drawing/2014/main" id="{D009B209-57D6-40FC-8912-3AFDAA009698}"/>
                </a:ext>
              </a:extLst>
            </p:cNvPr>
            <p:cNvSpPr txBox="1"/>
            <p:nvPr/>
          </p:nvSpPr>
          <p:spPr>
            <a:xfrm>
              <a:off x="5743963" y="5008650"/>
              <a:ext cx="1133087" cy="584775"/>
            </a:xfrm>
            <a:prstGeom prst="rect">
              <a:avLst/>
            </a:prstGeom>
            <a:noFill/>
          </p:spPr>
          <p:txBody>
            <a:bodyPr wrap="square" rtlCol="0">
              <a:spAutoFit/>
            </a:bodyPr>
            <a:lstStyle/>
            <a:p>
              <a:pPr algn="ctr"/>
              <a:r>
                <a:rPr lang="en-US" sz="1600" b="1" dirty="0"/>
                <a:t>To be </a:t>
              </a:r>
            </a:p>
            <a:p>
              <a:pPr algn="ctr"/>
              <a:r>
                <a:rPr lang="en-US" sz="1600" b="1" dirty="0"/>
                <a:t>conducted</a:t>
              </a:r>
              <a:endParaRPr lang="en-IN" sz="1600" b="1" dirty="0"/>
            </a:p>
          </p:txBody>
        </p:sp>
      </p:grpSp>
      <p:sp>
        <p:nvSpPr>
          <p:cNvPr id="11" name="Rectangle 10">
            <a:extLst>
              <a:ext uri="{FF2B5EF4-FFF2-40B4-BE49-F238E27FC236}">
                <a16:creationId xmlns:a16="http://schemas.microsoft.com/office/drawing/2014/main" id="{B9E343B9-630B-4DCE-AE2C-1A128560A659}"/>
              </a:ext>
            </a:extLst>
          </p:cNvPr>
          <p:cNvSpPr/>
          <p:nvPr/>
        </p:nvSpPr>
        <p:spPr>
          <a:xfrm>
            <a:off x="5003482" y="1438286"/>
            <a:ext cx="1627683" cy="344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708591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791032"/>
            <a:ext cx="1262743" cy="1149507"/>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lnSpc>
                <a:spcPct val="107000"/>
              </a:lnSpc>
              <a:spcAft>
                <a:spcPts val="1121"/>
              </a:spcAft>
            </a:pPr>
            <a:r>
              <a:rPr lang="en-US" sz="3600" b="1" dirty="0">
                <a:solidFill>
                  <a:schemeClr val="tx1"/>
                </a:solidFill>
                <a:latin typeface="Arial"/>
                <a:ea typeface="Calibri"/>
                <a:cs typeface="Times New Roman"/>
              </a:rPr>
              <a:t>1.5</a:t>
            </a:r>
            <a:endParaRPr lang="en-SG" sz="1050" dirty="0">
              <a:solidFill>
                <a:schemeClr val="tx1"/>
              </a:solidFill>
              <a:ea typeface="Calibri"/>
              <a:cs typeface="Times New Roman"/>
            </a:endParaRPr>
          </a:p>
        </p:txBody>
      </p:sp>
      <p:sp>
        <p:nvSpPr>
          <p:cNvPr id="5" name="Rounded Rectangle 4"/>
          <p:cNvSpPr/>
          <p:nvPr/>
        </p:nvSpPr>
        <p:spPr>
          <a:xfrm>
            <a:off x="5633885" y="810735"/>
            <a:ext cx="1224116" cy="1132600"/>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lnSpc>
                <a:spcPct val="107000"/>
              </a:lnSpc>
            </a:pPr>
            <a:r>
              <a:rPr lang="en-US" sz="2000" b="1" dirty="0">
                <a:solidFill>
                  <a:schemeClr val="tx1"/>
                </a:solidFill>
                <a:latin typeface="Arial"/>
                <a:ea typeface="Calibri"/>
                <a:cs typeface="Times New Roman"/>
              </a:rPr>
              <a:t>Marks</a:t>
            </a:r>
          </a:p>
          <a:p>
            <a:pPr algn="ctr">
              <a:lnSpc>
                <a:spcPct val="107000"/>
              </a:lnSpc>
            </a:pPr>
            <a:r>
              <a:rPr lang="en-US" sz="2000" b="1" dirty="0">
                <a:solidFill>
                  <a:schemeClr val="tx1"/>
                </a:solidFill>
                <a:latin typeface="Arial"/>
                <a:ea typeface="Calibri"/>
                <a:cs typeface="Times New Roman"/>
              </a:rPr>
              <a:t>60</a:t>
            </a:r>
            <a:endParaRPr lang="en-SG" sz="1050" dirty="0">
              <a:solidFill>
                <a:schemeClr val="tx1"/>
              </a:solidFill>
              <a:ea typeface="Calibri"/>
              <a:cs typeface="Times New Roman"/>
            </a:endParaRPr>
          </a:p>
        </p:txBody>
      </p:sp>
      <p:sp>
        <p:nvSpPr>
          <p:cNvPr id="6" name="Rounded Rectangle 5"/>
          <p:cNvSpPr/>
          <p:nvPr/>
        </p:nvSpPr>
        <p:spPr>
          <a:xfrm>
            <a:off x="1262743" y="773456"/>
            <a:ext cx="4371141" cy="1164587"/>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r>
              <a:rPr lang="en-US" sz="1400" b="1" dirty="0">
                <a:solidFill>
                  <a:srgbClr val="804000"/>
                </a:solidFill>
                <a:ea typeface="Calibri"/>
                <a:cs typeface="Arial"/>
              </a:rPr>
              <a:t>Ban on the use, sale and storage of non-biodegradable plastic bags/ plastic products less than 75 microns, in compliance with Plastic Waste Management Rules 2021</a:t>
            </a:r>
          </a:p>
        </p:txBody>
      </p:sp>
      <p:sp>
        <p:nvSpPr>
          <p:cNvPr id="7" name="TextBox 6"/>
          <p:cNvSpPr txBox="1"/>
          <p:nvPr/>
        </p:nvSpPr>
        <p:spPr>
          <a:xfrm>
            <a:off x="-39354" y="2046286"/>
            <a:ext cx="6886950" cy="2289441"/>
          </a:xfrm>
          <a:prstGeom prst="rect">
            <a:avLst/>
          </a:prstGeom>
          <a:solidFill>
            <a:schemeClr val="tx1"/>
          </a:solidFill>
          <a:ln>
            <a:solidFill>
              <a:schemeClr val="tx1"/>
            </a:solidFill>
          </a:ln>
        </p:spPr>
        <p:txBody>
          <a:bodyPr wrap="square" lIns="128121" tIns="64060" rIns="128121" bIns="64060" rtlCol="0">
            <a:noAutofit/>
          </a:bodyPr>
          <a:lstStyle/>
          <a:p>
            <a:r>
              <a:rPr lang="en-US" sz="1600" b="1" u="sng" dirty="0">
                <a:solidFill>
                  <a:schemeClr val="bg1"/>
                </a:solidFill>
              </a:rPr>
              <a:t>Single</a:t>
            </a:r>
            <a:r>
              <a:rPr lang="en-US" sz="1600" u="sng" dirty="0">
                <a:solidFill>
                  <a:schemeClr val="bg1"/>
                </a:solidFill>
              </a:rPr>
              <a:t>-</a:t>
            </a:r>
            <a:r>
              <a:rPr lang="en-US" sz="1600" b="1" u="sng" dirty="0">
                <a:solidFill>
                  <a:schemeClr val="bg1"/>
                </a:solidFill>
              </a:rPr>
              <a:t>use plastics</a:t>
            </a:r>
            <a:r>
              <a:rPr lang="en-US" sz="1600" u="sng" dirty="0">
                <a:solidFill>
                  <a:schemeClr val="bg1"/>
                </a:solidFill>
              </a:rPr>
              <a:t>, or daily disposable </a:t>
            </a:r>
            <a:r>
              <a:rPr lang="en-US" sz="1600" b="1" u="sng" dirty="0">
                <a:solidFill>
                  <a:schemeClr val="bg1"/>
                </a:solidFill>
              </a:rPr>
              <a:t>plastics</a:t>
            </a:r>
            <a:r>
              <a:rPr lang="en-US" sz="1600" u="sng" dirty="0">
                <a:solidFill>
                  <a:schemeClr val="bg1"/>
                </a:solidFill>
              </a:rPr>
              <a:t>, are used only once before they are thrown away or recycled. These items include </a:t>
            </a:r>
            <a:r>
              <a:rPr lang="en-US" sz="1600" b="1" u="sng" dirty="0">
                <a:solidFill>
                  <a:schemeClr val="bg1"/>
                </a:solidFill>
              </a:rPr>
              <a:t>plastic</a:t>
            </a:r>
            <a:r>
              <a:rPr lang="en-US" sz="1600" u="sng" dirty="0">
                <a:solidFill>
                  <a:schemeClr val="bg1"/>
                </a:solidFill>
              </a:rPr>
              <a:t> bags, straws, coffee stirrers, plates, cups, glasses, spoons, </a:t>
            </a:r>
            <a:r>
              <a:rPr lang="en-US" sz="1600" u="sng" dirty="0" err="1">
                <a:solidFill>
                  <a:schemeClr val="bg1"/>
                </a:solidFill>
              </a:rPr>
              <a:t>strofoam</a:t>
            </a:r>
            <a:r>
              <a:rPr lang="en-US" sz="1600" u="sng" dirty="0">
                <a:solidFill>
                  <a:schemeClr val="bg1"/>
                </a:solidFill>
              </a:rPr>
              <a:t> used for hoardings etc</a:t>
            </a:r>
            <a:r>
              <a:rPr lang="en-US" sz="1600" dirty="0">
                <a:solidFill>
                  <a:schemeClr val="bg1"/>
                </a:solidFill>
              </a:rPr>
              <a:t>. </a:t>
            </a:r>
            <a:endParaRPr lang="en-SG" sz="1600" dirty="0">
              <a:solidFill>
                <a:schemeClr val="bg1"/>
              </a:solidFill>
              <a:ea typeface="Times New Roman"/>
              <a:cs typeface="Mangal"/>
            </a:endParaRPr>
          </a:p>
          <a:p>
            <a:endParaRPr lang="en-SG" sz="1600" dirty="0">
              <a:solidFill>
                <a:schemeClr val="bg1"/>
              </a:solidFill>
              <a:ea typeface="Times New Roman"/>
              <a:cs typeface="Mangal"/>
            </a:endParaRPr>
          </a:p>
          <a:p>
            <a:r>
              <a:rPr lang="en-SG" sz="1600" dirty="0">
                <a:solidFill>
                  <a:schemeClr val="bg1"/>
                </a:solidFill>
                <a:ea typeface="Times New Roman"/>
                <a:cs typeface="Mangal"/>
              </a:rPr>
              <a:t>This indicator would assess the extent of enforcement for discouraging one time use ‘Plastic’ in the city.</a:t>
            </a:r>
          </a:p>
          <a:p>
            <a:r>
              <a:rPr lang="en-SG" sz="1600" dirty="0">
                <a:solidFill>
                  <a:schemeClr val="bg1"/>
                </a:solidFill>
                <a:ea typeface="Times New Roman"/>
                <a:cs typeface="Mangal"/>
              </a:rPr>
              <a:t>Considering the environmental degradation caused by one-time use plastics, cities should work towards discouraging its citizens from using single-use plastics. </a:t>
            </a:r>
            <a:endParaRPr lang="en-SG" sz="1600" dirty="0">
              <a:solidFill>
                <a:srgbClr val="FF0000"/>
              </a:solidFill>
              <a:ea typeface="Times New Roman"/>
              <a:cs typeface="Mangal"/>
            </a:endParaRPr>
          </a:p>
        </p:txBody>
      </p:sp>
      <p:graphicFrame>
        <p:nvGraphicFramePr>
          <p:cNvPr id="11" name="Table 10"/>
          <p:cNvGraphicFramePr>
            <a:graphicFrameLocks noGrp="1"/>
          </p:cNvGraphicFramePr>
          <p:nvPr>
            <p:extLst>
              <p:ext uri="{D42A27DB-BD31-4B8C-83A1-F6EECF244321}">
                <p14:modId xmlns:p14="http://schemas.microsoft.com/office/powerpoint/2010/main" val="324881616"/>
              </p:ext>
            </p:extLst>
          </p:nvPr>
        </p:nvGraphicFramePr>
        <p:xfrm>
          <a:off x="2483" y="4436743"/>
          <a:ext cx="6847596" cy="1819123"/>
        </p:xfrm>
        <a:graphic>
          <a:graphicData uri="http://schemas.openxmlformats.org/drawingml/2006/table">
            <a:tbl>
              <a:tblPr firstRow="1" bandRow="1">
                <a:tableStyleId>{1E171933-4619-4E11-9A3F-F7608DF75F80}</a:tableStyleId>
              </a:tblPr>
              <a:tblGrid>
                <a:gridCol w="5514623">
                  <a:extLst>
                    <a:ext uri="{9D8B030D-6E8A-4147-A177-3AD203B41FA5}">
                      <a16:colId xmlns:a16="http://schemas.microsoft.com/office/drawing/2014/main" val="20000"/>
                    </a:ext>
                  </a:extLst>
                </a:gridCol>
                <a:gridCol w="1332973">
                  <a:extLst>
                    <a:ext uri="{9D8B030D-6E8A-4147-A177-3AD203B41FA5}">
                      <a16:colId xmlns:a16="http://schemas.microsoft.com/office/drawing/2014/main" val="20001"/>
                    </a:ext>
                  </a:extLst>
                </a:gridCol>
              </a:tblGrid>
              <a:tr h="491447">
                <a:tc>
                  <a:txBody>
                    <a:bodyPr/>
                    <a:lstStyle/>
                    <a:p>
                      <a:r>
                        <a:rPr lang="en-US" sz="2000" dirty="0">
                          <a:solidFill>
                            <a:schemeClr val="tx1"/>
                          </a:solidFill>
                        </a:rPr>
                        <a:t>Scheme of Marking</a:t>
                      </a:r>
                    </a:p>
                  </a:txBody>
                  <a:tcPr marL="124098" marR="124098" marT="62049" marB="62049"/>
                </a:tc>
                <a:tc>
                  <a:txBody>
                    <a:bodyPr/>
                    <a:lstStyle/>
                    <a:p>
                      <a:pPr algn="ctr"/>
                      <a:r>
                        <a:rPr lang="en-US" sz="2000" dirty="0">
                          <a:solidFill>
                            <a:schemeClr val="tx1"/>
                          </a:solidFill>
                        </a:rPr>
                        <a:t>Marks</a:t>
                      </a:r>
                    </a:p>
                  </a:txBody>
                  <a:tcPr marL="124098" marR="124098" marT="62049" marB="62049"/>
                </a:tc>
                <a:extLst>
                  <a:ext uri="{0D108BD9-81ED-4DB2-BD59-A6C34878D82A}">
                    <a16:rowId xmlns:a16="http://schemas.microsoft.com/office/drawing/2014/main" val="10000"/>
                  </a:ext>
                </a:extLst>
              </a:tr>
              <a:tr h="717003">
                <a:tc>
                  <a:txBody>
                    <a:bodyPr/>
                    <a:lstStyle/>
                    <a:p>
                      <a:r>
                        <a:rPr lang="en-US" sz="2000" dirty="0">
                          <a:solidFill>
                            <a:schemeClr val="tx1"/>
                          </a:solidFill>
                        </a:rPr>
                        <a:t>Yes, ban notified and enforced and fine collected</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t>60</a:t>
                      </a:r>
                    </a:p>
                  </a:txBody>
                  <a:tcPr marL="124098" marR="124098" marT="62049" marB="62049"/>
                </a:tc>
                <a:extLst>
                  <a:ext uri="{0D108BD9-81ED-4DB2-BD59-A6C34878D82A}">
                    <a16:rowId xmlns:a16="http://schemas.microsoft.com/office/drawing/2014/main" val="10001"/>
                  </a:ext>
                </a:extLst>
              </a:tr>
              <a:tr h="610673">
                <a:tc>
                  <a:txBody>
                    <a:bodyPr/>
                    <a:lstStyle/>
                    <a:p>
                      <a:r>
                        <a:rPr lang="en-US" sz="2000" dirty="0">
                          <a:solidFill>
                            <a:schemeClr val="tx1"/>
                          </a:solidFill>
                        </a:rPr>
                        <a:t>Only ban notified</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t>30</a:t>
                      </a:r>
                    </a:p>
                  </a:txBody>
                  <a:tcPr marL="124098" marR="124098" marT="62049" marB="62049"/>
                </a:tc>
                <a:extLst>
                  <a:ext uri="{0D108BD9-81ED-4DB2-BD59-A6C34878D82A}">
                    <a16:rowId xmlns:a16="http://schemas.microsoft.com/office/drawing/2014/main" val="10002"/>
                  </a:ext>
                </a:extLst>
              </a:tr>
            </a:tbl>
          </a:graphicData>
        </a:graphic>
      </p:graphicFrame>
      <p:pic>
        <p:nvPicPr>
          <p:cNvPr id="9" name="Picture 8">
            <a:extLst>
              <a:ext uri="{FF2B5EF4-FFF2-40B4-BE49-F238E27FC236}">
                <a16:creationId xmlns:a16="http://schemas.microsoft.com/office/drawing/2014/main" id="{7921CA7C-3290-4F3A-B69A-26114D1E5CA7}"/>
              </a:ext>
            </a:extLst>
          </p:cNvPr>
          <p:cNvPicPr>
            <a:picLocks noChangeAspect="1"/>
          </p:cNvPicPr>
          <p:nvPr/>
        </p:nvPicPr>
        <p:blipFill>
          <a:blip r:embed="rId3"/>
          <a:stretch>
            <a:fillRect/>
          </a:stretch>
        </p:blipFill>
        <p:spPr>
          <a:xfrm>
            <a:off x="-28949" y="6356882"/>
            <a:ext cx="6858150" cy="2738383"/>
          </a:xfrm>
          <a:prstGeom prst="rect">
            <a:avLst/>
          </a:prstGeom>
          <a:ln>
            <a:noFill/>
          </a:ln>
          <a:effectLst>
            <a:softEdge rad="112500"/>
          </a:effectLst>
        </p:spPr>
      </p:pic>
      <p:grpSp>
        <p:nvGrpSpPr>
          <p:cNvPr id="3" name="Group 2">
            <a:extLst>
              <a:ext uri="{FF2B5EF4-FFF2-40B4-BE49-F238E27FC236}">
                <a16:creationId xmlns:a16="http://schemas.microsoft.com/office/drawing/2014/main" id="{2FEAEA45-D9D9-4524-BA96-7764DF716F0A}"/>
              </a:ext>
            </a:extLst>
          </p:cNvPr>
          <p:cNvGrpSpPr/>
          <p:nvPr/>
        </p:nvGrpSpPr>
        <p:grpSpPr>
          <a:xfrm>
            <a:off x="151203" y="6766771"/>
            <a:ext cx="6677998" cy="2365773"/>
            <a:chOff x="-714120" y="7927924"/>
            <a:chExt cx="8236479" cy="2539665"/>
          </a:xfrm>
        </p:grpSpPr>
        <p:cxnSp>
          <p:nvCxnSpPr>
            <p:cNvPr id="13" name="Straight Connector 12">
              <a:extLst>
                <a:ext uri="{FF2B5EF4-FFF2-40B4-BE49-F238E27FC236}">
                  <a16:creationId xmlns:a16="http://schemas.microsoft.com/office/drawing/2014/main" id="{71CC71BA-3208-4D83-82CA-1BB2BF8444F9}"/>
                </a:ext>
              </a:extLst>
            </p:cNvPr>
            <p:cNvCxnSpPr>
              <a:cxnSpLocks/>
            </p:cNvCxnSpPr>
            <p:nvPr/>
          </p:nvCxnSpPr>
          <p:spPr>
            <a:xfrm>
              <a:off x="-714120" y="7927924"/>
              <a:ext cx="8236479" cy="2539665"/>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2FD02DF-2BBB-4960-BEA6-DF2CF944D428}"/>
                </a:ext>
              </a:extLst>
            </p:cNvPr>
            <p:cNvSpPr txBox="1"/>
            <p:nvPr/>
          </p:nvSpPr>
          <p:spPr>
            <a:xfrm rot="20579274">
              <a:off x="-247458" y="8188927"/>
              <a:ext cx="7574332" cy="1189437"/>
            </a:xfrm>
            <a:prstGeom prst="rect">
              <a:avLst/>
            </a:prstGeom>
            <a:noFill/>
            <a:ln w="38100">
              <a:solidFill>
                <a:srgbClr val="FF0000"/>
              </a:solidFill>
              <a:prstDash val="dash"/>
            </a:ln>
          </p:spPr>
          <p:txBody>
            <a:bodyPr wrap="square" rtlCol="0">
              <a:spAutoFit/>
            </a:bodyPr>
            <a:lstStyle/>
            <a:p>
              <a:pPr algn="ctr"/>
              <a:r>
                <a:rPr lang="en-US" sz="6600" b="1" dirty="0">
                  <a:solidFill>
                    <a:srgbClr val="FF0000"/>
                  </a:solidFill>
                </a:rPr>
                <a:t>Banned</a:t>
              </a:r>
            </a:p>
          </p:txBody>
        </p:sp>
      </p:grpSp>
      <p:sp>
        <p:nvSpPr>
          <p:cNvPr id="10" name="Slide Number Placeholder 9">
            <a:extLst>
              <a:ext uri="{FF2B5EF4-FFF2-40B4-BE49-F238E27FC236}">
                <a16:creationId xmlns:a16="http://schemas.microsoft.com/office/drawing/2014/main" id="{A2807E06-530D-4DBB-99FB-99E202A1664E}"/>
              </a:ext>
            </a:extLst>
          </p:cNvPr>
          <p:cNvSpPr>
            <a:spLocks noGrp="1"/>
          </p:cNvSpPr>
          <p:nvPr>
            <p:ph type="sldNum" sz="quarter" idx="12"/>
          </p:nvPr>
        </p:nvSpPr>
        <p:spPr/>
        <p:txBody>
          <a:bodyPr/>
          <a:lstStyle/>
          <a:p>
            <a:fld id="{871FDAF4-F9BA-4E6E-AE28-9371978FF90C}" type="slidenum">
              <a:rPr lang="en-US" smtClean="0"/>
              <a:t>30</a:t>
            </a:fld>
            <a:endParaRPr lang="en-US"/>
          </a:p>
        </p:txBody>
      </p:sp>
    </p:spTree>
    <p:extLst>
      <p:ext uri="{BB962C8B-B14F-4D97-AF65-F5344CB8AC3E}">
        <p14:creationId xmlns:p14="http://schemas.microsoft.com/office/powerpoint/2010/main" val="234335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3">
            <a:extLst>
              <a:ext uri="{FF2B5EF4-FFF2-40B4-BE49-F238E27FC236}">
                <a16:creationId xmlns:a16="http://schemas.microsoft.com/office/drawing/2014/main" id="{70F0B164-1098-4741-B272-8D26F0C9A19B}"/>
              </a:ext>
            </a:extLst>
          </p:cNvPr>
          <p:cNvSpPr/>
          <p:nvPr/>
        </p:nvSpPr>
        <p:spPr>
          <a:xfrm>
            <a:off x="0" y="1472119"/>
            <a:ext cx="1474839" cy="1467542"/>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1.5</a:t>
            </a:r>
          </a:p>
        </p:txBody>
      </p:sp>
      <p:grpSp>
        <p:nvGrpSpPr>
          <p:cNvPr id="3" name="Group 2">
            <a:extLst>
              <a:ext uri="{FF2B5EF4-FFF2-40B4-BE49-F238E27FC236}">
                <a16:creationId xmlns:a16="http://schemas.microsoft.com/office/drawing/2014/main" id="{4287B54A-E386-4D36-B067-41EE4C22E9FD}"/>
              </a:ext>
            </a:extLst>
          </p:cNvPr>
          <p:cNvGrpSpPr/>
          <p:nvPr/>
        </p:nvGrpSpPr>
        <p:grpSpPr>
          <a:xfrm>
            <a:off x="-1" y="3505563"/>
            <a:ext cx="1725711" cy="4400761"/>
            <a:chOff x="-5937820" y="3862690"/>
            <a:chExt cx="2388445" cy="3440684"/>
          </a:xfrm>
        </p:grpSpPr>
        <p:sp>
          <p:nvSpPr>
            <p:cNvPr id="11" name="object 5">
              <a:extLst>
                <a:ext uri="{FF2B5EF4-FFF2-40B4-BE49-F238E27FC236}">
                  <a16:creationId xmlns:a16="http://schemas.microsoft.com/office/drawing/2014/main" id="{C00B8F70-5681-CE48-95F8-ED24F605F2DB}"/>
                </a:ext>
              </a:extLst>
            </p:cNvPr>
            <p:cNvSpPr/>
            <p:nvPr/>
          </p:nvSpPr>
          <p:spPr>
            <a:xfrm>
              <a:off x="-5937820" y="3862690"/>
              <a:ext cx="2388445" cy="3440684"/>
            </a:xfrm>
            <a:custGeom>
              <a:avLst/>
              <a:gdLst/>
              <a:ahLst/>
              <a:cxnLst/>
              <a:rect l="l" t="t" r="r" b="b"/>
              <a:pathLst>
                <a:path w="1653539" h="2382011">
                  <a:moveTo>
                    <a:pt x="1377950" y="0"/>
                  </a:moveTo>
                  <a:lnTo>
                    <a:pt x="275590" y="0"/>
                  </a:lnTo>
                  <a:lnTo>
                    <a:pt x="252988" y="913"/>
                  </a:lnTo>
                  <a:lnTo>
                    <a:pt x="209364" y="8012"/>
                  </a:lnTo>
                  <a:lnTo>
                    <a:pt x="168321" y="21665"/>
                  </a:lnTo>
                  <a:lnTo>
                    <a:pt x="130424" y="41303"/>
                  </a:lnTo>
                  <a:lnTo>
                    <a:pt x="96241" y="66358"/>
                  </a:lnTo>
                  <a:lnTo>
                    <a:pt x="66341" y="96262"/>
                  </a:lnTo>
                  <a:lnTo>
                    <a:pt x="41291" y="130446"/>
                  </a:lnTo>
                  <a:lnTo>
                    <a:pt x="21658" y="168342"/>
                  </a:lnTo>
                  <a:lnTo>
                    <a:pt x="8009" y="209381"/>
                  </a:lnTo>
                  <a:lnTo>
                    <a:pt x="913" y="252995"/>
                  </a:lnTo>
                  <a:lnTo>
                    <a:pt x="0" y="275589"/>
                  </a:lnTo>
                  <a:lnTo>
                    <a:pt x="0" y="2106409"/>
                  </a:lnTo>
                  <a:lnTo>
                    <a:pt x="3607" y="2151113"/>
                  </a:lnTo>
                  <a:lnTo>
                    <a:pt x="14050" y="2193520"/>
                  </a:lnTo>
                  <a:lnTo>
                    <a:pt x="30762" y="2233063"/>
                  </a:lnTo>
                  <a:lnTo>
                    <a:pt x="53175" y="2269175"/>
                  </a:lnTo>
                  <a:lnTo>
                    <a:pt x="80721" y="2301289"/>
                  </a:lnTo>
                  <a:lnTo>
                    <a:pt x="112833" y="2328836"/>
                  </a:lnTo>
                  <a:lnTo>
                    <a:pt x="148943" y="2351249"/>
                  </a:lnTo>
                  <a:lnTo>
                    <a:pt x="188485" y="2367961"/>
                  </a:lnTo>
                  <a:lnTo>
                    <a:pt x="230889" y="2378404"/>
                  </a:lnTo>
                  <a:lnTo>
                    <a:pt x="275590" y="2382011"/>
                  </a:lnTo>
                  <a:lnTo>
                    <a:pt x="1377950" y="2382011"/>
                  </a:lnTo>
                  <a:lnTo>
                    <a:pt x="1422637" y="2378404"/>
                  </a:lnTo>
                  <a:lnTo>
                    <a:pt x="1465035" y="2367961"/>
                  </a:lnTo>
                  <a:lnTo>
                    <a:pt x="1504573" y="2351249"/>
                  </a:lnTo>
                  <a:lnTo>
                    <a:pt x="1540684" y="2328836"/>
                  </a:lnTo>
                  <a:lnTo>
                    <a:pt x="1572799" y="2301289"/>
                  </a:lnTo>
                  <a:lnTo>
                    <a:pt x="1600350" y="2269175"/>
                  </a:lnTo>
                  <a:lnTo>
                    <a:pt x="1622768" y="2233063"/>
                  </a:lnTo>
                  <a:lnTo>
                    <a:pt x="1639484" y="2193520"/>
                  </a:lnTo>
                  <a:lnTo>
                    <a:pt x="1649931" y="2151113"/>
                  </a:lnTo>
                  <a:lnTo>
                    <a:pt x="1653539" y="2106409"/>
                  </a:lnTo>
                  <a:lnTo>
                    <a:pt x="1653539" y="275589"/>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pPr algn="just"/>
              <a:endParaRPr/>
            </a:p>
          </p:txBody>
        </p:sp>
        <p:sp>
          <p:nvSpPr>
            <p:cNvPr id="12" name="object 6">
              <a:extLst>
                <a:ext uri="{FF2B5EF4-FFF2-40B4-BE49-F238E27FC236}">
                  <a16:creationId xmlns:a16="http://schemas.microsoft.com/office/drawing/2014/main" id="{3255F461-93FF-EB48-B31F-207DD93A696F}"/>
                </a:ext>
              </a:extLst>
            </p:cNvPr>
            <p:cNvSpPr/>
            <p:nvPr/>
          </p:nvSpPr>
          <p:spPr>
            <a:xfrm>
              <a:off x="-5937820" y="3862690"/>
              <a:ext cx="2388445" cy="3440684"/>
            </a:xfrm>
            <a:custGeom>
              <a:avLst/>
              <a:gdLst/>
              <a:ahLst/>
              <a:cxnLst/>
              <a:rect l="l" t="t" r="r" b="b"/>
              <a:pathLst>
                <a:path w="1653539" h="2382011">
                  <a:moveTo>
                    <a:pt x="0" y="275589"/>
                  </a:moveTo>
                  <a:lnTo>
                    <a:pt x="3607" y="230902"/>
                  </a:lnTo>
                  <a:lnTo>
                    <a:pt x="14050" y="188504"/>
                  </a:lnTo>
                  <a:lnTo>
                    <a:pt x="30762" y="148966"/>
                  </a:lnTo>
                  <a:lnTo>
                    <a:pt x="53175" y="112855"/>
                  </a:lnTo>
                  <a:lnTo>
                    <a:pt x="80721" y="80740"/>
                  </a:lnTo>
                  <a:lnTo>
                    <a:pt x="112833" y="53189"/>
                  </a:lnTo>
                  <a:lnTo>
                    <a:pt x="148943" y="30771"/>
                  </a:lnTo>
                  <a:lnTo>
                    <a:pt x="188485" y="14055"/>
                  </a:lnTo>
                  <a:lnTo>
                    <a:pt x="230889" y="3608"/>
                  </a:lnTo>
                  <a:lnTo>
                    <a:pt x="275590"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89"/>
                  </a:lnTo>
                  <a:lnTo>
                    <a:pt x="1653539" y="2106409"/>
                  </a:lnTo>
                  <a:lnTo>
                    <a:pt x="1649931" y="2151113"/>
                  </a:lnTo>
                  <a:lnTo>
                    <a:pt x="1639484" y="2193520"/>
                  </a:lnTo>
                  <a:lnTo>
                    <a:pt x="1622768" y="2233063"/>
                  </a:lnTo>
                  <a:lnTo>
                    <a:pt x="1600350" y="2269175"/>
                  </a:lnTo>
                  <a:lnTo>
                    <a:pt x="1572799" y="2301289"/>
                  </a:lnTo>
                  <a:lnTo>
                    <a:pt x="1540684" y="2328836"/>
                  </a:lnTo>
                  <a:lnTo>
                    <a:pt x="1504573" y="2351249"/>
                  </a:lnTo>
                  <a:lnTo>
                    <a:pt x="1465035" y="2367961"/>
                  </a:lnTo>
                  <a:lnTo>
                    <a:pt x="1422637" y="2378404"/>
                  </a:lnTo>
                  <a:lnTo>
                    <a:pt x="1377950" y="2382011"/>
                  </a:lnTo>
                  <a:lnTo>
                    <a:pt x="275590" y="2382011"/>
                  </a:lnTo>
                  <a:lnTo>
                    <a:pt x="230889" y="2378404"/>
                  </a:lnTo>
                  <a:lnTo>
                    <a:pt x="188485" y="2367961"/>
                  </a:lnTo>
                  <a:lnTo>
                    <a:pt x="148943" y="2351249"/>
                  </a:lnTo>
                  <a:lnTo>
                    <a:pt x="112833" y="2328836"/>
                  </a:lnTo>
                  <a:lnTo>
                    <a:pt x="80721" y="2301289"/>
                  </a:lnTo>
                  <a:lnTo>
                    <a:pt x="53175" y="2269175"/>
                  </a:lnTo>
                  <a:lnTo>
                    <a:pt x="30762" y="2233063"/>
                  </a:lnTo>
                  <a:lnTo>
                    <a:pt x="14050" y="2193520"/>
                  </a:lnTo>
                  <a:lnTo>
                    <a:pt x="3607" y="2151113"/>
                  </a:lnTo>
                  <a:lnTo>
                    <a:pt x="0" y="2106409"/>
                  </a:lnTo>
                  <a:lnTo>
                    <a:pt x="0" y="275589"/>
                  </a:lnTo>
                  <a:close/>
                </a:path>
              </a:pathLst>
            </a:custGeom>
            <a:ln w="12191">
              <a:solidFill>
                <a:srgbClr val="41709C"/>
              </a:solidFill>
            </a:ln>
          </p:spPr>
          <p:txBody>
            <a:bodyPr wrap="square" lIns="0" tIns="0" rIns="0" bIns="0" rtlCol="0">
              <a:noAutofit/>
            </a:bodyPr>
            <a:lstStyle/>
            <a:p>
              <a:pPr algn="just"/>
              <a:endParaRPr/>
            </a:p>
          </p:txBody>
        </p:sp>
        <p:sp>
          <p:nvSpPr>
            <p:cNvPr id="13" name="object 7">
              <a:extLst>
                <a:ext uri="{FF2B5EF4-FFF2-40B4-BE49-F238E27FC236}">
                  <a16:creationId xmlns:a16="http://schemas.microsoft.com/office/drawing/2014/main" id="{32755E8B-578F-DD45-B185-B736A50E8540}"/>
                </a:ext>
              </a:extLst>
            </p:cNvPr>
            <p:cNvSpPr txBox="1"/>
            <p:nvPr/>
          </p:nvSpPr>
          <p:spPr>
            <a:xfrm>
              <a:off x="-5684522" y="3981196"/>
              <a:ext cx="1878471" cy="3203857"/>
            </a:xfrm>
            <a:prstGeom prst="rect">
              <a:avLst/>
            </a:prstGeom>
          </p:spPr>
          <p:txBody>
            <a:bodyPr vert="horz" wrap="square" lIns="0" tIns="0" rIns="0" bIns="0" rtlCol="0">
              <a:noAutofit/>
            </a:bodyPr>
            <a:lstStyle/>
            <a:p>
              <a:pPr marL="18345" marR="18345" indent="-917" algn="just"/>
              <a:r>
                <a:rPr sz="1600" b="1" spc="-22" dirty="0">
                  <a:latin typeface="Calibri"/>
                  <a:cs typeface="Calibri"/>
                </a:rPr>
                <a:t>M</a:t>
              </a:r>
              <a:r>
                <a:rPr sz="1600" b="1" spc="-36" dirty="0">
                  <a:latin typeface="Calibri"/>
                  <a:cs typeface="Calibri"/>
                </a:rPr>
                <a:t>e</a:t>
              </a:r>
              <a:r>
                <a:rPr sz="1600" b="1" spc="-15" dirty="0">
                  <a:latin typeface="Calibri"/>
                  <a:cs typeface="Calibri"/>
                </a:rPr>
                <a:t>t</a:t>
              </a:r>
              <a:r>
                <a:rPr sz="1600" b="1" spc="-29" dirty="0">
                  <a:latin typeface="Calibri"/>
                  <a:cs typeface="Calibri"/>
                </a:rPr>
                <a:t>h</a:t>
              </a:r>
              <a:r>
                <a:rPr sz="1600" b="1" spc="-15" dirty="0">
                  <a:latin typeface="Calibri"/>
                  <a:cs typeface="Calibri"/>
                </a:rPr>
                <a:t>o</a:t>
              </a:r>
              <a:r>
                <a:rPr sz="1600" b="1" spc="-22" dirty="0">
                  <a:latin typeface="Calibri"/>
                  <a:cs typeface="Calibri"/>
                </a:rPr>
                <a:t>d</a:t>
              </a:r>
              <a:r>
                <a:rPr sz="1600" b="1" spc="-15" dirty="0">
                  <a:latin typeface="Calibri"/>
                  <a:cs typeface="Calibri"/>
                </a:rPr>
                <a:t>ol</a:t>
              </a:r>
              <a:r>
                <a:rPr sz="1600" b="1" spc="-7" dirty="0">
                  <a:latin typeface="Calibri"/>
                  <a:cs typeface="Calibri"/>
                </a:rPr>
                <a:t>o</a:t>
              </a:r>
              <a:r>
                <a:rPr sz="1600" b="1" spc="-15" dirty="0">
                  <a:latin typeface="Calibri"/>
                  <a:cs typeface="Calibri"/>
                </a:rPr>
                <a:t>gy</a:t>
              </a:r>
              <a:r>
                <a:rPr sz="1600" b="1" spc="-7" dirty="0">
                  <a:latin typeface="Calibri"/>
                  <a:cs typeface="Calibri"/>
                </a:rPr>
                <a:t> </a:t>
              </a:r>
              <a:r>
                <a:rPr sz="1600" b="1" spc="-43" dirty="0">
                  <a:latin typeface="Calibri"/>
                  <a:cs typeface="Calibri"/>
                </a:rPr>
                <a:t>f</a:t>
              </a:r>
              <a:r>
                <a:rPr sz="1600" b="1" spc="-15" dirty="0">
                  <a:latin typeface="Calibri"/>
                  <a:cs typeface="Calibri"/>
                </a:rPr>
                <a:t>or</a:t>
              </a:r>
              <a:r>
                <a:rPr sz="1600" b="1" spc="22" dirty="0">
                  <a:latin typeface="Calibri"/>
                  <a:cs typeface="Calibri"/>
                </a:rPr>
                <a:t> </a:t>
              </a:r>
              <a:r>
                <a:rPr sz="1600" b="1" spc="-137" dirty="0">
                  <a:latin typeface="Calibri"/>
                  <a:cs typeface="Calibri"/>
                </a:rPr>
                <a:t>V</a:t>
              </a:r>
              <a:r>
                <a:rPr sz="1600" b="1" spc="-15" dirty="0">
                  <a:latin typeface="Calibri"/>
                  <a:cs typeface="Calibri"/>
                </a:rPr>
                <a:t>a</a:t>
              </a:r>
              <a:r>
                <a:rPr sz="1600" b="1" dirty="0">
                  <a:latin typeface="Calibri"/>
                  <a:cs typeface="Calibri"/>
                </a:rPr>
                <a:t>l</a:t>
              </a:r>
              <a:r>
                <a:rPr sz="1600" b="1" spc="-15" dirty="0">
                  <a:latin typeface="Calibri"/>
                  <a:cs typeface="Calibri"/>
                </a:rPr>
                <a:t>id</a:t>
              </a:r>
              <a:r>
                <a:rPr sz="1600" b="1" spc="-29" dirty="0">
                  <a:latin typeface="Calibri"/>
                  <a:cs typeface="Calibri"/>
                </a:rPr>
                <a:t>a</a:t>
              </a:r>
              <a:r>
                <a:rPr sz="1600" b="1" spc="-7" dirty="0">
                  <a:latin typeface="Calibri"/>
                  <a:cs typeface="Calibri"/>
                </a:rPr>
                <a:t>tio</a:t>
              </a:r>
              <a:r>
                <a:rPr sz="1600" b="1" spc="-15" dirty="0">
                  <a:latin typeface="Calibri"/>
                  <a:cs typeface="Calibri"/>
                </a:rPr>
                <a:t>n</a:t>
              </a:r>
              <a:endParaRPr lang="en-US" sz="1600" b="1" spc="-15" dirty="0">
                <a:latin typeface="Calibri"/>
                <a:cs typeface="Calibri"/>
              </a:endParaRPr>
            </a:p>
            <a:p>
              <a:pPr marL="18345" marR="18345" indent="-917" algn="just"/>
              <a:endParaRPr lang="en-IN" sz="1600" b="1" spc="-15" dirty="0">
                <a:latin typeface="Calibri"/>
                <a:cs typeface="Calibri"/>
              </a:endParaRPr>
            </a:p>
            <a:p>
              <a:pPr marL="18345" marR="18345" indent="-917" algn="just"/>
              <a:endParaRPr lang="en-US" sz="1600" b="1" spc="-15" dirty="0">
                <a:latin typeface="Calibri"/>
                <a:cs typeface="Calibri"/>
              </a:endParaRPr>
            </a:p>
            <a:p>
              <a:pPr marL="18345" marR="18345" indent="-917" algn="just"/>
              <a:endParaRPr lang="en-IN" sz="1600" b="1" spc="-15" dirty="0">
                <a:latin typeface="Calibri"/>
                <a:cs typeface="Calibri"/>
              </a:endParaRPr>
            </a:p>
            <a:p>
              <a:pPr marL="18345" marR="18345" indent="-917" algn="just"/>
              <a:r>
                <a:rPr sz="1600" b="1" spc="-7" dirty="0">
                  <a:latin typeface="Calibri"/>
                  <a:cs typeface="Calibri"/>
                </a:rPr>
                <a:t> </a:t>
              </a:r>
              <a:r>
                <a:rPr sz="1600" b="1" spc="-15" dirty="0">
                  <a:solidFill>
                    <a:srgbClr val="FF0000"/>
                  </a:solidFill>
                  <a:latin typeface="Calibri"/>
                  <a:cs typeface="Calibri"/>
                </a:rPr>
                <a:t>Mi</a:t>
              </a:r>
              <a:r>
                <a:rPr sz="1600" b="1" spc="-72" dirty="0">
                  <a:solidFill>
                    <a:srgbClr val="FF0000"/>
                  </a:solidFill>
                  <a:latin typeface="Calibri"/>
                  <a:cs typeface="Calibri"/>
                </a:rPr>
                <a:t>x</a:t>
              </a:r>
              <a:r>
                <a:rPr sz="1600" b="1" spc="-15" dirty="0">
                  <a:solidFill>
                    <a:srgbClr val="FF0000"/>
                  </a:solidFill>
                  <a:latin typeface="Calibri"/>
                  <a:cs typeface="Calibri"/>
                </a:rPr>
                <a:t>ed</a:t>
              </a:r>
              <a:r>
                <a:rPr sz="1600" b="1" spc="7" dirty="0">
                  <a:solidFill>
                    <a:srgbClr val="FF0000"/>
                  </a:solidFill>
                  <a:latin typeface="Calibri"/>
                  <a:cs typeface="Calibri"/>
                </a:rPr>
                <a:t> </a:t>
              </a:r>
              <a:r>
                <a:rPr sz="1600" b="1" spc="-15" dirty="0">
                  <a:solidFill>
                    <a:srgbClr val="FF0000"/>
                  </a:solidFill>
                  <a:latin typeface="Calibri"/>
                  <a:cs typeface="Calibri"/>
                </a:rPr>
                <a:t>Samples Di</a:t>
              </a:r>
              <a:r>
                <a:rPr sz="1600" b="1" spc="-43" dirty="0">
                  <a:solidFill>
                    <a:srgbClr val="FF0000"/>
                  </a:solidFill>
                  <a:latin typeface="Calibri"/>
                  <a:cs typeface="Calibri"/>
                </a:rPr>
                <a:t>r</a:t>
              </a:r>
              <a:r>
                <a:rPr sz="1600" b="1" spc="-15" dirty="0">
                  <a:solidFill>
                    <a:srgbClr val="FF0000"/>
                  </a:solidFill>
                  <a:latin typeface="Calibri"/>
                  <a:cs typeface="Calibri"/>
                </a:rPr>
                <a:t>ect O</a:t>
              </a:r>
              <a:r>
                <a:rPr sz="1600" b="1" spc="-43" dirty="0">
                  <a:solidFill>
                    <a:srgbClr val="FF0000"/>
                  </a:solidFill>
                  <a:latin typeface="Calibri"/>
                  <a:cs typeface="Calibri"/>
                </a:rPr>
                <a:t>b</a:t>
              </a:r>
              <a:r>
                <a:rPr sz="1600" b="1" spc="-15" dirty="0">
                  <a:solidFill>
                    <a:srgbClr val="FF0000"/>
                  </a:solidFill>
                  <a:latin typeface="Calibri"/>
                  <a:cs typeface="Calibri"/>
                </a:rPr>
                <a:t>ser</a:t>
              </a:r>
              <a:r>
                <a:rPr sz="1600" b="1" spc="-50" dirty="0">
                  <a:solidFill>
                    <a:srgbClr val="FF0000"/>
                  </a:solidFill>
                  <a:latin typeface="Calibri"/>
                  <a:cs typeface="Calibri"/>
                </a:rPr>
                <a:t>v</a:t>
              </a:r>
              <a:r>
                <a:rPr sz="1600" b="1" spc="-29" dirty="0">
                  <a:solidFill>
                    <a:srgbClr val="FF0000"/>
                  </a:solidFill>
                  <a:latin typeface="Calibri"/>
                  <a:cs typeface="Calibri"/>
                </a:rPr>
                <a:t>a</a:t>
              </a:r>
              <a:r>
                <a:rPr sz="1600" b="1" spc="-15" dirty="0">
                  <a:solidFill>
                    <a:srgbClr val="FF0000"/>
                  </a:solidFill>
                  <a:latin typeface="Calibri"/>
                  <a:cs typeface="Calibri"/>
                </a:rPr>
                <a:t>tion</a:t>
              </a:r>
              <a:r>
                <a:rPr sz="1600" b="1" spc="43" dirty="0">
                  <a:solidFill>
                    <a:srgbClr val="FF0000"/>
                  </a:solidFill>
                  <a:latin typeface="Calibri"/>
                  <a:cs typeface="Calibri"/>
                </a:rPr>
                <a:t> </a:t>
              </a:r>
              <a:r>
                <a:rPr sz="1600" b="1" spc="-15" dirty="0">
                  <a:solidFill>
                    <a:srgbClr val="FF0000"/>
                  </a:solidFill>
                  <a:latin typeface="Calibri"/>
                  <a:cs typeface="Calibri"/>
                </a:rPr>
                <a:t>+Citi</a:t>
              </a:r>
              <a:r>
                <a:rPr sz="1600" b="1" spc="-50" dirty="0">
                  <a:solidFill>
                    <a:srgbClr val="FF0000"/>
                  </a:solidFill>
                  <a:latin typeface="Calibri"/>
                  <a:cs typeface="Calibri"/>
                </a:rPr>
                <a:t>z</a:t>
              </a:r>
              <a:r>
                <a:rPr sz="1600" b="1" spc="-15" dirty="0">
                  <a:solidFill>
                    <a:srgbClr val="FF0000"/>
                  </a:solidFill>
                  <a:latin typeface="Calibri"/>
                  <a:cs typeface="Calibri"/>
                </a:rPr>
                <a:t>ens</a:t>
              </a:r>
              <a:r>
                <a:rPr sz="1600" b="1" spc="-7" dirty="0">
                  <a:solidFill>
                    <a:srgbClr val="FF0000"/>
                  </a:solidFill>
                  <a:latin typeface="Calibri"/>
                  <a:cs typeface="Calibri"/>
                </a:rPr>
                <a:t> </a:t>
              </a:r>
              <a:r>
                <a:rPr sz="1600" spc="-7" dirty="0">
                  <a:latin typeface="Calibri"/>
                  <a:cs typeface="Calibri"/>
                </a:rPr>
                <a:t>(if </a:t>
              </a:r>
              <a:r>
                <a:rPr sz="1600" spc="-15" dirty="0">
                  <a:latin typeface="Calibri"/>
                  <a:cs typeface="Calibri"/>
                </a:rPr>
                <a:t>on-</a:t>
              </a:r>
              <a:r>
                <a:rPr sz="1600" spc="-36" dirty="0">
                  <a:latin typeface="Calibri"/>
                  <a:cs typeface="Calibri"/>
                </a:rPr>
                <a:t>c</a:t>
              </a:r>
              <a:r>
                <a:rPr sz="1600" spc="-15" dirty="0">
                  <a:latin typeface="Calibri"/>
                  <a:cs typeface="Calibri"/>
                </a:rPr>
                <a:t>a</a:t>
              </a:r>
              <a:r>
                <a:rPr sz="1600" dirty="0">
                  <a:latin typeface="Calibri"/>
                  <a:cs typeface="Calibri"/>
                </a:rPr>
                <a:t>l</a:t>
              </a:r>
              <a:r>
                <a:rPr sz="1600" spc="-7" dirty="0">
                  <a:latin typeface="Calibri"/>
                  <a:cs typeface="Calibri"/>
                </a:rPr>
                <a:t>l </a:t>
              </a:r>
              <a:r>
                <a:rPr sz="1600" spc="-50" dirty="0">
                  <a:latin typeface="Calibri"/>
                  <a:cs typeface="Calibri"/>
                </a:rPr>
                <a:t>v</a:t>
              </a:r>
              <a:r>
                <a:rPr sz="1600" spc="-15" dirty="0">
                  <a:latin typeface="Calibri"/>
                  <a:cs typeface="Calibri"/>
                </a:rPr>
                <a:t>a</a:t>
              </a:r>
              <a:r>
                <a:rPr sz="1600" dirty="0">
                  <a:latin typeface="Calibri"/>
                  <a:cs typeface="Calibri"/>
                </a:rPr>
                <a:t>l</a:t>
              </a:r>
              <a:r>
                <a:rPr sz="1600" spc="-15" dirty="0">
                  <a:latin typeface="Calibri"/>
                  <a:cs typeface="Calibri"/>
                </a:rPr>
                <a:t>id</a:t>
              </a:r>
              <a:r>
                <a:rPr sz="1600" spc="-29" dirty="0">
                  <a:latin typeface="Calibri"/>
                  <a:cs typeface="Calibri"/>
                </a:rPr>
                <a:t>a</a:t>
              </a:r>
              <a:r>
                <a:rPr sz="1600" spc="-15" dirty="0">
                  <a:latin typeface="Calibri"/>
                  <a:cs typeface="Calibri"/>
                </a:rPr>
                <a:t>t</a:t>
              </a:r>
              <a:r>
                <a:rPr sz="1600" spc="-22" dirty="0">
                  <a:latin typeface="Calibri"/>
                  <a:cs typeface="Calibri"/>
                </a:rPr>
                <a:t>i</a:t>
              </a:r>
              <a:r>
                <a:rPr sz="1600" spc="-15" dirty="0">
                  <a:latin typeface="Calibri"/>
                  <a:cs typeface="Calibri"/>
                </a:rPr>
                <a:t>o</a:t>
              </a:r>
              <a:r>
                <a:rPr sz="1600" spc="-7" dirty="0">
                  <a:latin typeface="Calibri"/>
                  <a:cs typeface="Calibri"/>
                </a:rPr>
                <a:t>n</a:t>
              </a:r>
              <a:r>
                <a:rPr sz="1600" spc="-15" dirty="0">
                  <a:latin typeface="Calibri"/>
                  <a:cs typeface="Calibri"/>
                </a:rPr>
                <a:t>–</a:t>
              </a:r>
              <a:endParaRPr sz="1600" dirty="0">
                <a:latin typeface="Calibri"/>
                <a:cs typeface="Calibri"/>
              </a:endParaRPr>
            </a:p>
            <a:p>
              <a:pPr algn="just"/>
              <a:r>
                <a:rPr sz="1600" spc="-22" dirty="0">
                  <a:latin typeface="Calibri"/>
                  <a:cs typeface="Calibri"/>
                </a:rPr>
                <a:t>100%</a:t>
              </a:r>
              <a:r>
                <a:rPr sz="1600" spc="43" dirty="0">
                  <a:latin typeface="Calibri"/>
                  <a:cs typeface="Calibri"/>
                </a:rPr>
                <a:t> </a:t>
              </a:r>
              <a:r>
                <a:rPr sz="1600" spc="-15" dirty="0">
                  <a:latin typeface="Calibri"/>
                  <a:cs typeface="Calibri"/>
                </a:rPr>
                <a:t>C</a:t>
              </a:r>
              <a:r>
                <a:rPr sz="1600" dirty="0">
                  <a:latin typeface="Calibri"/>
                  <a:cs typeface="Calibri"/>
                </a:rPr>
                <a:t>i</a:t>
              </a:r>
              <a:r>
                <a:rPr sz="1600" spc="-7" dirty="0">
                  <a:latin typeface="Calibri"/>
                  <a:cs typeface="Calibri"/>
                </a:rPr>
                <a:t>ti</a:t>
              </a:r>
              <a:r>
                <a:rPr sz="1600" spc="-65" dirty="0">
                  <a:latin typeface="Calibri"/>
                  <a:cs typeface="Calibri"/>
                </a:rPr>
                <a:t>z</a:t>
              </a:r>
              <a:r>
                <a:rPr sz="1600" spc="-15" dirty="0">
                  <a:latin typeface="Calibri"/>
                  <a:cs typeface="Calibri"/>
                </a:rPr>
                <a:t>ens)</a:t>
              </a:r>
              <a:endParaRPr sz="1600" dirty="0">
                <a:latin typeface="Calibri"/>
                <a:cs typeface="Calibri"/>
              </a:endParaRPr>
            </a:p>
          </p:txBody>
        </p:sp>
      </p:grpSp>
      <p:grpSp>
        <p:nvGrpSpPr>
          <p:cNvPr id="2" name="Group 1">
            <a:extLst>
              <a:ext uri="{FF2B5EF4-FFF2-40B4-BE49-F238E27FC236}">
                <a16:creationId xmlns:a16="http://schemas.microsoft.com/office/drawing/2014/main" id="{9AA06E89-E977-45A2-A88C-0660BDC8D667}"/>
              </a:ext>
            </a:extLst>
          </p:cNvPr>
          <p:cNvGrpSpPr/>
          <p:nvPr/>
        </p:nvGrpSpPr>
        <p:grpSpPr>
          <a:xfrm>
            <a:off x="1857829" y="3505563"/>
            <a:ext cx="4778945" cy="4400765"/>
            <a:chOff x="-2840398" y="3902314"/>
            <a:chExt cx="14843591" cy="3473704"/>
          </a:xfrm>
        </p:grpSpPr>
        <p:sp>
          <p:nvSpPr>
            <p:cNvPr id="14" name="object 8">
              <a:extLst>
                <a:ext uri="{FF2B5EF4-FFF2-40B4-BE49-F238E27FC236}">
                  <a16:creationId xmlns:a16="http://schemas.microsoft.com/office/drawing/2014/main" id="{84C7102B-B7AF-3A48-9EB0-A10A9A1E9D0F}"/>
                </a:ext>
              </a:extLst>
            </p:cNvPr>
            <p:cNvSpPr/>
            <p:nvPr/>
          </p:nvSpPr>
          <p:spPr>
            <a:xfrm>
              <a:off x="-2794429" y="3902314"/>
              <a:ext cx="14685509" cy="3473704"/>
            </a:xfrm>
            <a:custGeom>
              <a:avLst/>
              <a:gdLst/>
              <a:ahLst/>
              <a:cxnLst/>
              <a:rect l="l" t="t" r="r" b="b"/>
              <a:pathLst>
                <a:path w="10276332" h="2404872">
                  <a:moveTo>
                    <a:pt x="9875266" y="0"/>
                  </a:moveTo>
                  <a:lnTo>
                    <a:pt x="401065" y="0"/>
                  </a:lnTo>
                  <a:lnTo>
                    <a:pt x="368174" y="1329"/>
                  </a:lnTo>
                  <a:lnTo>
                    <a:pt x="304689" y="11656"/>
                  </a:lnTo>
                  <a:lnTo>
                    <a:pt x="244959" y="31519"/>
                  </a:lnTo>
                  <a:lnTo>
                    <a:pt x="189808" y="60092"/>
                  </a:lnTo>
                  <a:lnTo>
                    <a:pt x="140062" y="96548"/>
                  </a:lnTo>
                  <a:lnTo>
                    <a:pt x="96548" y="140062"/>
                  </a:lnTo>
                  <a:lnTo>
                    <a:pt x="60092" y="189808"/>
                  </a:lnTo>
                  <a:lnTo>
                    <a:pt x="31519" y="244959"/>
                  </a:lnTo>
                  <a:lnTo>
                    <a:pt x="11656" y="304689"/>
                  </a:lnTo>
                  <a:lnTo>
                    <a:pt x="1329" y="368174"/>
                  </a:lnTo>
                  <a:lnTo>
                    <a:pt x="0" y="401066"/>
                  </a:lnTo>
                  <a:lnTo>
                    <a:pt x="0" y="2005317"/>
                  </a:lnTo>
                  <a:lnTo>
                    <a:pt x="5249" y="2070375"/>
                  </a:lnTo>
                  <a:lnTo>
                    <a:pt x="20448" y="2132090"/>
                  </a:lnTo>
                  <a:lnTo>
                    <a:pt x="44769" y="2189637"/>
                  </a:lnTo>
                  <a:lnTo>
                    <a:pt x="77386" y="2242190"/>
                  </a:lnTo>
                  <a:lnTo>
                    <a:pt x="117475" y="2288924"/>
                  </a:lnTo>
                  <a:lnTo>
                    <a:pt x="164207" y="2329012"/>
                  </a:lnTo>
                  <a:lnTo>
                    <a:pt x="216759" y="2361629"/>
                  </a:lnTo>
                  <a:lnTo>
                    <a:pt x="274303" y="2385949"/>
                  </a:lnTo>
                  <a:lnTo>
                    <a:pt x="336014" y="2401146"/>
                  </a:lnTo>
                  <a:lnTo>
                    <a:pt x="366578" y="2404872"/>
                  </a:lnTo>
                  <a:lnTo>
                    <a:pt x="9909753" y="2404872"/>
                  </a:lnTo>
                  <a:lnTo>
                    <a:pt x="9940317" y="2401146"/>
                  </a:lnTo>
                  <a:lnTo>
                    <a:pt x="9971642" y="2394739"/>
                  </a:lnTo>
                  <a:lnTo>
                    <a:pt x="10031372" y="2374877"/>
                  </a:lnTo>
                  <a:lnTo>
                    <a:pt x="10086523" y="2346306"/>
                  </a:lnTo>
                  <a:lnTo>
                    <a:pt x="10136269" y="2309850"/>
                  </a:lnTo>
                  <a:lnTo>
                    <a:pt x="10179783" y="2266336"/>
                  </a:lnTo>
                  <a:lnTo>
                    <a:pt x="10216239" y="2216590"/>
                  </a:lnTo>
                  <a:lnTo>
                    <a:pt x="10244812" y="2161436"/>
                  </a:lnTo>
                  <a:lnTo>
                    <a:pt x="10264675" y="2101702"/>
                  </a:lnTo>
                  <a:lnTo>
                    <a:pt x="10275002" y="2038212"/>
                  </a:lnTo>
                  <a:lnTo>
                    <a:pt x="10276332" y="2005317"/>
                  </a:lnTo>
                  <a:lnTo>
                    <a:pt x="10276332" y="401066"/>
                  </a:lnTo>
                  <a:lnTo>
                    <a:pt x="10271082" y="336014"/>
                  </a:lnTo>
                  <a:lnTo>
                    <a:pt x="10255883" y="274303"/>
                  </a:lnTo>
                  <a:lnTo>
                    <a:pt x="10231562" y="216759"/>
                  </a:lnTo>
                  <a:lnTo>
                    <a:pt x="10198945" y="164207"/>
                  </a:lnTo>
                  <a:lnTo>
                    <a:pt x="10158856" y="117475"/>
                  </a:lnTo>
                  <a:lnTo>
                    <a:pt x="10112124" y="77386"/>
                  </a:lnTo>
                  <a:lnTo>
                    <a:pt x="10059572" y="44769"/>
                  </a:lnTo>
                  <a:lnTo>
                    <a:pt x="10002028" y="20448"/>
                  </a:lnTo>
                  <a:lnTo>
                    <a:pt x="9940317" y="5249"/>
                  </a:lnTo>
                  <a:lnTo>
                    <a:pt x="9908157" y="1329"/>
                  </a:lnTo>
                  <a:lnTo>
                    <a:pt x="9875266" y="0"/>
                  </a:lnTo>
                </a:path>
              </a:pathLst>
            </a:custGeom>
            <a:solidFill>
              <a:srgbClr val="E1EFD9"/>
            </a:solidFill>
          </p:spPr>
          <p:txBody>
            <a:bodyPr wrap="square" lIns="0" tIns="0" rIns="0" bIns="0" rtlCol="0">
              <a:noAutofit/>
            </a:bodyPr>
            <a:lstStyle/>
            <a:p>
              <a:endParaRPr/>
            </a:p>
          </p:txBody>
        </p:sp>
        <p:sp>
          <p:nvSpPr>
            <p:cNvPr id="16" name="object 9">
              <a:extLst>
                <a:ext uri="{FF2B5EF4-FFF2-40B4-BE49-F238E27FC236}">
                  <a16:creationId xmlns:a16="http://schemas.microsoft.com/office/drawing/2014/main" id="{DA7298E2-7E7B-DF4D-B15C-28D2CD49207C}"/>
                </a:ext>
              </a:extLst>
            </p:cNvPr>
            <p:cNvSpPr/>
            <p:nvPr/>
          </p:nvSpPr>
          <p:spPr>
            <a:xfrm>
              <a:off x="-2840398" y="3902314"/>
              <a:ext cx="14843591" cy="3473701"/>
            </a:xfrm>
            <a:custGeom>
              <a:avLst/>
              <a:gdLst/>
              <a:ahLst/>
              <a:cxnLst/>
              <a:rect l="l" t="t" r="r" b="b"/>
              <a:pathLst>
                <a:path w="10276332" h="2404870">
                  <a:moveTo>
                    <a:pt x="0" y="401066"/>
                  </a:moveTo>
                  <a:lnTo>
                    <a:pt x="5249" y="336014"/>
                  </a:lnTo>
                  <a:lnTo>
                    <a:pt x="20448" y="274303"/>
                  </a:lnTo>
                  <a:lnTo>
                    <a:pt x="44769" y="216759"/>
                  </a:lnTo>
                  <a:lnTo>
                    <a:pt x="77386" y="164207"/>
                  </a:lnTo>
                  <a:lnTo>
                    <a:pt x="117475" y="117475"/>
                  </a:lnTo>
                  <a:lnTo>
                    <a:pt x="164207" y="77386"/>
                  </a:lnTo>
                  <a:lnTo>
                    <a:pt x="216759" y="44769"/>
                  </a:lnTo>
                  <a:lnTo>
                    <a:pt x="274303" y="20448"/>
                  </a:lnTo>
                  <a:lnTo>
                    <a:pt x="336014" y="5249"/>
                  </a:lnTo>
                  <a:lnTo>
                    <a:pt x="401065" y="0"/>
                  </a:lnTo>
                  <a:lnTo>
                    <a:pt x="9875266" y="0"/>
                  </a:lnTo>
                  <a:lnTo>
                    <a:pt x="9940317" y="5249"/>
                  </a:lnTo>
                  <a:lnTo>
                    <a:pt x="10002028" y="20448"/>
                  </a:lnTo>
                  <a:lnTo>
                    <a:pt x="10059572" y="44769"/>
                  </a:lnTo>
                  <a:lnTo>
                    <a:pt x="10112124" y="77386"/>
                  </a:lnTo>
                  <a:lnTo>
                    <a:pt x="10158856" y="117475"/>
                  </a:lnTo>
                  <a:lnTo>
                    <a:pt x="10198945" y="164207"/>
                  </a:lnTo>
                  <a:lnTo>
                    <a:pt x="10231562" y="216759"/>
                  </a:lnTo>
                  <a:lnTo>
                    <a:pt x="10255883" y="274303"/>
                  </a:lnTo>
                  <a:lnTo>
                    <a:pt x="10271082" y="336014"/>
                  </a:lnTo>
                  <a:lnTo>
                    <a:pt x="10276332" y="401066"/>
                  </a:lnTo>
                  <a:lnTo>
                    <a:pt x="10276332" y="2005317"/>
                  </a:lnTo>
                  <a:lnTo>
                    <a:pt x="10271082" y="2070375"/>
                  </a:lnTo>
                  <a:lnTo>
                    <a:pt x="10255883" y="2132090"/>
                  </a:lnTo>
                  <a:lnTo>
                    <a:pt x="10231562" y="2189637"/>
                  </a:lnTo>
                  <a:lnTo>
                    <a:pt x="10198945" y="2242190"/>
                  </a:lnTo>
                  <a:lnTo>
                    <a:pt x="10158856" y="2288924"/>
                  </a:lnTo>
                  <a:lnTo>
                    <a:pt x="10112124" y="2329012"/>
                  </a:lnTo>
                  <a:lnTo>
                    <a:pt x="10059572" y="2361629"/>
                  </a:lnTo>
                  <a:lnTo>
                    <a:pt x="10002028" y="2385949"/>
                  </a:lnTo>
                  <a:lnTo>
                    <a:pt x="9940317" y="2401146"/>
                  </a:lnTo>
                  <a:lnTo>
                    <a:pt x="9909765" y="2404870"/>
                  </a:lnTo>
                </a:path>
                <a:path w="10276332" h="2404870">
                  <a:moveTo>
                    <a:pt x="366566" y="2404870"/>
                  </a:moveTo>
                  <a:lnTo>
                    <a:pt x="304689" y="2394739"/>
                  </a:lnTo>
                  <a:lnTo>
                    <a:pt x="244959" y="2374877"/>
                  </a:lnTo>
                  <a:lnTo>
                    <a:pt x="189808" y="2346306"/>
                  </a:lnTo>
                  <a:lnTo>
                    <a:pt x="140062" y="2309850"/>
                  </a:lnTo>
                  <a:lnTo>
                    <a:pt x="96548" y="2266336"/>
                  </a:lnTo>
                  <a:lnTo>
                    <a:pt x="60092" y="2216590"/>
                  </a:lnTo>
                  <a:lnTo>
                    <a:pt x="31519" y="2161436"/>
                  </a:lnTo>
                  <a:lnTo>
                    <a:pt x="11656" y="2101702"/>
                  </a:lnTo>
                  <a:lnTo>
                    <a:pt x="1329" y="2038212"/>
                  </a:lnTo>
                  <a:lnTo>
                    <a:pt x="0" y="2005317"/>
                  </a:lnTo>
                  <a:lnTo>
                    <a:pt x="0" y="401066"/>
                  </a:lnTo>
                </a:path>
              </a:pathLst>
            </a:custGeom>
            <a:ln w="12192">
              <a:solidFill>
                <a:srgbClr val="41709C"/>
              </a:solidFill>
            </a:ln>
          </p:spPr>
          <p:txBody>
            <a:bodyPr wrap="square" lIns="0" tIns="0" rIns="0" bIns="0" rtlCol="0">
              <a:noAutofit/>
            </a:bodyPr>
            <a:lstStyle/>
            <a:p>
              <a:endParaRPr/>
            </a:p>
          </p:txBody>
        </p:sp>
        <p:sp>
          <p:nvSpPr>
            <p:cNvPr id="17" name="object 10">
              <a:extLst>
                <a:ext uri="{FF2B5EF4-FFF2-40B4-BE49-F238E27FC236}">
                  <a16:creationId xmlns:a16="http://schemas.microsoft.com/office/drawing/2014/main" id="{84B98AFE-7B00-4B47-840A-A96DF1322FFC}"/>
                </a:ext>
              </a:extLst>
            </p:cNvPr>
            <p:cNvSpPr txBox="1"/>
            <p:nvPr/>
          </p:nvSpPr>
          <p:spPr>
            <a:xfrm>
              <a:off x="-2682316" y="4232882"/>
              <a:ext cx="14275145" cy="2809452"/>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pc="-15" dirty="0">
                  <a:latin typeface="Calibri"/>
                  <a:cs typeface="Calibri"/>
                </a:rPr>
                <a:t>B</a:t>
              </a:r>
              <a:r>
                <a:rPr spc="-7" dirty="0">
                  <a:latin typeface="Calibri"/>
                  <a:cs typeface="Calibri"/>
                </a:rPr>
                <a:t>a</a:t>
              </a:r>
              <a:r>
                <a:rPr spc="-15" dirty="0">
                  <a:latin typeface="Calibri"/>
                  <a:cs typeface="Calibri"/>
                </a:rPr>
                <a:t>s</a:t>
              </a:r>
              <a:r>
                <a:rPr spc="-7" dirty="0">
                  <a:latin typeface="Calibri"/>
                  <a:cs typeface="Calibri"/>
                </a:rPr>
                <a:t>e</a:t>
              </a:r>
              <a:r>
                <a:rPr dirty="0">
                  <a:latin typeface="Calibri"/>
                  <a:cs typeface="Calibri"/>
                </a:rPr>
                <a:t>d</a:t>
              </a:r>
              <a:r>
                <a:rPr spc="-15" dirty="0">
                  <a:latin typeface="Calibri"/>
                  <a:cs typeface="Calibri"/>
                </a:rPr>
                <a:t> </a:t>
              </a:r>
              <a:r>
                <a:rPr dirty="0">
                  <a:latin typeface="Calibri"/>
                  <a:cs typeface="Calibri"/>
                </a:rPr>
                <a:t>on</a:t>
              </a:r>
              <a:r>
                <a:rPr spc="15" dirty="0">
                  <a:latin typeface="Calibri"/>
                  <a:cs typeface="Calibri"/>
                </a:rPr>
                <a:t> </a:t>
              </a:r>
              <a:r>
                <a:rPr spc="-15" dirty="0">
                  <a:latin typeface="Calibri"/>
                  <a:cs typeface="Calibri"/>
                </a:rPr>
                <a:t>the </a:t>
              </a:r>
              <a:r>
                <a:rPr spc="7" dirty="0">
                  <a:latin typeface="Calibri"/>
                  <a:cs typeface="Calibri"/>
                </a:rPr>
                <a:t>s</a:t>
              </a:r>
              <a:r>
                <a:rPr dirty="0">
                  <a:latin typeface="Calibri"/>
                  <a:cs typeface="Calibri"/>
                </a:rPr>
                <a:t>am</a:t>
              </a:r>
              <a:r>
                <a:rPr spc="7" dirty="0">
                  <a:latin typeface="Calibri"/>
                  <a:cs typeface="Calibri"/>
                </a:rPr>
                <a:t>p</a:t>
              </a:r>
              <a:r>
                <a:rPr spc="-7" dirty="0">
                  <a:latin typeface="Calibri"/>
                  <a:cs typeface="Calibri"/>
                </a:rPr>
                <a:t>l</a:t>
              </a:r>
              <a:r>
                <a:rPr spc="-15" dirty="0">
                  <a:latin typeface="Calibri"/>
                  <a:cs typeface="Calibri"/>
                </a:rPr>
                <a:t>e </a:t>
              </a:r>
              <a:r>
                <a:rPr spc="7" dirty="0">
                  <a:latin typeface="Calibri"/>
                  <a:cs typeface="Calibri"/>
                </a:rPr>
                <a:t>s</a:t>
              </a:r>
              <a:r>
                <a:rPr spc="-7" dirty="0">
                  <a:latin typeface="Calibri"/>
                  <a:cs typeface="Calibri"/>
                </a:rPr>
                <a:t>i</a:t>
              </a:r>
              <a:r>
                <a:rPr spc="-58" dirty="0">
                  <a:latin typeface="Calibri"/>
                  <a:cs typeface="Calibri"/>
                </a:rPr>
                <a:t>z</a:t>
              </a:r>
              <a:r>
                <a:rPr spc="-15" dirty="0">
                  <a:latin typeface="Calibri"/>
                  <a:cs typeface="Calibri"/>
                </a:rPr>
                <a:t>e </a:t>
              </a:r>
              <a:r>
                <a:rPr spc="7" dirty="0">
                  <a:latin typeface="Calibri"/>
                  <a:cs typeface="Calibri"/>
                </a:rPr>
                <a:t>a</a:t>
              </a:r>
              <a:r>
                <a:rPr dirty="0">
                  <a:latin typeface="Calibri"/>
                  <a:cs typeface="Calibri"/>
                </a:rPr>
                <a:t>nd</a:t>
              </a:r>
              <a:r>
                <a:rPr spc="15" dirty="0">
                  <a:latin typeface="Calibri"/>
                  <a:cs typeface="Calibri"/>
                </a:rPr>
                <a:t> </a:t>
              </a:r>
              <a:r>
                <a:rPr dirty="0">
                  <a:latin typeface="Calibri"/>
                  <a:cs typeface="Calibri"/>
                </a:rPr>
                <a:t>popu</a:t>
              </a:r>
              <a:r>
                <a:rPr spc="-7" dirty="0">
                  <a:latin typeface="Calibri"/>
                  <a:cs typeface="Calibri"/>
                </a:rPr>
                <a:t>l</a:t>
              </a:r>
              <a:r>
                <a:rPr spc="-22" dirty="0">
                  <a:latin typeface="Calibri"/>
                  <a:cs typeface="Calibri"/>
                </a:rPr>
                <a:t>a</a:t>
              </a:r>
              <a:r>
                <a:rPr dirty="0">
                  <a:latin typeface="Calibri"/>
                  <a:cs typeface="Calibri"/>
                </a:rPr>
                <a:t>t</a:t>
              </a:r>
              <a:r>
                <a:rPr spc="-15" dirty="0">
                  <a:latin typeface="Calibri"/>
                  <a:cs typeface="Calibri"/>
                </a:rPr>
                <a:t>i</a:t>
              </a:r>
              <a:r>
                <a:rPr dirty="0">
                  <a:latin typeface="Calibri"/>
                  <a:cs typeface="Calibri"/>
                </a:rPr>
                <a:t>on</a:t>
              </a:r>
              <a:r>
                <a:rPr spc="15" dirty="0">
                  <a:latin typeface="Calibri"/>
                  <a:cs typeface="Calibri"/>
                </a:rPr>
                <a:t> </a:t>
              </a:r>
              <a:r>
                <a:rPr dirty="0">
                  <a:latin typeface="Calibri"/>
                  <a:cs typeface="Calibri"/>
                </a:rPr>
                <a:t>si</a:t>
              </a:r>
              <a:r>
                <a:rPr spc="-65" dirty="0">
                  <a:latin typeface="Calibri"/>
                  <a:cs typeface="Calibri"/>
                </a:rPr>
                <a:t>z</a:t>
              </a:r>
              <a:r>
                <a:rPr spc="-15" dirty="0">
                  <a:latin typeface="Calibri"/>
                  <a:cs typeface="Calibri"/>
                </a:rPr>
                <a:t>e</a:t>
              </a:r>
              <a:r>
                <a:rPr spc="22" dirty="0">
                  <a:latin typeface="Calibri"/>
                  <a:cs typeface="Calibri"/>
                </a:rPr>
                <a:t> </a:t>
              </a:r>
              <a:r>
                <a:rPr dirty="0">
                  <a:latin typeface="Calibri"/>
                  <a:cs typeface="Calibri"/>
                </a:rPr>
                <a:t>of</a:t>
              </a:r>
              <a:r>
                <a:rPr spc="-7" dirty="0">
                  <a:latin typeface="Calibri"/>
                  <a:cs typeface="Calibri"/>
                </a:rPr>
                <a:t> </a:t>
              </a:r>
              <a:r>
                <a:rPr spc="-15" dirty="0">
                  <a:latin typeface="Calibri"/>
                  <a:cs typeface="Calibri"/>
                </a:rPr>
                <a:t>the</a:t>
              </a:r>
              <a:r>
                <a:rPr spc="7" dirty="0">
                  <a:latin typeface="Calibri"/>
                  <a:cs typeface="Calibri"/>
                </a:rPr>
                <a:t> </a:t>
              </a:r>
              <a:r>
                <a:rPr dirty="0">
                  <a:latin typeface="Calibri"/>
                  <a:cs typeface="Calibri"/>
                </a:rPr>
                <a:t>c</a:t>
              </a:r>
              <a:r>
                <a:rPr spc="-15" dirty="0">
                  <a:latin typeface="Calibri"/>
                  <a:cs typeface="Calibri"/>
                </a:rPr>
                <a:t>it</a:t>
              </a:r>
              <a:r>
                <a:rPr spc="-210" dirty="0">
                  <a:latin typeface="Calibri"/>
                  <a:cs typeface="Calibri"/>
                </a:rPr>
                <a:t>y</a:t>
              </a:r>
              <a:r>
                <a:rPr spc="-7" dirty="0">
                  <a:latin typeface="Calibri"/>
                  <a:cs typeface="Calibri"/>
                </a:rPr>
                <a:t>,</a:t>
              </a:r>
              <a:r>
                <a:rPr spc="22" dirty="0">
                  <a:latin typeface="Calibri"/>
                  <a:cs typeface="Calibri"/>
                </a:rPr>
                <a:t> </a:t>
              </a:r>
              <a:r>
                <a:rPr spc="-29" dirty="0">
                  <a:latin typeface="Calibri"/>
                  <a:cs typeface="Calibri"/>
                </a:rPr>
                <a:t>c</a:t>
              </a:r>
              <a:r>
                <a:rPr spc="-7" dirty="0">
                  <a:latin typeface="Calibri"/>
                  <a:cs typeface="Calibri"/>
                </a:rPr>
                <a:t>i</a:t>
              </a:r>
              <a:r>
                <a:rPr spc="-15" dirty="0">
                  <a:latin typeface="Calibri"/>
                  <a:cs typeface="Calibri"/>
                </a:rPr>
                <a:t>ty</a:t>
              </a:r>
              <a:r>
                <a:rPr spc="7" dirty="0">
                  <a:latin typeface="Calibri"/>
                  <a:cs typeface="Calibri"/>
                </a:rPr>
                <a:t> </a:t>
              </a:r>
              <a:r>
                <a:rPr dirty="0">
                  <a:latin typeface="Calibri"/>
                  <a:cs typeface="Calibri"/>
                </a:rPr>
                <a:t>w</a:t>
              </a:r>
              <a:r>
                <a:rPr spc="-15" dirty="0">
                  <a:latin typeface="Calibri"/>
                  <a:cs typeface="Calibri"/>
                </a:rPr>
                <a:t>i</a:t>
              </a:r>
              <a:r>
                <a:rPr spc="-7" dirty="0">
                  <a:latin typeface="Calibri"/>
                  <a:cs typeface="Calibri"/>
                </a:rPr>
                <a:t>l</a:t>
              </a:r>
              <a:r>
                <a:rPr dirty="0">
                  <a:latin typeface="Calibri"/>
                  <a:cs typeface="Calibri"/>
                </a:rPr>
                <a:t>l</a:t>
              </a:r>
              <a:r>
                <a:rPr spc="22" dirty="0">
                  <a:latin typeface="Calibri"/>
                  <a:cs typeface="Calibri"/>
                </a:rPr>
                <a:t> </a:t>
              </a:r>
              <a:r>
                <a:rPr spc="-15" dirty="0">
                  <a:latin typeface="Calibri"/>
                  <a:cs typeface="Calibri"/>
                </a:rPr>
                <a:t>be</a:t>
              </a:r>
              <a:r>
                <a:rPr spc="22" dirty="0">
                  <a:latin typeface="Calibri"/>
                  <a:cs typeface="Calibri"/>
                </a:rPr>
                <a:t> </a:t>
              </a:r>
              <a:r>
                <a:rPr dirty="0">
                  <a:latin typeface="Calibri"/>
                  <a:cs typeface="Calibri"/>
                </a:rPr>
                <a:t>div</a:t>
              </a:r>
              <a:r>
                <a:rPr spc="-15" dirty="0">
                  <a:latin typeface="Calibri"/>
                  <a:cs typeface="Calibri"/>
                </a:rPr>
                <a:t>id</a:t>
              </a:r>
              <a:r>
                <a:rPr spc="-7" dirty="0">
                  <a:latin typeface="Calibri"/>
                  <a:cs typeface="Calibri"/>
                </a:rPr>
                <a:t>e</a:t>
              </a:r>
              <a:r>
                <a:rPr dirty="0">
                  <a:latin typeface="Calibri"/>
                  <a:cs typeface="Calibri"/>
                </a:rPr>
                <a:t>d</a:t>
              </a:r>
              <a:r>
                <a:rPr spc="15" dirty="0">
                  <a:latin typeface="Calibri"/>
                  <a:cs typeface="Calibri"/>
                </a:rPr>
                <a:t> </a:t>
              </a:r>
              <a:r>
                <a:rPr spc="-7" dirty="0">
                  <a:latin typeface="Calibri"/>
                  <a:cs typeface="Calibri"/>
                </a:rPr>
                <a:t>i</a:t>
              </a:r>
              <a:r>
                <a:rPr dirty="0">
                  <a:latin typeface="Calibri"/>
                  <a:cs typeface="Calibri"/>
                </a:rPr>
                <a:t>n</a:t>
              </a:r>
              <a:r>
                <a:rPr spc="15" dirty="0">
                  <a:latin typeface="Calibri"/>
                  <a:cs typeface="Calibri"/>
                </a:rPr>
                <a:t> </a:t>
              </a:r>
              <a:r>
                <a:rPr spc="-58" dirty="0">
                  <a:latin typeface="Calibri"/>
                  <a:cs typeface="Calibri"/>
                </a:rPr>
                <a:t>r</a:t>
              </a:r>
              <a:r>
                <a:rPr spc="-15" dirty="0">
                  <a:latin typeface="Calibri"/>
                  <a:cs typeface="Calibri"/>
                </a:rPr>
                <a:t>e</a:t>
              </a:r>
              <a:r>
                <a:rPr spc="-7" dirty="0">
                  <a:latin typeface="Calibri"/>
                  <a:cs typeface="Calibri"/>
                </a:rPr>
                <a:t>q</a:t>
              </a:r>
              <a:r>
                <a:rPr dirty="0">
                  <a:latin typeface="Calibri"/>
                  <a:cs typeface="Calibri"/>
                </a:rPr>
                <a:t>ui</a:t>
              </a:r>
              <a:r>
                <a:rPr spc="-43" dirty="0">
                  <a:latin typeface="Calibri"/>
                  <a:cs typeface="Calibri"/>
                </a:rPr>
                <a:t>r</a:t>
              </a:r>
              <a:r>
                <a:rPr spc="-15" dirty="0">
                  <a:latin typeface="Calibri"/>
                  <a:cs typeface="Calibri"/>
                </a:rPr>
                <a:t>ed</a:t>
              </a:r>
              <a:r>
                <a:rPr spc="22" dirty="0">
                  <a:latin typeface="Calibri"/>
                  <a:cs typeface="Calibri"/>
                </a:rPr>
                <a:t> </a:t>
              </a:r>
              <a:r>
                <a:rPr dirty="0">
                  <a:latin typeface="Calibri"/>
                  <a:cs typeface="Calibri"/>
                </a:rPr>
                <a:t>nu</a:t>
              </a:r>
              <a:r>
                <a:rPr spc="-22" dirty="0">
                  <a:latin typeface="Calibri"/>
                  <a:cs typeface="Calibri"/>
                </a:rPr>
                <a:t>mb</a:t>
              </a:r>
              <a:r>
                <a:rPr spc="-7" dirty="0">
                  <a:latin typeface="Calibri"/>
                  <a:cs typeface="Calibri"/>
                </a:rPr>
                <a:t>e</a:t>
              </a:r>
              <a:r>
                <a:rPr spc="-15" dirty="0">
                  <a:latin typeface="Calibri"/>
                  <a:cs typeface="Calibri"/>
                </a:rPr>
                <a:t>r</a:t>
              </a:r>
              <a:r>
                <a:rPr spc="7" dirty="0">
                  <a:latin typeface="Calibri"/>
                  <a:cs typeface="Calibri"/>
                </a:rPr>
                <a:t> </a:t>
              </a:r>
              <a:r>
                <a:rPr dirty="0">
                  <a:latin typeface="Calibri"/>
                  <a:cs typeface="Calibri"/>
                </a:rPr>
                <a:t>of</a:t>
              </a:r>
            </a:p>
            <a:p>
              <a:pPr marL="513651"/>
              <a:r>
                <a:rPr spc="-58" dirty="0">
                  <a:latin typeface="Calibri"/>
                  <a:cs typeface="Calibri"/>
                </a:rPr>
                <a:t>z</a:t>
              </a:r>
              <a:r>
                <a:rPr dirty="0">
                  <a:latin typeface="Calibri"/>
                  <a:cs typeface="Calibri"/>
                </a:rPr>
                <a:t>ones </a:t>
              </a:r>
              <a:r>
                <a:rPr spc="-15" dirty="0">
                  <a:latin typeface="Calibri"/>
                  <a:cs typeface="Calibri"/>
                </a:rPr>
                <a:t>(</a:t>
              </a:r>
              <a:r>
                <a:rPr dirty="0">
                  <a:latin typeface="Calibri"/>
                  <a:cs typeface="Calibri"/>
                </a:rPr>
                <a:t>&gt;10L</a:t>
              </a:r>
              <a:r>
                <a:rPr spc="29" dirty="0">
                  <a:latin typeface="Calibri"/>
                  <a:cs typeface="Calibri"/>
                </a:rPr>
                <a:t> </a:t>
              </a:r>
              <a:r>
                <a:rPr dirty="0">
                  <a:latin typeface="Calibri"/>
                  <a:cs typeface="Calibri"/>
                </a:rPr>
                <a:t>5 </a:t>
              </a:r>
              <a:r>
                <a:rPr spc="-65" dirty="0">
                  <a:latin typeface="Calibri"/>
                  <a:cs typeface="Calibri"/>
                </a:rPr>
                <a:t>z</a:t>
              </a:r>
              <a:r>
                <a:rPr dirty="0">
                  <a:latin typeface="Calibri"/>
                  <a:cs typeface="Calibri"/>
                </a:rPr>
                <a:t>ones/ </a:t>
              </a:r>
              <a:r>
                <a:rPr spc="15" dirty="0">
                  <a:latin typeface="Calibri"/>
                  <a:cs typeface="Calibri"/>
                </a:rPr>
                <a:t> </a:t>
              </a:r>
              <a:r>
                <a:rPr spc="7" dirty="0">
                  <a:latin typeface="Calibri"/>
                  <a:cs typeface="Calibri"/>
                </a:rPr>
                <a:t>1</a:t>
              </a:r>
              <a:r>
                <a:rPr dirty="0">
                  <a:latin typeface="Calibri"/>
                  <a:cs typeface="Calibri"/>
                </a:rPr>
                <a:t>-10L</a:t>
              </a:r>
              <a:r>
                <a:rPr spc="7" dirty="0">
                  <a:latin typeface="Calibri"/>
                  <a:cs typeface="Calibri"/>
                </a:rPr>
                <a:t> </a:t>
              </a:r>
              <a:r>
                <a:rPr dirty="0">
                  <a:latin typeface="Calibri"/>
                  <a:cs typeface="Calibri"/>
                </a:rPr>
                <a:t>4</a:t>
              </a:r>
              <a:r>
                <a:rPr spc="7" dirty="0">
                  <a:latin typeface="Calibri"/>
                  <a:cs typeface="Calibri"/>
                </a:rPr>
                <a:t> </a:t>
              </a:r>
              <a:r>
                <a:rPr spc="-58" dirty="0">
                  <a:latin typeface="Calibri"/>
                  <a:cs typeface="Calibri"/>
                </a:rPr>
                <a:t>z</a:t>
              </a:r>
              <a:r>
                <a:rPr dirty="0">
                  <a:latin typeface="Calibri"/>
                  <a:cs typeface="Calibri"/>
                </a:rPr>
                <a:t>ones/&lt;1L</a:t>
              </a:r>
              <a:r>
                <a:rPr spc="15" dirty="0">
                  <a:latin typeface="Calibri"/>
                  <a:cs typeface="Calibri"/>
                </a:rPr>
                <a:t> </a:t>
              </a:r>
              <a:r>
                <a:rPr dirty="0">
                  <a:latin typeface="Calibri"/>
                  <a:cs typeface="Calibri"/>
                </a:rPr>
                <a:t>2 </a:t>
              </a:r>
              <a:r>
                <a:rPr spc="-65" dirty="0">
                  <a:latin typeface="Calibri"/>
                  <a:cs typeface="Calibri"/>
                </a:rPr>
                <a:t>z</a:t>
              </a:r>
              <a:r>
                <a:rPr dirty="0">
                  <a:latin typeface="Calibri"/>
                  <a:cs typeface="Calibri"/>
                </a:rPr>
                <a:t>ones)</a:t>
              </a:r>
            </a:p>
            <a:p>
              <a:pPr marL="513651" marR="18345" indent="-495307">
                <a:buFont typeface="Calibri"/>
                <a:buAutoNum type="arabicPeriod" startAt="2"/>
                <a:tabLst>
                  <a:tab pos="512734" algn="l"/>
                </a:tabLst>
              </a:pPr>
              <a:r>
                <a:rPr dirty="0">
                  <a:latin typeface="Calibri"/>
                  <a:cs typeface="Calibri"/>
                </a:rPr>
                <a:t>Sampl</a:t>
              </a:r>
              <a:r>
                <a:rPr spc="-15" dirty="0">
                  <a:latin typeface="Calibri"/>
                  <a:cs typeface="Calibri"/>
                </a:rPr>
                <a:t>i</a:t>
              </a:r>
              <a:r>
                <a:rPr dirty="0">
                  <a:latin typeface="Calibri"/>
                  <a:cs typeface="Calibri"/>
                </a:rPr>
                <a:t>ng</a:t>
              </a:r>
              <a:r>
                <a:rPr spc="22" dirty="0">
                  <a:latin typeface="Calibri"/>
                  <a:cs typeface="Calibri"/>
                </a:rPr>
                <a:t> </a:t>
              </a:r>
              <a:r>
                <a:rPr spc="-22" dirty="0">
                  <a:latin typeface="Calibri"/>
                  <a:cs typeface="Calibri"/>
                </a:rPr>
                <a:t>m</a:t>
              </a:r>
              <a:r>
                <a:rPr spc="-29" dirty="0">
                  <a:latin typeface="Calibri"/>
                  <a:cs typeface="Calibri"/>
                </a:rPr>
                <a:t>e</a:t>
              </a:r>
              <a:r>
                <a:rPr dirty="0">
                  <a:latin typeface="Calibri"/>
                  <a:cs typeface="Calibri"/>
                </a:rPr>
                <a:t>thodology</a:t>
              </a:r>
              <a:r>
                <a:rPr spc="29" dirty="0">
                  <a:latin typeface="Calibri"/>
                  <a:cs typeface="Calibri"/>
                </a:rPr>
                <a:t> </a:t>
              </a:r>
              <a:r>
                <a:rPr dirty="0">
                  <a:latin typeface="Calibri"/>
                  <a:cs typeface="Calibri"/>
                </a:rPr>
                <a:t>- </a:t>
              </a:r>
              <a:r>
                <a:rPr b="1" spc="-22" dirty="0">
                  <a:latin typeface="Calibri"/>
                  <a:cs typeface="Calibri"/>
                </a:rPr>
                <a:t>75%</a:t>
              </a:r>
              <a:r>
                <a:rPr b="1" spc="7" dirty="0">
                  <a:latin typeface="Calibri"/>
                  <a:cs typeface="Calibri"/>
                </a:rPr>
                <a:t> </a:t>
              </a:r>
              <a:r>
                <a:rPr b="1" spc="-22" dirty="0">
                  <a:latin typeface="Calibri"/>
                  <a:cs typeface="Calibri"/>
                </a:rPr>
                <a:t>Sampl</a:t>
              </a:r>
              <a:r>
                <a:rPr b="1" spc="7" dirty="0">
                  <a:latin typeface="Calibri"/>
                  <a:cs typeface="Calibri"/>
                </a:rPr>
                <a:t>e</a:t>
              </a:r>
              <a:r>
                <a:rPr b="1" spc="-15" dirty="0">
                  <a:latin typeface="Calibri"/>
                  <a:cs typeface="Calibri"/>
                </a:rPr>
                <a:t>s</a:t>
              </a:r>
              <a:r>
                <a:rPr b="1" spc="-50" dirty="0">
                  <a:latin typeface="Calibri"/>
                  <a:cs typeface="Calibri"/>
                </a:rPr>
                <a:t> </a:t>
              </a:r>
              <a:r>
                <a:rPr b="1" dirty="0">
                  <a:latin typeface="Calibri"/>
                  <a:cs typeface="Calibri"/>
                </a:rPr>
                <a:t>f</a:t>
              </a:r>
              <a:r>
                <a:rPr b="1" spc="-50" dirty="0">
                  <a:latin typeface="Calibri"/>
                  <a:cs typeface="Calibri"/>
                </a:rPr>
                <a:t>r</a:t>
              </a:r>
              <a:r>
                <a:rPr b="1" dirty="0">
                  <a:latin typeface="Calibri"/>
                  <a:cs typeface="Calibri"/>
                </a:rPr>
                <a:t>om</a:t>
              </a:r>
              <a:r>
                <a:rPr b="1" spc="22" dirty="0">
                  <a:latin typeface="Calibri"/>
                  <a:cs typeface="Calibri"/>
                </a:rPr>
                <a:t> </a:t>
              </a:r>
              <a:r>
                <a:rPr b="1" spc="-15" dirty="0">
                  <a:latin typeface="Calibri"/>
                  <a:cs typeface="Calibri"/>
                </a:rPr>
                <a:t>S</a:t>
              </a:r>
              <a:r>
                <a:rPr b="1" spc="-7" dirty="0">
                  <a:latin typeface="Calibri"/>
                  <a:cs typeface="Calibri"/>
                </a:rPr>
                <a:t>h</a:t>
              </a:r>
              <a:r>
                <a:rPr b="1" spc="-15" dirty="0">
                  <a:latin typeface="Calibri"/>
                  <a:cs typeface="Calibri"/>
                </a:rPr>
                <a:t>o</a:t>
              </a:r>
              <a:r>
                <a:rPr b="1" spc="-7" dirty="0">
                  <a:latin typeface="Calibri"/>
                  <a:cs typeface="Calibri"/>
                </a:rPr>
                <a:t>p</a:t>
              </a:r>
              <a:r>
                <a:rPr b="1" spc="-87" dirty="0">
                  <a:latin typeface="Calibri"/>
                  <a:cs typeface="Calibri"/>
                </a:rPr>
                <a:t>k</a:t>
              </a:r>
              <a:r>
                <a:rPr b="1" spc="-15" dirty="0">
                  <a:latin typeface="Calibri"/>
                  <a:cs typeface="Calibri"/>
                </a:rPr>
                <a:t>ee</a:t>
              </a:r>
              <a:r>
                <a:rPr b="1" spc="-29" dirty="0">
                  <a:latin typeface="Calibri"/>
                  <a:cs typeface="Calibri"/>
                </a:rPr>
                <a:t>p</a:t>
              </a:r>
              <a:r>
                <a:rPr b="1" spc="-15" dirty="0">
                  <a:latin typeface="Calibri"/>
                  <a:cs typeface="Calibri"/>
                </a:rPr>
                <a:t>e</a:t>
              </a:r>
              <a:r>
                <a:rPr b="1" spc="-43" dirty="0">
                  <a:latin typeface="Calibri"/>
                  <a:cs typeface="Calibri"/>
                </a:rPr>
                <a:t>r</a:t>
              </a:r>
              <a:r>
                <a:rPr b="1" spc="-15" dirty="0">
                  <a:latin typeface="Calibri"/>
                  <a:cs typeface="Calibri"/>
                </a:rPr>
                <a:t>s/</a:t>
              </a:r>
              <a:r>
                <a:rPr b="1" spc="-43" dirty="0">
                  <a:latin typeface="Calibri"/>
                  <a:cs typeface="Calibri"/>
                </a:rPr>
                <a:t>v</a:t>
              </a:r>
              <a:r>
                <a:rPr b="1" spc="-15" dirty="0">
                  <a:latin typeface="Calibri"/>
                  <a:cs typeface="Calibri"/>
                </a:rPr>
                <a:t>e</a:t>
              </a:r>
              <a:r>
                <a:rPr b="1" spc="-29" dirty="0">
                  <a:latin typeface="Calibri"/>
                  <a:cs typeface="Calibri"/>
                </a:rPr>
                <a:t>ndo</a:t>
              </a:r>
              <a:r>
                <a:rPr b="1" spc="-43" dirty="0">
                  <a:latin typeface="Calibri"/>
                  <a:cs typeface="Calibri"/>
                </a:rPr>
                <a:t>r</a:t>
              </a:r>
              <a:r>
                <a:rPr b="1" spc="-15" dirty="0">
                  <a:latin typeface="Calibri"/>
                  <a:cs typeface="Calibri"/>
                </a:rPr>
                <a:t>s</a:t>
              </a:r>
              <a:r>
                <a:rPr b="1" spc="-94" dirty="0">
                  <a:latin typeface="Calibri"/>
                  <a:cs typeface="Calibri"/>
                </a:rPr>
                <a:t>/</a:t>
              </a:r>
              <a:r>
                <a:rPr b="1" spc="-15" dirty="0">
                  <a:latin typeface="Calibri"/>
                  <a:cs typeface="Calibri"/>
                </a:rPr>
                <a:t>citi</a:t>
              </a:r>
              <a:r>
                <a:rPr b="1" spc="-72" dirty="0">
                  <a:latin typeface="Calibri"/>
                  <a:cs typeface="Calibri"/>
                </a:rPr>
                <a:t>z</a:t>
              </a:r>
              <a:r>
                <a:rPr b="1" spc="-15" dirty="0">
                  <a:latin typeface="Calibri"/>
                  <a:cs typeface="Calibri"/>
                </a:rPr>
                <a:t>e</a:t>
              </a:r>
              <a:r>
                <a:rPr b="1" spc="-29" dirty="0">
                  <a:latin typeface="Calibri"/>
                  <a:cs typeface="Calibri"/>
                </a:rPr>
                <a:t>n</a:t>
              </a:r>
              <a:r>
                <a:rPr b="1" spc="-15" dirty="0">
                  <a:latin typeface="Calibri"/>
                  <a:cs typeface="Calibri"/>
                </a:rPr>
                <a:t>s</a:t>
              </a:r>
              <a:r>
                <a:rPr b="1" spc="-50" dirty="0">
                  <a:latin typeface="Calibri"/>
                  <a:cs typeface="Calibri"/>
                </a:rPr>
                <a:t> </a:t>
              </a:r>
              <a:r>
                <a:rPr b="1" dirty="0">
                  <a:latin typeface="Calibri"/>
                  <a:cs typeface="Calibri"/>
                </a:rPr>
                <a:t>+ </a:t>
              </a:r>
              <a:r>
                <a:rPr b="1" spc="-22" dirty="0">
                  <a:latin typeface="Calibri"/>
                  <a:cs typeface="Calibri"/>
                </a:rPr>
                <a:t>25%</a:t>
              </a:r>
              <a:r>
                <a:rPr b="1" spc="15" dirty="0">
                  <a:latin typeface="Calibri"/>
                  <a:cs typeface="Calibri"/>
                </a:rPr>
                <a:t> </a:t>
              </a:r>
              <a:r>
                <a:rPr b="1" dirty="0">
                  <a:latin typeface="Calibri"/>
                  <a:cs typeface="Calibri"/>
                </a:rPr>
                <a:t>Di</a:t>
              </a:r>
              <a:r>
                <a:rPr b="1" spc="-43" dirty="0">
                  <a:latin typeface="Calibri"/>
                  <a:cs typeface="Calibri"/>
                </a:rPr>
                <a:t>r</a:t>
              </a:r>
              <a:r>
                <a:rPr b="1" dirty="0">
                  <a:latin typeface="Calibri"/>
                  <a:cs typeface="Calibri"/>
                </a:rPr>
                <a:t>ect</a:t>
              </a:r>
              <a:r>
                <a:rPr b="1" spc="-15" dirty="0">
                  <a:latin typeface="Calibri"/>
                  <a:cs typeface="Calibri"/>
                </a:rPr>
                <a:t> </a:t>
              </a:r>
              <a:r>
                <a:rPr b="1" spc="-22" dirty="0">
                  <a:latin typeface="Calibri"/>
                  <a:cs typeface="Calibri"/>
                </a:rPr>
                <a:t>O</a:t>
              </a:r>
              <a:r>
                <a:rPr b="1" spc="-36" dirty="0">
                  <a:latin typeface="Calibri"/>
                  <a:cs typeface="Calibri"/>
                </a:rPr>
                <a:t>b</a:t>
              </a:r>
              <a:r>
                <a:rPr b="1" dirty="0">
                  <a:latin typeface="Calibri"/>
                  <a:cs typeface="Calibri"/>
                </a:rPr>
                <a:t>s</a:t>
              </a:r>
              <a:r>
                <a:rPr b="1" spc="7" dirty="0">
                  <a:latin typeface="Calibri"/>
                  <a:cs typeface="Calibri"/>
                </a:rPr>
                <a:t>er</a:t>
              </a:r>
              <a:r>
                <a:rPr b="1" spc="-36" dirty="0">
                  <a:latin typeface="Calibri"/>
                  <a:cs typeface="Calibri"/>
                </a:rPr>
                <a:t>va</a:t>
              </a:r>
              <a:r>
                <a:rPr b="1" spc="-15" dirty="0">
                  <a:latin typeface="Calibri"/>
                  <a:cs typeface="Calibri"/>
                </a:rPr>
                <a:t>ti</a:t>
              </a:r>
              <a:r>
                <a:rPr b="1" spc="-29" dirty="0">
                  <a:latin typeface="Calibri"/>
                  <a:cs typeface="Calibri"/>
                </a:rPr>
                <a:t>o</a:t>
              </a:r>
              <a:r>
                <a:rPr b="1" spc="-15" dirty="0">
                  <a:latin typeface="Calibri"/>
                  <a:cs typeface="Calibri"/>
                </a:rPr>
                <a:t>n</a:t>
              </a:r>
              <a:r>
                <a:rPr b="1" spc="-7" dirty="0">
                  <a:latin typeface="Calibri"/>
                  <a:cs typeface="Calibri"/>
                </a:rPr>
                <a:t> </a:t>
              </a:r>
              <a:r>
                <a:rPr lang="en-US" b="1" spc="-29" dirty="0">
                  <a:latin typeface="Calibri"/>
                  <a:cs typeface="Calibri"/>
                </a:rPr>
                <a:t>in</a:t>
              </a:r>
              <a:r>
                <a:rPr b="1" spc="-15" dirty="0">
                  <a:latin typeface="Calibri"/>
                  <a:cs typeface="Calibri"/>
                </a:rPr>
                <a:t> c</a:t>
              </a:r>
              <a:r>
                <a:rPr b="1" dirty="0">
                  <a:latin typeface="Calibri"/>
                  <a:cs typeface="Calibri"/>
                </a:rPr>
                <a:t>omm</a:t>
              </a:r>
              <a:r>
                <a:rPr b="1" spc="7" dirty="0">
                  <a:latin typeface="Calibri"/>
                  <a:cs typeface="Calibri"/>
                </a:rPr>
                <a:t>e</a:t>
              </a:r>
              <a:r>
                <a:rPr b="1" spc="-43" dirty="0">
                  <a:latin typeface="Calibri"/>
                  <a:cs typeface="Calibri"/>
                </a:rPr>
                <a:t>r</a:t>
              </a:r>
              <a:r>
                <a:rPr b="1" dirty="0">
                  <a:latin typeface="Calibri"/>
                  <a:cs typeface="Calibri"/>
                </a:rPr>
                <a:t>c</a:t>
              </a:r>
              <a:r>
                <a:rPr b="1" spc="-15" dirty="0">
                  <a:latin typeface="Calibri"/>
                  <a:cs typeface="Calibri"/>
                </a:rPr>
                <a:t>ial</a:t>
              </a:r>
              <a:r>
                <a:rPr b="1" spc="-50" dirty="0">
                  <a:latin typeface="Calibri"/>
                  <a:cs typeface="Calibri"/>
                </a:rPr>
                <a:t> </a:t>
              </a:r>
              <a:r>
                <a:rPr b="1" dirty="0">
                  <a:latin typeface="Calibri"/>
                  <a:cs typeface="Calibri"/>
                </a:rPr>
                <a:t>a</a:t>
              </a:r>
              <a:r>
                <a:rPr b="1" spc="-43" dirty="0">
                  <a:latin typeface="Calibri"/>
                  <a:cs typeface="Calibri"/>
                </a:rPr>
                <a:t>r</a:t>
              </a:r>
              <a:r>
                <a:rPr b="1" dirty="0">
                  <a:latin typeface="Calibri"/>
                  <a:cs typeface="Calibri"/>
                </a:rPr>
                <a:t>e</a:t>
              </a:r>
              <a:r>
                <a:rPr b="1" spc="-15" dirty="0">
                  <a:latin typeface="Calibri"/>
                  <a:cs typeface="Calibri"/>
                </a:rPr>
                <a:t>as</a:t>
              </a:r>
              <a:endParaRPr dirty="0">
                <a:latin typeface="Calibri"/>
                <a:cs typeface="Calibri"/>
              </a:endParaRPr>
            </a:p>
            <a:p>
              <a:pPr marL="513651" marR="121992" indent="-495307">
                <a:buFont typeface="Calibri"/>
                <a:buAutoNum type="arabicPeriod" startAt="2"/>
                <a:tabLst>
                  <a:tab pos="512734" algn="l"/>
                </a:tabLst>
              </a:pPr>
              <a:r>
                <a:rPr dirty="0">
                  <a:latin typeface="Calibri"/>
                  <a:cs typeface="Calibri"/>
                </a:rPr>
                <a:t>On</a:t>
              </a:r>
              <a:r>
                <a:rPr spc="-7" dirty="0">
                  <a:latin typeface="Calibri"/>
                  <a:cs typeface="Calibri"/>
                </a:rPr>
                <a:t> </a:t>
              </a:r>
              <a:r>
                <a:rPr spc="-15" dirty="0">
                  <a:latin typeface="Calibri"/>
                  <a:cs typeface="Calibri"/>
                </a:rPr>
                <a:t>the</a:t>
              </a:r>
              <a:r>
                <a:rPr spc="22" dirty="0">
                  <a:latin typeface="Calibri"/>
                  <a:cs typeface="Calibri"/>
                </a:rPr>
                <a:t> </a:t>
              </a:r>
              <a:r>
                <a:rPr dirty="0">
                  <a:latin typeface="Calibri"/>
                  <a:cs typeface="Calibri"/>
                </a:rPr>
                <a:t>ba</a:t>
              </a:r>
              <a:r>
                <a:rPr spc="7" dirty="0">
                  <a:latin typeface="Calibri"/>
                  <a:cs typeface="Calibri"/>
                </a:rPr>
                <a:t>s</a:t>
              </a:r>
              <a:r>
                <a:rPr spc="-7" dirty="0">
                  <a:latin typeface="Calibri"/>
                  <a:cs typeface="Calibri"/>
                </a:rPr>
                <a:t>i</a:t>
              </a:r>
              <a:r>
                <a:rPr dirty="0">
                  <a:latin typeface="Calibri"/>
                  <a:cs typeface="Calibri"/>
                </a:rPr>
                <a:t>s</a:t>
              </a:r>
              <a:r>
                <a:rPr spc="-15" dirty="0">
                  <a:latin typeface="Calibri"/>
                  <a:cs typeface="Calibri"/>
                </a:rPr>
                <a:t> </a:t>
              </a:r>
              <a:r>
                <a:rPr dirty="0">
                  <a:latin typeface="Calibri"/>
                  <a:cs typeface="Calibri"/>
                </a:rPr>
                <a:t>of</a:t>
              </a:r>
              <a:r>
                <a:rPr spc="15" dirty="0">
                  <a:latin typeface="Calibri"/>
                  <a:cs typeface="Calibri"/>
                </a:rPr>
                <a:t> </a:t>
              </a:r>
              <a:r>
                <a:rPr dirty="0">
                  <a:latin typeface="Calibri"/>
                  <a:cs typeface="Calibri"/>
                </a:rPr>
                <a:t>o</a:t>
              </a:r>
              <a:r>
                <a:rPr spc="-22" dirty="0">
                  <a:latin typeface="Calibri"/>
                  <a:cs typeface="Calibri"/>
                </a:rPr>
                <a:t>b</a:t>
              </a:r>
              <a:r>
                <a:rPr spc="-15" dirty="0">
                  <a:latin typeface="Calibri"/>
                  <a:cs typeface="Calibri"/>
                </a:rPr>
                <a:t>s</a:t>
              </a:r>
              <a:r>
                <a:rPr spc="-7" dirty="0">
                  <a:latin typeface="Calibri"/>
                  <a:cs typeface="Calibri"/>
                </a:rPr>
                <a:t>er</a:t>
              </a:r>
              <a:r>
                <a:rPr spc="-50" dirty="0">
                  <a:latin typeface="Calibri"/>
                  <a:cs typeface="Calibri"/>
                </a:rPr>
                <a:t>v</a:t>
              </a:r>
              <a:r>
                <a:rPr spc="-22" dirty="0">
                  <a:latin typeface="Calibri"/>
                  <a:cs typeface="Calibri"/>
                </a:rPr>
                <a:t>a</a:t>
              </a:r>
              <a:r>
                <a:rPr dirty="0">
                  <a:latin typeface="Calibri"/>
                  <a:cs typeface="Calibri"/>
                </a:rPr>
                <a:t>t</a:t>
              </a:r>
              <a:r>
                <a:rPr spc="-15" dirty="0">
                  <a:latin typeface="Calibri"/>
                  <a:cs typeface="Calibri"/>
                </a:rPr>
                <a:t>i</a:t>
              </a:r>
              <a:r>
                <a:rPr dirty="0">
                  <a:latin typeface="Calibri"/>
                  <a:cs typeface="Calibri"/>
                </a:rPr>
                <a:t>on/</a:t>
              </a:r>
              <a:r>
                <a:rPr spc="-43" dirty="0">
                  <a:latin typeface="Calibri"/>
                  <a:cs typeface="Calibri"/>
                </a:rPr>
                <a:t>r</a:t>
              </a:r>
              <a:r>
                <a:rPr spc="-15" dirty="0">
                  <a:latin typeface="Calibri"/>
                  <a:cs typeface="Calibri"/>
                </a:rPr>
                <a:t>e</a:t>
              </a:r>
              <a:r>
                <a:rPr spc="-7" dirty="0">
                  <a:latin typeface="Calibri"/>
                  <a:cs typeface="Calibri"/>
                </a:rPr>
                <a:t>s</a:t>
              </a:r>
              <a:r>
                <a:rPr dirty="0">
                  <a:latin typeface="Calibri"/>
                  <a:cs typeface="Calibri"/>
                </a:rPr>
                <a:t>pon</a:t>
              </a:r>
              <a:r>
                <a:rPr spc="7" dirty="0">
                  <a:latin typeface="Calibri"/>
                  <a:cs typeface="Calibri"/>
                </a:rPr>
                <a:t>s</a:t>
              </a:r>
              <a:r>
                <a:rPr spc="-15" dirty="0">
                  <a:latin typeface="Calibri"/>
                  <a:cs typeface="Calibri"/>
                </a:rPr>
                <a:t>es</a:t>
              </a:r>
              <a:r>
                <a:rPr spc="-7" dirty="0">
                  <a:latin typeface="Calibri"/>
                  <a:cs typeface="Calibri"/>
                </a:rPr>
                <a:t> </a:t>
              </a:r>
              <a:r>
                <a:rPr spc="-15" dirty="0">
                  <a:latin typeface="Calibri"/>
                  <a:cs typeface="Calibri"/>
                </a:rPr>
                <a:t>(ne</a:t>
              </a:r>
              <a:r>
                <a:rPr spc="-65" dirty="0">
                  <a:latin typeface="Calibri"/>
                  <a:cs typeface="Calibri"/>
                </a:rPr>
                <a:t>g</a:t>
              </a:r>
              <a:r>
                <a:rPr spc="-22" dirty="0">
                  <a:latin typeface="Calibri"/>
                  <a:cs typeface="Calibri"/>
                </a:rPr>
                <a:t>a</a:t>
              </a:r>
              <a:r>
                <a:rPr dirty="0">
                  <a:latin typeface="Calibri"/>
                  <a:cs typeface="Calibri"/>
                </a:rPr>
                <a:t>t</a:t>
              </a:r>
              <a:r>
                <a:rPr spc="-15" dirty="0">
                  <a:latin typeface="Calibri"/>
                  <a:cs typeface="Calibri"/>
                </a:rPr>
                <a:t>i</a:t>
              </a:r>
              <a:r>
                <a:rPr spc="-29" dirty="0">
                  <a:latin typeface="Calibri"/>
                  <a:cs typeface="Calibri"/>
                </a:rPr>
                <a:t>v</a:t>
              </a:r>
              <a:r>
                <a:rPr dirty="0">
                  <a:latin typeface="Calibri"/>
                  <a:cs typeface="Calibri"/>
                </a:rPr>
                <a:t>e/</a:t>
              </a:r>
              <a:r>
                <a:rPr spc="7" dirty="0">
                  <a:latin typeface="Calibri"/>
                  <a:cs typeface="Calibri"/>
                </a:rPr>
                <a:t>p</a:t>
              </a:r>
              <a:r>
                <a:rPr dirty="0">
                  <a:latin typeface="Calibri"/>
                  <a:cs typeface="Calibri"/>
                </a:rPr>
                <a:t>osi</a:t>
              </a:r>
              <a:r>
                <a:rPr spc="-15" dirty="0">
                  <a:latin typeface="Calibri"/>
                  <a:cs typeface="Calibri"/>
                </a:rPr>
                <a:t>t</a:t>
              </a:r>
              <a:r>
                <a:rPr spc="-7" dirty="0">
                  <a:latin typeface="Calibri"/>
                  <a:cs typeface="Calibri"/>
                </a:rPr>
                <a:t>i</a:t>
              </a:r>
              <a:r>
                <a:rPr spc="-29" dirty="0">
                  <a:latin typeface="Calibri"/>
                  <a:cs typeface="Calibri"/>
                </a:rPr>
                <a:t>v</a:t>
              </a:r>
              <a:r>
                <a:rPr spc="-15" dirty="0">
                  <a:latin typeface="Calibri"/>
                  <a:cs typeface="Calibri"/>
                </a:rPr>
                <a:t>e)</a:t>
              </a:r>
              <a:r>
                <a:rPr spc="29" dirty="0">
                  <a:latin typeface="Calibri"/>
                  <a:cs typeface="Calibri"/>
                </a:rPr>
                <a:t> </a:t>
              </a:r>
              <a:r>
                <a:rPr spc="-58" dirty="0">
                  <a:latin typeface="Calibri"/>
                  <a:cs typeface="Calibri"/>
                </a:rPr>
                <a:t>r</a:t>
              </a:r>
              <a:r>
                <a:rPr spc="-15" dirty="0">
                  <a:latin typeface="Calibri"/>
                  <a:cs typeface="Calibri"/>
                </a:rPr>
                <a:t>ecei</a:t>
              </a:r>
              <a:r>
                <a:rPr spc="-36" dirty="0">
                  <a:latin typeface="Calibri"/>
                  <a:cs typeface="Calibri"/>
                </a:rPr>
                <a:t>v</a:t>
              </a:r>
              <a:r>
                <a:rPr spc="-15" dirty="0">
                  <a:latin typeface="Calibri"/>
                  <a:cs typeface="Calibri"/>
                </a:rPr>
                <a:t>ed</a:t>
              </a:r>
              <a:r>
                <a:rPr spc="22" dirty="0">
                  <a:latin typeface="Calibri"/>
                  <a:cs typeface="Calibri"/>
                </a:rPr>
                <a:t> </a:t>
              </a:r>
              <a:r>
                <a:rPr spc="-15" dirty="0">
                  <a:latin typeface="Calibri"/>
                  <a:cs typeface="Calibri"/>
                </a:rPr>
                <a:t>f</a:t>
              </a:r>
              <a:r>
                <a:rPr spc="-50" dirty="0">
                  <a:latin typeface="Calibri"/>
                  <a:cs typeface="Calibri"/>
                </a:rPr>
                <a:t>r</a:t>
              </a:r>
              <a:r>
                <a:rPr dirty="0">
                  <a:latin typeface="Calibri"/>
                  <a:cs typeface="Calibri"/>
                </a:rPr>
                <a:t>om</a:t>
              </a:r>
              <a:r>
                <a:rPr spc="-15" dirty="0">
                  <a:latin typeface="Calibri"/>
                  <a:cs typeface="Calibri"/>
                </a:rPr>
                <a:t> </a:t>
              </a:r>
              <a:r>
                <a:rPr spc="-29" dirty="0">
                  <a:latin typeface="Calibri"/>
                  <a:cs typeface="Calibri"/>
                </a:rPr>
                <a:t>c</a:t>
              </a:r>
              <a:r>
                <a:rPr spc="-7" dirty="0">
                  <a:latin typeface="Calibri"/>
                  <a:cs typeface="Calibri"/>
                </a:rPr>
                <a:t>i</a:t>
              </a:r>
              <a:r>
                <a:rPr dirty="0">
                  <a:latin typeface="Calibri"/>
                  <a:cs typeface="Calibri"/>
                </a:rPr>
                <a:t>t</a:t>
              </a:r>
              <a:r>
                <a:rPr spc="-15" dirty="0">
                  <a:latin typeface="Calibri"/>
                  <a:cs typeface="Calibri"/>
                </a:rPr>
                <a:t>i</a:t>
              </a:r>
              <a:r>
                <a:rPr spc="-58" dirty="0">
                  <a:latin typeface="Calibri"/>
                  <a:cs typeface="Calibri"/>
                </a:rPr>
                <a:t>z</a:t>
              </a:r>
              <a:r>
                <a:rPr spc="-15" dirty="0">
                  <a:latin typeface="Calibri"/>
                  <a:cs typeface="Calibri"/>
                </a:rPr>
                <a:t>e</a:t>
              </a:r>
              <a:r>
                <a:rPr spc="-7" dirty="0">
                  <a:latin typeface="Calibri"/>
                  <a:cs typeface="Calibri"/>
                </a:rPr>
                <a:t>n</a:t>
              </a:r>
              <a:r>
                <a:rPr spc="-15" dirty="0">
                  <a:latin typeface="Calibri"/>
                  <a:cs typeface="Calibri"/>
                </a:rPr>
                <a:t>s,</a:t>
              </a:r>
              <a:r>
                <a:rPr spc="80" dirty="0">
                  <a:latin typeface="Calibri"/>
                  <a:cs typeface="Calibri"/>
                </a:rPr>
                <a:t> </a:t>
              </a:r>
              <a:r>
                <a:rPr b="1" spc="-15" dirty="0">
                  <a:latin typeface="Calibri"/>
                  <a:cs typeface="Calibri"/>
                </a:rPr>
                <a:t>In</a:t>
              </a:r>
              <a:r>
                <a:rPr b="1" dirty="0">
                  <a:latin typeface="Calibri"/>
                  <a:cs typeface="Calibri"/>
                </a:rPr>
                <a:t>de</a:t>
              </a:r>
              <a:r>
                <a:rPr b="1" spc="-29" dirty="0">
                  <a:latin typeface="Calibri"/>
                  <a:cs typeface="Calibri"/>
                </a:rPr>
                <a:t>p</a:t>
              </a:r>
              <a:r>
                <a:rPr b="1" spc="-15" dirty="0">
                  <a:latin typeface="Calibri"/>
                  <a:cs typeface="Calibri"/>
                </a:rPr>
                <a:t>e</a:t>
              </a:r>
              <a:r>
                <a:rPr b="1" spc="-29" dirty="0">
                  <a:latin typeface="Calibri"/>
                  <a:cs typeface="Calibri"/>
                </a:rPr>
                <a:t>n</a:t>
              </a:r>
              <a:r>
                <a:rPr b="1" spc="-15" dirty="0">
                  <a:latin typeface="Calibri"/>
                  <a:cs typeface="Calibri"/>
                </a:rPr>
                <a:t>de</a:t>
              </a:r>
              <a:r>
                <a:rPr b="1" spc="-58" dirty="0">
                  <a:latin typeface="Calibri"/>
                  <a:cs typeface="Calibri"/>
                </a:rPr>
                <a:t>n</a:t>
              </a:r>
              <a:r>
                <a:rPr b="1" spc="-15" dirty="0">
                  <a:latin typeface="Calibri"/>
                  <a:cs typeface="Calibri"/>
                </a:rPr>
                <a:t>t</a:t>
              </a:r>
              <a:r>
                <a:rPr b="1" spc="-7" dirty="0">
                  <a:latin typeface="Calibri"/>
                  <a:cs typeface="Calibri"/>
                </a:rPr>
                <a:t> </a:t>
              </a:r>
              <a:r>
                <a:rPr b="1" spc="-137" dirty="0">
                  <a:latin typeface="Calibri"/>
                  <a:cs typeface="Calibri"/>
                </a:rPr>
                <a:t>V</a:t>
              </a:r>
              <a:r>
                <a:rPr b="1" spc="-15" dirty="0">
                  <a:latin typeface="Calibri"/>
                  <a:cs typeface="Calibri"/>
                </a:rPr>
                <a:t>ali</a:t>
              </a:r>
              <a:r>
                <a:rPr b="1" spc="-7" dirty="0">
                  <a:latin typeface="Calibri"/>
                  <a:cs typeface="Calibri"/>
                </a:rPr>
                <a:t>d</a:t>
              </a:r>
              <a:r>
                <a:rPr b="1" spc="-36" dirty="0">
                  <a:latin typeface="Calibri"/>
                  <a:cs typeface="Calibri"/>
                </a:rPr>
                <a:t>a</a:t>
              </a:r>
              <a:r>
                <a:rPr b="1" spc="-15" dirty="0">
                  <a:latin typeface="Calibri"/>
                  <a:cs typeface="Calibri"/>
                </a:rPr>
                <a:t>t</a:t>
              </a:r>
              <a:r>
                <a:rPr b="1" spc="-22" dirty="0">
                  <a:latin typeface="Calibri"/>
                  <a:cs typeface="Calibri"/>
                </a:rPr>
                <a:t>i</a:t>
              </a:r>
              <a:r>
                <a:rPr b="1" spc="-15" dirty="0">
                  <a:latin typeface="Calibri"/>
                  <a:cs typeface="Calibri"/>
                </a:rPr>
                <a:t>on</a:t>
              </a:r>
              <a:r>
                <a:rPr b="1" spc="-58" dirty="0">
                  <a:latin typeface="Calibri"/>
                  <a:cs typeface="Calibri"/>
                </a:rPr>
                <a:t> </a:t>
              </a:r>
              <a:r>
                <a:rPr b="1" spc="-29" dirty="0">
                  <a:latin typeface="Calibri"/>
                  <a:cs typeface="Calibri"/>
                </a:rPr>
                <a:t>M</a:t>
              </a:r>
              <a:r>
                <a:rPr b="1" spc="-36" dirty="0">
                  <a:latin typeface="Calibri"/>
                  <a:cs typeface="Calibri"/>
                </a:rPr>
                <a:t>a</a:t>
              </a:r>
              <a:r>
                <a:rPr b="1" dirty="0">
                  <a:latin typeface="Calibri"/>
                  <a:cs typeface="Calibri"/>
                </a:rPr>
                <a:t>trix</a:t>
              </a:r>
              <a:r>
                <a:rPr b="1" spc="-7" dirty="0">
                  <a:latin typeface="Calibri"/>
                  <a:cs typeface="Calibri"/>
                </a:rPr>
                <a:t> </a:t>
              </a:r>
              <a:r>
                <a:rPr b="1" spc="-15" dirty="0">
                  <a:latin typeface="Calibri"/>
                  <a:cs typeface="Calibri"/>
                </a:rPr>
                <a:t>(IV</a:t>
              </a:r>
              <a:r>
                <a:rPr b="1" spc="-22" dirty="0">
                  <a:latin typeface="Calibri"/>
                  <a:cs typeface="Calibri"/>
                </a:rPr>
                <a:t>M)</a:t>
              </a:r>
              <a:r>
                <a:rPr b="1" spc="-15" dirty="0">
                  <a:latin typeface="Calibri"/>
                  <a:cs typeface="Calibri"/>
                </a:rPr>
                <a:t> </a:t>
              </a:r>
              <a:r>
                <a:rPr dirty="0">
                  <a:latin typeface="Calibri"/>
                  <a:cs typeface="Calibri"/>
                </a:rPr>
                <a:t>w</a:t>
              </a:r>
              <a:r>
                <a:rPr spc="-15" dirty="0">
                  <a:latin typeface="Calibri"/>
                  <a:cs typeface="Calibri"/>
                </a:rPr>
                <a:t>i</a:t>
              </a:r>
              <a:r>
                <a:rPr spc="-7" dirty="0">
                  <a:latin typeface="Calibri"/>
                  <a:cs typeface="Calibri"/>
                </a:rPr>
                <a:t>l</a:t>
              </a:r>
              <a:r>
                <a:rPr dirty="0">
                  <a:latin typeface="Calibri"/>
                  <a:cs typeface="Calibri"/>
                </a:rPr>
                <a:t>l</a:t>
              </a:r>
              <a:r>
                <a:rPr spc="22" dirty="0">
                  <a:latin typeface="Calibri"/>
                  <a:cs typeface="Calibri"/>
                </a:rPr>
                <a:t> </a:t>
              </a:r>
              <a:r>
                <a:rPr spc="-15" dirty="0">
                  <a:latin typeface="Calibri"/>
                  <a:cs typeface="Calibri"/>
                </a:rPr>
                <a:t>be</a:t>
              </a:r>
              <a:r>
                <a:rPr spc="22" dirty="0">
                  <a:latin typeface="Calibri"/>
                  <a:cs typeface="Calibri"/>
                </a:rPr>
                <a:t> </a:t>
              </a:r>
              <a:r>
                <a:rPr dirty="0">
                  <a:latin typeface="Calibri"/>
                  <a:cs typeface="Calibri"/>
                </a:rPr>
                <a:t>app</a:t>
              </a:r>
              <a:r>
                <a:rPr spc="-7" dirty="0">
                  <a:latin typeface="Calibri"/>
                  <a:cs typeface="Calibri"/>
                </a:rPr>
                <a:t>li</a:t>
              </a:r>
              <a:r>
                <a:rPr spc="-15" dirty="0">
                  <a:latin typeface="Calibri"/>
                  <a:cs typeface="Calibri"/>
                </a:rPr>
                <a:t>ed</a:t>
              </a:r>
              <a:r>
                <a:rPr spc="22" dirty="0">
                  <a:latin typeface="Calibri"/>
                  <a:cs typeface="Calibri"/>
                </a:rPr>
                <a:t> </a:t>
              </a:r>
              <a:r>
                <a:rPr dirty="0">
                  <a:latin typeface="Calibri"/>
                  <a:cs typeface="Calibri"/>
                </a:rPr>
                <a:t>and</a:t>
              </a:r>
              <a:r>
                <a:rPr spc="15" dirty="0">
                  <a:latin typeface="Calibri"/>
                  <a:cs typeface="Calibri"/>
                </a:rPr>
                <a:t> </a:t>
              </a:r>
              <a:r>
                <a:rPr dirty="0">
                  <a:latin typeface="Calibri"/>
                  <a:cs typeface="Calibri"/>
                </a:rPr>
                <a:t>final</a:t>
              </a:r>
              <a:r>
                <a:rPr spc="7" dirty="0">
                  <a:latin typeface="Calibri"/>
                  <a:cs typeface="Calibri"/>
                </a:rPr>
                <a:t> </a:t>
              </a:r>
              <a:r>
                <a:rPr spc="-15" dirty="0">
                  <a:latin typeface="Calibri"/>
                  <a:cs typeface="Calibri"/>
                </a:rPr>
                <a:t>mar</a:t>
              </a:r>
              <a:r>
                <a:rPr spc="-36" dirty="0">
                  <a:latin typeface="Calibri"/>
                  <a:cs typeface="Calibri"/>
                </a:rPr>
                <a:t>k</a:t>
              </a:r>
              <a:r>
                <a:rPr dirty="0">
                  <a:latin typeface="Calibri"/>
                  <a:cs typeface="Calibri"/>
                </a:rPr>
                <a:t>s</a:t>
              </a:r>
              <a:r>
                <a:rPr spc="-15" dirty="0">
                  <a:latin typeface="Calibri"/>
                  <a:cs typeface="Calibri"/>
                </a:rPr>
                <a:t> gi</a:t>
              </a:r>
              <a:r>
                <a:rPr spc="-29" dirty="0">
                  <a:latin typeface="Calibri"/>
                  <a:cs typeface="Calibri"/>
                </a:rPr>
                <a:t>v</a:t>
              </a:r>
              <a:r>
                <a:rPr spc="-15" dirty="0">
                  <a:latin typeface="Calibri"/>
                  <a:cs typeface="Calibri"/>
                </a:rPr>
                <a:t>en</a:t>
              </a:r>
              <a:r>
                <a:rPr spc="7" dirty="0">
                  <a:latin typeface="Calibri"/>
                  <a:cs typeface="Calibri"/>
                </a:rPr>
                <a:t> </a:t>
              </a:r>
              <a:r>
                <a:rPr dirty="0">
                  <a:latin typeface="Calibri"/>
                  <a:cs typeface="Calibri"/>
                </a:rPr>
                <a:t>). </a:t>
              </a:r>
              <a:r>
                <a:rPr spc="7" dirty="0">
                  <a:latin typeface="Calibri"/>
                  <a:cs typeface="Calibri"/>
                </a:rPr>
                <a:t> </a:t>
              </a:r>
              <a:r>
                <a:rPr dirty="0">
                  <a:latin typeface="Calibri"/>
                  <a:cs typeface="Calibri"/>
                </a:rPr>
                <a:t>Final</a:t>
              </a:r>
              <a:r>
                <a:rPr spc="7" dirty="0">
                  <a:latin typeface="Calibri"/>
                  <a:cs typeface="Calibri"/>
                </a:rPr>
                <a:t> </a:t>
              </a:r>
              <a:r>
                <a:rPr spc="-15" dirty="0">
                  <a:latin typeface="Calibri"/>
                  <a:cs typeface="Calibri"/>
                </a:rPr>
                <a:t>mar</a:t>
              </a:r>
              <a:r>
                <a:rPr spc="-36" dirty="0">
                  <a:latin typeface="Calibri"/>
                  <a:cs typeface="Calibri"/>
                </a:rPr>
                <a:t>k</a:t>
              </a:r>
              <a:r>
                <a:rPr dirty="0">
                  <a:latin typeface="Calibri"/>
                  <a:cs typeface="Calibri"/>
                </a:rPr>
                <a:t>s</a:t>
              </a:r>
              <a:r>
                <a:rPr spc="-29" dirty="0">
                  <a:latin typeface="Calibri"/>
                  <a:cs typeface="Calibri"/>
                </a:rPr>
                <a:t> </a:t>
              </a:r>
              <a:r>
                <a:rPr dirty="0">
                  <a:latin typeface="Calibri"/>
                  <a:cs typeface="Calibri"/>
                </a:rPr>
                <a:t>=</a:t>
              </a:r>
              <a:r>
                <a:rPr spc="15" dirty="0">
                  <a:latin typeface="Calibri"/>
                  <a:cs typeface="Calibri"/>
                </a:rPr>
                <a:t> </a:t>
              </a:r>
              <a:r>
                <a:rPr spc="-22" dirty="0">
                  <a:latin typeface="Calibri"/>
                  <a:cs typeface="Calibri"/>
                </a:rPr>
                <a:t>Mar</a:t>
              </a:r>
              <a:r>
                <a:rPr spc="-36" dirty="0">
                  <a:latin typeface="Calibri"/>
                  <a:cs typeface="Calibri"/>
                </a:rPr>
                <a:t>k</a:t>
              </a:r>
              <a:r>
                <a:rPr dirty="0">
                  <a:latin typeface="Calibri"/>
                  <a:cs typeface="Calibri"/>
                </a:rPr>
                <a:t>s</a:t>
              </a:r>
              <a:r>
                <a:rPr spc="-15" dirty="0">
                  <a:latin typeface="Calibri"/>
                  <a:cs typeface="Calibri"/>
                </a:rPr>
                <a:t> </a:t>
              </a:r>
              <a:r>
                <a:rPr spc="-29" dirty="0">
                  <a:latin typeface="Calibri"/>
                  <a:cs typeface="Calibri"/>
                </a:rPr>
                <a:t>c</a:t>
              </a:r>
              <a:r>
                <a:rPr spc="-7" dirty="0">
                  <a:latin typeface="Calibri"/>
                  <a:cs typeface="Calibri"/>
                </a:rPr>
                <a:t>l</a:t>
              </a:r>
              <a:r>
                <a:rPr dirty="0">
                  <a:latin typeface="Calibri"/>
                  <a:cs typeface="Calibri"/>
                </a:rPr>
                <a:t>aimed</a:t>
              </a:r>
              <a:r>
                <a:rPr spc="72" dirty="0">
                  <a:latin typeface="Calibri"/>
                  <a:cs typeface="Calibri"/>
                </a:rPr>
                <a:t> </a:t>
              </a:r>
              <a:r>
                <a:rPr dirty="0">
                  <a:latin typeface="Calibri"/>
                  <a:cs typeface="Calibri"/>
                </a:rPr>
                <a:t>–</a:t>
              </a:r>
              <a:r>
                <a:rPr spc="22" dirty="0">
                  <a:latin typeface="Calibri"/>
                  <a:cs typeface="Calibri"/>
                </a:rPr>
                <a:t> </a:t>
              </a:r>
              <a:r>
                <a:rPr spc="-15" dirty="0">
                  <a:latin typeface="Calibri"/>
                  <a:cs typeface="Calibri"/>
                </a:rPr>
                <a:t>mar</a:t>
              </a:r>
              <a:r>
                <a:rPr spc="-36" dirty="0">
                  <a:latin typeface="Calibri"/>
                  <a:cs typeface="Calibri"/>
                </a:rPr>
                <a:t>k</a:t>
              </a:r>
              <a:r>
                <a:rPr dirty="0">
                  <a:latin typeface="Calibri"/>
                  <a:cs typeface="Calibri"/>
                </a:rPr>
                <a:t>s adju</a:t>
              </a:r>
              <a:r>
                <a:rPr spc="-29" dirty="0">
                  <a:latin typeface="Calibri"/>
                  <a:cs typeface="Calibri"/>
                </a:rPr>
                <a:t>s</a:t>
              </a:r>
              <a:r>
                <a:rPr spc="-43" dirty="0">
                  <a:latin typeface="Calibri"/>
                  <a:cs typeface="Calibri"/>
                </a:rPr>
                <a:t>t</a:t>
              </a:r>
              <a:r>
                <a:rPr dirty="0">
                  <a:latin typeface="Calibri"/>
                  <a:cs typeface="Calibri"/>
                </a:rPr>
                <a:t>ed as per IVM</a:t>
              </a:r>
            </a:p>
          </p:txBody>
        </p:sp>
      </p:grpSp>
      <p:sp>
        <p:nvSpPr>
          <p:cNvPr id="19" name="Rounded Rectangle 18">
            <a:extLst>
              <a:ext uri="{FF2B5EF4-FFF2-40B4-BE49-F238E27FC236}">
                <a16:creationId xmlns:a16="http://schemas.microsoft.com/office/drawing/2014/main" id="{385B909D-88E2-6C42-9241-F7A177D4D1C6}"/>
              </a:ext>
            </a:extLst>
          </p:cNvPr>
          <p:cNvSpPr/>
          <p:nvPr/>
        </p:nvSpPr>
        <p:spPr>
          <a:xfrm>
            <a:off x="1474839" y="1472119"/>
            <a:ext cx="5383161" cy="1467542"/>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r>
              <a:rPr lang="en-US" b="1" dirty="0">
                <a:solidFill>
                  <a:srgbClr val="804000"/>
                </a:solidFill>
                <a:ea typeface="Calibri"/>
                <a:cs typeface="Arial"/>
              </a:rPr>
              <a:t>Ban on the use, sale and storage of non-biodegradable plastic bags/ plastic products less than 75 microns, in compliance with Plastic Waste Management Rules 2021</a:t>
            </a:r>
          </a:p>
        </p:txBody>
      </p:sp>
      <p:cxnSp>
        <p:nvCxnSpPr>
          <p:cNvPr id="5" name="Straight Connector 4">
            <a:extLst>
              <a:ext uri="{FF2B5EF4-FFF2-40B4-BE49-F238E27FC236}">
                <a16:creationId xmlns:a16="http://schemas.microsoft.com/office/drawing/2014/main" id="{7F0C4047-C995-4795-88E6-CF88B7C95E90}"/>
              </a:ext>
            </a:extLst>
          </p:cNvPr>
          <p:cNvCxnSpPr/>
          <p:nvPr/>
        </p:nvCxnSpPr>
        <p:spPr>
          <a:xfrm>
            <a:off x="2029176" y="7913944"/>
            <a:ext cx="4445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0B98C9D-9FB8-4A37-B2D2-39779F81C96D}"/>
              </a:ext>
            </a:extLst>
          </p:cNvPr>
          <p:cNvSpPr>
            <a:spLocks noGrp="1"/>
          </p:cNvSpPr>
          <p:nvPr>
            <p:ph type="sldNum" sz="quarter" idx="12"/>
          </p:nvPr>
        </p:nvSpPr>
        <p:spPr/>
        <p:txBody>
          <a:bodyPr/>
          <a:lstStyle/>
          <a:p>
            <a:fld id="{871FDAF4-F9BA-4E6E-AE28-9371978FF90C}" type="slidenum">
              <a:rPr lang="en-US" smtClean="0"/>
              <a:t>31</a:t>
            </a:fld>
            <a:endParaRPr lang="en-US"/>
          </a:p>
        </p:txBody>
      </p:sp>
    </p:spTree>
    <p:extLst>
      <p:ext uri="{BB962C8B-B14F-4D97-AF65-F5344CB8AC3E}">
        <p14:creationId xmlns:p14="http://schemas.microsoft.com/office/powerpoint/2010/main" val="42596047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633885" y="12450"/>
            <a:ext cx="1224116" cy="1048129"/>
          </a:xfrm>
          <a:prstGeom prst="roundRect">
            <a:avLst/>
          </a:prstGeom>
          <a:solidFill>
            <a:schemeClr val="accent4"/>
          </a:solidFill>
          <a:ln>
            <a:solidFill>
              <a:schemeClr val="accent4"/>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lnSpc>
                <a:spcPct val="107000"/>
              </a:lnSpc>
            </a:pPr>
            <a:r>
              <a:rPr lang="en-US" sz="2000" b="1" dirty="0">
                <a:solidFill>
                  <a:schemeClr val="tx1"/>
                </a:solidFill>
                <a:latin typeface="Arial"/>
                <a:ea typeface="Calibri"/>
                <a:cs typeface="Times New Roman"/>
              </a:rPr>
              <a:t>Marks</a:t>
            </a:r>
          </a:p>
          <a:p>
            <a:pPr algn="ctr">
              <a:lnSpc>
                <a:spcPct val="107000"/>
              </a:lnSpc>
            </a:pPr>
            <a:r>
              <a:rPr lang="en-US" sz="2000" b="1" dirty="0">
                <a:solidFill>
                  <a:schemeClr val="tx1"/>
                </a:solidFill>
                <a:latin typeface="Arial"/>
                <a:ea typeface="Calibri"/>
                <a:cs typeface="Times New Roman"/>
              </a:rPr>
              <a:t>60</a:t>
            </a:r>
          </a:p>
        </p:txBody>
      </p:sp>
      <p:sp>
        <p:nvSpPr>
          <p:cNvPr id="6" name="Rounded Rectangle 5"/>
          <p:cNvSpPr/>
          <p:nvPr/>
        </p:nvSpPr>
        <p:spPr>
          <a:xfrm>
            <a:off x="1224117" y="1149"/>
            <a:ext cx="4409767" cy="963218"/>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r>
              <a:rPr lang="en-US" sz="2000" b="1" dirty="0">
                <a:solidFill>
                  <a:srgbClr val="804000"/>
                </a:solidFill>
                <a:ea typeface="Calibri"/>
                <a:cs typeface="Arial"/>
              </a:rPr>
              <a:t>3R Principles</a:t>
            </a:r>
            <a:r>
              <a:rPr lang="en-US" sz="2000" dirty="0">
                <a:solidFill>
                  <a:srgbClr val="804000"/>
                </a:solidFill>
                <a:ea typeface="Calibri"/>
                <a:cs typeface="Arial"/>
              </a:rPr>
              <a:t>: Whether </a:t>
            </a:r>
            <a:r>
              <a:rPr lang="en-US" sz="2000" b="1" dirty="0">
                <a:solidFill>
                  <a:srgbClr val="804000"/>
                </a:solidFill>
                <a:ea typeface="Calibri"/>
                <a:cs typeface="Arial"/>
              </a:rPr>
              <a:t>initiatives taken </a:t>
            </a:r>
            <a:r>
              <a:rPr lang="en-US" sz="2000" dirty="0">
                <a:solidFill>
                  <a:srgbClr val="804000"/>
                </a:solidFill>
                <a:ea typeface="Calibri"/>
                <a:cs typeface="Arial"/>
              </a:rPr>
              <a:t>to reduce generation of waste?</a:t>
            </a:r>
          </a:p>
          <a:p>
            <a:pPr algn="ctr"/>
            <a:r>
              <a:rPr lang="en-US" sz="2000" dirty="0">
                <a:solidFill>
                  <a:srgbClr val="804000"/>
                </a:solidFill>
                <a:ea typeface="Calibri"/>
                <a:cs typeface="Arial"/>
              </a:rPr>
              <a:t>(</a:t>
            </a:r>
            <a:r>
              <a:rPr lang="en-US" sz="2000" b="1" dirty="0">
                <a:solidFill>
                  <a:srgbClr val="804000"/>
                </a:solidFill>
                <a:ea typeface="Calibri"/>
                <a:cs typeface="Arial"/>
              </a:rPr>
              <a:t>Quarterly Progress</a:t>
            </a:r>
            <a:r>
              <a:rPr lang="en-US" sz="2000" dirty="0">
                <a:solidFill>
                  <a:srgbClr val="804000"/>
                </a:solidFill>
                <a:ea typeface="Calibri"/>
                <a:cs typeface="Arial"/>
              </a:rPr>
              <a:t>) </a:t>
            </a:r>
          </a:p>
        </p:txBody>
      </p:sp>
      <p:sp>
        <p:nvSpPr>
          <p:cNvPr id="7" name="TextBox 6"/>
          <p:cNvSpPr txBox="1"/>
          <p:nvPr/>
        </p:nvSpPr>
        <p:spPr>
          <a:xfrm>
            <a:off x="-14476" y="1009132"/>
            <a:ext cx="6886950" cy="908035"/>
          </a:xfrm>
          <a:prstGeom prst="rect">
            <a:avLst/>
          </a:prstGeom>
          <a:solidFill>
            <a:schemeClr val="bg1">
              <a:lumMod val="95000"/>
            </a:schemeClr>
          </a:solidFill>
        </p:spPr>
        <p:txBody>
          <a:bodyPr wrap="square" lIns="128121" tIns="64060" rIns="128121" bIns="64060" rtlCol="0">
            <a:noAutofit/>
          </a:bodyPr>
          <a:lstStyle/>
          <a:p>
            <a:pPr algn="just"/>
            <a:r>
              <a:rPr lang="en-SG" sz="1200" dirty="0">
                <a:ea typeface="Times New Roman"/>
                <a:cs typeface="Mangal"/>
              </a:rPr>
              <a:t>This indicator would assess the ULB’s efforts to reduce waste generated by household/commercial/industrial establishments in the city and should adopt the 3R principles. The focus should be on reducing* the amount of waste which is finally transported to the processing/disposal site or processed through on-site composting.  </a:t>
            </a:r>
            <a:endParaRPr lang="en-SG" sz="1200" b="1" dirty="0">
              <a:solidFill>
                <a:srgbClr val="FF0000"/>
              </a:solidFill>
              <a:ea typeface="Times New Roman"/>
              <a:cs typeface="Mangal"/>
            </a:endParaRPr>
          </a:p>
        </p:txBody>
      </p:sp>
      <p:graphicFrame>
        <p:nvGraphicFramePr>
          <p:cNvPr id="11" name="Table 10"/>
          <p:cNvGraphicFramePr>
            <a:graphicFrameLocks noGrp="1"/>
          </p:cNvGraphicFramePr>
          <p:nvPr>
            <p:extLst>
              <p:ext uri="{D42A27DB-BD31-4B8C-83A1-F6EECF244321}">
                <p14:modId xmlns:p14="http://schemas.microsoft.com/office/powerpoint/2010/main" val="4004122917"/>
              </p:ext>
            </p:extLst>
          </p:nvPr>
        </p:nvGraphicFramePr>
        <p:xfrm>
          <a:off x="12885" y="1802277"/>
          <a:ext cx="6859589" cy="3642366"/>
        </p:xfrm>
        <a:graphic>
          <a:graphicData uri="http://schemas.openxmlformats.org/drawingml/2006/table">
            <a:tbl>
              <a:tblPr firstRow="1" bandRow="1">
                <a:tableStyleId>{1E171933-4619-4E11-9A3F-F7608DF75F80}</a:tableStyleId>
              </a:tblPr>
              <a:tblGrid>
                <a:gridCol w="5878342">
                  <a:extLst>
                    <a:ext uri="{9D8B030D-6E8A-4147-A177-3AD203B41FA5}">
                      <a16:colId xmlns:a16="http://schemas.microsoft.com/office/drawing/2014/main" val="20000"/>
                    </a:ext>
                  </a:extLst>
                </a:gridCol>
                <a:gridCol w="981247">
                  <a:extLst>
                    <a:ext uri="{9D8B030D-6E8A-4147-A177-3AD203B41FA5}">
                      <a16:colId xmlns:a16="http://schemas.microsoft.com/office/drawing/2014/main" val="20001"/>
                    </a:ext>
                  </a:extLst>
                </a:gridCol>
              </a:tblGrid>
              <a:tr h="171327">
                <a:tc>
                  <a:txBody>
                    <a:bodyPr/>
                    <a:lstStyle/>
                    <a:p>
                      <a:pPr algn="ctr"/>
                      <a:r>
                        <a:rPr lang="en-US" sz="1400" dirty="0">
                          <a:solidFill>
                            <a:schemeClr val="tx1"/>
                          </a:solidFill>
                        </a:rPr>
                        <a:t>Scheme of Marking</a:t>
                      </a:r>
                      <a:endParaRPr lang="en-US" sz="1400" dirty="0">
                        <a:solidFill>
                          <a:srgbClr val="FF0000"/>
                        </a:solidFill>
                      </a:endParaRPr>
                    </a:p>
                  </a:txBody>
                  <a:tcPr marL="124098" marR="124098" marT="62049" marB="62049" anchor="ctr">
                    <a:solidFill>
                      <a:schemeClr val="accent4"/>
                    </a:solidFill>
                  </a:tcPr>
                </a:tc>
                <a:tc>
                  <a:txBody>
                    <a:bodyPr/>
                    <a:lstStyle/>
                    <a:p>
                      <a:pPr algn="ctr"/>
                      <a:r>
                        <a:rPr lang="en-US" sz="1400" dirty="0">
                          <a:solidFill>
                            <a:schemeClr val="tx1"/>
                          </a:solidFill>
                        </a:rPr>
                        <a:t>Marks</a:t>
                      </a:r>
                    </a:p>
                  </a:txBody>
                  <a:tcPr marL="124098" marR="124098" marT="62049" marB="62049" anchor="ctr">
                    <a:solidFill>
                      <a:schemeClr val="accent4"/>
                    </a:solidFill>
                  </a:tcPr>
                </a:tc>
                <a:extLst>
                  <a:ext uri="{0D108BD9-81ED-4DB2-BD59-A6C34878D82A}">
                    <a16:rowId xmlns:a16="http://schemas.microsoft.com/office/drawing/2014/main" val="10000"/>
                  </a:ext>
                </a:extLst>
              </a:tr>
              <a:tr h="279650">
                <a:tc>
                  <a:txBody>
                    <a:bodyPr/>
                    <a:lstStyle/>
                    <a:p>
                      <a:pPr algn="ctr"/>
                      <a:r>
                        <a:rPr lang="en-US" sz="1400" dirty="0"/>
                        <a:t>At least </a:t>
                      </a:r>
                      <a:r>
                        <a:rPr lang="en-US" sz="1400" b="1" dirty="0"/>
                        <a:t>six </a:t>
                      </a:r>
                      <a:r>
                        <a:rPr lang="en-US" sz="1400" dirty="0"/>
                        <a:t> 3R Initiatives introduced in </a:t>
                      </a:r>
                      <a:r>
                        <a:rPr lang="en-US" sz="1400" b="1" dirty="0"/>
                        <a:t>25%</a:t>
                      </a:r>
                      <a:r>
                        <a:rPr lang="en-US" sz="1400" dirty="0"/>
                        <a:t> wards</a:t>
                      </a:r>
                      <a:endParaRPr lang="en-US" sz="1400" b="1" dirty="0"/>
                    </a:p>
                  </a:txBody>
                  <a:tcPr marL="124098" marR="124098" marT="62049" marB="62049"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endParaRPr lang="en-US" sz="1400" b="1" dirty="0"/>
                    </a:p>
                    <a:p>
                      <a:pPr algn="ctr"/>
                      <a:r>
                        <a:rPr lang="en-US" sz="1400" b="1" dirty="0"/>
                        <a:t>60</a:t>
                      </a:r>
                    </a:p>
                  </a:txBody>
                  <a:tcPr marL="124098" marR="124098" marT="62049" marB="62049" anchor="ctr">
                    <a:solidFill>
                      <a:schemeClr val="accent4"/>
                    </a:solidFill>
                  </a:tcPr>
                </a:tc>
                <a:extLst>
                  <a:ext uri="{0D108BD9-81ED-4DB2-BD59-A6C34878D82A}">
                    <a16:rowId xmlns:a16="http://schemas.microsoft.com/office/drawing/2014/main" val="10001"/>
                  </a:ext>
                </a:extLst>
              </a:tr>
              <a:tr h="279650">
                <a:tc>
                  <a:txBody>
                    <a:bodyPr/>
                    <a:lstStyle/>
                    <a:p>
                      <a:pPr algn="ctr"/>
                      <a:r>
                        <a:rPr lang="en-US" sz="1400" dirty="0"/>
                        <a:t>At least </a:t>
                      </a:r>
                      <a:r>
                        <a:rPr lang="en-US" sz="1400" b="1" dirty="0"/>
                        <a:t>five</a:t>
                      </a:r>
                      <a:r>
                        <a:rPr lang="en-US" sz="1400" dirty="0"/>
                        <a:t> 3R Initiatives introduced in </a:t>
                      </a:r>
                      <a:r>
                        <a:rPr lang="en-US" sz="1400" b="1" dirty="0"/>
                        <a:t>35%</a:t>
                      </a:r>
                      <a:r>
                        <a:rPr lang="en-US" sz="1400" dirty="0"/>
                        <a:t> wards</a:t>
                      </a:r>
                      <a:endParaRPr lang="en-US" sz="1400" b="1" dirty="0">
                        <a:solidFill>
                          <a:srgbClr val="FF0000"/>
                        </a:solidFill>
                      </a:endParaRPr>
                    </a:p>
                  </a:txBody>
                  <a:tcPr marL="124098" marR="124098" marT="62049" marB="62049" anchor="ct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endParaRPr lang="en-US" sz="1400" b="1" dirty="0"/>
                    </a:p>
                    <a:p>
                      <a:pPr algn="ctr"/>
                      <a:r>
                        <a:rPr lang="en-US" sz="1400" b="1" dirty="0"/>
                        <a:t>50</a:t>
                      </a:r>
                    </a:p>
                  </a:txBody>
                  <a:tcPr marL="124098" marR="124098" marT="62049" marB="62049" anchor="ctr">
                    <a:solidFill>
                      <a:schemeClr val="accent4"/>
                    </a:solidFill>
                  </a:tcPr>
                </a:tc>
                <a:extLst>
                  <a:ext uri="{0D108BD9-81ED-4DB2-BD59-A6C34878D82A}">
                    <a16:rowId xmlns:a16="http://schemas.microsoft.com/office/drawing/2014/main" val="10002"/>
                  </a:ext>
                </a:extLst>
              </a:tr>
              <a:tr h="279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least </a:t>
                      </a:r>
                      <a:r>
                        <a:rPr lang="en-US" sz="1400" b="1" dirty="0"/>
                        <a:t>four</a:t>
                      </a:r>
                      <a:r>
                        <a:rPr lang="en-US" sz="1400" dirty="0"/>
                        <a:t> 3R Initiatives introduced in </a:t>
                      </a:r>
                      <a:r>
                        <a:rPr lang="en-US" sz="1400" b="1" dirty="0"/>
                        <a:t>45%</a:t>
                      </a:r>
                      <a:r>
                        <a:rPr lang="en-US" sz="1400" dirty="0"/>
                        <a:t> wards</a:t>
                      </a:r>
                      <a:endParaRPr lang="en-US" sz="1400" b="1" dirty="0"/>
                    </a:p>
                  </a:txBody>
                  <a:tcPr marL="124098" marR="124098" marT="62049" marB="62049" anchor="ctr"/>
                </a:tc>
                <a:tc>
                  <a:txBody>
                    <a:bodyPr/>
                    <a:lstStyle/>
                    <a:p>
                      <a:pPr algn="ctr"/>
                      <a:endParaRPr lang="en-US" sz="1400" b="1" dirty="0"/>
                    </a:p>
                    <a:p>
                      <a:pPr algn="ctr"/>
                      <a:r>
                        <a:rPr lang="en-US" sz="1400" b="1" dirty="0"/>
                        <a:t>40</a:t>
                      </a:r>
                    </a:p>
                  </a:txBody>
                  <a:tcPr marL="124098" marR="124098" marT="62049" marB="62049" anchor="ctr">
                    <a:solidFill>
                      <a:schemeClr val="accent4"/>
                    </a:solidFill>
                  </a:tcPr>
                </a:tc>
                <a:extLst>
                  <a:ext uri="{0D108BD9-81ED-4DB2-BD59-A6C34878D82A}">
                    <a16:rowId xmlns:a16="http://schemas.microsoft.com/office/drawing/2014/main" val="4178813266"/>
                  </a:ext>
                </a:extLst>
              </a:tr>
              <a:tr h="279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least </a:t>
                      </a:r>
                      <a:r>
                        <a:rPr lang="en-US" sz="1400" b="1" dirty="0"/>
                        <a:t>three</a:t>
                      </a:r>
                      <a:r>
                        <a:rPr lang="en-US" sz="1400" dirty="0"/>
                        <a:t> 3R Initiatives introduced in </a:t>
                      </a:r>
                      <a:r>
                        <a:rPr lang="en-US" sz="1400" b="1" dirty="0"/>
                        <a:t>55%</a:t>
                      </a:r>
                      <a:r>
                        <a:rPr lang="en-US" sz="1400" dirty="0"/>
                        <a:t> wards</a:t>
                      </a:r>
                      <a:endParaRPr lang="en-US" sz="1400" b="1" dirty="0"/>
                    </a:p>
                  </a:txBody>
                  <a:tcPr marL="124098" marR="124098" marT="62049" marB="62049" anchor="ctr"/>
                </a:tc>
                <a:tc>
                  <a:txBody>
                    <a:bodyPr/>
                    <a:lstStyle/>
                    <a:p>
                      <a:pPr algn="ctr"/>
                      <a:endParaRPr lang="en-US" sz="1400" b="1" dirty="0"/>
                    </a:p>
                    <a:p>
                      <a:pPr algn="ctr"/>
                      <a:r>
                        <a:rPr lang="en-US" sz="1400" b="1" dirty="0"/>
                        <a:t>30</a:t>
                      </a:r>
                    </a:p>
                  </a:txBody>
                  <a:tcPr marL="124098" marR="124098" marT="62049" marB="62049" anchor="ctr">
                    <a:solidFill>
                      <a:schemeClr val="accent4"/>
                    </a:solidFill>
                  </a:tcPr>
                </a:tc>
                <a:extLst>
                  <a:ext uri="{0D108BD9-81ED-4DB2-BD59-A6C34878D82A}">
                    <a16:rowId xmlns:a16="http://schemas.microsoft.com/office/drawing/2014/main" val="3055012593"/>
                  </a:ext>
                </a:extLst>
              </a:tr>
              <a:tr h="279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least </a:t>
                      </a:r>
                      <a:r>
                        <a:rPr lang="en-US" sz="1400" b="1" dirty="0"/>
                        <a:t>two </a:t>
                      </a:r>
                      <a:r>
                        <a:rPr lang="en-US" sz="1400" dirty="0"/>
                        <a:t>3R Initiatives introduced in </a:t>
                      </a:r>
                      <a:r>
                        <a:rPr lang="en-US" sz="1400" b="1" dirty="0"/>
                        <a:t>65%</a:t>
                      </a:r>
                      <a:r>
                        <a:rPr lang="en-US" sz="1400" dirty="0"/>
                        <a:t> wards</a:t>
                      </a:r>
                      <a:endParaRPr lang="en-US" sz="1400" b="1" dirty="0"/>
                    </a:p>
                  </a:txBody>
                  <a:tcPr marL="124098" marR="124098" marT="62049" marB="62049" anchor="ctr"/>
                </a:tc>
                <a:tc>
                  <a:txBody>
                    <a:bodyPr/>
                    <a:lstStyle/>
                    <a:p>
                      <a:pPr algn="ctr"/>
                      <a:endParaRPr lang="en-US" sz="1400" b="1" dirty="0"/>
                    </a:p>
                    <a:p>
                      <a:pPr algn="ctr"/>
                      <a:r>
                        <a:rPr lang="en-US" sz="1400" b="1" dirty="0"/>
                        <a:t>20</a:t>
                      </a:r>
                    </a:p>
                  </a:txBody>
                  <a:tcPr marL="124098" marR="124098" marT="62049" marB="62049" anchor="ctr">
                    <a:solidFill>
                      <a:schemeClr val="accent4"/>
                    </a:solidFill>
                  </a:tcPr>
                </a:tc>
                <a:extLst>
                  <a:ext uri="{0D108BD9-81ED-4DB2-BD59-A6C34878D82A}">
                    <a16:rowId xmlns:a16="http://schemas.microsoft.com/office/drawing/2014/main" val="2491586332"/>
                  </a:ext>
                </a:extLst>
              </a:tr>
              <a:tr h="2796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At least </a:t>
                      </a:r>
                      <a:r>
                        <a:rPr lang="en-US" sz="1400" b="1" dirty="0"/>
                        <a:t>one</a:t>
                      </a:r>
                      <a:r>
                        <a:rPr lang="en-US" sz="1400" dirty="0"/>
                        <a:t> </a:t>
                      </a:r>
                      <a:r>
                        <a:rPr lang="en-US" sz="1400" b="0" dirty="0"/>
                        <a:t>3R Initiative introduced in </a:t>
                      </a:r>
                      <a:r>
                        <a:rPr lang="en-US" sz="1400" b="1" dirty="0"/>
                        <a:t>75%</a:t>
                      </a:r>
                      <a:r>
                        <a:rPr lang="en-US" sz="1400" b="0" dirty="0"/>
                        <a:t> ward</a:t>
                      </a:r>
                      <a:endParaRPr lang="en-US" sz="1400" b="1" dirty="0"/>
                    </a:p>
                  </a:txBody>
                  <a:tcPr marL="124098" marR="124098" marT="62049" marB="62049" anchor="ctr"/>
                </a:tc>
                <a:tc>
                  <a:txBody>
                    <a:bodyPr/>
                    <a:lstStyle/>
                    <a:p>
                      <a:pPr algn="ctr"/>
                      <a:endParaRPr lang="en-US" sz="1400" b="1" dirty="0"/>
                    </a:p>
                    <a:p>
                      <a:pPr algn="ctr"/>
                      <a:r>
                        <a:rPr lang="en-US" sz="1400" b="1" dirty="0"/>
                        <a:t>10</a:t>
                      </a:r>
                    </a:p>
                  </a:txBody>
                  <a:tcPr marL="124098" marR="124098" marT="62049" marB="62049" anchor="ctr">
                    <a:solidFill>
                      <a:schemeClr val="accent4"/>
                    </a:solidFill>
                  </a:tcPr>
                </a:tc>
                <a:extLst>
                  <a:ext uri="{0D108BD9-81ED-4DB2-BD59-A6C34878D82A}">
                    <a16:rowId xmlns:a16="http://schemas.microsoft.com/office/drawing/2014/main" val="1813693883"/>
                  </a:ext>
                </a:extLst>
              </a:tr>
            </a:tbl>
          </a:graphicData>
        </a:graphic>
      </p:graphicFrame>
      <p:sp>
        <p:nvSpPr>
          <p:cNvPr id="17" name="Rounded Rectangle 3">
            <a:extLst>
              <a:ext uri="{FF2B5EF4-FFF2-40B4-BE49-F238E27FC236}">
                <a16:creationId xmlns:a16="http://schemas.microsoft.com/office/drawing/2014/main" id="{1DF18C06-392E-4ED0-885B-069713C4F78B}"/>
              </a:ext>
            </a:extLst>
          </p:cNvPr>
          <p:cNvSpPr/>
          <p:nvPr/>
        </p:nvSpPr>
        <p:spPr>
          <a:xfrm>
            <a:off x="1" y="1469"/>
            <a:ext cx="1224116" cy="1048129"/>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lnSpc>
                <a:spcPct val="107000"/>
              </a:lnSpc>
              <a:spcAft>
                <a:spcPts val="1121"/>
              </a:spcAft>
            </a:pPr>
            <a:r>
              <a:rPr lang="en-US" sz="3600" b="1" dirty="0">
                <a:solidFill>
                  <a:schemeClr val="tx1"/>
                </a:solidFill>
                <a:latin typeface="Arial"/>
                <a:ea typeface="Calibri"/>
                <a:cs typeface="Times New Roman"/>
              </a:rPr>
              <a:t>1.6</a:t>
            </a:r>
            <a:endParaRPr lang="en-SG" sz="1050" dirty="0">
              <a:solidFill>
                <a:schemeClr val="tx1"/>
              </a:solidFill>
              <a:ea typeface="Calibri"/>
              <a:cs typeface="Times New Roman"/>
            </a:endParaRPr>
          </a:p>
        </p:txBody>
      </p:sp>
      <p:grpSp>
        <p:nvGrpSpPr>
          <p:cNvPr id="4" name="Group 3">
            <a:extLst>
              <a:ext uri="{FF2B5EF4-FFF2-40B4-BE49-F238E27FC236}">
                <a16:creationId xmlns:a16="http://schemas.microsoft.com/office/drawing/2014/main" id="{9F01DC5F-9673-4717-B6D9-65C41BFB617C}"/>
              </a:ext>
            </a:extLst>
          </p:cNvPr>
          <p:cNvGrpSpPr/>
          <p:nvPr/>
        </p:nvGrpSpPr>
        <p:grpSpPr>
          <a:xfrm>
            <a:off x="2584812" y="5500180"/>
            <a:ext cx="4310541" cy="3872420"/>
            <a:chOff x="3639565" y="1692778"/>
            <a:chExt cx="9406686" cy="7124692"/>
          </a:xfrm>
        </p:grpSpPr>
        <p:pic>
          <p:nvPicPr>
            <p:cNvPr id="244738" name="Picture 2" descr="Madhya Pradesh Neki Ki Deewar Stuff Are Steal And Sell Somewhere ...">
              <a:extLst>
                <a:ext uri="{FF2B5EF4-FFF2-40B4-BE49-F238E27FC236}">
                  <a16:creationId xmlns:a16="http://schemas.microsoft.com/office/drawing/2014/main" id="{8F0CC7A9-4BBF-4F6D-B9E5-CA52B724EA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20433" y="4185429"/>
              <a:ext cx="4432992" cy="23578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44742" name="Picture 6" descr="Gandhi Jayanti: Noida Authority installs charkha made of plastic ...">
              <a:extLst>
                <a:ext uri="{FF2B5EF4-FFF2-40B4-BE49-F238E27FC236}">
                  <a16:creationId xmlns:a16="http://schemas.microsoft.com/office/drawing/2014/main" id="{904F0B25-EE1A-480E-96D2-1A04CCCD7E2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39565" y="2105250"/>
              <a:ext cx="4845306" cy="21479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B96B13A-3CA4-440B-8F61-3FF121FD63B0}"/>
                </a:ext>
              </a:extLst>
            </p:cNvPr>
            <p:cNvPicPr>
              <a:picLocks noChangeAspect="1"/>
            </p:cNvPicPr>
            <p:nvPr/>
          </p:nvPicPr>
          <p:blipFill>
            <a:blip r:embed="rId5"/>
            <a:stretch>
              <a:fillRect/>
            </a:stretch>
          </p:blipFill>
          <p:spPr>
            <a:xfrm>
              <a:off x="3643524" y="6633160"/>
              <a:ext cx="4756930" cy="2143485"/>
            </a:xfrm>
            <a:prstGeom prst="rect">
              <a:avLst/>
            </a:prstGeom>
            <a:ln>
              <a:noFill/>
            </a:ln>
            <a:effectLst>
              <a:softEdge rad="112500"/>
            </a:effectLst>
          </p:spPr>
        </p:pic>
        <p:pic>
          <p:nvPicPr>
            <p:cNvPr id="18" name="Picture 17">
              <a:extLst>
                <a:ext uri="{FF2B5EF4-FFF2-40B4-BE49-F238E27FC236}">
                  <a16:creationId xmlns:a16="http://schemas.microsoft.com/office/drawing/2014/main" id="{23402305-2516-BA42-B135-C4153B9D705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58707" y="4235176"/>
              <a:ext cx="4826165" cy="2143485"/>
            </a:xfrm>
            <a:prstGeom prst="rect">
              <a:avLst/>
            </a:prstGeom>
            <a:ln>
              <a:noFill/>
            </a:ln>
            <a:effectLst>
              <a:softEdge rad="112500"/>
            </a:effectLst>
          </p:spPr>
        </p:pic>
        <p:pic>
          <p:nvPicPr>
            <p:cNvPr id="20" name="Picture 19">
              <a:extLst>
                <a:ext uri="{FF2B5EF4-FFF2-40B4-BE49-F238E27FC236}">
                  <a16:creationId xmlns:a16="http://schemas.microsoft.com/office/drawing/2014/main" id="{ABD62BB6-413F-1A47-9247-109F837E7BC0}"/>
                </a:ext>
              </a:extLst>
            </p:cNvPr>
            <p:cNvPicPr>
              <a:picLocks noChangeAspect="1"/>
            </p:cNvPicPr>
            <p:nvPr/>
          </p:nvPicPr>
          <p:blipFill>
            <a:blip r:embed="rId7"/>
            <a:stretch>
              <a:fillRect/>
            </a:stretch>
          </p:blipFill>
          <p:spPr>
            <a:xfrm>
              <a:off x="8483876" y="6592763"/>
              <a:ext cx="4562375" cy="2224707"/>
            </a:xfrm>
            <a:prstGeom prst="rect">
              <a:avLst/>
            </a:prstGeom>
            <a:ln>
              <a:noFill/>
            </a:ln>
            <a:effectLst>
              <a:softEdge rad="112500"/>
            </a:effectLst>
          </p:spPr>
        </p:pic>
        <p:pic>
          <p:nvPicPr>
            <p:cNvPr id="12" name="Picture 11">
              <a:extLst>
                <a:ext uri="{FF2B5EF4-FFF2-40B4-BE49-F238E27FC236}">
                  <a16:creationId xmlns:a16="http://schemas.microsoft.com/office/drawing/2014/main" id="{15F929A8-21D3-7D4D-8865-24CC8A20DCD8}"/>
                </a:ext>
              </a:extLst>
            </p:cNvPr>
            <p:cNvPicPr>
              <a:picLocks noChangeAspect="1"/>
            </p:cNvPicPr>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tretch>
              <a:fillRect/>
            </a:stretch>
          </p:blipFill>
          <p:spPr>
            <a:xfrm>
              <a:off x="8616291" y="2027155"/>
              <a:ext cx="4330648" cy="2073979"/>
            </a:xfrm>
            <a:prstGeom prst="rect">
              <a:avLst/>
            </a:prstGeom>
            <a:effectLst>
              <a:softEdge rad="76200"/>
            </a:effectLst>
          </p:spPr>
        </p:pic>
        <p:sp>
          <p:nvSpPr>
            <p:cNvPr id="3" name="Rectangle 2">
              <a:extLst>
                <a:ext uri="{FF2B5EF4-FFF2-40B4-BE49-F238E27FC236}">
                  <a16:creationId xmlns:a16="http://schemas.microsoft.com/office/drawing/2014/main" id="{109B9EFC-F8CC-1346-A338-75C7EC1D1ACF}"/>
                </a:ext>
              </a:extLst>
            </p:cNvPr>
            <p:cNvSpPr/>
            <p:nvPr/>
          </p:nvSpPr>
          <p:spPr>
            <a:xfrm>
              <a:off x="3728070" y="1692778"/>
              <a:ext cx="4656099" cy="4203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ARTEFACTS</a:t>
              </a:r>
            </a:p>
          </p:txBody>
        </p:sp>
        <p:sp>
          <p:nvSpPr>
            <p:cNvPr id="22" name="Rectangle 21">
              <a:extLst>
                <a:ext uri="{FF2B5EF4-FFF2-40B4-BE49-F238E27FC236}">
                  <a16:creationId xmlns:a16="http://schemas.microsoft.com/office/drawing/2014/main" id="{2EA43EE6-B279-9A48-BB06-31618CA75BFD}"/>
                </a:ext>
              </a:extLst>
            </p:cNvPr>
            <p:cNvSpPr/>
            <p:nvPr/>
          </p:nvSpPr>
          <p:spPr>
            <a:xfrm>
              <a:off x="3756787" y="3931417"/>
              <a:ext cx="4675233" cy="410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CROCKERY BANK</a:t>
              </a:r>
            </a:p>
          </p:txBody>
        </p:sp>
        <p:sp>
          <p:nvSpPr>
            <p:cNvPr id="23" name="Rectangle 22">
              <a:extLst>
                <a:ext uri="{FF2B5EF4-FFF2-40B4-BE49-F238E27FC236}">
                  <a16:creationId xmlns:a16="http://schemas.microsoft.com/office/drawing/2014/main" id="{D4075C21-C203-DD4B-9D42-889CB7FB7171}"/>
                </a:ext>
              </a:extLst>
            </p:cNvPr>
            <p:cNvSpPr/>
            <p:nvPr/>
          </p:nvSpPr>
          <p:spPr>
            <a:xfrm>
              <a:off x="8758357" y="3921543"/>
              <a:ext cx="4084392" cy="41079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REUSE OF OLD CLOTHES</a:t>
              </a:r>
            </a:p>
          </p:txBody>
        </p:sp>
        <p:sp>
          <p:nvSpPr>
            <p:cNvPr id="24" name="Rectangle 23">
              <a:extLst>
                <a:ext uri="{FF2B5EF4-FFF2-40B4-BE49-F238E27FC236}">
                  <a16:creationId xmlns:a16="http://schemas.microsoft.com/office/drawing/2014/main" id="{D53C8766-49CF-4047-A3B4-38B4AEC59D3A}"/>
                </a:ext>
              </a:extLst>
            </p:cNvPr>
            <p:cNvSpPr/>
            <p:nvPr/>
          </p:nvSpPr>
          <p:spPr>
            <a:xfrm>
              <a:off x="3708935" y="6354243"/>
              <a:ext cx="4675233" cy="41079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INCENSE STICKS FLORAL WASTE</a:t>
              </a:r>
            </a:p>
          </p:txBody>
        </p:sp>
        <p:sp>
          <p:nvSpPr>
            <p:cNvPr id="25" name="Rectangle 24">
              <a:extLst>
                <a:ext uri="{FF2B5EF4-FFF2-40B4-BE49-F238E27FC236}">
                  <a16:creationId xmlns:a16="http://schemas.microsoft.com/office/drawing/2014/main" id="{71806CE2-F98F-8847-8A9F-6423C250724C}"/>
                </a:ext>
              </a:extLst>
            </p:cNvPr>
            <p:cNvSpPr/>
            <p:nvPr/>
          </p:nvSpPr>
          <p:spPr>
            <a:xfrm>
              <a:off x="8715592" y="6344369"/>
              <a:ext cx="4142527" cy="4365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PROMOTING CLOTH BAGS</a:t>
              </a:r>
            </a:p>
          </p:txBody>
        </p:sp>
        <p:sp>
          <p:nvSpPr>
            <p:cNvPr id="26" name="Rectangle 25">
              <a:extLst>
                <a:ext uri="{FF2B5EF4-FFF2-40B4-BE49-F238E27FC236}">
                  <a16:creationId xmlns:a16="http://schemas.microsoft.com/office/drawing/2014/main" id="{439B74CC-0BD1-7345-8AAA-0F5439AC5864}"/>
                </a:ext>
              </a:extLst>
            </p:cNvPr>
            <p:cNvSpPr/>
            <p:nvPr/>
          </p:nvSpPr>
          <p:spPr>
            <a:xfrm>
              <a:off x="8725995" y="1702354"/>
              <a:ext cx="4211255" cy="4107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t>BENCH FROM SCRAP</a:t>
              </a:r>
            </a:p>
          </p:txBody>
        </p:sp>
      </p:grpSp>
      <p:sp>
        <p:nvSpPr>
          <p:cNvPr id="8" name="Rectangle 7">
            <a:extLst>
              <a:ext uri="{FF2B5EF4-FFF2-40B4-BE49-F238E27FC236}">
                <a16:creationId xmlns:a16="http://schemas.microsoft.com/office/drawing/2014/main" id="{9A7DEC20-6A1F-9544-B2E7-4E103AE665BD}"/>
              </a:ext>
            </a:extLst>
          </p:cNvPr>
          <p:cNvSpPr/>
          <p:nvPr/>
        </p:nvSpPr>
        <p:spPr>
          <a:xfrm>
            <a:off x="-32593" y="7790056"/>
            <a:ext cx="2649193" cy="2058146"/>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accent4"/>
                </a:solidFill>
              </a:rPr>
              <a:t>ULBs can also refer following list for 3R initiatives:  </a:t>
            </a:r>
            <a:r>
              <a:rPr lang="en-US" sz="1400" dirty="0">
                <a:solidFill>
                  <a:schemeClr val="bg1"/>
                </a:solidFill>
              </a:rPr>
              <a:t>1. Used plastic/ metal containers/boxes 2. E-commerce packaging material  3. Old/ scrapped articles, furniture, electronic items, </a:t>
            </a:r>
            <a:r>
              <a:rPr lang="en-US" sz="1400" dirty="0" err="1">
                <a:solidFill>
                  <a:schemeClr val="bg1"/>
                </a:solidFill>
              </a:rPr>
              <a:t>tyres</a:t>
            </a:r>
            <a:r>
              <a:rPr lang="en-US" sz="1400" dirty="0">
                <a:solidFill>
                  <a:schemeClr val="bg1"/>
                </a:solidFill>
              </a:rPr>
              <a:t>, vehicles etc.       4. Old books, toys etc.</a:t>
            </a:r>
          </a:p>
        </p:txBody>
      </p:sp>
      <p:sp>
        <p:nvSpPr>
          <p:cNvPr id="27" name="Rectangle 26">
            <a:extLst>
              <a:ext uri="{FF2B5EF4-FFF2-40B4-BE49-F238E27FC236}">
                <a16:creationId xmlns:a16="http://schemas.microsoft.com/office/drawing/2014/main" id="{D96EB9B9-704C-B448-8229-AC33CAE06576}"/>
              </a:ext>
            </a:extLst>
          </p:cNvPr>
          <p:cNvSpPr/>
          <p:nvPr/>
        </p:nvSpPr>
        <p:spPr>
          <a:xfrm>
            <a:off x="-28181" y="5500180"/>
            <a:ext cx="2642490" cy="228813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a:solidFill>
                  <a:srgbClr val="FFFF00"/>
                </a:solidFill>
                <a:ea typeface="Calibri"/>
                <a:cs typeface="Arial"/>
              </a:rPr>
              <a:t>Geo coordinates </a:t>
            </a:r>
            <a:r>
              <a:rPr lang="en-US" sz="1400" dirty="0">
                <a:solidFill>
                  <a:schemeClr val="bg1"/>
                </a:solidFill>
                <a:ea typeface="Calibri"/>
                <a:cs typeface="Arial"/>
              </a:rPr>
              <a:t>(GIS details) </a:t>
            </a:r>
            <a:r>
              <a:rPr lang="en-SG" sz="1400" dirty="0">
                <a:solidFill>
                  <a:srgbClr val="FFFF00"/>
                </a:solidFill>
                <a:ea typeface="Times New Roman"/>
                <a:cs typeface="Mangal"/>
              </a:rPr>
              <a:t>in terms of ULB boundaries, ward number, ward boundaries, landmark</a:t>
            </a:r>
            <a:r>
              <a:rPr lang="en-SG" sz="1400" dirty="0">
                <a:solidFill>
                  <a:srgbClr val="FFC000"/>
                </a:solidFill>
                <a:ea typeface="Times New Roman"/>
                <a:cs typeface="Mangal"/>
              </a:rPr>
              <a:t> </a:t>
            </a:r>
            <a:r>
              <a:rPr lang="en-SG" sz="1400" dirty="0">
                <a:solidFill>
                  <a:srgbClr val="FFFF00"/>
                </a:solidFill>
                <a:ea typeface="Times New Roman"/>
                <a:cs typeface="Mangal"/>
              </a:rPr>
              <a:t>etc </a:t>
            </a:r>
            <a:r>
              <a:rPr lang="en-US" sz="1400" dirty="0">
                <a:solidFill>
                  <a:schemeClr val="bg1"/>
                </a:solidFill>
                <a:ea typeface="Calibri"/>
                <a:cs typeface="Arial"/>
              </a:rPr>
              <a:t>of all 3R Initiatives to be mapped and updated on SBM portal as per the prescribed details (to be given by </a:t>
            </a:r>
            <a:r>
              <a:rPr lang="en-US" sz="1400" dirty="0" err="1">
                <a:solidFill>
                  <a:schemeClr val="bg1"/>
                </a:solidFill>
                <a:ea typeface="Calibri"/>
                <a:cs typeface="Arial"/>
              </a:rPr>
              <a:t>MoHUA</a:t>
            </a:r>
            <a:r>
              <a:rPr lang="en-US" sz="1400" dirty="0">
                <a:solidFill>
                  <a:schemeClr val="bg1"/>
                </a:solidFill>
                <a:ea typeface="Calibri"/>
                <a:cs typeface="Arial"/>
              </a:rPr>
              <a:t>) </a:t>
            </a:r>
            <a:r>
              <a:rPr lang="en-US" sz="1400" dirty="0">
                <a:solidFill>
                  <a:srgbClr val="FFFF00"/>
                </a:solidFill>
                <a:ea typeface="Calibri"/>
                <a:cs typeface="Arial"/>
              </a:rPr>
              <a:t>to qualify for marks</a:t>
            </a:r>
            <a:r>
              <a:rPr lang="en-US" sz="1400" dirty="0">
                <a:solidFill>
                  <a:schemeClr val="bg1"/>
                </a:solidFill>
                <a:ea typeface="Calibri"/>
                <a:cs typeface="Arial"/>
              </a:rPr>
              <a:t>.</a:t>
            </a:r>
            <a:endParaRPr lang="en-US" sz="1400" dirty="0">
              <a:solidFill>
                <a:schemeClr val="bg1"/>
              </a:solidFill>
            </a:endParaRPr>
          </a:p>
        </p:txBody>
      </p:sp>
      <p:sp>
        <p:nvSpPr>
          <p:cNvPr id="10" name="Slide Number Placeholder 9">
            <a:extLst>
              <a:ext uri="{FF2B5EF4-FFF2-40B4-BE49-F238E27FC236}">
                <a16:creationId xmlns:a16="http://schemas.microsoft.com/office/drawing/2014/main" id="{FC49A3D2-A390-42B6-9F93-DF8978A4701A}"/>
              </a:ext>
            </a:extLst>
          </p:cNvPr>
          <p:cNvSpPr>
            <a:spLocks noGrp="1"/>
          </p:cNvSpPr>
          <p:nvPr>
            <p:ph type="sldNum" sz="quarter" idx="12"/>
          </p:nvPr>
        </p:nvSpPr>
        <p:spPr/>
        <p:txBody>
          <a:bodyPr/>
          <a:lstStyle/>
          <a:p>
            <a:fld id="{871FDAF4-F9BA-4E6E-AE28-9371978FF90C}" type="slidenum">
              <a:rPr lang="en-US" smtClean="0"/>
              <a:t>32</a:t>
            </a:fld>
            <a:endParaRPr lang="en-US"/>
          </a:p>
        </p:txBody>
      </p:sp>
    </p:spTree>
    <p:extLst>
      <p:ext uri="{BB962C8B-B14F-4D97-AF65-F5344CB8AC3E}">
        <p14:creationId xmlns:p14="http://schemas.microsoft.com/office/powerpoint/2010/main" val="4264160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3">
            <a:extLst>
              <a:ext uri="{FF2B5EF4-FFF2-40B4-BE49-F238E27FC236}">
                <a16:creationId xmlns:a16="http://schemas.microsoft.com/office/drawing/2014/main" id="{70F0B164-1098-4741-B272-8D26F0C9A19B}"/>
              </a:ext>
            </a:extLst>
          </p:cNvPr>
          <p:cNvSpPr/>
          <p:nvPr/>
        </p:nvSpPr>
        <p:spPr>
          <a:xfrm>
            <a:off x="0" y="1367866"/>
            <a:ext cx="1666403" cy="1338256"/>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1.6</a:t>
            </a:r>
          </a:p>
        </p:txBody>
      </p:sp>
      <p:sp>
        <p:nvSpPr>
          <p:cNvPr id="10" name="Rounded Rectangle 9">
            <a:extLst>
              <a:ext uri="{FF2B5EF4-FFF2-40B4-BE49-F238E27FC236}">
                <a16:creationId xmlns:a16="http://schemas.microsoft.com/office/drawing/2014/main" id="{9B7E4054-2399-9C4E-A7DB-25895F48ECAC}"/>
              </a:ext>
            </a:extLst>
          </p:cNvPr>
          <p:cNvSpPr/>
          <p:nvPr/>
        </p:nvSpPr>
        <p:spPr>
          <a:xfrm>
            <a:off x="1666403" y="1367866"/>
            <a:ext cx="5191597" cy="1338256"/>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a:r>
              <a:rPr lang="en-US" sz="2400" b="1" dirty="0">
                <a:solidFill>
                  <a:srgbClr val="804000"/>
                </a:solidFill>
                <a:ea typeface="Calibri"/>
                <a:cs typeface="Arial"/>
              </a:rPr>
              <a:t>3R Principles</a:t>
            </a:r>
            <a:r>
              <a:rPr lang="en-US" sz="2400" dirty="0">
                <a:solidFill>
                  <a:srgbClr val="804000"/>
                </a:solidFill>
                <a:ea typeface="Calibri"/>
                <a:cs typeface="Arial"/>
              </a:rPr>
              <a:t>: Whether </a:t>
            </a:r>
            <a:r>
              <a:rPr lang="en-US" sz="2400" b="1" dirty="0">
                <a:solidFill>
                  <a:srgbClr val="804000"/>
                </a:solidFill>
                <a:ea typeface="Calibri"/>
                <a:cs typeface="Arial"/>
              </a:rPr>
              <a:t>initiatives taken </a:t>
            </a:r>
            <a:r>
              <a:rPr lang="en-US" sz="2400" dirty="0">
                <a:solidFill>
                  <a:srgbClr val="804000"/>
                </a:solidFill>
                <a:ea typeface="Calibri"/>
                <a:cs typeface="Arial"/>
              </a:rPr>
              <a:t>to reduce generation of Dry/Wet Waste? </a:t>
            </a:r>
          </a:p>
        </p:txBody>
      </p:sp>
      <p:grpSp>
        <p:nvGrpSpPr>
          <p:cNvPr id="3" name="Group 2">
            <a:extLst>
              <a:ext uri="{FF2B5EF4-FFF2-40B4-BE49-F238E27FC236}">
                <a16:creationId xmlns:a16="http://schemas.microsoft.com/office/drawing/2014/main" id="{D307EA02-6183-4F61-9715-06E8C01D16DA}"/>
              </a:ext>
            </a:extLst>
          </p:cNvPr>
          <p:cNvGrpSpPr/>
          <p:nvPr/>
        </p:nvGrpSpPr>
        <p:grpSpPr>
          <a:xfrm>
            <a:off x="0" y="3347817"/>
            <a:ext cx="2042822" cy="3764637"/>
            <a:chOff x="-5863409" y="3194806"/>
            <a:chExt cx="2947585" cy="3636603"/>
          </a:xfrm>
        </p:grpSpPr>
        <p:sp>
          <p:nvSpPr>
            <p:cNvPr id="15" name="object 5">
              <a:extLst>
                <a:ext uri="{FF2B5EF4-FFF2-40B4-BE49-F238E27FC236}">
                  <a16:creationId xmlns:a16="http://schemas.microsoft.com/office/drawing/2014/main" id="{7920EECD-CEE2-5D45-8686-747E5907AEA8}"/>
                </a:ext>
              </a:extLst>
            </p:cNvPr>
            <p:cNvSpPr/>
            <p:nvPr/>
          </p:nvSpPr>
          <p:spPr>
            <a:xfrm>
              <a:off x="-5863409" y="3194806"/>
              <a:ext cx="2947585" cy="3636603"/>
            </a:xfrm>
            <a:custGeom>
              <a:avLst/>
              <a:gdLst/>
              <a:ahLst/>
              <a:cxnLst/>
              <a:rect l="l" t="t" r="r" b="b"/>
              <a:pathLst>
                <a:path w="2040636" h="2517648">
                  <a:moveTo>
                    <a:pt x="1700530" y="0"/>
                  </a:moveTo>
                  <a:lnTo>
                    <a:pt x="340118" y="0"/>
                  </a:lnTo>
                  <a:lnTo>
                    <a:pt x="312223" y="1127"/>
                  </a:lnTo>
                  <a:lnTo>
                    <a:pt x="258383" y="9884"/>
                  </a:lnTo>
                  <a:lnTo>
                    <a:pt x="207727" y="26727"/>
                  </a:lnTo>
                  <a:lnTo>
                    <a:pt x="160957" y="50956"/>
                  </a:lnTo>
                  <a:lnTo>
                    <a:pt x="118771" y="81870"/>
                  </a:lnTo>
                  <a:lnTo>
                    <a:pt x="81871" y="118769"/>
                  </a:lnTo>
                  <a:lnTo>
                    <a:pt x="50956" y="160953"/>
                  </a:lnTo>
                  <a:lnTo>
                    <a:pt x="26727" y="207722"/>
                  </a:lnTo>
                  <a:lnTo>
                    <a:pt x="9884" y="258375"/>
                  </a:lnTo>
                  <a:lnTo>
                    <a:pt x="1127" y="312212"/>
                  </a:lnTo>
                  <a:lnTo>
                    <a:pt x="0" y="340106"/>
                  </a:lnTo>
                  <a:lnTo>
                    <a:pt x="0" y="2179053"/>
                  </a:lnTo>
                  <a:lnTo>
                    <a:pt x="4451" y="2234223"/>
                  </a:lnTo>
                  <a:lnTo>
                    <a:pt x="17339" y="2286558"/>
                  </a:lnTo>
                  <a:lnTo>
                    <a:pt x="37962" y="2335358"/>
                  </a:lnTo>
                  <a:lnTo>
                    <a:pt x="65622" y="2379924"/>
                  </a:lnTo>
                  <a:lnTo>
                    <a:pt x="99617" y="2419554"/>
                  </a:lnTo>
                  <a:lnTo>
                    <a:pt x="139247" y="2453549"/>
                  </a:lnTo>
                  <a:lnTo>
                    <a:pt x="183813" y="2481209"/>
                  </a:lnTo>
                  <a:lnTo>
                    <a:pt x="232613" y="2501832"/>
                  </a:lnTo>
                  <a:lnTo>
                    <a:pt x="284948" y="2514720"/>
                  </a:lnTo>
                  <a:lnTo>
                    <a:pt x="308969" y="2517648"/>
                  </a:lnTo>
                  <a:lnTo>
                    <a:pt x="1731677" y="2517648"/>
                  </a:lnTo>
                  <a:lnTo>
                    <a:pt x="1755696" y="2514720"/>
                  </a:lnTo>
                  <a:lnTo>
                    <a:pt x="1782260" y="2509287"/>
                  </a:lnTo>
                  <a:lnTo>
                    <a:pt x="1832913" y="2492444"/>
                  </a:lnTo>
                  <a:lnTo>
                    <a:pt x="1879682" y="2468215"/>
                  </a:lnTo>
                  <a:lnTo>
                    <a:pt x="1921866" y="2437300"/>
                  </a:lnTo>
                  <a:lnTo>
                    <a:pt x="1958765" y="2400400"/>
                  </a:lnTo>
                  <a:lnTo>
                    <a:pt x="1989679" y="2358214"/>
                  </a:lnTo>
                  <a:lnTo>
                    <a:pt x="2013908" y="2311444"/>
                  </a:lnTo>
                  <a:lnTo>
                    <a:pt x="2030751" y="2260788"/>
                  </a:lnTo>
                  <a:lnTo>
                    <a:pt x="2039508" y="2206948"/>
                  </a:lnTo>
                  <a:lnTo>
                    <a:pt x="2040636" y="2179053"/>
                  </a:lnTo>
                  <a:lnTo>
                    <a:pt x="2040636" y="340106"/>
                  </a:lnTo>
                  <a:lnTo>
                    <a:pt x="2036184" y="284939"/>
                  </a:lnTo>
                  <a:lnTo>
                    <a:pt x="2023296" y="232607"/>
                  </a:lnTo>
                  <a:lnTo>
                    <a:pt x="2002673" y="183808"/>
                  </a:lnTo>
                  <a:lnTo>
                    <a:pt x="1975014" y="139244"/>
                  </a:lnTo>
                  <a:lnTo>
                    <a:pt x="1941020" y="99615"/>
                  </a:lnTo>
                  <a:lnTo>
                    <a:pt x="1901391" y="65621"/>
                  </a:lnTo>
                  <a:lnTo>
                    <a:pt x="1856827" y="37962"/>
                  </a:lnTo>
                  <a:lnTo>
                    <a:pt x="1808028" y="17339"/>
                  </a:lnTo>
                  <a:lnTo>
                    <a:pt x="1755696" y="4451"/>
                  </a:lnTo>
                  <a:lnTo>
                    <a:pt x="1728423" y="1127"/>
                  </a:lnTo>
                  <a:lnTo>
                    <a:pt x="1700530" y="0"/>
                  </a:lnTo>
                </a:path>
              </a:pathLst>
            </a:custGeom>
            <a:solidFill>
              <a:srgbClr val="C5DFB4"/>
            </a:solidFill>
          </p:spPr>
          <p:txBody>
            <a:bodyPr wrap="square" lIns="0" tIns="0" rIns="0" bIns="0" rtlCol="0">
              <a:noAutofit/>
            </a:bodyPr>
            <a:lstStyle/>
            <a:p>
              <a:endParaRPr sz="2000"/>
            </a:p>
          </p:txBody>
        </p:sp>
        <p:sp>
          <p:nvSpPr>
            <p:cNvPr id="20" name="object 6">
              <a:extLst>
                <a:ext uri="{FF2B5EF4-FFF2-40B4-BE49-F238E27FC236}">
                  <a16:creationId xmlns:a16="http://schemas.microsoft.com/office/drawing/2014/main" id="{8135911E-BDCD-484C-BBF3-E4BAEFF607DE}"/>
                </a:ext>
              </a:extLst>
            </p:cNvPr>
            <p:cNvSpPr/>
            <p:nvPr/>
          </p:nvSpPr>
          <p:spPr>
            <a:xfrm>
              <a:off x="-5863409" y="3194806"/>
              <a:ext cx="2947585" cy="3636600"/>
            </a:xfrm>
            <a:custGeom>
              <a:avLst/>
              <a:gdLst/>
              <a:ahLst/>
              <a:cxnLst/>
              <a:rect l="l" t="t" r="r" b="b"/>
              <a:pathLst>
                <a:path w="2040636" h="2517646">
                  <a:moveTo>
                    <a:pt x="0" y="340106"/>
                  </a:moveTo>
                  <a:lnTo>
                    <a:pt x="4451" y="284939"/>
                  </a:lnTo>
                  <a:lnTo>
                    <a:pt x="17339" y="232607"/>
                  </a:lnTo>
                  <a:lnTo>
                    <a:pt x="37962" y="183808"/>
                  </a:lnTo>
                  <a:lnTo>
                    <a:pt x="65622" y="139244"/>
                  </a:lnTo>
                  <a:lnTo>
                    <a:pt x="99617" y="99615"/>
                  </a:lnTo>
                  <a:lnTo>
                    <a:pt x="139247" y="65621"/>
                  </a:lnTo>
                  <a:lnTo>
                    <a:pt x="183813" y="37962"/>
                  </a:lnTo>
                  <a:lnTo>
                    <a:pt x="232613" y="17339"/>
                  </a:lnTo>
                  <a:lnTo>
                    <a:pt x="284948" y="4451"/>
                  </a:lnTo>
                  <a:lnTo>
                    <a:pt x="340118" y="0"/>
                  </a:lnTo>
                  <a:lnTo>
                    <a:pt x="1700530" y="0"/>
                  </a:lnTo>
                  <a:lnTo>
                    <a:pt x="1755696" y="4451"/>
                  </a:lnTo>
                  <a:lnTo>
                    <a:pt x="1808028" y="17339"/>
                  </a:lnTo>
                  <a:lnTo>
                    <a:pt x="1856827" y="37962"/>
                  </a:lnTo>
                  <a:lnTo>
                    <a:pt x="1901391" y="65621"/>
                  </a:lnTo>
                  <a:lnTo>
                    <a:pt x="1941020" y="99615"/>
                  </a:lnTo>
                  <a:lnTo>
                    <a:pt x="1975014" y="139244"/>
                  </a:lnTo>
                  <a:lnTo>
                    <a:pt x="2002673" y="183808"/>
                  </a:lnTo>
                  <a:lnTo>
                    <a:pt x="2023296" y="232607"/>
                  </a:lnTo>
                  <a:lnTo>
                    <a:pt x="2036184" y="284939"/>
                  </a:lnTo>
                  <a:lnTo>
                    <a:pt x="2040636" y="340106"/>
                  </a:lnTo>
                  <a:lnTo>
                    <a:pt x="2040636" y="2179053"/>
                  </a:lnTo>
                  <a:lnTo>
                    <a:pt x="2036184" y="2234223"/>
                  </a:lnTo>
                  <a:lnTo>
                    <a:pt x="2023296" y="2286558"/>
                  </a:lnTo>
                  <a:lnTo>
                    <a:pt x="2002673" y="2335358"/>
                  </a:lnTo>
                  <a:lnTo>
                    <a:pt x="1975014" y="2379924"/>
                  </a:lnTo>
                  <a:lnTo>
                    <a:pt x="1941020" y="2419554"/>
                  </a:lnTo>
                  <a:lnTo>
                    <a:pt x="1901391" y="2453549"/>
                  </a:lnTo>
                  <a:lnTo>
                    <a:pt x="1856827" y="2481209"/>
                  </a:lnTo>
                  <a:lnTo>
                    <a:pt x="1808028" y="2501832"/>
                  </a:lnTo>
                  <a:lnTo>
                    <a:pt x="1755696" y="2514720"/>
                  </a:lnTo>
                  <a:lnTo>
                    <a:pt x="1731689" y="2517646"/>
                  </a:lnTo>
                </a:path>
                <a:path w="2040636" h="2517646">
                  <a:moveTo>
                    <a:pt x="308956" y="2517646"/>
                  </a:moveTo>
                  <a:lnTo>
                    <a:pt x="258383" y="2509287"/>
                  </a:lnTo>
                  <a:lnTo>
                    <a:pt x="207727" y="2492444"/>
                  </a:lnTo>
                  <a:lnTo>
                    <a:pt x="160957" y="2468215"/>
                  </a:lnTo>
                  <a:lnTo>
                    <a:pt x="118771" y="2437300"/>
                  </a:lnTo>
                  <a:lnTo>
                    <a:pt x="81871" y="2400400"/>
                  </a:lnTo>
                  <a:lnTo>
                    <a:pt x="50956" y="2358214"/>
                  </a:lnTo>
                  <a:lnTo>
                    <a:pt x="26727" y="2311444"/>
                  </a:lnTo>
                  <a:lnTo>
                    <a:pt x="9884" y="2260788"/>
                  </a:lnTo>
                  <a:lnTo>
                    <a:pt x="1127" y="2206948"/>
                  </a:lnTo>
                  <a:lnTo>
                    <a:pt x="0" y="2179053"/>
                  </a:lnTo>
                  <a:lnTo>
                    <a:pt x="0" y="340106"/>
                  </a:lnTo>
                </a:path>
              </a:pathLst>
            </a:custGeom>
            <a:ln w="12192">
              <a:solidFill>
                <a:srgbClr val="41709C"/>
              </a:solidFill>
            </a:ln>
          </p:spPr>
          <p:txBody>
            <a:bodyPr wrap="square" lIns="0" tIns="0" rIns="0" bIns="0" rtlCol="0">
              <a:noAutofit/>
            </a:bodyPr>
            <a:lstStyle/>
            <a:p>
              <a:endParaRPr sz="2000"/>
            </a:p>
          </p:txBody>
        </p:sp>
        <p:sp>
          <p:nvSpPr>
            <p:cNvPr id="21" name="object 7">
              <a:extLst>
                <a:ext uri="{FF2B5EF4-FFF2-40B4-BE49-F238E27FC236}">
                  <a16:creationId xmlns:a16="http://schemas.microsoft.com/office/drawing/2014/main" id="{9C81AC38-9418-D74F-A71A-8400F873D4F9}"/>
                </a:ext>
              </a:extLst>
            </p:cNvPr>
            <p:cNvSpPr txBox="1"/>
            <p:nvPr/>
          </p:nvSpPr>
          <p:spPr>
            <a:xfrm>
              <a:off x="-5550233" y="3412019"/>
              <a:ext cx="2321490" cy="2852561"/>
            </a:xfrm>
            <a:prstGeom prst="rect">
              <a:avLst/>
            </a:prstGeom>
          </p:spPr>
          <p:txBody>
            <a:bodyPr vert="horz" wrap="square" lIns="0" tIns="0" rIns="0" bIns="0" rtlCol="0">
              <a:noAutofit/>
            </a:bodyPr>
            <a:lstStyle/>
            <a:p>
              <a:pPr marL="130247" marR="131164" algn="ctr">
                <a:lnSpc>
                  <a:spcPct val="100099"/>
                </a:lnSpc>
              </a:pPr>
              <a:r>
                <a:rPr b="1" spc="-29" dirty="0">
                  <a:latin typeface="Calibri"/>
                  <a:cs typeface="Calibri"/>
                </a:rPr>
                <a:t>M</a:t>
              </a:r>
              <a:r>
                <a:rPr b="1" spc="-36" dirty="0">
                  <a:latin typeface="Calibri"/>
                  <a:cs typeface="Calibri"/>
                </a:rPr>
                <a:t>e</a:t>
              </a:r>
              <a:r>
                <a:rPr b="1" spc="-15" dirty="0">
                  <a:latin typeface="Calibri"/>
                  <a:cs typeface="Calibri"/>
                </a:rPr>
                <a:t>t</a:t>
              </a:r>
              <a:r>
                <a:rPr b="1" spc="-29" dirty="0">
                  <a:latin typeface="Calibri"/>
                  <a:cs typeface="Calibri"/>
                </a:rPr>
                <a:t>h</a:t>
              </a:r>
              <a:r>
                <a:rPr b="1" spc="-15" dirty="0">
                  <a:latin typeface="Calibri"/>
                  <a:cs typeface="Calibri"/>
                </a:rPr>
                <a:t>odol</a:t>
              </a:r>
              <a:r>
                <a:rPr b="1" spc="-7" dirty="0">
                  <a:latin typeface="Calibri"/>
                  <a:cs typeface="Calibri"/>
                </a:rPr>
                <a:t>o</a:t>
              </a:r>
              <a:r>
                <a:rPr b="1" spc="-15" dirty="0">
                  <a:latin typeface="Calibri"/>
                  <a:cs typeface="Calibri"/>
                </a:rPr>
                <a:t>gy</a:t>
              </a:r>
              <a:r>
                <a:rPr b="1" spc="22" dirty="0">
                  <a:latin typeface="Calibri"/>
                  <a:cs typeface="Calibri"/>
                </a:rPr>
                <a:t> </a:t>
              </a:r>
              <a:r>
                <a:rPr b="1" spc="-43" dirty="0">
                  <a:latin typeface="Calibri"/>
                  <a:cs typeface="Calibri"/>
                </a:rPr>
                <a:t>f</a:t>
              </a:r>
              <a:r>
                <a:rPr b="1" spc="-15" dirty="0">
                  <a:latin typeface="Calibri"/>
                  <a:cs typeface="Calibri"/>
                </a:rPr>
                <a:t>or</a:t>
              </a:r>
              <a:r>
                <a:rPr b="1" spc="-7" dirty="0">
                  <a:latin typeface="Calibri"/>
                  <a:cs typeface="Calibri"/>
                </a:rPr>
                <a:t> </a:t>
              </a:r>
              <a:r>
                <a:rPr b="1" spc="-137" dirty="0">
                  <a:latin typeface="Calibri"/>
                  <a:cs typeface="Calibri"/>
                </a:rPr>
                <a:t>V</a:t>
              </a:r>
              <a:r>
                <a:rPr b="1" spc="-15" dirty="0">
                  <a:latin typeface="Calibri"/>
                  <a:cs typeface="Calibri"/>
                </a:rPr>
                <a:t>a</a:t>
              </a:r>
              <a:r>
                <a:rPr b="1" dirty="0">
                  <a:latin typeface="Calibri"/>
                  <a:cs typeface="Calibri"/>
                </a:rPr>
                <a:t>l</a:t>
              </a:r>
              <a:r>
                <a:rPr b="1" spc="-15" dirty="0">
                  <a:latin typeface="Calibri"/>
                  <a:cs typeface="Calibri"/>
                </a:rPr>
                <a:t>id</a:t>
              </a:r>
              <a:r>
                <a:rPr b="1" spc="-29" dirty="0">
                  <a:latin typeface="Calibri"/>
                  <a:cs typeface="Calibri"/>
                </a:rPr>
                <a:t>a</a:t>
              </a:r>
              <a:r>
                <a:rPr b="1" spc="-7" dirty="0">
                  <a:latin typeface="Calibri"/>
                  <a:cs typeface="Calibri"/>
                </a:rPr>
                <a:t>tio</a:t>
              </a:r>
              <a:r>
                <a:rPr b="1" spc="-15" dirty="0">
                  <a:latin typeface="Calibri"/>
                  <a:cs typeface="Calibri"/>
                </a:rPr>
                <a:t>n</a:t>
              </a:r>
              <a:r>
                <a:rPr b="1" spc="-7" dirty="0">
                  <a:latin typeface="Calibri"/>
                  <a:cs typeface="Calibri"/>
                </a:rPr>
                <a:t> </a:t>
              </a:r>
              <a:endParaRPr lang="en-US" b="1" spc="-7" dirty="0">
                <a:latin typeface="Calibri"/>
                <a:cs typeface="Calibri"/>
              </a:endParaRPr>
            </a:p>
            <a:p>
              <a:pPr marL="130247" marR="131164" algn="ctr">
                <a:lnSpc>
                  <a:spcPct val="100099"/>
                </a:lnSpc>
              </a:pPr>
              <a:endParaRPr lang="en-IN" b="1" spc="-7" dirty="0">
                <a:latin typeface="Calibri"/>
                <a:cs typeface="Calibri"/>
              </a:endParaRPr>
            </a:p>
            <a:p>
              <a:pPr marL="130247" marR="131164" algn="ctr">
                <a:lnSpc>
                  <a:spcPct val="100099"/>
                </a:lnSpc>
              </a:pPr>
              <a:endParaRPr lang="en-IN" b="1" spc="-7" dirty="0">
                <a:latin typeface="Calibri"/>
                <a:cs typeface="Calibri"/>
              </a:endParaRPr>
            </a:p>
            <a:p>
              <a:pPr marL="130247" marR="131164" algn="ctr">
                <a:lnSpc>
                  <a:spcPct val="100099"/>
                </a:lnSpc>
              </a:pPr>
              <a:r>
                <a:rPr b="1" spc="-7" dirty="0">
                  <a:latin typeface="Calibri"/>
                  <a:cs typeface="Calibri"/>
                </a:rPr>
                <a:t> </a:t>
              </a:r>
              <a:r>
                <a:rPr b="1" spc="-15" dirty="0">
                  <a:solidFill>
                    <a:srgbClr val="FF0000"/>
                  </a:solidFill>
                  <a:latin typeface="Calibri"/>
                  <a:cs typeface="Calibri"/>
                </a:rPr>
                <a:t>Mi</a:t>
              </a:r>
              <a:r>
                <a:rPr b="1" spc="-72" dirty="0">
                  <a:solidFill>
                    <a:srgbClr val="FF0000"/>
                  </a:solidFill>
                  <a:latin typeface="Calibri"/>
                  <a:cs typeface="Calibri"/>
                </a:rPr>
                <a:t>x</a:t>
              </a:r>
              <a:r>
                <a:rPr b="1" spc="-15" dirty="0">
                  <a:solidFill>
                    <a:srgbClr val="FF0000"/>
                  </a:solidFill>
                  <a:latin typeface="Calibri"/>
                  <a:cs typeface="Calibri"/>
                </a:rPr>
                <a:t>ed</a:t>
              </a:r>
              <a:r>
                <a:rPr b="1" spc="7" dirty="0">
                  <a:solidFill>
                    <a:srgbClr val="FF0000"/>
                  </a:solidFill>
                  <a:latin typeface="Calibri"/>
                  <a:cs typeface="Calibri"/>
                </a:rPr>
                <a:t> </a:t>
              </a:r>
              <a:r>
                <a:rPr b="1" spc="-15" dirty="0">
                  <a:solidFill>
                    <a:srgbClr val="FF0000"/>
                  </a:solidFill>
                  <a:latin typeface="Calibri"/>
                  <a:cs typeface="Calibri"/>
                </a:rPr>
                <a:t>Samples</a:t>
              </a:r>
              <a:endParaRPr dirty="0">
                <a:latin typeface="Calibri"/>
                <a:cs typeface="Calibri"/>
              </a:endParaRPr>
            </a:p>
            <a:p>
              <a:pPr algn="ctr">
                <a:lnSpc>
                  <a:spcPct val="100000"/>
                </a:lnSpc>
              </a:pPr>
              <a:r>
                <a:rPr lang="en-US" b="1" spc="-15" dirty="0">
                  <a:solidFill>
                    <a:srgbClr val="FF0000"/>
                  </a:solidFill>
                  <a:latin typeface="Calibri"/>
                  <a:cs typeface="Calibri"/>
                </a:rPr>
                <a:t>100% </a:t>
              </a:r>
              <a:r>
                <a:rPr b="1" spc="-15" dirty="0">
                  <a:solidFill>
                    <a:srgbClr val="FF0000"/>
                  </a:solidFill>
                  <a:latin typeface="Calibri"/>
                  <a:cs typeface="Calibri"/>
                </a:rPr>
                <a:t>Di</a:t>
              </a:r>
              <a:r>
                <a:rPr b="1" spc="-43" dirty="0">
                  <a:solidFill>
                    <a:srgbClr val="FF0000"/>
                  </a:solidFill>
                  <a:latin typeface="Calibri"/>
                  <a:cs typeface="Calibri"/>
                </a:rPr>
                <a:t>r</a:t>
              </a:r>
              <a:r>
                <a:rPr b="1" spc="-15" dirty="0">
                  <a:solidFill>
                    <a:srgbClr val="FF0000"/>
                  </a:solidFill>
                  <a:latin typeface="Calibri"/>
                  <a:cs typeface="Calibri"/>
                </a:rPr>
                <a:t>ect</a:t>
              </a:r>
              <a:r>
                <a:rPr b="1" spc="-7" dirty="0">
                  <a:solidFill>
                    <a:srgbClr val="FF0000"/>
                  </a:solidFill>
                  <a:latin typeface="Calibri"/>
                  <a:cs typeface="Calibri"/>
                </a:rPr>
                <a:t> </a:t>
              </a:r>
              <a:r>
                <a:rPr b="1" spc="-22" dirty="0">
                  <a:solidFill>
                    <a:srgbClr val="FF0000"/>
                  </a:solidFill>
                  <a:latin typeface="Calibri"/>
                  <a:cs typeface="Calibri"/>
                </a:rPr>
                <a:t>O</a:t>
              </a:r>
              <a:r>
                <a:rPr b="1" spc="-43" dirty="0">
                  <a:solidFill>
                    <a:srgbClr val="FF0000"/>
                  </a:solidFill>
                  <a:latin typeface="Calibri"/>
                  <a:cs typeface="Calibri"/>
                </a:rPr>
                <a:t>b</a:t>
              </a:r>
              <a:r>
                <a:rPr b="1" spc="-15" dirty="0">
                  <a:solidFill>
                    <a:srgbClr val="FF0000"/>
                  </a:solidFill>
                  <a:latin typeface="Calibri"/>
                  <a:cs typeface="Calibri"/>
                </a:rPr>
                <a:t>se</a:t>
              </a:r>
              <a:r>
                <a:rPr b="1" spc="-7" dirty="0">
                  <a:solidFill>
                    <a:srgbClr val="FF0000"/>
                  </a:solidFill>
                  <a:latin typeface="Calibri"/>
                  <a:cs typeface="Calibri"/>
                </a:rPr>
                <a:t>r</a:t>
              </a:r>
              <a:r>
                <a:rPr b="1" spc="-50" dirty="0">
                  <a:solidFill>
                    <a:srgbClr val="FF0000"/>
                  </a:solidFill>
                  <a:latin typeface="Calibri"/>
                  <a:cs typeface="Calibri"/>
                </a:rPr>
                <a:t>v</a:t>
              </a:r>
              <a:r>
                <a:rPr b="1" spc="-29" dirty="0">
                  <a:solidFill>
                    <a:srgbClr val="FF0000"/>
                  </a:solidFill>
                  <a:latin typeface="Calibri"/>
                  <a:cs typeface="Calibri"/>
                </a:rPr>
                <a:t>a</a:t>
              </a:r>
              <a:r>
                <a:rPr b="1" spc="-7" dirty="0">
                  <a:solidFill>
                    <a:srgbClr val="FF0000"/>
                  </a:solidFill>
                  <a:latin typeface="Calibri"/>
                  <a:cs typeface="Calibri"/>
                </a:rPr>
                <a:t>tio</a:t>
              </a:r>
              <a:r>
                <a:rPr b="1" spc="-15" dirty="0">
                  <a:solidFill>
                    <a:srgbClr val="FF0000"/>
                  </a:solidFill>
                  <a:latin typeface="Calibri"/>
                  <a:cs typeface="Calibri"/>
                </a:rPr>
                <a:t>n</a:t>
              </a:r>
              <a:endParaRPr dirty="0">
                <a:latin typeface="Calibri"/>
                <a:cs typeface="Calibri"/>
              </a:endParaRPr>
            </a:p>
            <a:p>
              <a:pPr marR="917" algn="ctr"/>
              <a:r>
                <a:rPr spc="-7" dirty="0">
                  <a:latin typeface="Calibri"/>
                  <a:cs typeface="Calibri"/>
                </a:rPr>
                <a:t>(if </a:t>
              </a:r>
              <a:r>
                <a:rPr spc="-15" dirty="0">
                  <a:latin typeface="Calibri"/>
                  <a:cs typeface="Calibri"/>
                </a:rPr>
                <a:t>on-</a:t>
              </a:r>
              <a:r>
                <a:rPr spc="-36" dirty="0">
                  <a:latin typeface="Calibri"/>
                  <a:cs typeface="Calibri"/>
                </a:rPr>
                <a:t>c</a:t>
              </a:r>
              <a:r>
                <a:rPr spc="-15" dirty="0">
                  <a:latin typeface="Calibri"/>
                  <a:cs typeface="Calibri"/>
                </a:rPr>
                <a:t>a</a:t>
              </a:r>
              <a:r>
                <a:rPr dirty="0">
                  <a:latin typeface="Calibri"/>
                  <a:cs typeface="Calibri"/>
                </a:rPr>
                <a:t>l</a:t>
              </a:r>
              <a:r>
                <a:rPr spc="-7" dirty="0">
                  <a:latin typeface="Calibri"/>
                  <a:cs typeface="Calibri"/>
                </a:rPr>
                <a:t>l</a:t>
              </a:r>
              <a:endParaRPr dirty="0">
                <a:latin typeface="Calibri"/>
                <a:cs typeface="Calibri"/>
              </a:endParaRPr>
            </a:p>
            <a:p>
              <a:pPr marR="917" algn="ctr"/>
              <a:r>
                <a:rPr spc="-58" dirty="0">
                  <a:latin typeface="Calibri"/>
                  <a:cs typeface="Calibri"/>
                </a:rPr>
                <a:t>v</a:t>
              </a:r>
              <a:r>
                <a:rPr spc="-15" dirty="0">
                  <a:latin typeface="Calibri"/>
                  <a:cs typeface="Calibri"/>
                </a:rPr>
                <a:t>a</a:t>
              </a:r>
              <a:r>
                <a:rPr dirty="0">
                  <a:latin typeface="Calibri"/>
                  <a:cs typeface="Calibri"/>
                </a:rPr>
                <a:t>lid</a:t>
              </a:r>
              <a:r>
                <a:rPr spc="-29" dirty="0">
                  <a:latin typeface="Calibri"/>
                  <a:cs typeface="Calibri"/>
                </a:rPr>
                <a:t>a</a:t>
              </a:r>
              <a:r>
                <a:rPr spc="-7" dirty="0">
                  <a:latin typeface="Calibri"/>
                  <a:cs typeface="Calibri"/>
                </a:rPr>
                <a:t>ti</a:t>
              </a:r>
              <a:r>
                <a:rPr spc="-22" dirty="0">
                  <a:latin typeface="Calibri"/>
                  <a:cs typeface="Calibri"/>
                </a:rPr>
                <a:t>o</a:t>
              </a:r>
              <a:r>
                <a:rPr spc="-15" dirty="0">
                  <a:latin typeface="Calibri"/>
                  <a:cs typeface="Calibri"/>
                </a:rPr>
                <a:t>n–</a:t>
              </a:r>
              <a:r>
                <a:rPr spc="-29" dirty="0">
                  <a:latin typeface="Calibri"/>
                  <a:cs typeface="Calibri"/>
                </a:rPr>
                <a:t> 100</a:t>
              </a:r>
              <a:r>
                <a:rPr spc="-22" dirty="0">
                  <a:latin typeface="Calibri"/>
                  <a:cs typeface="Calibri"/>
                </a:rPr>
                <a:t>%</a:t>
              </a:r>
              <a:endParaRPr dirty="0">
                <a:latin typeface="Calibri"/>
                <a:cs typeface="Calibri"/>
              </a:endParaRPr>
            </a:p>
            <a:p>
              <a:pPr algn="ctr"/>
              <a:r>
                <a:rPr spc="-15" dirty="0">
                  <a:latin typeface="Calibri"/>
                  <a:cs typeface="Calibri"/>
                </a:rPr>
                <a:t>C</a:t>
              </a:r>
              <a:r>
                <a:rPr dirty="0">
                  <a:latin typeface="Calibri"/>
                  <a:cs typeface="Calibri"/>
                </a:rPr>
                <a:t>i</a:t>
              </a:r>
              <a:r>
                <a:rPr spc="-7" dirty="0">
                  <a:latin typeface="Calibri"/>
                  <a:cs typeface="Calibri"/>
                </a:rPr>
                <a:t>ti</a:t>
              </a:r>
              <a:r>
                <a:rPr spc="-65" dirty="0">
                  <a:latin typeface="Calibri"/>
                  <a:cs typeface="Calibri"/>
                </a:rPr>
                <a:t>z</a:t>
              </a:r>
              <a:r>
                <a:rPr spc="-15" dirty="0">
                  <a:latin typeface="Calibri"/>
                  <a:cs typeface="Calibri"/>
                </a:rPr>
                <a:t>ens)</a:t>
              </a:r>
              <a:endParaRPr dirty="0">
                <a:latin typeface="Calibri"/>
                <a:cs typeface="Calibri"/>
              </a:endParaRPr>
            </a:p>
          </p:txBody>
        </p:sp>
      </p:grpSp>
      <p:grpSp>
        <p:nvGrpSpPr>
          <p:cNvPr id="2" name="Group 1">
            <a:extLst>
              <a:ext uri="{FF2B5EF4-FFF2-40B4-BE49-F238E27FC236}">
                <a16:creationId xmlns:a16="http://schemas.microsoft.com/office/drawing/2014/main" id="{502ED90B-05B4-4490-9D8C-A074F97EF849}"/>
              </a:ext>
            </a:extLst>
          </p:cNvPr>
          <p:cNvGrpSpPr/>
          <p:nvPr/>
        </p:nvGrpSpPr>
        <p:grpSpPr>
          <a:xfrm>
            <a:off x="2153265" y="3347817"/>
            <a:ext cx="4704735" cy="3764637"/>
            <a:chOff x="-2125397" y="3194807"/>
            <a:chExt cx="14238224" cy="3601381"/>
          </a:xfrm>
        </p:grpSpPr>
        <p:sp>
          <p:nvSpPr>
            <p:cNvPr id="22" name="object 8">
              <a:extLst>
                <a:ext uri="{FF2B5EF4-FFF2-40B4-BE49-F238E27FC236}">
                  <a16:creationId xmlns:a16="http://schemas.microsoft.com/office/drawing/2014/main" id="{CF1FEEEF-33A2-9542-987C-E7BD5EF408C5}"/>
                </a:ext>
              </a:extLst>
            </p:cNvPr>
            <p:cNvSpPr/>
            <p:nvPr/>
          </p:nvSpPr>
          <p:spPr>
            <a:xfrm>
              <a:off x="-2125397" y="3194807"/>
              <a:ext cx="14238224" cy="3601381"/>
            </a:xfrm>
            <a:custGeom>
              <a:avLst/>
              <a:gdLst/>
              <a:ahLst/>
              <a:cxnLst/>
              <a:rect l="l" t="t" r="r" b="b"/>
              <a:pathLst>
                <a:path w="9857232" h="2493264">
                  <a:moveTo>
                    <a:pt x="9441688" y="0"/>
                  </a:moveTo>
                  <a:lnTo>
                    <a:pt x="415544" y="0"/>
                  </a:lnTo>
                  <a:lnTo>
                    <a:pt x="381464" y="1377"/>
                  </a:lnTo>
                  <a:lnTo>
                    <a:pt x="315687" y="12077"/>
                  </a:lnTo>
                  <a:lnTo>
                    <a:pt x="253799" y="32656"/>
                  </a:lnTo>
                  <a:lnTo>
                    <a:pt x="196657" y="62260"/>
                  </a:lnTo>
                  <a:lnTo>
                    <a:pt x="145116" y="100032"/>
                  </a:lnTo>
                  <a:lnTo>
                    <a:pt x="100032" y="145116"/>
                  </a:lnTo>
                  <a:lnTo>
                    <a:pt x="62260" y="196657"/>
                  </a:lnTo>
                  <a:lnTo>
                    <a:pt x="32656" y="253799"/>
                  </a:lnTo>
                  <a:lnTo>
                    <a:pt x="12077" y="315687"/>
                  </a:lnTo>
                  <a:lnTo>
                    <a:pt x="1377" y="381464"/>
                  </a:lnTo>
                  <a:lnTo>
                    <a:pt x="0" y="415544"/>
                  </a:lnTo>
                  <a:lnTo>
                    <a:pt x="0" y="2077720"/>
                  </a:lnTo>
                  <a:lnTo>
                    <a:pt x="5439" y="2145124"/>
                  </a:lnTo>
                  <a:lnTo>
                    <a:pt x="21185" y="2209065"/>
                  </a:lnTo>
                  <a:lnTo>
                    <a:pt x="46384" y="2268687"/>
                  </a:lnTo>
                  <a:lnTo>
                    <a:pt x="80178" y="2323136"/>
                  </a:lnTo>
                  <a:lnTo>
                    <a:pt x="121713" y="2371555"/>
                  </a:lnTo>
                  <a:lnTo>
                    <a:pt x="170133" y="2413089"/>
                  </a:lnTo>
                  <a:lnTo>
                    <a:pt x="224581" y="2446882"/>
                  </a:lnTo>
                  <a:lnTo>
                    <a:pt x="284203" y="2472079"/>
                  </a:lnTo>
                  <a:lnTo>
                    <a:pt x="348142" y="2487825"/>
                  </a:lnTo>
                  <a:lnTo>
                    <a:pt x="415544" y="2493264"/>
                  </a:lnTo>
                  <a:lnTo>
                    <a:pt x="9441688" y="2493264"/>
                  </a:lnTo>
                  <a:lnTo>
                    <a:pt x="9509089" y="2487825"/>
                  </a:lnTo>
                  <a:lnTo>
                    <a:pt x="9573028" y="2472079"/>
                  </a:lnTo>
                  <a:lnTo>
                    <a:pt x="9632650" y="2446882"/>
                  </a:lnTo>
                  <a:lnTo>
                    <a:pt x="9687098" y="2413089"/>
                  </a:lnTo>
                  <a:lnTo>
                    <a:pt x="9735518" y="2371555"/>
                  </a:lnTo>
                  <a:lnTo>
                    <a:pt x="9777053" y="2323136"/>
                  </a:lnTo>
                  <a:lnTo>
                    <a:pt x="9810847" y="2268687"/>
                  </a:lnTo>
                  <a:lnTo>
                    <a:pt x="9836046" y="2209065"/>
                  </a:lnTo>
                  <a:lnTo>
                    <a:pt x="9851792" y="2145124"/>
                  </a:lnTo>
                  <a:lnTo>
                    <a:pt x="9857232" y="2077720"/>
                  </a:lnTo>
                  <a:lnTo>
                    <a:pt x="9857232" y="415544"/>
                  </a:lnTo>
                  <a:lnTo>
                    <a:pt x="9851792" y="348142"/>
                  </a:lnTo>
                  <a:lnTo>
                    <a:pt x="9836046" y="284203"/>
                  </a:lnTo>
                  <a:lnTo>
                    <a:pt x="9810847" y="224581"/>
                  </a:lnTo>
                  <a:lnTo>
                    <a:pt x="9777053" y="170133"/>
                  </a:lnTo>
                  <a:lnTo>
                    <a:pt x="9735518" y="121713"/>
                  </a:lnTo>
                  <a:lnTo>
                    <a:pt x="9687098" y="80178"/>
                  </a:lnTo>
                  <a:lnTo>
                    <a:pt x="9632650" y="46384"/>
                  </a:lnTo>
                  <a:lnTo>
                    <a:pt x="9573028" y="21185"/>
                  </a:lnTo>
                  <a:lnTo>
                    <a:pt x="9509089" y="5439"/>
                  </a:lnTo>
                  <a:lnTo>
                    <a:pt x="9441688" y="0"/>
                  </a:lnTo>
                  <a:close/>
                </a:path>
              </a:pathLst>
            </a:custGeom>
            <a:solidFill>
              <a:srgbClr val="E1EFD9"/>
            </a:solidFill>
          </p:spPr>
          <p:txBody>
            <a:bodyPr wrap="square" lIns="0" tIns="0" rIns="0" bIns="0" rtlCol="0">
              <a:noAutofit/>
            </a:bodyPr>
            <a:lstStyle/>
            <a:p>
              <a:endParaRPr/>
            </a:p>
          </p:txBody>
        </p:sp>
        <p:sp>
          <p:nvSpPr>
            <p:cNvPr id="23" name="object 9">
              <a:extLst>
                <a:ext uri="{FF2B5EF4-FFF2-40B4-BE49-F238E27FC236}">
                  <a16:creationId xmlns:a16="http://schemas.microsoft.com/office/drawing/2014/main" id="{56F0FEBB-4EF4-A947-8BC3-27F2C9A5D8AF}"/>
                </a:ext>
              </a:extLst>
            </p:cNvPr>
            <p:cNvSpPr/>
            <p:nvPr/>
          </p:nvSpPr>
          <p:spPr>
            <a:xfrm>
              <a:off x="-2125397" y="3194807"/>
              <a:ext cx="14238224" cy="3601381"/>
            </a:xfrm>
            <a:custGeom>
              <a:avLst/>
              <a:gdLst/>
              <a:ahLst/>
              <a:cxnLst/>
              <a:rect l="l" t="t" r="r" b="b"/>
              <a:pathLst>
                <a:path w="9857232" h="2493264">
                  <a:moveTo>
                    <a:pt x="0" y="415544"/>
                  </a:moveTo>
                  <a:lnTo>
                    <a:pt x="5439" y="348142"/>
                  </a:lnTo>
                  <a:lnTo>
                    <a:pt x="21185" y="284203"/>
                  </a:lnTo>
                  <a:lnTo>
                    <a:pt x="46384" y="224581"/>
                  </a:lnTo>
                  <a:lnTo>
                    <a:pt x="80178" y="170133"/>
                  </a:lnTo>
                  <a:lnTo>
                    <a:pt x="121713" y="121713"/>
                  </a:lnTo>
                  <a:lnTo>
                    <a:pt x="170133" y="80178"/>
                  </a:lnTo>
                  <a:lnTo>
                    <a:pt x="224581" y="46384"/>
                  </a:lnTo>
                  <a:lnTo>
                    <a:pt x="284203" y="21185"/>
                  </a:lnTo>
                  <a:lnTo>
                    <a:pt x="348142" y="5439"/>
                  </a:lnTo>
                  <a:lnTo>
                    <a:pt x="415544" y="0"/>
                  </a:lnTo>
                  <a:lnTo>
                    <a:pt x="9441688" y="0"/>
                  </a:lnTo>
                  <a:lnTo>
                    <a:pt x="9509089" y="5439"/>
                  </a:lnTo>
                  <a:lnTo>
                    <a:pt x="9573028" y="21185"/>
                  </a:lnTo>
                  <a:lnTo>
                    <a:pt x="9632650" y="46384"/>
                  </a:lnTo>
                  <a:lnTo>
                    <a:pt x="9687098" y="80178"/>
                  </a:lnTo>
                  <a:lnTo>
                    <a:pt x="9735518" y="121713"/>
                  </a:lnTo>
                  <a:lnTo>
                    <a:pt x="9777053" y="170133"/>
                  </a:lnTo>
                  <a:lnTo>
                    <a:pt x="9810847" y="224581"/>
                  </a:lnTo>
                  <a:lnTo>
                    <a:pt x="9836046" y="284203"/>
                  </a:lnTo>
                  <a:lnTo>
                    <a:pt x="9851792" y="348142"/>
                  </a:lnTo>
                  <a:lnTo>
                    <a:pt x="9857232" y="415544"/>
                  </a:lnTo>
                  <a:lnTo>
                    <a:pt x="9857232" y="2077720"/>
                  </a:lnTo>
                  <a:lnTo>
                    <a:pt x="9851792" y="2145124"/>
                  </a:lnTo>
                  <a:lnTo>
                    <a:pt x="9836046" y="2209065"/>
                  </a:lnTo>
                  <a:lnTo>
                    <a:pt x="9810847" y="2268687"/>
                  </a:lnTo>
                  <a:lnTo>
                    <a:pt x="9777053" y="2323136"/>
                  </a:lnTo>
                  <a:lnTo>
                    <a:pt x="9735518" y="2371555"/>
                  </a:lnTo>
                  <a:lnTo>
                    <a:pt x="9687098" y="2413089"/>
                  </a:lnTo>
                  <a:lnTo>
                    <a:pt x="9632650" y="2446882"/>
                  </a:lnTo>
                  <a:lnTo>
                    <a:pt x="9573028" y="2472079"/>
                  </a:lnTo>
                  <a:lnTo>
                    <a:pt x="9509089" y="2487825"/>
                  </a:lnTo>
                  <a:lnTo>
                    <a:pt x="9441688" y="2493264"/>
                  </a:lnTo>
                  <a:lnTo>
                    <a:pt x="415544" y="2493264"/>
                  </a:lnTo>
                  <a:lnTo>
                    <a:pt x="348142" y="2487825"/>
                  </a:lnTo>
                  <a:lnTo>
                    <a:pt x="284203" y="2472079"/>
                  </a:lnTo>
                  <a:lnTo>
                    <a:pt x="224581" y="2446882"/>
                  </a:lnTo>
                  <a:lnTo>
                    <a:pt x="170133" y="2413089"/>
                  </a:lnTo>
                  <a:lnTo>
                    <a:pt x="121713" y="2371555"/>
                  </a:lnTo>
                  <a:lnTo>
                    <a:pt x="80178" y="2323136"/>
                  </a:lnTo>
                  <a:lnTo>
                    <a:pt x="46384" y="2268687"/>
                  </a:lnTo>
                  <a:lnTo>
                    <a:pt x="21185" y="2209065"/>
                  </a:lnTo>
                  <a:lnTo>
                    <a:pt x="5439" y="2145124"/>
                  </a:lnTo>
                  <a:lnTo>
                    <a:pt x="0" y="2077720"/>
                  </a:lnTo>
                  <a:lnTo>
                    <a:pt x="0" y="415544"/>
                  </a:lnTo>
                  <a:close/>
                </a:path>
              </a:pathLst>
            </a:custGeom>
            <a:ln w="12192">
              <a:solidFill>
                <a:srgbClr val="41709C"/>
              </a:solidFill>
            </a:ln>
          </p:spPr>
          <p:txBody>
            <a:bodyPr wrap="square" lIns="0" tIns="0" rIns="0" bIns="0" rtlCol="0">
              <a:noAutofit/>
            </a:bodyPr>
            <a:lstStyle/>
            <a:p>
              <a:endParaRPr/>
            </a:p>
          </p:txBody>
        </p:sp>
        <p:sp>
          <p:nvSpPr>
            <p:cNvPr id="24" name="object 10">
              <a:extLst>
                <a:ext uri="{FF2B5EF4-FFF2-40B4-BE49-F238E27FC236}">
                  <a16:creationId xmlns:a16="http://schemas.microsoft.com/office/drawing/2014/main" id="{F9E17FED-5F05-A240-B067-0DFA1C075F73}"/>
                </a:ext>
              </a:extLst>
            </p:cNvPr>
            <p:cNvSpPr txBox="1"/>
            <p:nvPr/>
          </p:nvSpPr>
          <p:spPr>
            <a:xfrm>
              <a:off x="-1834272" y="3587929"/>
              <a:ext cx="13321735" cy="2809452"/>
            </a:xfrm>
            <a:prstGeom prst="rect">
              <a:avLst/>
            </a:prstGeom>
          </p:spPr>
          <p:txBody>
            <a:bodyPr vert="horz" wrap="square" lIns="0" tIns="0" rIns="0" bIns="0" rtlCol="0">
              <a:noAutofit/>
            </a:bodyPr>
            <a:lstStyle/>
            <a:p>
              <a:pPr marL="513651" marR="18345" indent="-495307">
                <a:buFont typeface="Calibri"/>
                <a:buAutoNum type="arabicPeriod"/>
                <a:tabLst>
                  <a:tab pos="512734" algn="l"/>
                </a:tabLst>
              </a:pPr>
              <a:r>
                <a:rPr spc="-15" dirty="0">
                  <a:latin typeface="Calibri"/>
                  <a:cs typeface="Calibri"/>
                </a:rPr>
                <a:t>B</a:t>
              </a:r>
              <a:r>
                <a:rPr spc="-7" dirty="0">
                  <a:latin typeface="Calibri"/>
                  <a:cs typeface="Calibri"/>
                </a:rPr>
                <a:t>a</a:t>
              </a:r>
              <a:r>
                <a:rPr spc="-15" dirty="0">
                  <a:latin typeface="Calibri"/>
                  <a:cs typeface="Calibri"/>
                </a:rPr>
                <a:t>s</a:t>
              </a:r>
              <a:r>
                <a:rPr spc="-7" dirty="0">
                  <a:latin typeface="Calibri"/>
                  <a:cs typeface="Calibri"/>
                </a:rPr>
                <a:t>e</a:t>
              </a:r>
              <a:r>
                <a:rPr dirty="0">
                  <a:latin typeface="Calibri"/>
                  <a:cs typeface="Calibri"/>
                </a:rPr>
                <a:t>d</a:t>
              </a:r>
              <a:r>
                <a:rPr spc="-15" dirty="0">
                  <a:latin typeface="Calibri"/>
                  <a:cs typeface="Calibri"/>
                </a:rPr>
                <a:t> </a:t>
              </a:r>
              <a:r>
                <a:rPr dirty="0">
                  <a:latin typeface="Calibri"/>
                  <a:cs typeface="Calibri"/>
                </a:rPr>
                <a:t>on</a:t>
              </a:r>
              <a:r>
                <a:rPr spc="15" dirty="0">
                  <a:latin typeface="Calibri"/>
                  <a:cs typeface="Calibri"/>
                </a:rPr>
                <a:t> </a:t>
              </a:r>
              <a:r>
                <a:rPr spc="-15" dirty="0">
                  <a:latin typeface="Calibri"/>
                  <a:cs typeface="Calibri"/>
                </a:rPr>
                <a:t>the </a:t>
              </a:r>
              <a:r>
                <a:rPr lang="en-US" spc="-15" dirty="0">
                  <a:latin typeface="Calibri"/>
                  <a:cs typeface="Calibri"/>
                </a:rPr>
                <a:t>data and </a:t>
              </a:r>
              <a:r>
                <a:rPr lang="en-US" spc="7" dirty="0">
                  <a:latin typeface="Calibri"/>
                  <a:cs typeface="Calibri"/>
                </a:rPr>
                <a:t>geo-tagged locations provided by the ULB, the assessor will validate the Claim.</a:t>
              </a:r>
              <a:endParaRPr dirty="0">
                <a:latin typeface="Calibri"/>
                <a:cs typeface="Calibri"/>
              </a:endParaRPr>
            </a:p>
            <a:p>
              <a:pPr marL="513651" indent="-495307">
                <a:buFont typeface="Calibri"/>
                <a:buAutoNum type="arabicPeriod"/>
                <a:tabLst>
                  <a:tab pos="512734" algn="l"/>
                </a:tabLst>
              </a:pPr>
              <a:r>
                <a:rPr dirty="0">
                  <a:latin typeface="Calibri"/>
                  <a:cs typeface="Calibri"/>
                </a:rPr>
                <a:t>Sampl</a:t>
              </a:r>
              <a:r>
                <a:rPr spc="-22" dirty="0">
                  <a:latin typeface="Calibri"/>
                  <a:cs typeface="Calibri"/>
                </a:rPr>
                <a:t>i</a:t>
              </a:r>
              <a:r>
                <a:rPr dirty="0">
                  <a:latin typeface="Calibri"/>
                  <a:cs typeface="Calibri"/>
                </a:rPr>
                <a:t>ng</a:t>
              </a:r>
              <a:r>
                <a:rPr spc="22" dirty="0">
                  <a:latin typeface="Calibri"/>
                  <a:cs typeface="Calibri"/>
                </a:rPr>
                <a:t> </a:t>
              </a:r>
              <a:r>
                <a:rPr dirty="0">
                  <a:latin typeface="Calibri"/>
                  <a:cs typeface="Calibri"/>
                </a:rPr>
                <a:t>m</a:t>
              </a:r>
              <a:r>
                <a:rPr spc="-15" dirty="0">
                  <a:latin typeface="Calibri"/>
                  <a:cs typeface="Calibri"/>
                </a:rPr>
                <a:t>e</a:t>
              </a:r>
              <a:r>
                <a:rPr dirty="0">
                  <a:latin typeface="Calibri"/>
                  <a:cs typeface="Calibri"/>
                </a:rPr>
                <a:t>thodo</a:t>
              </a:r>
              <a:r>
                <a:rPr spc="-22" dirty="0">
                  <a:latin typeface="Calibri"/>
                  <a:cs typeface="Calibri"/>
                </a:rPr>
                <a:t>l</a:t>
              </a:r>
              <a:r>
                <a:rPr dirty="0">
                  <a:latin typeface="Calibri"/>
                  <a:cs typeface="Calibri"/>
                </a:rPr>
                <a:t>ogy</a:t>
              </a:r>
              <a:r>
                <a:rPr spc="22" dirty="0">
                  <a:latin typeface="Calibri"/>
                  <a:cs typeface="Calibri"/>
                </a:rPr>
                <a:t> </a:t>
              </a:r>
              <a:r>
                <a:rPr dirty="0">
                  <a:latin typeface="Calibri"/>
                  <a:cs typeface="Calibri"/>
                </a:rPr>
                <a:t>– </a:t>
              </a:r>
              <a:r>
                <a:rPr lang="en-US" b="1" dirty="0">
                  <a:latin typeface="Calibri"/>
                  <a:cs typeface="Calibri"/>
                </a:rPr>
                <a:t>100</a:t>
              </a:r>
              <a:r>
                <a:rPr b="1" dirty="0">
                  <a:latin typeface="Calibri"/>
                  <a:cs typeface="Calibri"/>
                </a:rPr>
                <a:t>% Di</a:t>
              </a:r>
              <a:r>
                <a:rPr b="1" spc="-36" dirty="0">
                  <a:latin typeface="Calibri"/>
                  <a:cs typeface="Calibri"/>
                </a:rPr>
                <a:t>r</a:t>
              </a:r>
              <a:r>
                <a:rPr b="1" dirty="0">
                  <a:latin typeface="Calibri"/>
                  <a:cs typeface="Calibri"/>
                </a:rPr>
                <a:t>ect</a:t>
              </a:r>
              <a:r>
                <a:rPr b="1" spc="-22" dirty="0">
                  <a:latin typeface="Calibri"/>
                  <a:cs typeface="Calibri"/>
                </a:rPr>
                <a:t> </a:t>
              </a:r>
              <a:r>
                <a:rPr b="1" spc="-15" dirty="0">
                  <a:latin typeface="Calibri"/>
                  <a:cs typeface="Calibri"/>
                </a:rPr>
                <a:t>Ob</a:t>
              </a:r>
              <a:r>
                <a:rPr b="1" dirty="0">
                  <a:latin typeface="Calibri"/>
                  <a:cs typeface="Calibri"/>
                </a:rPr>
                <a:t>se</a:t>
              </a:r>
              <a:r>
                <a:rPr b="1" spc="7" dirty="0">
                  <a:latin typeface="Calibri"/>
                  <a:cs typeface="Calibri"/>
                </a:rPr>
                <a:t>r</a:t>
              </a:r>
              <a:r>
                <a:rPr b="1" spc="-43" dirty="0">
                  <a:latin typeface="Calibri"/>
                  <a:cs typeface="Calibri"/>
                </a:rPr>
                <a:t>v</a:t>
              </a:r>
              <a:r>
                <a:rPr b="1" spc="-22" dirty="0">
                  <a:latin typeface="Calibri"/>
                  <a:cs typeface="Calibri"/>
                </a:rPr>
                <a:t>a</a:t>
              </a:r>
              <a:r>
                <a:rPr b="1" dirty="0">
                  <a:latin typeface="Calibri"/>
                  <a:cs typeface="Calibri"/>
                </a:rPr>
                <a:t>ti</a:t>
              </a:r>
              <a:r>
                <a:rPr b="1" spc="-15" dirty="0">
                  <a:latin typeface="Calibri"/>
                  <a:cs typeface="Calibri"/>
                </a:rPr>
                <a:t>o</a:t>
              </a:r>
              <a:r>
                <a:rPr b="1" dirty="0">
                  <a:latin typeface="Calibri"/>
                  <a:cs typeface="Calibri"/>
                </a:rPr>
                <a:t>n</a:t>
              </a:r>
              <a:r>
                <a:rPr b="1" spc="15" dirty="0">
                  <a:latin typeface="Calibri"/>
                  <a:cs typeface="Calibri"/>
                </a:rPr>
                <a:t> </a:t>
              </a:r>
              <a:r>
                <a:rPr spc="-22" dirty="0">
                  <a:latin typeface="Calibri"/>
                  <a:cs typeface="Calibri"/>
                </a:rPr>
                <a:t>b</a:t>
              </a:r>
              <a:r>
                <a:rPr dirty="0">
                  <a:latin typeface="Calibri"/>
                  <a:cs typeface="Calibri"/>
                </a:rPr>
                <a:t>y</a:t>
              </a:r>
              <a:r>
                <a:rPr spc="-36" dirty="0">
                  <a:latin typeface="Calibri"/>
                  <a:cs typeface="Calibri"/>
                </a:rPr>
                <a:t> </a:t>
              </a:r>
              <a:r>
                <a:rPr dirty="0">
                  <a:latin typeface="Calibri"/>
                  <a:cs typeface="Calibri"/>
                </a:rPr>
                <a:t>vis</a:t>
              </a:r>
              <a:r>
                <a:rPr spc="-15" dirty="0">
                  <a:latin typeface="Calibri"/>
                  <a:cs typeface="Calibri"/>
                </a:rPr>
                <a:t>i</a:t>
              </a:r>
              <a:r>
                <a:rPr dirty="0">
                  <a:latin typeface="Calibri"/>
                  <a:cs typeface="Calibri"/>
                </a:rPr>
                <a:t>t</a:t>
              </a:r>
              <a:r>
                <a:rPr spc="-15" dirty="0">
                  <a:latin typeface="Calibri"/>
                  <a:cs typeface="Calibri"/>
                </a:rPr>
                <a:t>i</a:t>
              </a:r>
              <a:r>
                <a:rPr dirty="0">
                  <a:latin typeface="Calibri"/>
                  <a:cs typeface="Calibri"/>
                </a:rPr>
                <a:t>ng</a:t>
              </a:r>
              <a:r>
                <a:rPr spc="22" dirty="0">
                  <a:latin typeface="Calibri"/>
                  <a:cs typeface="Calibri"/>
                </a:rPr>
                <a:t> </a:t>
              </a:r>
              <a:r>
                <a:rPr dirty="0">
                  <a:latin typeface="Calibri"/>
                  <a:cs typeface="Calibri"/>
                </a:rPr>
                <a:t>a</a:t>
              </a:r>
              <a:r>
                <a:rPr spc="-43" dirty="0">
                  <a:latin typeface="Calibri"/>
                  <a:cs typeface="Calibri"/>
                </a:rPr>
                <a:t>r</a:t>
              </a:r>
              <a:r>
                <a:rPr dirty="0">
                  <a:latin typeface="Calibri"/>
                  <a:cs typeface="Calibri"/>
                </a:rPr>
                <a:t>eas</a:t>
              </a:r>
              <a:r>
                <a:rPr lang="en-US" dirty="0">
                  <a:latin typeface="Calibri"/>
                  <a:cs typeface="Calibri"/>
                </a:rPr>
                <a:t> with geo-tagged locations</a:t>
              </a:r>
              <a:endParaRPr dirty="0">
                <a:latin typeface="Calibri"/>
                <a:cs typeface="Calibri"/>
              </a:endParaRPr>
            </a:p>
            <a:p>
              <a:pPr marL="513651"/>
              <a:r>
                <a:rPr spc="-22" dirty="0">
                  <a:latin typeface="Calibri"/>
                  <a:cs typeface="Calibri"/>
                </a:rPr>
                <a:t>whe</a:t>
              </a:r>
              <a:r>
                <a:rPr spc="-50" dirty="0">
                  <a:latin typeface="Calibri"/>
                  <a:cs typeface="Calibri"/>
                </a:rPr>
                <a:t>r</a:t>
              </a:r>
              <a:r>
                <a:rPr spc="-15" dirty="0">
                  <a:latin typeface="Calibri"/>
                  <a:cs typeface="Calibri"/>
                </a:rPr>
                <a:t>e</a:t>
              </a:r>
              <a:r>
                <a:rPr spc="22" dirty="0">
                  <a:latin typeface="Calibri"/>
                  <a:cs typeface="Calibri"/>
                </a:rPr>
                <a:t> </a:t>
              </a:r>
              <a:r>
                <a:rPr dirty="0">
                  <a:latin typeface="Calibri"/>
                  <a:cs typeface="Calibri"/>
                </a:rPr>
                <a:t>su</a:t>
              </a:r>
              <a:r>
                <a:rPr spc="-29" dirty="0">
                  <a:latin typeface="Calibri"/>
                  <a:cs typeface="Calibri"/>
                </a:rPr>
                <a:t>c</a:t>
              </a:r>
              <a:r>
                <a:rPr dirty="0">
                  <a:latin typeface="Calibri"/>
                  <a:cs typeface="Calibri"/>
                </a:rPr>
                <a:t>h</a:t>
              </a:r>
              <a:r>
                <a:rPr spc="15" dirty="0">
                  <a:latin typeface="Calibri"/>
                  <a:cs typeface="Calibri"/>
                </a:rPr>
                <a:t> </a:t>
              </a:r>
              <a:r>
                <a:rPr spc="-7" dirty="0">
                  <a:latin typeface="Calibri"/>
                  <a:cs typeface="Calibri"/>
                </a:rPr>
                <a:t>i</a:t>
              </a:r>
              <a:r>
                <a:rPr dirty="0">
                  <a:latin typeface="Calibri"/>
                  <a:cs typeface="Calibri"/>
                </a:rPr>
                <a:t>ni</a:t>
              </a:r>
              <a:r>
                <a:rPr spc="-15" dirty="0">
                  <a:latin typeface="Calibri"/>
                  <a:cs typeface="Calibri"/>
                </a:rPr>
                <a:t>t</a:t>
              </a:r>
              <a:r>
                <a:rPr spc="-7" dirty="0">
                  <a:latin typeface="Calibri"/>
                  <a:cs typeface="Calibri"/>
                </a:rPr>
                <a:t>i</a:t>
              </a:r>
              <a:r>
                <a:rPr spc="-22" dirty="0">
                  <a:latin typeface="Calibri"/>
                  <a:cs typeface="Calibri"/>
                </a:rPr>
                <a:t>a</a:t>
              </a:r>
              <a:r>
                <a:rPr dirty="0">
                  <a:latin typeface="Calibri"/>
                  <a:cs typeface="Calibri"/>
                </a:rPr>
                <a:t>t</a:t>
              </a:r>
              <a:r>
                <a:rPr spc="-15" dirty="0">
                  <a:latin typeface="Calibri"/>
                  <a:cs typeface="Calibri"/>
                </a:rPr>
                <a:t>i</a:t>
              </a:r>
              <a:r>
                <a:rPr spc="-29" dirty="0">
                  <a:latin typeface="Calibri"/>
                  <a:cs typeface="Calibri"/>
                </a:rPr>
                <a:t>v</a:t>
              </a:r>
              <a:r>
                <a:rPr spc="-15" dirty="0">
                  <a:latin typeface="Calibri"/>
                  <a:cs typeface="Calibri"/>
                </a:rPr>
                <a:t>es</a:t>
              </a:r>
              <a:r>
                <a:rPr spc="7" dirty="0">
                  <a:latin typeface="Calibri"/>
                  <a:cs typeface="Calibri"/>
                </a:rPr>
                <a:t> </a:t>
              </a:r>
              <a:r>
                <a:rPr spc="-58" dirty="0">
                  <a:latin typeface="Calibri"/>
                  <a:cs typeface="Calibri"/>
                </a:rPr>
                <a:t>t</a:t>
              </a:r>
              <a:r>
                <a:rPr spc="-15" dirty="0">
                  <a:latin typeface="Calibri"/>
                  <a:cs typeface="Calibri"/>
                </a:rPr>
                <a:t>a</a:t>
              </a:r>
              <a:r>
                <a:rPr spc="-108" dirty="0">
                  <a:latin typeface="Calibri"/>
                  <a:cs typeface="Calibri"/>
                </a:rPr>
                <a:t>k</a:t>
              </a:r>
              <a:r>
                <a:rPr spc="-15" dirty="0">
                  <a:latin typeface="Calibri"/>
                  <a:cs typeface="Calibri"/>
                </a:rPr>
                <a:t>en</a:t>
              </a:r>
              <a:endParaRPr dirty="0">
                <a:latin typeface="Calibri"/>
                <a:cs typeface="Calibri"/>
              </a:endParaRPr>
            </a:p>
            <a:p>
              <a:pPr marL="513651" marR="131164" indent="-495307" algn="just">
                <a:buFont typeface="Calibri"/>
                <a:buAutoNum type="arabicPeriod" startAt="3"/>
                <a:tabLst>
                  <a:tab pos="512734" algn="l"/>
                </a:tabLst>
              </a:pPr>
              <a:r>
                <a:rPr dirty="0">
                  <a:latin typeface="Calibri"/>
                  <a:cs typeface="Calibri"/>
                </a:rPr>
                <a:t>On</a:t>
              </a:r>
              <a:r>
                <a:rPr spc="-7" dirty="0">
                  <a:latin typeface="Calibri"/>
                  <a:cs typeface="Calibri"/>
                </a:rPr>
                <a:t> </a:t>
              </a:r>
              <a:r>
                <a:rPr spc="-15" dirty="0">
                  <a:latin typeface="Calibri"/>
                  <a:cs typeface="Calibri"/>
                </a:rPr>
                <a:t>the</a:t>
              </a:r>
              <a:r>
                <a:rPr spc="22" dirty="0">
                  <a:latin typeface="Calibri"/>
                  <a:cs typeface="Calibri"/>
                </a:rPr>
                <a:t> </a:t>
              </a:r>
              <a:r>
                <a:rPr dirty="0">
                  <a:latin typeface="Calibri"/>
                  <a:cs typeface="Calibri"/>
                </a:rPr>
                <a:t>ba</a:t>
              </a:r>
              <a:r>
                <a:rPr spc="7" dirty="0">
                  <a:latin typeface="Calibri"/>
                  <a:cs typeface="Calibri"/>
                </a:rPr>
                <a:t>s</a:t>
              </a:r>
              <a:r>
                <a:rPr spc="-7" dirty="0">
                  <a:latin typeface="Calibri"/>
                  <a:cs typeface="Calibri"/>
                </a:rPr>
                <a:t>i</a:t>
              </a:r>
              <a:r>
                <a:rPr dirty="0">
                  <a:latin typeface="Calibri"/>
                  <a:cs typeface="Calibri"/>
                </a:rPr>
                <a:t>s</a:t>
              </a:r>
              <a:r>
                <a:rPr spc="-15" dirty="0">
                  <a:latin typeface="Calibri"/>
                  <a:cs typeface="Calibri"/>
                </a:rPr>
                <a:t> </a:t>
              </a:r>
              <a:r>
                <a:rPr dirty="0">
                  <a:latin typeface="Calibri"/>
                  <a:cs typeface="Calibri"/>
                </a:rPr>
                <a:t>of</a:t>
              </a:r>
              <a:r>
                <a:rPr spc="15" dirty="0">
                  <a:latin typeface="Calibri"/>
                  <a:cs typeface="Calibri"/>
                </a:rPr>
                <a:t> </a:t>
              </a:r>
              <a:r>
                <a:rPr dirty="0">
                  <a:latin typeface="Calibri"/>
                  <a:cs typeface="Calibri"/>
                </a:rPr>
                <a:t>o</a:t>
              </a:r>
              <a:r>
                <a:rPr spc="-22" dirty="0">
                  <a:latin typeface="Calibri"/>
                  <a:cs typeface="Calibri"/>
                </a:rPr>
                <a:t>b</a:t>
              </a:r>
              <a:r>
                <a:rPr spc="-15" dirty="0">
                  <a:latin typeface="Calibri"/>
                  <a:cs typeface="Calibri"/>
                </a:rPr>
                <a:t>s</a:t>
              </a:r>
              <a:r>
                <a:rPr spc="-7" dirty="0">
                  <a:latin typeface="Calibri"/>
                  <a:cs typeface="Calibri"/>
                </a:rPr>
                <a:t>er</a:t>
              </a:r>
              <a:r>
                <a:rPr spc="-50" dirty="0">
                  <a:latin typeface="Calibri"/>
                  <a:cs typeface="Calibri"/>
                </a:rPr>
                <a:t>v</a:t>
              </a:r>
              <a:r>
                <a:rPr spc="-22" dirty="0">
                  <a:latin typeface="Calibri"/>
                  <a:cs typeface="Calibri"/>
                </a:rPr>
                <a:t>a</a:t>
              </a:r>
              <a:r>
                <a:rPr dirty="0">
                  <a:latin typeface="Calibri"/>
                  <a:cs typeface="Calibri"/>
                </a:rPr>
                <a:t>t</a:t>
              </a:r>
              <a:r>
                <a:rPr spc="-15" dirty="0">
                  <a:latin typeface="Calibri"/>
                  <a:cs typeface="Calibri"/>
                </a:rPr>
                <a:t>i</a:t>
              </a:r>
              <a:r>
                <a:rPr dirty="0">
                  <a:latin typeface="Calibri"/>
                  <a:cs typeface="Calibri"/>
                </a:rPr>
                <a:t>on</a:t>
              </a:r>
              <a:r>
                <a:rPr spc="-15" dirty="0">
                  <a:latin typeface="Calibri"/>
                  <a:cs typeface="Calibri"/>
                </a:rPr>
                <a:t>,</a:t>
              </a:r>
              <a:r>
                <a:rPr spc="80" dirty="0">
                  <a:latin typeface="Calibri"/>
                  <a:cs typeface="Calibri"/>
                </a:rPr>
                <a:t> </a:t>
              </a:r>
              <a:r>
                <a:rPr b="1" spc="-15" dirty="0">
                  <a:latin typeface="Calibri"/>
                  <a:cs typeface="Calibri"/>
                </a:rPr>
                <a:t>In</a:t>
              </a:r>
              <a:r>
                <a:rPr b="1" dirty="0">
                  <a:latin typeface="Calibri"/>
                  <a:cs typeface="Calibri"/>
                </a:rPr>
                <a:t>de</a:t>
              </a:r>
              <a:r>
                <a:rPr b="1" spc="-29" dirty="0">
                  <a:latin typeface="Calibri"/>
                  <a:cs typeface="Calibri"/>
                </a:rPr>
                <a:t>p</a:t>
              </a:r>
              <a:r>
                <a:rPr b="1" spc="-15" dirty="0">
                  <a:latin typeface="Calibri"/>
                  <a:cs typeface="Calibri"/>
                </a:rPr>
                <a:t>e</a:t>
              </a:r>
              <a:r>
                <a:rPr b="1" spc="-29" dirty="0">
                  <a:latin typeface="Calibri"/>
                  <a:cs typeface="Calibri"/>
                </a:rPr>
                <a:t>n</a:t>
              </a:r>
              <a:r>
                <a:rPr b="1" spc="-15" dirty="0">
                  <a:latin typeface="Calibri"/>
                  <a:cs typeface="Calibri"/>
                </a:rPr>
                <a:t>de</a:t>
              </a:r>
              <a:r>
                <a:rPr b="1" spc="-58" dirty="0">
                  <a:latin typeface="Calibri"/>
                  <a:cs typeface="Calibri"/>
                </a:rPr>
                <a:t>n</a:t>
              </a:r>
              <a:r>
                <a:rPr b="1" spc="-15" dirty="0">
                  <a:latin typeface="Calibri"/>
                  <a:cs typeface="Calibri"/>
                </a:rPr>
                <a:t>t</a:t>
              </a:r>
              <a:r>
                <a:rPr b="1" spc="-7" dirty="0">
                  <a:latin typeface="Calibri"/>
                  <a:cs typeface="Calibri"/>
                </a:rPr>
                <a:t> </a:t>
              </a:r>
              <a:r>
                <a:rPr b="1" spc="-137" dirty="0">
                  <a:latin typeface="Calibri"/>
                  <a:cs typeface="Calibri"/>
                </a:rPr>
                <a:t>V</a:t>
              </a:r>
              <a:r>
                <a:rPr b="1" spc="-15" dirty="0">
                  <a:latin typeface="Calibri"/>
                  <a:cs typeface="Calibri"/>
                </a:rPr>
                <a:t>ali</a:t>
              </a:r>
              <a:r>
                <a:rPr b="1" spc="-7" dirty="0">
                  <a:latin typeface="Calibri"/>
                  <a:cs typeface="Calibri"/>
                </a:rPr>
                <a:t>d</a:t>
              </a:r>
              <a:r>
                <a:rPr b="1" spc="-36" dirty="0">
                  <a:latin typeface="Calibri"/>
                  <a:cs typeface="Calibri"/>
                </a:rPr>
                <a:t>a</a:t>
              </a:r>
              <a:r>
                <a:rPr b="1" spc="-15" dirty="0">
                  <a:latin typeface="Calibri"/>
                  <a:cs typeface="Calibri"/>
                </a:rPr>
                <a:t>t</a:t>
              </a:r>
              <a:r>
                <a:rPr b="1" spc="-22" dirty="0">
                  <a:latin typeface="Calibri"/>
                  <a:cs typeface="Calibri"/>
                </a:rPr>
                <a:t>i</a:t>
              </a:r>
              <a:r>
                <a:rPr b="1" spc="-15" dirty="0">
                  <a:latin typeface="Calibri"/>
                  <a:cs typeface="Calibri"/>
                </a:rPr>
                <a:t>on</a:t>
              </a:r>
              <a:r>
                <a:rPr b="1" spc="-58" dirty="0">
                  <a:latin typeface="Calibri"/>
                  <a:cs typeface="Calibri"/>
                </a:rPr>
                <a:t> </a:t>
              </a:r>
              <a:r>
                <a:rPr b="1" spc="-29" dirty="0">
                  <a:latin typeface="Calibri"/>
                  <a:cs typeface="Calibri"/>
                </a:rPr>
                <a:t>M</a:t>
              </a:r>
              <a:r>
                <a:rPr b="1" spc="-36" dirty="0">
                  <a:latin typeface="Calibri"/>
                  <a:cs typeface="Calibri"/>
                </a:rPr>
                <a:t>a</a:t>
              </a:r>
              <a:r>
                <a:rPr b="1" dirty="0">
                  <a:latin typeface="Calibri"/>
                  <a:cs typeface="Calibri"/>
                </a:rPr>
                <a:t>trix</a:t>
              </a:r>
              <a:r>
                <a:rPr b="1" spc="-7" dirty="0">
                  <a:latin typeface="Calibri"/>
                  <a:cs typeface="Calibri"/>
                </a:rPr>
                <a:t> </a:t>
              </a:r>
              <a:r>
                <a:rPr b="1" spc="-15" dirty="0">
                  <a:latin typeface="Calibri"/>
                  <a:cs typeface="Calibri"/>
                </a:rPr>
                <a:t>(IV</a:t>
              </a:r>
              <a:r>
                <a:rPr b="1" spc="-22" dirty="0">
                  <a:latin typeface="Calibri"/>
                  <a:cs typeface="Calibri"/>
                </a:rPr>
                <a:t>M)</a:t>
              </a:r>
              <a:r>
                <a:rPr b="1" spc="-7" dirty="0">
                  <a:latin typeface="Calibri"/>
                  <a:cs typeface="Calibri"/>
                </a:rPr>
                <a:t> </a:t>
              </a:r>
              <a:r>
                <a:rPr dirty="0">
                  <a:latin typeface="Calibri"/>
                  <a:cs typeface="Calibri"/>
                </a:rPr>
                <a:t>w</a:t>
              </a:r>
              <a:r>
                <a:rPr spc="-15" dirty="0">
                  <a:latin typeface="Calibri"/>
                  <a:cs typeface="Calibri"/>
                </a:rPr>
                <a:t>i</a:t>
              </a:r>
              <a:r>
                <a:rPr spc="-7" dirty="0">
                  <a:latin typeface="Calibri"/>
                  <a:cs typeface="Calibri"/>
                </a:rPr>
                <a:t>l</a:t>
              </a:r>
              <a:r>
                <a:rPr dirty="0">
                  <a:latin typeface="Calibri"/>
                  <a:cs typeface="Calibri"/>
                </a:rPr>
                <a:t>l</a:t>
              </a:r>
              <a:r>
                <a:rPr spc="22" dirty="0">
                  <a:latin typeface="Calibri"/>
                  <a:cs typeface="Calibri"/>
                </a:rPr>
                <a:t> </a:t>
              </a:r>
              <a:r>
                <a:rPr spc="-15" dirty="0">
                  <a:latin typeface="Calibri"/>
                  <a:cs typeface="Calibri"/>
                </a:rPr>
                <a:t>be</a:t>
              </a:r>
              <a:r>
                <a:rPr spc="22" dirty="0">
                  <a:latin typeface="Calibri"/>
                  <a:cs typeface="Calibri"/>
                </a:rPr>
                <a:t> </a:t>
              </a:r>
              <a:r>
                <a:rPr dirty="0">
                  <a:latin typeface="Calibri"/>
                  <a:cs typeface="Calibri"/>
                </a:rPr>
                <a:t>app</a:t>
              </a:r>
              <a:r>
                <a:rPr spc="-7" dirty="0">
                  <a:latin typeface="Calibri"/>
                  <a:cs typeface="Calibri"/>
                </a:rPr>
                <a:t>li</a:t>
              </a:r>
              <a:r>
                <a:rPr spc="-15" dirty="0">
                  <a:latin typeface="Calibri"/>
                  <a:cs typeface="Calibri"/>
                </a:rPr>
                <a:t>ed</a:t>
              </a:r>
              <a:r>
                <a:rPr spc="22" dirty="0">
                  <a:latin typeface="Calibri"/>
                  <a:cs typeface="Calibri"/>
                </a:rPr>
                <a:t> </a:t>
              </a:r>
              <a:r>
                <a:rPr dirty="0">
                  <a:latin typeface="Calibri"/>
                  <a:cs typeface="Calibri"/>
                </a:rPr>
                <a:t>and</a:t>
              </a:r>
              <a:r>
                <a:rPr spc="15" dirty="0">
                  <a:latin typeface="Calibri"/>
                  <a:cs typeface="Calibri"/>
                </a:rPr>
                <a:t> </a:t>
              </a:r>
              <a:r>
                <a:rPr dirty="0">
                  <a:latin typeface="Calibri"/>
                  <a:cs typeface="Calibri"/>
                </a:rPr>
                <a:t>final</a:t>
              </a:r>
              <a:r>
                <a:rPr spc="7" dirty="0">
                  <a:latin typeface="Calibri"/>
                  <a:cs typeface="Calibri"/>
                </a:rPr>
                <a:t> </a:t>
              </a:r>
              <a:r>
                <a:rPr spc="-15" dirty="0">
                  <a:latin typeface="Calibri"/>
                  <a:cs typeface="Calibri"/>
                </a:rPr>
                <a:t>mar</a:t>
              </a:r>
              <a:r>
                <a:rPr spc="-36" dirty="0">
                  <a:latin typeface="Calibri"/>
                  <a:cs typeface="Calibri"/>
                </a:rPr>
                <a:t>k</a:t>
              </a:r>
              <a:r>
                <a:rPr dirty="0">
                  <a:latin typeface="Calibri"/>
                  <a:cs typeface="Calibri"/>
                </a:rPr>
                <a:t>s</a:t>
              </a:r>
              <a:r>
                <a:rPr spc="-15" dirty="0">
                  <a:latin typeface="Calibri"/>
                  <a:cs typeface="Calibri"/>
                </a:rPr>
                <a:t> gi</a:t>
              </a:r>
              <a:r>
                <a:rPr spc="-29" dirty="0">
                  <a:latin typeface="Calibri"/>
                  <a:cs typeface="Calibri"/>
                </a:rPr>
                <a:t>v</a:t>
              </a:r>
              <a:r>
                <a:rPr spc="-15" dirty="0">
                  <a:latin typeface="Calibri"/>
                  <a:cs typeface="Calibri"/>
                </a:rPr>
                <a:t>en</a:t>
              </a:r>
              <a:r>
                <a:rPr spc="7" dirty="0">
                  <a:latin typeface="Calibri"/>
                  <a:cs typeface="Calibri"/>
                </a:rPr>
                <a:t> </a:t>
              </a:r>
              <a:r>
                <a:rPr dirty="0">
                  <a:latin typeface="Calibri"/>
                  <a:cs typeface="Calibri"/>
                </a:rPr>
                <a:t>). </a:t>
              </a:r>
              <a:r>
                <a:rPr spc="7" dirty="0">
                  <a:latin typeface="Calibri"/>
                  <a:cs typeface="Calibri"/>
                </a:rPr>
                <a:t> </a:t>
              </a:r>
              <a:r>
                <a:rPr dirty="0">
                  <a:latin typeface="Calibri"/>
                  <a:cs typeface="Calibri"/>
                </a:rPr>
                <a:t>Final</a:t>
              </a:r>
              <a:r>
                <a:rPr spc="7" dirty="0">
                  <a:latin typeface="Calibri"/>
                  <a:cs typeface="Calibri"/>
                </a:rPr>
                <a:t> </a:t>
              </a:r>
              <a:r>
                <a:rPr spc="-15" dirty="0">
                  <a:latin typeface="Calibri"/>
                  <a:cs typeface="Calibri"/>
                </a:rPr>
                <a:t>mar</a:t>
              </a:r>
              <a:r>
                <a:rPr spc="-36" dirty="0">
                  <a:latin typeface="Calibri"/>
                  <a:cs typeface="Calibri"/>
                </a:rPr>
                <a:t>k</a:t>
              </a:r>
              <a:r>
                <a:rPr dirty="0">
                  <a:latin typeface="Calibri"/>
                  <a:cs typeface="Calibri"/>
                </a:rPr>
                <a:t>s</a:t>
              </a:r>
              <a:r>
                <a:rPr spc="-29" dirty="0">
                  <a:latin typeface="Calibri"/>
                  <a:cs typeface="Calibri"/>
                </a:rPr>
                <a:t> </a:t>
              </a:r>
              <a:r>
                <a:rPr dirty="0">
                  <a:latin typeface="Calibri"/>
                  <a:cs typeface="Calibri"/>
                </a:rPr>
                <a:t>=</a:t>
              </a:r>
              <a:r>
                <a:rPr spc="15" dirty="0">
                  <a:latin typeface="Calibri"/>
                  <a:cs typeface="Calibri"/>
                </a:rPr>
                <a:t> </a:t>
              </a:r>
              <a:r>
                <a:rPr spc="-22" dirty="0">
                  <a:latin typeface="Calibri"/>
                  <a:cs typeface="Calibri"/>
                </a:rPr>
                <a:t>Mar</a:t>
              </a:r>
              <a:r>
                <a:rPr spc="-36" dirty="0">
                  <a:latin typeface="Calibri"/>
                  <a:cs typeface="Calibri"/>
                </a:rPr>
                <a:t>k</a:t>
              </a:r>
              <a:r>
                <a:rPr dirty="0">
                  <a:latin typeface="Calibri"/>
                  <a:cs typeface="Calibri"/>
                </a:rPr>
                <a:t>s</a:t>
              </a:r>
              <a:r>
                <a:rPr spc="-15" dirty="0">
                  <a:latin typeface="Calibri"/>
                  <a:cs typeface="Calibri"/>
                </a:rPr>
                <a:t> </a:t>
              </a:r>
              <a:r>
                <a:rPr spc="-29" dirty="0">
                  <a:latin typeface="Calibri"/>
                  <a:cs typeface="Calibri"/>
                </a:rPr>
                <a:t>c</a:t>
              </a:r>
              <a:r>
                <a:rPr spc="-7" dirty="0">
                  <a:latin typeface="Calibri"/>
                  <a:cs typeface="Calibri"/>
                </a:rPr>
                <a:t>l</a:t>
              </a:r>
              <a:r>
                <a:rPr dirty="0">
                  <a:latin typeface="Calibri"/>
                  <a:cs typeface="Calibri"/>
                </a:rPr>
                <a:t>aimed</a:t>
              </a:r>
              <a:r>
                <a:rPr spc="65" dirty="0">
                  <a:latin typeface="Calibri"/>
                  <a:cs typeface="Calibri"/>
                </a:rPr>
                <a:t> </a:t>
              </a:r>
              <a:r>
                <a:rPr dirty="0">
                  <a:latin typeface="Calibri"/>
                  <a:cs typeface="Calibri"/>
                </a:rPr>
                <a:t>– </a:t>
              </a:r>
              <a:r>
                <a:rPr spc="-15" dirty="0">
                  <a:latin typeface="Calibri"/>
                  <a:cs typeface="Calibri"/>
                </a:rPr>
                <a:t>mar</a:t>
              </a:r>
              <a:r>
                <a:rPr spc="-36" dirty="0">
                  <a:latin typeface="Calibri"/>
                  <a:cs typeface="Calibri"/>
                </a:rPr>
                <a:t>k</a:t>
              </a:r>
              <a:r>
                <a:rPr dirty="0">
                  <a:latin typeface="Calibri"/>
                  <a:cs typeface="Calibri"/>
                </a:rPr>
                <a:t>s</a:t>
              </a:r>
              <a:r>
                <a:rPr spc="-15" dirty="0">
                  <a:latin typeface="Calibri"/>
                  <a:cs typeface="Calibri"/>
                </a:rPr>
                <a:t> </a:t>
              </a:r>
              <a:r>
                <a:rPr dirty="0">
                  <a:latin typeface="Calibri"/>
                  <a:cs typeface="Calibri"/>
                </a:rPr>
                <a:t>adju</a:t>
              </a:r>
              <a:r>
                <a:rPr spc="-29" dirty="0">
                  <a:latin typeface="Calibri"/>
                  <a:cs typeface="Calibri"/>
                </a:rPr>
                <a:t>s</a:t>
              </a:r>
              <a:r>
                <a:rPr spc="-58" dirty="0">
                  <a:latin typeface="Calibri"/>
                  <a:cs typeface="Calibri"/>
                </a:rPr>
                <a:t>t</a:t>
              </a:r>
              <a:r>
                <a:rPr spc="-15" dirty="0">
                  <a:latin typeface="Calibri"/>
                  <a:cs typeface="Calibri"/>
                </a:rPr>
                <a:t>ed</a:t>
              </a:r>
              <a:r>
                <a:rPr spc="7" dirty="0">
                  <a:latin typeface="Calibri"/>
                  <a:cs typeface="Calibri"/>
                </a:rPr>
                <a:t> </a:t>
              </a:r>
              <a:r>
                <a:rPr dirty="0">
                  <a:latin typeface="Calibri"/>
                  <a:cs typeface="Calibri"/>
                </a:rPr>
                <a:t>as</a:t>
              </a:r>
              <a:r>
                <a:rPr spc="7" dirty="0">
                  <a:latin typeface="Calibri"/>
                  <a:cs typeface="Calibri"/>
                </a:rPr>
                <a:t> </a:t>
              </a:r>
              <a:r>
                <a:rPr spc="-15" dirty="0">
                  <a:latin typeface="Calibri"/>
                  <a:cs typeface="Calibri"/>
                </a:rPr>
                <a:t>p</a:t>
              </a:r>
              <a:r>
                <a:rPr spc="-7" dirty="0">
                  <a:latin typeface="Calibri"/>
                  <a:cs typeface="Calibri"/>
                </a:rPr>
                <a:t>e</a:t>
              </a:r>
              <a:r>
                <a:rPr spc="-15" dirty="0">
                  <a:latin typeface="Calibri"/>
                  <a:cs typeface="Calibri"/>
                </a:rPr>
                <a:t>r IVM</a:t>
              </a:r>
              <a:endParaRPr dirty="0">
                <a:latin typeface="Calibri"/>
                <a:cs typeface="Calibri"/>
              </a:endParaRPr>
            </a:p>
          </p:txBody>
        </p:sp>
      </p:grpSp>
      <p:cxnSp>
        <p:nvCxnSpPr>
          <p:cNvPr id="12" name="Straight Connector 11">
            <a:extLst>
              <a:ext uri="{FF2B5EF4-FFF2-40B4-BE49-F238E27FC236}">
                <a16:creationId xmlns:a16="http://schemas.microsoft.com/office/drawing/2014/main" id="{F8A03810-3777-4127-A8BD-6DC8F1BB2F12}"/>
              </a:ext>
            </a:extLst>
          </p:cNvPr>
          <p:cNvCxnSpPr/>
          <p:nvPr/>
        </p:nvCxnSpPr>
        <p:spPr>
          <a:xfrm>
            <a:off x="249728" y="7092648"/>
            <a:ext cx="155794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331B834-583D-4A01-BBA4-2F4B2A8C1DCF}"/>
              </a:ext>
            </a:extLst>
          </p:cNvPr>
          <p:cNvSpPr>
            <a:spLocks noGrp="1"/>
          </p:cNvSpPr>
          <p:nvPr>
            <p:ph type="sldNum" sz="quarter" idx="12"/>
          </p:nvPr>
        </p:nvSpPr>
        <p:spPr/>
        <p:txBody>
          <a:bodyPr/>
          <a:lstStyle/>
          <a:p>
            <a:fld id="{871FDAF4-F9BA-4E6E-AE28-9371978FF90C}" type="slidenum">
              <a:rPr lang="en-US" smtClean="0"/>
              <a:t>33</a:t>
            </a:fld>
            <a:endParaRPr lang="en-US"/>
          </a:p>
        </p:txBody>
      </p:sp>
    </p:spTree>
    <p:extLst>
      <p:ext uri="{BB962C8B-B14F-4D97-AF65-F5344CB8AC3E}">
        <p14:creationId xmlns:p14="http://schemas.microsoft.com/office/powerpoint/2010/main" val="2745810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750064"/>
            <a:ext cx="874194" cy="1319335"/>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US" sz="2889" b="1" dirty="0">
                <a:solidFill>
                  <a:prstClr val="black"/>
                </a:solidFill>
                <a:latin typeface="Arial"/>
                <a:ea typeface="Calibri"/>
                <a:cs typeface="Times New Roman"/>
              </a:rPr>
              <a:t>1.7 (a)</a:t>
            </a:r>
            <a:endParaRPr lang="en-SG" sz="1011" dirty="0">
              <a:solidFill>
                <a:prstClr val="black"/>
              </a:solidFill>
              <a:latin typeface="Calibri" panose="020F0502020204030204"/>
              <a:ea typeface="Calibri"/>
              <a:cs typeface="Times New Roman"/>
            </a:endParaRPr>
          </a:p>
        </p:txBody>
      </p:sp>
      <p:sp>
        <p:nvSpPr>
          <p:cNvPr id="5" name="Rounded Rectangle 4"/>
          <p:cNvSpPr/>
          <p:nvPr/>
        </p:nvSpPr>
        <p:spPr>
          <a:xfrm>
            <a:off x="5747657" y="750064"/>
            <a:ext cx="1110344" cy="1319335"/>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defRPr/>
            </a:pPr>
            <a:r>
              <a:rPr lang="en-US" sz="2000" b="1" dirty="0">
                <a:solidFill>
                  <a:prstClr val="black"/>
                </a:solidFill>
                <a:latin typeface="Arial"/>
                <a:ea typeface="Calibri"/>
                <a:cs typeface="Times New Roman"/>
              </a:rPr>
              <a:t>Marks</a:t>
            </a:r>
          </a:p>
          <a:p>
            <a:pPr algn="ctr" defTabSz="1320816">
              <a:lnSpc>
                <a:spcPct val="107000"/>
              </a:lnSpc>
              <a:defRPr/>
            </a:pPr>
            <a:r>
              <a:rPr lang="en-US" sz="2000" b="1" dirty="0">
                <a:solidFill>
                  <a:prstClr val="black"/>
                </a:solidFill>
                <a:latin typeface="Arial"/>
                <a:ea typeface="Calibri"/>
                <a:cs typeface="Times New Roman"/>
              </a:rPr>
              <a:t>60</a:t>
            </a:r>
          </a:p>
        </p:txBody>
      </p:sp>
      <p:sp>
        <p:nvSpPr>
          <p:cNvPr id="7" name="TextBox 6"/>
          <p:cNvSpPr txBox="1"/>
          <p:nvPr/>
        </p:nvSpPr>
        <p:spPr>
          <a:xfrm>
            <a:off x="0" y="4304299"/>
            <a:ext cx="6858000" cy="463256"/>
          </a:xfrm>
          <a:prstGeom prst="rect">
            <a:avLst/>
          </a:prstGeom>
          <a:solidFill>
            <a:schemeClr val="tx1"/>
          </a:solidFill>
        </p:spPr>
        <p:txBody>
          <a:bodyPr wrap="square" lIns="128121" tIns="64060" rIns="128121" bIns="64060" rtlCol="0">
            <a:noAutofit/>
          </a:bodyPr>
          <a:lstStyle/>
          <a:p>
            <a:pPr algn="just" defTabSz="1320816">
              <a:defRPr/>
            </a:pPr>
            <a:r>
              <a:rPr lang="en-US" sz="1100" dirty="0">
                <a:solidFill>
                  <a:prstClr val="white"/>
                </a:solidFill>
                <a:latin typeface="Calibri" panose="020F0502020204030204"/>
                <a:ea typeface="ＭＳ 明朝"/>
                <a:cs typeface="Mangal"/>
              </a:rPr>
              <a:t>SWM Rules 2016 mandates provision of Personal Protective Equipment(PPE) to all workers involved in handling solid waste (</a:t>
            </a:r>
            <a:r>
              <a:rPr lang="en-US" sz="1100" i="1" dirty="0">
                <a:solidFill>
                  <a:prstClr val="white"/>
                </a:solidFill>
                <a:latin typeface="Calibri" panose="020F0502020204030204"/>
                <a:ea typeface="ＭＳ 明朝"/>
                <a:cs typeface="Mangal"/>
              </a:rPr>
              <a:t>engaged under Jaagirdari, SHG, NGO, private Agency, regular/casual workers etc</a:t>
            </a:r>
            <a:r>
              <a:rPr lang="en-US" sz="1100" dirty="0">
                <a:solidFill>
                  <a:prstClr val="white"/>
                </a:solidFill>
                <a:latin typeface="Calibri" panose="020F0502020204030204"/>
                <a:ea typeface="ＭＳ 明朝"/>
                <a:cs typeface="Mangal"/>
              </a:rPr>
              <a:t>.).  </a:t>
            </a:r>
          </a:p>
        </p:txBody>
      </p:sp>
      <p:graphicFrame>
        <p:nvGraphicFramePr>
          <p:cNvPr id="14" name="Table 13"/>
          <p:cNvGraphicFramePr>
            <a:graphicFrameLocks noGrp="1"/>
          </p:cNvGraphicFramePr>
          <p:nvPr>
            <p:extLst>
              <p:ext uri="{D42A27DB-BD31-4B8C-83A1-F6EECF244321}">
                <p14:modId xmlns:p14="http://schemas.microsoft.com/office/powerpoint/2010/main" val="1126500048"/>
              </p:ext>
            </p:extLst>
          </p:nvPr>
        </p:nvGraphicFramePr>
        <p:xfrm>
          <a:off x="0" y="4764783"/>
          <a:ext cx="6858000" cy="2540730"/>
        </p:xfrm>
        <a:graphic>
          <a:graphicData uri="http://schemas.openxmlformats.org/drawingml/2006/table">
            <a:tbl>
              <a:tblPr firstRow="1" bandRow="1">
                <a:tableStyleId>{1E171933-4619-4E11-9A3F-F7608DF75F80}</a:tableStyleId>
              </a:tblPr>
              <a:tblGrid>
                <a:gridCol w="6171683">
                  <a:extLst>
                    <a:ext uri="{9D8B030D-6E8A-4147-A177-3AD203B41FA5}">
                      <a16:colId xmlns:a16="http://schemas.microsoft.com/office/drawing/2014/main" val="20000"/>
                    </a:ext>
                  </a:extLst>
                </a:gridCol>
                <a:gridCol w="686317">
                  <a:extLst>
                    <a:ext uri="{9D8B030D-6E8A-4147-A177-3AD203B41FA5}">
                      <a16:colId xmlns:a16="http://schemas.microsoft.com/office/drawing/2014/main" val="20001"/>
                    </a:ext>
                  </a:extLst>
                </a:gridCol>
              </a:tblGrid>
              <a:tr h="504939">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a:solidFill>
                            <a:schemeClr val="tx1"/>
                          </a:solidFill>
                        </a:rPr>
                        <a:t>Scheme of Marking – </a:t>
                      </a:r>
                      <a:r>
                        <a:rPr lang="en-US" sz="1400" b="0" dirty="0">
                          <a:solidFill>
                            <a:schemeClr val="tx1"/>
                          </a:solidFill>
                        </a:rPr>
                        <a:t>100% compliance against each parameter</a:t>
                      </a:r>
                    </a:p>
                  </a:txBody>
                  <a:tcPr marL="124098" marR="124098" marT="62049" marB="62049"/>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400" dirty="0">
                          <a:solidFill>
                            <a:schemeClr val="tx1"/>
                          </a:solidFill>
                        </a:rPr>
                        <a:t>Marks</a:t>
                      </a:r>
                    </a:p>
                  </a:txBody>
                  <a:tcPr marL="124098" marR="124098" marT="62049" marB="62049"/>
                </a:tc>
                <a:extLst>
                  <a:ext uri="{0D108BD9-81ED-4DB2-BD59-A6C34878D82A}">
                    <a16:rowId xmlns:a16="http://schemas.microsoft.com/office/drawing/2014/main" val="10000"/>
                  </a:ext>
                </a:extLst>
              </a:tr>
              <a:tr h="33308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dirty="0">
                          <a:solidFill>
                            <a:schemeClr val="tx1"/>
                          </a:solidFill>
                        </a:rPr>
                        <a:t>1. PPE to all workers along with new uniform (proposed by </a:t>
                      </a:r>
                      <a:r>
                        <a:rPr lang="en-US" sz="1400" dirty="0" err="1">
                          <a:solidFill>
                            <a:schemeClr val="tx1"/>
                          </a:solidFill>
                        </a:rPr>
                        <a:t>MoHUA</a:t>
                      </a:r>
                      <a:r>
                        <a:rPr lang="en-US" sz="1400" dirty="0">
                          <a:solidFill>
                            <a:schemeClr val="tx1"/>
                          </a:solidFill>
                        </a:rPr>
                        <a:t>)</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chemeClr val="tx1"/>
                          </a:solidFill>
                        </a:rPr>
                        <a:t>15</a:t>
                      </a:r>
                    </a:p>
                  </a:txBody>
                  <a:tcPr marL="124098" marR="124098" marT="62049" marB="62049"/>
                </a:tc>
                <a:extLst>
                  <a:ext uri="{0D108BD9-81ED-4DB2-BD59-A6C34878D82A}">
                    <a16:rowId xmlns:a16="http://schemas.microsoft.com/office/drawing/2014/main" val="10002"/>
                  </a:ext>
                </a:extLst>
              </a:tr>
              <a:tr h="528361">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400" dirty="0">
                          <a:solidFill>
                            <a:schemeClr val="bg1"/>
                          </a:solidFill>
                        </a:rPr>
                        <a:t>2. </a:t>
                      </a:r>
                      <a:r>
                        <a:rPr lang="en-US" sz="1400" b="1" dirty="0">
                          <a:solidFill>
                            <a:schemeClr val="bg1"/>
                          </a:solidFill>
                        </a:rPr>
                        <a:t>100% Sanitary workers completed three trainings</a:t>
                      </a:r>
                      <a:r>
                        <a:rPr lang="en-US" sz="1400" dirty="0">
                          <a:solidFill>
                            <a:schemeClr val="bg1"/>
                          </a:solidFill>
                        </a:rPr>
                        <a:t>- </a:t>
                      </a:r>
                      <a:r>
                        <a:rPr lang="en-US" sz="1400" kern="1200" dirty="0">
                          <a:solidFill>
                            <a:schemeClr val="bg1"/>
                          </a:solidFill>
                          <a:latin typeface="Calibri"/>
                          <a:ea typeface="Calibri"/>
                          <a:cs typeface="Arial"/>
                        </a:rPr>
                        <a:t>Digital records of all Sanitary Workers are maintained &amp; linked with SBM Portal </a:t>
                      </a:r>
                      <a:endParaRPr lang="en-US" sz="1400" baseline="0" dirty="0">
                        <a:solidFill>
                          <a:schemeClr val="bg1"/>
                        </a:solidFill>
                      </a:endParaRPr>
                    </a:p>
                  </a:txBody>
                  <a:tcPr marL="124098" marR="124098" marT="62049" marB="62049">
                    <a:solidFill>
                      <a:srgbClr val="C00000"/>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chemeClr val="bg1"/>
                          </a:solidFill>
                        </a:rPr>
                        <a:t>15</a:t>
                      </a:r>
                    </a:p>
                  </a:txBody>
                  <a:tcPr marL="124098" marR="124098" marT="62049" marB="62049">
                    <a:solidFill>
                      <a:srgbClr val="C00000"/>
                    </a:solidFill>
                  </a:tcPr>
                </a:tc>
                <a:extLst>
                  <a:ext uri="{0D108BD9-81ED-4DB2-BD59-A6C34878D82A}">
                    <a16:rowId xmlns:a16="http://schemas.microsoft.com/office/drawing/2014/main" val="10003"/>
                  </a:ext>
                </a:extLst>
              </a:tr>
              <a:tr h="74843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3. Linkages established</a:t>
                      </a:r>
                      <a:r>
                        <a:rPr lang="en-US" sz="1400" baseline="0" dirty="0">
                          <a:solidFill>
                            <a:schemeClr val="tx1"/>
                          </a:solidFill>
                        </a:rPr>
                        <a:t> </a:t>
                      </a:r>
                      <a:r>
                        <a:rPr lang="en-US" sz="1400" dirty="0">
                          <a:solidFill>
                            <a:schemeClr val="tx1"/>
                          </a:solidFill>
                        </a:rPr>
                        <a:t>with</a:t>
                      </a:r>
                      <a:r>
                        <a:rPr lang="en-US" sz="1400" baseline="0" dirty="0">
                          <a:solidFill>
                            <a:schemeClr val="tx1"/>
                          </a:solidFill>
                        </a:rPr>
                        <a:t> at least three eligible Government Schemes (</a:t>
                      </a:r>
                      <a:r>
                        <a:rPr lang="en-US" sz="1400" baseline="0" dirty="0">
                          <a:solidFill>
                            <a:srgbClr val="FF0000"/>
                          </a:solidFill>
                        </a:rPr>
                        <a:t>linkage with Health Scheme and Annual health Check-up is mandatory</a:t>
                      </a:r>
                      <a:r>
                        <a:rPr lang="en-US" sz="1400" baseline="0" dirty="0">
                          <a:solidFill>
                            <a:schemeClr val="tx1"/>
                          </a:solidFill>
                        </a:rPr>
                        <a:t>) – details linked with SBM portal</a:t>
                      </a:r>
                      <a:endParaRPr lang="en-US" sz="1400" dirty="0">
                        <a:solidFill>
                          <a:schemeClr val="tx1"/>
                        </a:solidFill>
                      </a:endParaRP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1400" dirty="0">
                          <a:solidFill>
                            <a:schemeClr val="tx1"/>
                          </a:solidFill>
                        </a:rPr>
                        <a:t>15</a:t>
                      </a:r>
                    </a:p>
                  </a:txBody>
                  <a:tcPr marL="124098" marR="124098" marT="62049" marB="62049"/>
                </a:tc>
                <a:extLst>
                  <a:ext uri="{0D108BD9-81ED-4DB2-BD59-A6C34878D82A}">
                    <a16:rowId xmlns:a16="http://schemas.microsoft.com/office/drawing/2014/main" val="10004"/>
                  </a:ext>
                </a:extLst>
              </a:tr>
              <a:tr h="333080">
                <a:tc>
                  <a:txBody>
                    <a:bodyPr/>
                    <a:lstStyle/>
                    <a:p>
                      <a:r>
                        <a:rPr lang="en-US" sz="1400" dirty="0">
                          <a:solidFill>
                            <a:schemeClr val="tx1"/>
                          </a:solidFill>
                          <a:latin typeface="+mn-lt"/>
                          <a:ea typeface="Calibri"/>
                          <a:cs typeface="Arial"/>
                        </a:rPr>
                        <a:t>4. </a:t>
                      </a:r>
                      <a:r>
                        <a:rPr lang="en-US" sz="1400" dirty="0">
                          <a:solidFill>
                            <a:schemeClr val="tx1"/>
                          </a:solidFill>
                        </a:rPr>
                        <a:t>Monthly recognition of best performing workers</a:t>
                      </a:r>
                      <a:r>
                        <a:rPr lang="en-US" sz="1400" dirty="0">
                          <a:solidFill>
                            <a:srgbClr val="FF0000"/>
                          </a:solidFill>
                        </a:rPr>
                        <a:t>**</a:t>
                      </a:r>
                      <a:r>
                        <a:rPr lang="en-US" sz="1400" dirty="0">
                          <a:solidFill>
                            <a:schemeClr val="tx1"/>
                          </a:solidFill>
                        </a:rPr>
                        <a:t> in each Ward</a:t>
                      </a:r>
                    </a:p>
                  </a:txBody>
                  <a:tcPr marL="124098" marR="124098" marT="62049" marB="62049"/>
                </a:tc>
                <a:tc>
                  <a:txBody>
                    <a:bodyPr/>
                    <a:lstStyle/>
                    <a:p>
                      <a:pPr algn="ctr"/>
                      <a:r>
                        <a:rPr lang="en-US" sz="1400" dirty="0">
                          <a:solidFill>
                            <a:schemeClr val="tx1"/>
                          </a:solidFill>
                        </a:rPr>
                        <a:t>15</a:t>
                      </a:r>
                    </a:p>
                  </a:txBody>
                  <a:tcPr marL="124098" marR="124098" marT="62049" marB="62049"/>
                </a:tc>
                <a:extLst>
                  <a:ext uri="{0D108BD9-81ED-4DB2-BD59-A6C34878D82A}">
                    <a16:rowId xmlns:a16="http://schemas.microsoft.com/office/drawing/2014/main" val="2837353354"/>
                  </a:ext>
                </a:extLst>
              </a:tr>
            </a:tbl>
          </a:graphicData>
        </a:graphic>
      </p:graphicFrame>
      <p:sp>
        <p:nvSpPr>
          <p:cNvPr id="12" name="Rounded Rectangle 11"/>
          <p:cNvSpPr/>
          <p:nvPr/>
        </p:nvSpPr>
        <p:spPr>
          <a:xfrm>
            <a:off x="874194" y="682272"/>
            <a:ext cx="4873463" cy="3609995"/>
          </a:xfrm>
          <a:prstGeom prst="roundRect">
            <a:avLst>
              <a:gd name="adj" fmla="val 12318"/>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defRPr/>
            </a:pPr>
            <a:r>
              <a:rPr lang="en-US" sz="1400" b="1" dirty="0">
                <a:solidFill>
                  <a:prstClr val="black"/>
                </a:solidFill>
                <a:latin typeface="Calibri" panose="020F0502020204030204"/>
                <a:ea typeface="Calibri"/>
                <a:cs typeface="Arial"/>
              </a:rPr>
              <a:t>Benefits extended </a:t>
            </a:r>
            <a:r>
              <a:rPr lang="en-US" sz="1400" dirty="0">
                <a:solidFill>
                  <a:prstClr val="black"/>
                </a:solidFill>
                <a:latin typeface="Calibri" panose="020F0502020204030204"/>
                <a:ea typeface="Calibri"/>
                <a:cs typeface="Arial"/>
              </a:rPr>
              <a:t>to all </a:t>
            </a:r>
            <a:r>
              <a:rPr lang="en-US" sz="1400" b="1" dirty="0">
                <a:solidFill>
                  <a:prstClr val="black"/>
                </a:solidFill>
                <a:latin typeface="Calibri" panose="020F0502020204030204"/>
                <a:ea typeface="Calibri"/>
                <a:cs typeface="Arial"/>
              </a:rPr>
              <a:t>Sanitary workers </a:t>
            </a:r>
            <a:r>
              <a:rPr lang="en-US" sz="1400" dirty="0">
                <a:solidFill>
                  <a:prstClr val="black"/>
                </a:solidFill>
                <a:latin typeface="Calibri" panose="020F0502020204030204"/>
                <a:ea typeface="Calibri"/>
                <a:cs typeface="Arial"/>
              </a:rPr>
              <a:t>i.e. workforce </a:t>
            </a:r>
            <a:r>
              <a:rPr lang="en-US" sz="1400" i="1" dirty="0">
                <a:solidFill>
                  <a:prstClr val="black"/>
                </a:solidFill>
                <a:latin typeface="Calibri" panose="020F0502020204030204"/>
                <a:ea typeface="Calibri"/>
                <a:cs typeface="Arial"/>
              </a:rPr>
              <a:t>engaged under/through Jaagirdari system, SHG, NGO, private agency etc.</a:t>
            </a:r>
            <a:endParaRPr lang="en-US" sz="1400" b="1" dirty="0">
              <a:solidFill>
                <a:prstClr val="black"/>
              </a:solidFill>
              <a:latin typeface="Calibri" panose="020F0502020204030204"/>
              <a:ea typeface="Calibri"/>
              <a:cs typeface="Arial"/>
            </a:endParaRPr>
          </a:p>
          <a:p>
            <a:pPr marL="436463" indent="-436463">
              <a:buFont typeface="+mj-lt"/>
              <a:buAutoNum type="arabicPeriod"/>
              <a:defRPr/>
            </a:pPr>
            <a:r>
              <a:rPr lang="en-US" sz="1200" b="1" dirty="0">
                <a:solidFill>
                  <a:srgbClr val="804000"/>
                </a:solidFill>
                <a:latin typeface="Calibri" panose="020F0502020204030204"/>
                <a:ea typeface="Calibri"/>
                <a:cs typeface="Arial"/>
              </a:rPr>
              <a:t>Provision of personal protection equipment (PPE) </a:t>
            </a:r>
            <a:r>
              <a:rPr lang="en-US" sz="1200" dirty="0">
                <a:solidFill>
                  <a:srgbClr val="804000"/>
                </a:solidFill>
                <a:latin typeface="Calibri" panose="020F0502020204030204"/>
                <a:ea typeface="Calibri"/>
                <a:cs typeface="Arial"/>
              </a:rPr>
              <a:t>- including new uniform , fluorescent jacket, hand gloves, raincoats, appropriate footwear and </a:t>
            </a:r>
            <a:r>
              <a:rPr lang="en-US" sz="1200" dirty="0">
                <a:solidFill>
                  <a:srgbClr val="800000"/>
                </a:solidFill>
                <a:latin typeface="Calibri" panose="020F0502020204030204"/>
                <a:ea typeface="Calibri"/>
                <a:cs typeface="Arial"/>
              </a:rPr>
              <a:t>masks,  to all workers handling solid </a:t>
            </a:r>
            <a:r>
              <a:rPr lang="en-US" sz="1200" dirty="0">
                <a:solidFill>
                  <a:srgbClr val="800000"/>
                </a:solidFill>
                <a:ea typeface="Calibri"/>
                <a:cs typeface="Arial"/>
              </a:rPr>
              <a:t>waste. </a:t>
            </a:r>
            <a:r>
              <a:rPr lang="en-US" sz="1200" u="sng" dirty="0">
                <a:solidFill>
                  <a:srgbClr val="800000"/>
                </a:solidFill>
                <a:ea typeface="Calibri"/>
                <a:cs typeface="Arial"/>
              </a:rPr>
              <a:t>New pair of gloves to be given once old pairs are unusable.</a:t>
            </a:r>
            <a:endParaRPr lang="en-US" sz="1200" u="sng" dirty="0">
              <a:solidFill>
                <a:schemeClr val="accent2">
                  <a:lumMod val="50000"/>
                </a:schemeClr>
              </a:solidFill>
              <a:latin typeface="Calibri" panose="020F0502020204030204"/>
              <a:ea typeface="Calibri"/>
              <a:cs typeface="Arial"/>
            </a:endParaRPr>
          </a:p>
          <a:p>
            <a:pPr marL="436463" indent="-436463" defTabSz="1320816">
              <a:buFont typeface="+mj-lt"/>
              <a:buAutoNum type="arabicPeriod"/>
              <a:defRPr/>
            </a:pPr>
            <a:r>
              <a:rPr lang="en-US" sz="1200" b="1" dirty="0">
                <a:solidFill>
                  <a:schemeClr val="accent2">
                    <a:lumMod val="50000"/>
                  </a:schemeClr>
                </a:solidFill>
              </a:rPr>
              <a:t>100% Sanitary workers completed three trainings</a:t>
            </a:r>
            <a:r>
              <a:rPr lang="en-US" sz="1200" b="1" dirty="0">
                <a:solidFill>
                  <a:srgbClr val="FF0000"/>
                </a:solidFill>
              </a:rPr>
              <a:t>*</a:t>
            </a:r>
            <a:r>
              <a:rPr lang="en-US" sz="1200" b="1" dirty="0">
                <a:solidFill>
                  <a:schemeClr val="tx1"/>
                </a:solidFill>
              </a:rPr>
              <a:t> - </a:t>
            </a:r>
            <a:r>
              <a:rPr lang="en-US" sz="1200" b="1" dirty="0">
                <a:solidFill>
                  <a:srgbClr val="800000"/>
                </a:solidFill>
                <a:latin typeface="Calibri" panose="020F0502020204030204"/>
                <a:ea typeface="Calibri"/>
                <a:cs typeface="Arial"/>
              </a:rPr>
              <a:t>Digital record of all </a:t>
            </a:r>
            <a:r>
              <a:rPr lang="en-US" sz="1200" dirty="0">
                <a:solidFill>
                  <a:srgbClr val="800000"/>
                </a:solidFill>
                <a:latin typeface="Calibri" panose="020F0502020204030204"/>
                <a:ea typeface="Calibri"/>
                <a:cs typeface="Arial"/>
              </a:rPr>
              <a:t>Sanitary Workers (including Informal) maintained – Name, Address, Contact Numbers etc. &amp; linked with SBM portal</a:t>
            </a:r>
            <a:endParaRPr lang="en-US" sz="1200" b="1" i="1" dirty="0">
              <a:solidFill>
                <a:srgbClr val="804000"/>
              </a:solidFill>
              <a:latin typeface="Calibri" panose="020F0502020204030204"/>
              <a:ea typeface="Calibri"/>
              <a:cs typeface="Arial"/>
            </a:endParaRPr>
          </a:p>
          <a:p>
            <a:pPr marL="436463" indent="-436463" defTabSz="1320816">
              <a:buFont typeface="+mj-lt"/>
              <a:buAutoNum type="arabicPeriod"/>
              <a:defRPr/>
            </a:pPr>
            <a:r>
              <a:rPr lang="en-US" sz="1200" b="1" dirty="0">
                <a:solidFill>
                  <a:srgbClr val="804000"/>
                </a:solidFill>
                <a:latin typeface="Calibri" panose="020F0502020204030204"/>
                <a:ea typeface="Calibri"/>
                <a:cs typeface="Arial"/>
              </a:rPr>
              <a:t>All Informal Workers </a:t>
            </a:r>
            <a:r>
              <a:rPr lang="en-US" sz="1200" dirty="0">
                <a:solidFill>
                  <a:srgbClr val="804000"/>
                </a:solidFill>
                <a:latin typeface="Calibri" panose="020F0502020204030204"/>
                <a:ea typeface="Calibri"/>
                <a:cs typeface="Arial"/>
              </a:rPr>
              <a:t>have been facilitated to </a:t>
            </a:r>
            <a:r>
              <a:rPr lang="en-US" sz="1200" b="1" dirty="0">
                <a:solidFill>
                  <a:srgbClr val="804000"/>
                </a:solidFill>
                <a:latin typeface="Calibri" panose="020F0502020204030204"/>
                <a:ea typeface="Calibri"/>
                <a:cs typeface="Arial"/>
              </a:rPr>
              <a:t>link with at least </a:t>
            </a:r>
            <a:r>
              <a:rPr lang="en-US" sz="1200" b="1" dirty="0">
                <a:solidFill>
                  <a:srgbClr val="FF0000"/>
                </a:solidFill>
                <a:latin typeface="Calibri" panose="020F0502020204030204"/>
                <a:ea typeface="Calibri"/>
                <a:cs typeface="Arial"/>
              </a:rPr>
              <a:t>**</a:t>
            </a:r>
            <a:r>
              <a:rPr lang="en-US" sz="1200" b="1" dirty="0">
                <a:solidFill>
                  <a:srgbClr val="804000"/>
                </a:solidFill>
                <a:latin typeface="Calibri" panose="020F0502020204030204"/>
                <a:ea typeface="Calibri"/>
                <a:cs typeface="Arial"/>
              </a:rPr>
              <a:t>three eligible government scheme – </a:t>
            </a:r>
            <a:r>
              <a:rPr lang="en-US" sz="1200" dirty="0">
                <a:solidFill>
                  <a:srgbClr val="804000"/>
                </a:solidFill>
                <a:latin typeface="Calibri" panose="020F0502020204030204"/>
                <a:ea typeface="Calibri"/>
                <a:cs typeface="Arial"/>
              </a:rPr>
              <a:t>digital record linked with SBM portal</a:t>
            </a:r>
            <a:endParaRPr lang="en-US" sz="1200" b="1" dirty="0">
              <a:solidFill>
                <a:srgbClr val="804000"/>
              </a:solidFill>
              <a:latin typeface="Calibri" panose="020F0502020204030204"/>
              <a:ea typeface="Calibri"/>
              <a:cs typeface="Arial"/>
            </a:endParaRPr>
          </a:p>
          <a:p>
            <a:pPr marL="436463" indent="-436463">
              <a:buFont typeface="+mj-lt"/>
              <a:buAutoNum type="arabicPeriod"/>
              <a:defRPr/>
            </a:pPr>
            <a:r>
              <a:rPr lang="en-US" sz="1200" dirty="0">
                <a:solidFill>
                  <a:srgbClr val="804000"/>
                </a:solidFill>
                <a:ea typeface="Calibri"/>
                <a:cs typeface="Arial"/>
              </a:rPr>
              <a:t>Monthly </a:t>
            </a:r>
            <a:r>
              <a:rPr lang="en-US" sz="1200" b="1" dirty="0">
                <a:solidFill>
                  <a:srgbClr val="804000"/>
                </a:solidFill>
                <a:ea typeface="Calibri"/>
                <a:cs typeface="Arial"/>
              </a:rPr>
              <a:t>recognition of best performing workers</a:t>
            </a:r>
            <a:r>
              <a:rPr lang="en-US" sz="1200" b="1" dirty="0">
                <a:solidFill>
                  <a:srgbClr val="FF0000"/>
                </a:solidFill>
                <a:ea typeface="Calibri"/>
                <a:cs typeface="Arial"/>
              </a:rPr>
              <a:t>***</a:t>
            </a:r>
            <a:r>
              <a:rPr lang="en-US" sz="1200" b="1" dirty="0">
                <a:solidFill>
                  <a:srgbClr val="804000"/>
                </a:solidFill>
                <a:ea typeface="Calibri"/>
                <a:cs typeface="Arial"/>
              </a:rPr>
              <a:t> in EACH WARD </a:t>
            </a:r>
            <a:r>
              <a:rPr lang="en-US" sz="1200" dirty="0">
                <a:solidFill>
                  <a:srgbClr val="804000"/>
                </a:solidFill>
                <a:ea typeface="Calibri"/>
                <a:cs typeface="Arial"/>
              </a:rPr>
              <a:t>(name and contact details of the workers and reason for recognition to be shared. Wrong/no contact details of the worker would lead to non-compliance/no performance)</a:t>
            </a:r>
            <a:endParaRPr lang="en-US" sz="1200" b="1" dirty="0">
              <a:solidFill>
                <a:srgbClr val="804000"/>
              </a:solidFill>
              <a:latin typeface="Calibri" panose="020F0502020204030204"/>
              <a:ea typeface="Calibri"/>
              <a:cs typeface="Arial"/>
            </a:endParaRPr>
          </a:p>
        </p:txBody>
      </p:sp>
      <p:grpSp>
        <p:nvGrpSpPr>
          <p:cNvPr id="8" name="Group 7">
            <a:extLst>
              <a:ext uri="{FF2B5EF4-FFF2-40B4-BE49-F238E27FC236}">
                <a16:creationId xmlns:a16="http://schemas.microsoft.com/office/drawing/2014/main" id="{E7C0C2D0-7F69-40B4-864A-C1D564801C87}"/>
              </a:ext>
            </a:extLst>
          </p:cNvPr>
          <p:cNvGrpSpPr/>
          <p:nvPr/>
        </p:nvGrpSpPr>
        <p:grpSpPr>
          <a:xfrm>
            <a:off x="-111956" y="7358772"/>
            <a:ext cx="6929169" cy="1203540"/>
            <a:chOff x="-75972" y="7587635"/>
            <a:chExt cx="6929169" cy="1203540"/>
          </a:xfrm>
        </p:grpSpPr>
        <p:pic>
          <p:nvPicPr>
            <p:cNvPr id="3" name="Picture 2">
              <a:extLst>
                <a:ext uri="{FF2B5EF4-FFF2-40B4-BE49-F238E27FC236}">
                  <a16:creationId xmlns:a16="http://schemas.microsoft.com/office/drawing/2014/main" id="{FB44EDDF-67B6-4B4B-9514-AF4832EDAB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49645" y="7652293"/>
              <a:ext cx="1638394" cy="1061829"/>
            </a:xfrm>
            <a:prstGeom prst="rect">
              <a:avLst/>
            </a:prstGeom>
            <a:ln>
              <a:noFill/>
            </a:ln>
            <a:effectLst>
              <a:softEdge rad="112500"/>
            </a:effectLst>
          </p:spPr>
        </p:pic>
        <p:pic>
          <p:nvPicPr>
            <p:cNvPr id="6" name="Picture 5">
              <a:extLst>
                <a:ext uri="{FF2B5EF4-FFF2-40B4-BE49-F238E27FC236}">
                  <a16:creationId xmlns:a16="http://schemas.microsoft.com/office/drawing/2014/main" id="{16A5F847-4180-46A7-A888-E938886424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72" y="7587635"/>
              <a:ext cx="1976284" cy="1203540"/>
            </a:xfrm>
            <a:prstGeom prst="rect">
              <a:avLst/>
            </a:prstGeom>
            <a:ln>
              <a:noFill/>
            </a:ln>
            <a:effectLst>
              <a:softEdge rad="112500"/>
            </a:effectLst>
          </p:spPr>
        </p:pic>
        <p:pic>
          <p:nvPicPr>
            <p:cNvPr id="9" name="Picture 8">
              <a:extLst>
                <a:ext uri="{FF2B5EF4-FFF2-40B4-BE49-F238E27FC236}">
                  <a16:creationId xmlns:a16="http://schemas.microsoft.com/office/drawing/2014/main" id="{3D865851-D32E-43D7-8A47-0315EA8A89F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6365" y="7631285"/>
              <a:ext cx="1976284" cy="1116240"/>
            </a:xfrm>
            <a:prstGeom prst="rect">
              <a:avLst/>
            </a:prstGeom>
            <a:ln>
              <a:noFill/>
            </a:ln>
            <a:effectLst>
              <a:softEdge rad="112500"/>
            </a:effectLst>
          </p:spPr>
        </p:pic>
        <p:pic>
          <p:nvPicPr>
            <p:cNvPr id="13" name="Picture 12">
              <a:extLst>
                <a:ext uri="{FF2B5EF4-FFF2-40B4-BE49-F238E27FC236}">
                  <a16:creationId xmlns:a16="http://schemas.microsoft.com/office/drawing/2014/main" id="{6D2F24F8-C7FC-429D-8FD0-C98A21E859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351828" y="7706704"/>
              <a:ext cx="1501369" cy="989019"/>
            </a:xfrm>
            <a:prstGeom prst="rect">
              <a:avLst/>
            </a:prstGeom>
            <a:ln>
              <a:noFill/>
            </a:ln>
            <a:effectLst>
              <a:softEdge rad="112500"/>
            </a:effectLst>
          </p:spPr>
        </p:pic>
      </p:grpSp>
      <p:sp>
        <p:nvSpPr>
          <p:cNvPr id="2" name="TextBox 1">
            <a:extLst>
              <a:ext uri="{FF2B5EF4-FFF2-40B4-BE49-F238E27FC236}">
                <a16:creationId xmlns:a16="http://schemas.microsoft.com/office/drawing/2014/main" id="{FF69104F-A9EF-EE48-858D-F7C8295BDDE6}"/>
              </a:ext>
            </a:extLst>
          </p:cNvPr>
          <p:cNvSpPr txBox="1"/>
          <p:nvPr/>
        </p:nvSpPr>
        <p:spPr>
          <a:xfrm>
            <a:off x="0" y="8581160"/>
            <a:ext cx="6124074" cy="1323439"/>
          </a:xfrm>
          <a:prstGeom prst="rect">
            <a:avLst/>
          </a:prstGeom>
          <a:solidFill>
            <a:schemeClr val="accent4">
              <a:lumMod val="20000"/>
              <a:lumOff val="80000"/>
            </a:schemeClr>
          </a:solidFill>
        </p:spPr>
        <p:txBody>
          <a:bodyPr wrap="square" rtlCol="0">
            <a:spAutoFit/>
          </a:bodyPr>
          <a:lstStyle/>
          <a:p>
            <a:r>
              <a:rPr lang="en-US" sz="1000" dirty="0">
                <a:solidFill>
                  <a:srgbClr val="FF0000"/>
                </a:solidFill>
              </a:rPr>
              <a:t>*</a:t>
            </a:r>
            <a:r>
              <a:rPr lang="en-US" sz="1000" dirty="0"/>
              <a:t>e-Learning Courses on Segregation of Waste at Source (SBM e-learning portal), Waste Collection from Quarantined Homes and Handling of Covid Waste </a:t>
            </a:r>
          </a:p>
          <a:p>
            <a:r>
              <a:rPr lang="en-US" sz="1000" dirty="0">
                <a:solidFill>
                  <a:srgbClr val="FF0000"/>
                </a:solidFill>
              </a:rPr>
              <a:t>**</a:t>
            </a:r>
            <a:r>
              <a:rPr lang="en-US" sz="1000" dirty="0"/>
              <a:t> Female sanitation workers to be linked to schemes which specifically focus on women’s welfare. Suggested themes that must be focused on include </a:t>
            </a:r>
            <a:r>
              <a:rPr lang="en-US" sz="1000" b="1" dirty="0"/>
              <a:t>women’s health</a:t>
            </a:r>
            <a:r>
              <a:rPr lang="en-US" sz="1000" dirty="0"/>
              <a:t> such as </a:t>
            </a:r>
            <a:r>
              <a:rPr lang="en-US" sz="1000" u="sng" dirty="0">
                <a:hlinkClick r:id="rId7"/>
              </a:rPr>
              <a:t>Janani Shishu Suraksha Karyakaram</a:t>
            </a:r>
            <a:r>
              <a:rPr lang="en-US" sz="1000" dirty="0"/>
              <a:t> (JSSK) focusing on the health of pregnant women and newborns) and </a:t>
            </a:r>
            <a:r>
              <a:rPr lang="en-US" sz="1000" b="1" dirty="0"/>
              <a:t>financial empowerment</a:t>
            </a:r>
            <a:r>
              <a:rPr lang="en-US" sz="1000" dirty="0"/>
              <a:t> such the </a:t>
            </a:r>
            <a:r>
              <a:rPr lang="en-US" sz="1000" u="sng" dirty="0">
                <a:hlinkClick r:id="rId8"/>
              </a:rPr>
              <a:t>Rashtriya Mahila Kosh</a:t>
            </a:r>
            <a:r>
              <a:rPr lang="en-US" sz="1000" u="sng" dirty="0"/>
              <a:t>. </a:t>
            </a:r>
            <a:r>
              <a:rPr lang="en-US" sz="1000" dirty="0"/>
              <a:t>Any other state identified State sponsored schemes that focus on women’s welfare may be considered for this inclusion.</a:t>
            </a:r>
            <a:r>
              <a:rPr lang="en-IN" sz="1000" dirty="0"/>
              <a:t>    </a:t>
            </a:r>
            <a:r>
              <a:rPr lang="en-US" sz="1000" dirty="0"/>
              <a:t>Schemes for the third gender (such as </a:t>
            </a:r>
            <a:r>
              <a:rPr lang="en-US" sz="1000" u="sng" dirty="0">
                <a:hlinkClick r:id="rId9"/>
              </a:rPr>
              <a:t>Garima Greh</a:t>
            </a:r>
            <a:r>
              <a:rPr lang="en-US" sz="1000" dirty="0"/>
              <a:t> (in Gujarat), </a:t>
            </a:r>
            <a:r>
              <a:rPr lang="en-US" sz="1000" u="sng" dirty="0">
                <a:hlinkClick r:id="rId10"/>
              </a:rPr>
              <a:t>Sweekruti Scheme</a:t>
            </a:r>
            <a:r>
              <a:rPr lang="en-US" sz="1000" dirty="0"/>
              <a:t> by Odisha govt) may also be considered as part of this indicators.      </a:t>
            </a:r>
            <a:r>
              <a:rPr lang="en-US" sz="1000" dirty="0">
                <a:solidFill>
                  <a:srgbClr val="FF0000"/>
                </a:solidFill>
              </a:rPr>
              <a:t>***</a:t>
            </a:r>
            <a:r>
              <a:rPr lang="en-US" sz="1000" dirty="0"/>
              <a:t>one Male and one Female Worker in each Ward </a:t>
            </a:r>
            <a:endParaRPr lang="en-IN" sz="1000" dirty="0"/>
          </a:p>
        </p:txBody>
      </p:sp>
      <p:sp>
        <p:nvSpPr>
          <p:cNvPr id="15" name="Bevel 14">
            <a:extLst>
              <a:ext uri="{FF2B5EF4-FFF2-40B4-BE49-F238E27FC236}">
                <a16:creationId xmlns:a16="http://schemas.microsoft.com/office/drawing/2014/main" id="{471308D9-724F-E141-87B5-6429DD2C691A}"/>
              </a:ext>
            </a:extLst>
          </p:cNvPr>
          <p:cNvSpPr/>
          <p:nvPr/>
        </p:nvSpPr>
        <p:spPr>
          <a:xfrm>
            <a:off x="1673063" y="52357"/>
            <a:ext cx="3333733" cy="571480"/>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People First</a:t>
            </a:r>
          </a:p>
        </p:txBody>
      </p:sp>
      <p:sp>
        <p:nvSpPr>
          <p:cNvPr id="11" name="Slide Number Placeholder 10">
            <a:extLst>
              <a:ext uri="{FF2B5EF4-FFF2-40B4-BE49-F238E27FC236}">
                <a16:creationId xmlns:a16="http://schemas.microsoft.com/office/drawing/2014/main" id="{3CBE2AE4-6609-49FD-BFED-7A80A59E2828}"/>
              </a:ext>
            </a:extLst>
          </p:cNvPr>
          <p:cNvSpPr>
            <a:spLocks noGrp="1"/>
          </p:cNvSpPr>
          <p:nvPr>
            <p:ph type="sldNum" sz="quarter" idx="12"/>
          </p:nvPr>
        </p:nvSpPr>
        <p:spPr/>
        <p:txBody>
          <a:bodyPr/>
          <a:lstStyle/>
          <a:p>
            <a:fld id="{871FDAF4-F9BA-4E6E-AE28-9371978FF90C}" type="slidenum">
              <a:rPr lang="en-US" smtClean="0"/>
              <a:t>34</a:t>
            </a:fld>
            <a:endParaRPr lang="en-US"/>
          </a:p>
        </p:txBody>
      </p:sp>
    </p:spTree>
    <p:extLst>
      <p:ext uri="{BB962C8B-B14F-4D97-AF65-F5344CB8AC3E}">
        <p14:creationId xmlns:p14="http://schemas.microsoft.com/office/powerpoint/2010/main" val="2889500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FC389D-1C0C-40A1-A3CE-9E3E3EB33140}"/>
              </a:ext>
            </a:extLst>
          </p:cNvPr>
          <p:cNvPicPr>
            <a:picLocks noChangeAspect="1"/>
          </p:cNvPicPr>
          <p:nvPr/>
        </p:nvPicPr>
        <p:blipFill>
          <a:blip r:embed="rId3"/>
          <a:stretch>
            <a:fillRect/>
          </a:stretch>
        </p:blipFill>
        <p:spPr>
          <a:xfrm>
            <a:off x="800098" y="6621320"/>
            <a:ext cx="5124452" cy="2021864"/>
          </a:xfrm>
          <a:prstGeom prst="rect">
            <a:avLst/>
          </a:prstGeom>
          <a:ln>
            <a:noFill/>
          </a:ln>
          <a:effectLst>
            <a:softEdge rad="112500"/>
          </a:effectLst>
        </p:spPr>
      </p:pic>
      <p:sp>
        <p:nvSpPr>
          <p:cNvPr id="4" name="Rounded Rectangle 3"/>
          <p:cNvSpPr/>
          <p:nvPr/>
        </p:nvSpPr>
        <p:spPr>
          <a:xfrm>
            <a:off x="0" y="1619510"/>
            <a:ext cx="800098" cy="1037535"/>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US" b="1" dirty="0">
                <a:solidFill>
                  <a:prstClr val="black"/>
                </a:solidFill>
                <a:latin typeface="Arial"/>
                <a:ea typeface="Calibri"/>
                <a:cs typeface="Times New Roman"/>
              </a:rPr>
              <a:t>1.7 (b)</a:t>
            </a:r>
            <a:endParaRPr lang="en-SG" sz="700" dirty="0">
              <a:solidFill>
                <a:prstClr val="black"/>
              </a:solidFill>
              <a:latin typeface="Calibri" panose="020F0502020204030204"/>
              <a:ea typeface="Calibri"/>
              <a:cs typeface="Times New Roman"/>
            </a:endParaRPr>
          </a:p>
        </p:txBody>
      </p:sp>
      <p:sp>
        <p:nvSpPr>
          <p:cNvPr id="5" name="Rounded Rectangle 4"/>
          <p:cNvSpPr/>
          <p:nvPr/>
        </p:nvSpPr>
        <p:spPr>
          <a:xfrm>
            <a:off x="6073455" y="1614878"/>
            <a:ext cx="800097" cy="1039325"/>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defRPr/>
            </a:pPr>
            <a:r>
              <a:rPr lang="en-US" sz="1200" b="1" dirty="0">
                <a:solidFill>
                  <a:prstClr val="black"/>
                </a:solidFill>
                <a:latin typeface="Arial"/>
                <a:ea typeface="Calibri"/>
                <a:cs typeface="Times New Roman"/>
              </a:rPr>
              <a:t>Marks</a:t>
            </a:r>
          </a:p>
          <a:p>
            <a:pPr algn="ctr" defTabSz="1320816">
              <a:lnSpc>
                <a:spcPct val="107000"/>
              </a:lnSpc>
              <a:defRPr/>
            </a:pPr>
            <a:r>
              <a:rPr lang="en-US" sz="1200" b="1" dirty="0">
                <a:solidFill>
                  <a:prstClr val="black"/>
                </a:solidFill>
                <a:latin typeface="Arial"/>
                <a:ea typeface="Calibri"/>
                <a:cs typeface="Times New Roman"/>
              </a:rPr>
              <a:t>75</a:t>
            </a:r>
          </a:p>
        </p:txBody>
      </p:sp>
      <p:sp>
        <p:nvSpPr>
          <p:cNvPr id="7" name="TextBox 6"/>
          <p:cNvSpPr txBox="1"/>
          <p:nvPr/>
        </p:nvSpPr>
        <p:spPr>
          <a:xfrm>
            <a:off x="0" y="4330588"/>
            <a:ext cx="2124075" cy="2430572"/>
          </a:xfrm>
          <a:prstGeom prst="rect">
            <a:avLst/>
          </a:prstGeom>
          <a:solidFill>
            <a:schemeClr val="tx1"/>
          </a:solidFill>
        </p:spPr>
        <p:txBody>
          <a:bodyPr wrap="square" lIns="128121" tIns="64060" rIns="128121" bIns="64060" rtlCol="0">
            <a:noAutofit/>
          </a:bodyPr>
          <a:lstStyle/>
          <a:p>
            <a:pPr algn="just" defTabSz="1320816">
              <a:defRPr/>
            </a:pPr>
            <a:r>
              <a:rPr lang="en-US" sz="1400" dirty="0">
                <a:solidFill>
                  <a:prstClr val="white"/>
                </a:solidFill>
                <a:latin typeface="Calibri" panose="020F0502020204030204"/>
                <a:ea typeface="ＭＳ 明朝"/>
                <a:cs typeface="Mangal"/>
              </a:rPr>
              <a:t>SWM Rules 2016 mandates provision of Personal Protective Equipment(PPE) to all workers involved in handling solid waste (</a:t>
            </a:r>
            <a:r>
              <a:rPr lang="en-US" sz="1400" i="1" dirty="0">
                <a:solidFill>
                  <a:prstClr val="white"/>
                </a:solidFill>
                <a:latin typeface="Calibri" panose="020F0502020204030204"/>
                <a:ea typeface="ＭＳ 明朝"/>
                <a:cs typeface="Mangal"/>
              </a:rPr>
              <a:t>engaged under Jaagirdari, SHG, NGO, private Agency, regular/casual workers etc</a:t>
            </a:r>
            <a:r>
              <a:rPr lang="en-US" sz="1400" dirty="0">
                <a:solidFill>
                  <a:prstClr val="white"/>
                </a:solidFill>
                <a:latin typeface="Calibri" panose="020F0502020204030204"/>
                <a:ea typeface="ＭＳ 明朝"/>
                <a:cs typeface="Mangal"/>
              </a:rPr>
              <a:t>.).  </a:t>
            </a:r>
          </a:p>
        </p:txBody>
      </p:sp>
      <p:graphicFrame>
        <p:nvGraphicFramePr>
          <p:cNvPr id="14" name="Table 13"/>
          <p:cNvGraphicFramePr>
            <a:graphicFrameLocks noGrp="1"/>
          </p:cNvGraphicFramePr>
          <p:nvPr>
            <p:extLst>
              <p:ext uri="{D42A27DB-BD31-4B8C-83A1-F6EECF244321}">
                <p14:modId xmlns:p14="http://schemas.microsoft.com/office/powerpoint/2010/main" val="443798784"/>
              </p:ext>
            </p:extLst>
          </p:nvPr>
        </p:nvGraphicFramePr>
        <p:xfrm>
          <a:off x="2124075" y="4321757"/>
          <a:ext cx="4733925" cy="2430572"/>
        </p:xfrm>
        <a:graphic>
          <a:graphicData uri="http://schemas.openxmlformats.org/drawingml/2006/table">
            <a:tbl>
              <a:tblPr firstRow="1" bandRow="1">
                <a:tableStyleId>{1E171933-4619-4E11-9A3F-F7608DF75F80}</a:tableStyleId>
              </a:tblPr>
              <a:tblGrid>
                <a:gridCol w="4164656">
                  <a:extLst>
                    <a:ext uri="{9D8B030D-6E8A-4147-A177-3AD203B41FA5}">
                      <a16:colId xmlns:a16="http://schemas.microsoft.com/office/drawing/2014/main" val="20000"/>
                    </a:ext>
                  </a:extLst>
                </a:gridCol>
                <a:gridCol w="569269">
                  <a:extLst>
                    <a:ext uri="{9D8B030D-6E8A-4147-A177-3AD203B41FA5}">
                      <a16:colId xmlns:a16="http://schemas.microsoft.com/office/drawing/2014/main" val="20001"/>
                    </a:ext>
                  </a:extLst>
                </a:gridCol>
              </a:tblGrid>
              <a:tr h="45284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900" dirty="0">
                          <a:solidFill>
                            <a:schemeClr val="tx1"/>
                          </a:solidFill>
                        </a:rPr>
                        <a:t>Scheme of Marking – </a:t>
                      </a:r>
                      <a:r>
                        <a:rPr lang="en-US" sz="900" b="0" dirty="0">
                          <a:solidFill>
                            <a:schemeClr val="tx1"/>
                          </a:solidFill>
                        </a:rPr>
                        <a:t>100% compliance against each parameter (details can be referred from above)</a:t>
                      </a:r>
                    </a:p>
                  </a:txBody>
                  <a:tcPr marL="61424" marR="61424" marT="79659" marB="79659"/>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900" dirty="0">
                          <a:solidFill>
                            <a:schemeClr val="tx1"/>
                          </a:solidFill>
                        </a:rPr>
                        <a:t>Marks</a:t>
                      </a:r>
                    </a:p>
                  </a:txBody>
                  <a:tcPr marL="61424" marR="61424" marT="79659" marB="79659"/>
                </a:tc>
                <a:extLst>
                  <a:ext uri="{0D108BD9-81ED-4DB2-BD59-A6C34878D82A}">
                    <a16:rowId xmlns:a16="http://schemas.microsoft.com/office/drawing/2014/main" val="10000"/>
                  </a:ext>
                </a:extLst>
              </a:tr>
              <a:tr h="30960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900" dirty="0">
                          <a:solidFill>
                            <a:schemeClr val="tx1"/>
                          </a:solidFill>
                        </a:rPr>
                        <a:t>1. </a:t>
                      </a:r>
                      <a:r>
                        <a:rPr lang="en-US" sz="900" b="1" dirty="0">
                          <a:solidFill>
                            <a:schemeClr val="tx1"/>
                          </a:solidFill>
                        </a:rPr>
                        <a:t>PPE</a:t>
                      </a:r>
                      <a:r>
                        <a:rPr lang="en-US" sz="900" dirty="0">
                          <a:solidFill>
                            <a:schemeClr val="tx1"/>
                          </a:solidFill>
                        </a:rPr>
                        <a:t> to all Informal Waste Pickers – unusable gloves replaced with new pair of gloves</a:t>
                      </a:r>
                    </a:p>
                  </a:txBody>
                  <a:tcPr marL="61424" marR="61424" marT="79659" marB="7965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900" dirty="0">
                          <a:solidFill>
                            <a:schemeClr val="tx1"/>
                          </a:solidFill>
                        </a:rPr>
                        <a:t>15</a:t>
                      </a:r>
                    </a:p>
                  </a:txBody>
                  <a:tcPr marL="61424" marR="61424" marT="79659" marB="79659"/>
                </a:tc>
                <a:extLst>
                  <a:ext uri="{0D108BD9-81ED-4DB2-BD59-A6C34878D82A}">
                    <a16:rowId xmlns:a16="http://schemas.microsoft.com/office/drawing/2014/main" val="10002"/>
                  </a:ext>
                </a:extLst>
              </a:tr>
              <a:tr h="30960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chemeClr val="tx1"/>
                          </a:solidFill>
                        </a:rPr>
                        <a:t>2. </a:t>
                      </a:r>
                      <a:r>
                        <a:rPr lang="en-US" sz="900" b="1" dirty="0">
                          <a:solidFill>
                            <a:schemeClr val="tx1"/>
                          </a:solidFill>
                        </a:rPr>
                        <a:t>100% Informal Waste Pickers completed three trainings</a:t>
                      </a:r>
                      <a:r>
                        <a:rPr lang="en-US" sz="900" b="1" dirty="0">
                          <a:solidFill>
                            <a:srgbClr val="FF0000"/>
                          </a:solidFill>
                        </a:rPr>
                        <a:t>*</a:t>
                      </a:r>
                      <a:r>
                        <a:rPr lang="en-US" sz="900" b="1" dirty="0">
                          <a:solidFill>
                            <a:schemeClr val="tx1"/>
                          </a:solidFill>
                        </a:rPr>
                        <a:t> </a:t>
                      </a:r>
                      <a:endParaRPr kumimoji="0" lang="en-US" sz="900" b="1" i="1" u="none" strike="noStrike" kern="1200" cap="none" spc="0" normalizeH="0" baseline="0" noProof="0" dirty="0">
                        <a:ln>
                          <a:noFill/>
                        </a:ln>
                        <a:solidFill>
                          <a:srgbClr val="804000"/>
                        </a:solidFill>
                        <a:effectLst/>
                        <a:uLnTx/>
                        <a:uFillTx/>
                        <a:latin typeface="Calibri" panose="020F0502020204030204"/>
                        <a:ea typeface="Calibri"/>
                        <a:cs typeface="Arial"/>
                      </a:endParaRPr>
                    </a:p>
                  </a:txBody>
                  <a:tcPr marL="61424" marR="61424" marT="79659" marB="79659">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900" dirty="0">
                          <a:solidFill>
                            <a:schemeClr val="tx1"/>
                          </a:solidFill>
                        </a:rPr>
                        <a:t>15</a:t>
                      </a:r>
                    </a:p>
                  </a:txBody>
                  <a:tcPr marL="61424" marR="61424" marT="79659" marB="79659">
                    <a:noFill/>
                  </a:tcPr>
                </a:tc>
                <a:extLst>
                  <a:ext uri="{0D108BD9-81ED-4DB2-BD59-A6C34878D82A}">
                    <a16:rowId xmlns:a16="http://schemas.microsoft.com/office/drawing/2014/main" val="10003"/>
                  </a:ext>
                </a:extLst>
              </a:tr>
              <a:tr h="45284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dirty="0">
                          <a:solidFill>
                            <a:schemeClr val="tx1"/>
                          </a:solidFill>
                        </a:rPr>
                        <a:t>3. </a:t>
                      </a:r>
                      <a:r>
                        <a:rPr lang="en-US" sz="900" b="1" dirty="0">
                          <a:solidFill>
                            <a:schemeClr val="tx1"/>
                          </a:solidFill>
                        </a:rPr>
                        <a:t>Linkages</a:t>
                      </a:r>
                      <a:r>
                        <a:rPr lang="en-US" sz="900" dirty="0">
                          <a:solidFill>
                            <a:schemeClr val="tx1"/>
                          </a:solidFill>
                        </a:rPr>
                        <a:t> established</a:t>
                      </a:r>
                      <a:r>
                        <a:rPr lang="en-US" sz="900" baseline="0" dirty="0">
                          <a:solidFill>
                            <a:schemeClr val="tx1"/>
                          </a:solidFill>
                        </a:rPr>
                        <a:t> </a:t>
                      </a:r>
                      <a:r>
                        <a:rPr lang="en-US" sz="900" dirty="0">
                          <a:solidFill>
                            <a:schemeClr val="tx1"/>
                          </a:solidFill>
                        </a:rPr>
                        <a:t>with</a:t>
                      </a:r>
                      <a:r>
                        <a:rPr lang="en-US" sz="900" baseline="0" dirty="0">
                          <a:solidFill>
                            <a:schemeClr val="tx1"/>
                          </a:solidFill>
                        </a:rPr>
                        <a:t> at least </a:t>
                      </a:r>
                      <a:r>
                        <a:rPr lang="en-US" sz="900" b="1" baseline="0" dirty="0">
                          <a:solidFill>
                            <a:schemeClr val="tx1"/>
                          </a:solidFill>
                        </a:rPr>
                        <a:t>three eligible Government Schemes </a:t>
                      </a:r>
                      <a:r>
                        <a:rPr lang="en-US" sz="900" baseline="0" dirty="0">
                          <a:solidFill>
                            <a:schemeClr val="tx1"/>
                          </a:solidFill>
                        </a:rPr>
                        <a:t>(</a:t>
                      </a:r>
                      <a:r>
                        <a:rPr lang="en-US" sz="900" baseline="0" dirty="0">
                          <a:solidFill>
                            <a:srgbClr val="FF0000"/>
                          </a:solidFill>
                        </a:rPr>
                        <a:t>linkage with Health, Insurance &amp; Education is mandatory</a:t>
                      </a:r>
                      <a:r>
                        <a:rPr lang="en-US" sz="900" baseline="0" dirty="0">
                          <a:solidFill>
                            <a:schemeClr val="tx1"/>
                          </a:solidFill>
                        </a:rPr>
                        <a:t>) – details to be linked with SBM portal</a:t>
                      </a:r>
                      <a:endParaRPr lang="en-US" sz="900" dirty="0">
                        <a:solidFill>
                          <a:schemeClr val="tx1"/>
                        </a:solidFill>
                      </a:endParaRPr>
                    </a:p>
                  </a:txBody>
                  <a:tcPr marL="61424" marR="61424" marT="79659" marB="7965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900" dirty="0">
                          <a:solidFill>
                            <a:schemeClr val="tx1"/>
                          </a:solidFill>
                        </a:rPr>
                        <a:t>15</a:t>
                      </a:r>
                    </a:p>
                  </a:txBody>
                  <a:tcPr marL="61424" marR="61424" marT="79659" marB="79659"/>
                </a:tc>
                <a:extLst>
                  <a:ext uri="{0D108BD9-81ED-4DB2-BD59-A6C34878D82A}">
                    <a16:rowId xmlns:a16="http://schemas.microsoft.com/office/drawing/2014/main" val="10004"/>
                  </a:ext>
                </a:extLst>
              </a:tr>
              <a:tr h="452840">
                <a:tc>
                  <a:txBody>
                    <a:bodyPr/>
                    <a:lstStyle/>
                    <a:p>
                      <a:r>
                        <a:rPr lang="en-US" sz="900" dirty="0">
                          <a:solidFill>
                            <a:schemeClr val="tx1"/>
                          </a:solidFill>
                        </a:rPr>
                        <a:t>4. </a:t>
                      </a:r>
                      <a:r>
                        <a:rPr lang="en-US" sz="900" b="1" dirty="0">
                          <a:solidFill>
                            <a:schemeClr val="tx1"/>
                          </a:solidFill>
                        </a:rPr>
                        <a:t>I-Card issued </a:t>
                      </a:r>
                      <a:r>
                        <a:rPr lang="en-US" sz="900" dirty="0">
                          <a:solidFill>
                            <a:schemeClr val="tx1"/>
                          </a:solidFill>
                        </a:rPr>
                        <a:t>to all Informal Waste Pickers  &amp; </a:t>
                      </a:r>
                      <a:r>
                        <a:rPr lang="en-US" sz="900" b="1" dirty="0">
                          <a:solidFill>
                            <a:schemeClr val="tx1"/>
                          </a:solidFill>
                        </a:rPr>
                        <a:t>Complete details about all Informal Waste Pickers </a:t>
                      </a:r>
                      <a:r>
                        <a:rPr lang="en-US" sz="900" dirty="0">
                          <a:solidFill>
                            <a:schemeClr val="tx1"/>
                          </a:solidFill>
                        </a:rPr>
                        <a:t>maintained &amp; shared digitally </a:t>
                      </a:r>
                      <a:r>
                        <a:rPr lang="en-US" sz="900" baseline="0" dirty="0">
                          <a:solidFill>
                            <a:schemeClr val="tx1"/>
                          </a:solidFill>
                        </a:rPr>
                        <a:t>– details to be linked with SBM portal</a:t>
                      </a:r>
                      <a:endParaRPr lang="en-US" sz="900" dirty="0">
                        <a:solidFill>
                          <a:schemeClr val="tx1"/>
                        </a:solidFill>
                      </a:endParaRPr>
                    </a:p>
                  </a:txBody>
                  <a:tcPr marL="61424" marR="61424" marT="79659" marB="79659"/>
                </a:tc>
                <a:tc>
                  <a:txBody>
                    <a:bodyPr/>
                    <a:lstStyle/>
                    <a:p>
                      <a:pPr algn="ctr"/>
                      <a:r>
                        <a:rPr lang="en-US" sz="900" dirty="0">
                          <a:solidFill>
                            <a:schemeClr val="tx1"/>
                          </a:solidFill>
                        </a:rPr>
                        <a:t>15</a:t>
                      </a:r>
                    </a:p>
                  </a:txBody>
                  <a:tcPr marL="61424" marR="61424" marT="79659" marB="79659"/>
                </a:tc>
                <a:extLst>
                  <a:ext uri="{0D108BD9-81ED-4DB2-BD59-A6C34878D82A}">
                    <a16:rowId xmlns:a16="http://schemas.microsoft.com/office/drawing/2014/main" val="2837353354"/>
                  </a:ext>
                </a:extLst>
              </a:tr>
              <a:tr h="452840">
                <a:tc>
                  <a:txBody>
                    <a:bodyPr/>
                    <a:lstStyle/>
                    <a:p>
                      <a:r>
                        <a:rPr lang="en-US" sz="900" dirty="0">
                          <a:solidFill>
                            <a:schemeClr val="tx1"/>
                          </a:solidFill>
                        </a:rPr>
                        <a:t>5. </a:t>
                      </a:r>
                      <a:r>
                        <a:rPr lang="en-US" sz="900" b="0" dirty="0">
                          <a:solidFill>
                            <a:schemeClr val="tx1"/>
                          </a:solidFill>
                          <a:latin typeface="+mn-lt"/>
                          <a:ea typeface="Calibri"/>
                          <a:cs typeface="Arial"/>
                        </a:rPr>
                        <a:t>All Informal Workers provided with livelihood opportunities</a:t>
                      </a:r>
                      <a:r>
                        <a:rPr lang="en-US" sz="900" b="1" dirty="0">
                          <a:solidFill>
                            <a:schemeClr val="tx1"/>
                          </a:solidFill>
                          <a:latin typeface="+mn-lt"/>
                          <a:ea typeface="Calibri"/>
                          <a:cs typeface="Arial"/>
                        </a:rPr>
                        <a:t> – </a:t>
                      </a:r>
                      <a:r>
                        <a:rPr lang="en-US" sz="900" b="0" dirty="0">
                          <a:solidFill>
                            <a:schemeClr val="tx1"/>
                          </a:solidFill>
                          <a:latin typeface="+mn-lt"/>
                          <a:ea typeface="Calibri"/>
                          <a:cs typeface="Arial"/>
                        </a:rPr>
                        <a:t>preferably under Solid Waste Management</a:t>
                      </a:r>
                      <a:endParaRPr lang="en-US" sz="900" dirty="0">
                        <a:solidFill>
                          <a:schemeClr val="tx1"/>
                        </a:solidFill>
                      </a:endParaRPr>
                    </a:p>
                  </a:txBody>
                  <a:tcPr marL="61424" marR="61424" marT="79659" marB="79659"/>
                </a:tc>
                <a:tc>
                  <a:txBody>
                    <a:bodyPr/>
                    <a:lstStyle/>
                    <a:p>
                      <a:pPr algn="ctr"/>
                      <a:r>
                        <a:rPr lang="en-US" sz="900" dirty="0">
                          <a:solidFill>
                            <a:schemeClr val="tx1"/>
                          </a:solidFill>
                        </a:rPr>
                        <a:t>15</a:t>
                      </a:r>
                    </a:p>
                  </a:txBody>
                  <a:tcPr marL="61424" marR="61424" marT="79659" marB="79659"/>
                </a:tc>
                <a:extLst>
                  <a:ext uri="{0D108BD9-81ED-4DB2-BD59-A6C34878D82A}">
                    <a16:rowId xmlns:a16="http://schemas.microsoft.com/office/drawing/2014/main" val="1555666466"/>
                  </a:ext>
                </a:extLst>
              </a:tr>
            </a:tbl>
          </a:graphicData>
        </a:graphic>
      </p:graphicFrame>
      <p:sp>
        <p:nvSpPr>
          <p:cNvPr id="12" name="Rounded Rectangle 11"/>
          <p:cNvSpPr/>
          <p:nvPr/>
        </p:nvSpPr>
        <p:spPr>
          <a:xfrm>
            <a:off x="800099" y="401256"/>
            <a:ext cx="5257801" cy="3904044"/>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defRPr/>
            </a:pPr>
            <a:r>
              <a:rPr lang="en-US" sz="1400" b="1" dirty="0">
                <a:solidFill>
                  <a:prstClr val="black"/>
                </a:solidFill>
                <a:latin typeface="Calibri" panose="020F0502020204030204"/>
                <a:ea typeface="Calibri"/>
                <a:cs typeface="Arial"/>
              </a:rPr>
              <a:t>Benefits extended </a:t>
            </a:r>
            <a:r>
              <a:rPr lang="en-US" sz="1400" dirty="0">
                <a:solidFill>
                  <a:prstClr val="black"/>
                </a:solidFill>
                <a:latin typeface="Calibri" panose="020F0502020204030204"/>
                <a:ea typeface="Calibri"/>
                <a:cs typeface="Arial"/>
              </a:rPr>
              <a:t>to all </a:t>
            </a:r>
            <a:r>
              <a:rPr lang="en-US" sz="1400" b="1" dirty="0">
                <a:solidFill>
                  <a:prstClr val="black"/>
                </a:solidFill>
                <a:latin typeface="Calibri" panose="020F0502020204030204"/>
                <a:ea typeface="Calibri"/>
                <a:cs typeface="Arial"/>
              </a:rPr>
              <a:t>Informal Waste Pickers </a:t>
            </a:r>
            <a:r>
              <a:rPr lang="en-US" sz="1400" dirty="0">
                <a:solidFill>
                  <a:prstClr val="black"/>
                </a:solidFill>
                <a:latin typeface="Calibri" panose="020F0502020204030204"/>
                <a:ea typeface="Calibri"/>
                <a:cs typeface="Arial"/>
              </a:rPr>
              <a:t>i.e. Informal Workers identified by the ULB</a:t>
            </a:r>
            <a:endParaRPr lang="en-US" sz="1400" b="1" dirty="0">
              <a:solidFill>
                <a:prstClr val="black"/>
              </a:solidFill>
              <a:latin typeface="Calibri" panose="020F0502020204030204"/>
              <a:ea typeface="Calibri"/>
              <a:cs typeface="Arial"/>
            </a:endParaRPr>
          </a:p>
          <a:p>
            <a:pPr marL="436463" indent="-436463" defTabSz="1320816">
              <a:buFont typeface="+mj-lt"/>
              <a:buAutoNum type="arabicPeriod"/>
              <a:defRPr/>
            </a:pPr>
            <a:r>
              <a:rPr lang="en-US" sz="1100" b="1" dirty="0">
                <a:solidFill>
                  <a:srgbClr val="804000"/>
                </a:solidFill>
                <a:latin typeface="Calibri" panose="020F0502020204030204"/>
                <a:ea typeface="Calibri"/>
                <a:cs typeface="Arial"/>
              </a:rPr>
              <a:t>Provision of personal protection equipment (PPE) </a:t>
            </a:r>
            <a:r>
              <a:rPr lang="en-US" sz="1100" dirty="0">
                <a:solidFill>
                  <a:srgbClr val="804000"/>
                </a:solidFill>
                <a:latin typeface="Calibri" panose="020F0502020204030204"/>
                <a:ea typeface="Calibri"/>
                <a:cs typeface="Arial"/>
              </a:rPr>
              <a:t>- fluorescent jacket, hand gloves, raincoats, appropriate footwear and </a:t>
            </a:r>
            <a:r>
              <a:rPr lang="en-US" sz="1100" dirty="0">
                <a:solidFill>
                  <a:srgbClr val="800000"/>
                </a:solidFill>
                <a:latin typeface="Calibri" panose="020F0502020204030204"/>
                <a:ea typeface="Calibri"/>
                <a:cs typeface="Arial"/>
              </a:rPr>
              <a:t>masks,  to all workers handling solid waste.  </a:t>
            </a:r>
            <a:r>
              <a:rPr lang="en-US" sz="1100" u="sng" dirty="0">
                <a:solidFill>
                  <a:srgbClr val="800000"/>
                </a:solidFill>
                <a:latin typeface="Calibri" panose="020F0502020204030204"/>
                <a:ea typeface="Calibri"/>
                <a:cs typeface="Arial"/>
              </a:rPr>
              <a:t>New pair of gloves to be given once old pairs are unusable</a:t>
            </a:r>
            <a:r>
              <a:rPr lang="en-US" sz="1100" dirty="0">
                <a:solidFill>
                  <a:srgbClr val="800000"/>
                </a:solidFill>
                <a:latin typeface="Calibri" panose="020F0502020204030204"/>
                <a:ea typeface="Calibri"/>
                <a:cs typeface="Arial"/>
              </a:rPr>
              <a:t>.</a:t>
            </a:r>
            <a:endParaRPr lang="en-US" sz="1100" dirty="0">
              <a:solidFill>
                <a:schemeClr val="accent2">
                  <a:lumMod val="50000"/>
                </a:schemeClr>
              </a:solidFill>
              <a:latin typeface="Calibri" panose="020F0502020204030204"/>
              <a:ea typeface="Calibri"/>
              <a:cs typeface="Arial"/>
            </a:endParaRPr>
          </a:p>
          <a:p>
            <a:pPr marL="436463" indent="-436463" defTabSz="1320816">
              <a:buFont typeface="+mj-lt"/>
              <a:buAutoNum type="arabicPeriod"/>
              <a:defRPr/>
            </a:pPr>
            <a:r>
              <a:rPr lang="en-US" sz="1100" b="1" dirty="0">
                <a:solidFill>
                  <a:schemeClr val="accent2">
                    <a:lumMod val="50000"/>
                  </a:schemeClr>
                </a:solidFill>
              </a:rPr>
              <a:t>100% Informal Waste Pickers completed three trainings</a:t>
            </a:r>
            <a:r>
              <a:rPr lang="en-US" sz="1100" b="1" dirty="0">
                <a:solidFill>
                  <a:srgbClr val="FF0000"/>
                </a:solidFill>
              </a:rPr>
              <a:t>*</a:t>
            </a:r>
            <a:r>
              <a:rPr lang="en-US" sz="1100" b="1" dirty="0">
                <a:solidFill>
                  <a:schemeClr val="tx1"/>
                </a:solidFill>
              </a:rPr>
              <a:t> </a:t>
            </a:r>
            <a:endParaRPr lang="en-US" sz="1100" b="1" i="1" dirty="0">
              <a:solidFill>
                <a:srgbClr val="804000"/>
              </a:solidFill>
              <a:latin typeface="Calibri" panose="020F0502020204030204"/>
              <a:ea typeface="Calibri"/>
              <a:cs typeface="Arial"/>
            </a:endParaRPr>
          </a:p>
          <a:p>
            <a:pPr marL="436463" indent="-436463" defTabSz="1320816">
              <a:buFont typeface="+mj-lt"/>
              <a:buAutoNum type="arabicPeriod"/>
              <a:defRPr/>
            </a:pPr>
            <a:r>
              <a:rPr lang="en-US" sz="1100" b="1" dirty="0">
                <a:solidFill>
                  <a:srgbClr val="804000"/>
                </a:solidFill>
                <a:latin typeface="Calibri" panose="020F0502020204030204"/>
                <a:ea typeface="Calibri"/>
                <a:cs typeface="Arial"/>
              </a:rPr>
              <a:t>All Informal Workers </a:t>
            </a:r>
            <a:r>
              <a:rPr lang="en-US" sz="1100" dirty="0">
                <a:solidFill>
                  <a:srgbClr val="804000"/>
                </a:solidFill>
                <a:latin typeface="Calibri" panose="020F0502020204030204"/>
                <a:ea typeface="Calibri"/>
                <a:cs typeface="Arial"/>
              </a:rPr>
              <a:t>have been facilitated to </a:t>
            </a:r>
            <a:r>
              <a:rPr lang="en-US" sz="1100" b="1" dirty="0">
                <a:solidFill>
                  <a:srgbClr val="804000"/>
                </a:solidFill>
                <a:latin typeface="Calibri" panose="020F0502020204030204"/>
                <a:ea typeface="Calibri"/>
                <a:cs typeface="Arial"/>
              </a:rPr>
              <a:t>link with at least </a:t>
            </a:r>
            <a:r>
              <a:rPr lang="en-US" sz="1100" b="1" dirty="0">
                <a:solidFill>
                  <a:srgbClr val="FF0000"/>
                </a:solidFill>
                <a:latin typeface="Calibri" panose="020F0502020204030204"/>
                <a:ea typeface="Calibri"/>
                <a:cs typeface="Arial"/>
              </a:rPr>
              <a:t>**</a:t>
            </a:r>
            <a:r>
              <a:rPr lang="en-US" sz="1100" b="1" dirty="0">
                <a:solidFill>
                  <a:srgbClr val="804000"/>
                </a:solidFill>
                <a:latin typeface="Calibri" panose="020F0502020204030204"/>
                <a:ea typeface="Calibri"/>
                <a:cs typeface="Arial"/>
              </a:rPr>
              <a:t>three eligible government scheme  (</a:t>
            </a:r>
            <a:r>
              <a:rPr lang="en-US" sz="1100" dirty="0">
                <a:solidFill>
                  <a:srgbClr val="804000"/>
                </a:solidFill>
                <a:latin typeface="Calibri" panose="020F0502020204030204"/>
                <a:ea typeface="Calibri"/>
                <a:cs typeface="Arial"/>
              </a:rPr>
              <a:t>Health, Insurance &amp; Education for Children are Mandatory</a:t>
            </a:r>
            <a:r>
              <a:rPr lang="en-US" sz="1100" b="1" dirty="0">
                <a:solidFill>
                  <a:srgbClr val="804000"/>
                </a:solidFill>
                <a:latin typeface="Calibri" panose="020F0502020204030204"/>
                <a:ea typeface="Calibri"/>
                <a:cs typeface="Arial"/>
              </a:rPr>
              <a:t>) – </a:t>
            </a:r>
            <a:r>
              <a:rPr lang="en-US" sz="1100" dirty="0">
                <a:solidFill>
                  <a:srgbClr val="804000"/>
                </a:solidFill>
                <a:latin typeface="Calibri" panose="020F0502020204030204"/>
                <a:ea typeface="Calibri"/>
                <a:cs typeface="Arial"/>
              </a:rPr>
              <a:t>digital record linked with SBM portal</a:t>
            </a:r>
          </a:p>
          <a:p>
            <a:pPr marL="436463" indent="-436463">
              <a:buFont typeface="+mj-lt"/>
              <a:buAutoNum type="arabicPeriod"/>
              <a:defRPr/>
            </a:pPr>
            <a:r>
              <a:rPr lang="en-US" sz="1100" b="1" dirty="0">
                <a:solidFill>
                  <a:srgbClr val="804000"/>
                </a:solidFill>
                <a:latin typeface="Calibri" panose="020F0502020204030204"/>
                <a:ea typeface="Calibri"/>
                <a:cs typeface="Arial"/>
              </a:rPr>
              <a:t>All Informal Workers have been given the I-Card – </a:t>
            </a:r>
            <a:r>
              <a:rPr lang="en-US" sz="1100" dirty="0">
                <a:solidFill>
                  <a:srgbClr val="804000"/>
                </a:solidFill>
                <a:latin typeface="Calibri" panose="020F0502020204030204"/>
                <a:ea typeface="Calibri"/>
                <a:cs typeface="Arial"/>
              </a:rPr>
              <a:t>to be renewed as long as the worker wants to continue and </a:t>
            </a:r>
            <a:r>
              <a:rPr lang="en-US" sz="1100" b="1" dirty="0">
                <a:solidFill>
                  <a:srgbClr val="804000"/>
                </a:solidFill>
                <a:latin typeface="Calibri" panose="020F0502020204030204"/>
                <a:ea typeface="Calibri"/>
                <a:cs typeface="Arial"/>
              </a:rPr>
              <a:t>Complete details </a:t>
            </a:r>
            <a:r>
              <a:rPr lang="en-US" sz="1100" dirty="0">
                <a:solidFill>
                  <a:srgbClr val="804000"/>
                </a:solidFill>
                <a:latin typeface="Calibri" panose="020F0502020204030204"/>
                <a:ea typeface="Calibri"/>
                <a:cs typeface="Arial"/>
              </a:rPr>
              <a:t>of </a:t>
            </a:r>
            <a:r>
              <a:rPr lang="en-US" sz="1100" b="1" dirty="0">
                <a:solidFill>
                  <a:srgbClr val="804000"/>
                </a:solidFill>
                <a:latin typeface="Calibri" panose="020F0502020204030204"/>
                <a:ea typeface="Calibri"/>
                <a:cs typeface="Arial"/>
              </a:rPr>
              <a:t>Informal Waste Pickers collected </a:t>
            </a:r>
            <a:r>
              <a:rPr lang="en-US" sz="1100" dirty="0">
                <a:solidFill>
                  <a:srgbClr val="804000"/>
                </a:solidFill>
                <a:latin typeface="Calibri" panose="020F0502020204030204"/>
                <a:ea typeface="Calibri"/>
                <a:cs typeface="Arial"/>
              </a:rPr>
              <a:t>i.e. Name, Phone Number, Gender,  Previous Profession, Current Profession, total dependents, date of identification &amp; integration with the livelihood scheme etc. </a:t>
            </a:r>
            <a:r>
              <a:rPr lang="en-US" sz="1100" dirty="0">
                <a:solidFill>
                  <a:srgbClr val="800000"/>
                </a:solidFill>
                <a:latin typeface="Calibri" panose="020F0502020204030204"/>
                <a:ea typeface="Calibri"/>
                <a:cs typeface="Arial"/>
              </a:rPr>
              <a:t>-</a:t>
            </a:r>
            <a:r>
              <a:rPr lang="en-US" sz="1100" dirty="0">
                <a:solidFill>
                  <a:srgbClr val="800000"/>
                </a:solidFill>
                <a:ea typeface="Calibri"/>
                <a:cs typeface="Arial"/>
              </a:rPr>
              <a:t> linked with SBM portal</a:t>
            </a:r>
            <a:endParaRPr lang="en-US" sz="1100" dirty="0">
              <a:solidFill>
                <a:srgbClr val="804000"/>
              </a:solidFill>
              <a:latin typeface="Calibri" panose="020F0502020204030204"/>
              <a:ea typeface="Calibri"/>
              <a:cs typeface="Arial"/>
            </a:endParaRPr>
          </a:p>
          <a:p>
            <a:pPr marL="436463" indent="-436463" defTabSz="1320816">
              <a:buFont typeface="+mj-lt"/>
              <a:buAutoNum type="arabicPeriod"/>
              <a:defRPr/>
            </a:pPr>
            <a:r>
              <a:rPr lang="en-US" sz="1100" b="1" dirty="0">
                <a:solidFill>
                  <a:srgbClr val="804000"/>
                </a:solidFill>
                <a:latin typeface="Calibri" panose="020F0502020204030204"/>
                <a:ea typeface="Calibri"/>
                <a:cs typeface="Arial"/>
              </a:rPr>
              <a:t>All Informal Workers identified have been provided with livelihood opportunities (Give them first right to engage in Sold Waste Management) – </a:t>
            </a:r>
            <a:r>
              <a:rPr lang="en-US" sz="1100" dirty="0">
                <a:solidFill>
                  <a:srgbClr val="804000"/>
                </a:solidFill>
                <a:latin typeface="Calibri" panose="020F0502020204030204"/>
                <a:ea typeface="Calibri"/>
                <a:cs typeface="Arial"/>
              </a:rPr>
              <a:t>integration with private contractors working with ULB, </a:t>
            </a:r>
            <a:r>
              <a:rPr lang="en-US" sz="1100" dirty="0">
                <a:solidFill>
                  <a:srgbClr val="ED7D31">
                    <a:lumMod val="50000"/>
                  </a:srgbClr>
                </a:solidFill>
                <a:latin typeface="Calibri" panose="020F0502020204030204"/>
              </a:rPr>
              <a:t>entrepreneurship opportunities either through convergence or providing soft loans through NSKFDC or under any other scheme</a:t>
            </a:r>
            <a:endParaRPr lang="en-US" sz="1100" dirty="0">
              <a:solidFill>
                <a:srgbClr val="ED7D31">
                  <a:lumMod val="50000"/>
                </a:srgbClr>
              </a:solidFill>
              <a:latin typeface="Calibri" panose="020F0502020204030204"/>
              <a:ea typeface="Calibri"/>
              <a:cs typeface="Arial"/>
            </a:endParaRPr>
          </a:p>
        </p:txBody>
      </p:sp>
      <p:sp>
        <p:nvSpPr>
          <p:cNvPr id="2" name="TextBox 1">
            <a:extLst>
              <a:ext uri="{FF2B5EF4-FFF2-40B4-BE49-F238E27FC236}">
                <a16:creationId xmlns:a16="http://schemas.microsoft.com/office/drawing/2014/main" id="{FF69104F-A9EF-EE48-858D-F7C8295BDDE6}"/>
              </a:ext>
            </a:extLst>
          </p:cNvPr>
          <p:cNvSpPr txBox="1"/>
          <p:nvPr/>
        </p:nvSpPr>
        <p:spPr>
          <a:xfrm>
            <a:off x="0" y="8521005"/>
            <a:ext cx="6073455" cy="1384995"/>
          </a:xfrm>
          <a:prstGeom prst="rect">
            <a:avLst/>
          </a:prstGeom>
          <a:solidFill>
            <a:schemeClr val="accent4">
              <a:lumMod val="20000"/>
              <a:lumOff val="80000"/>
            </a:schemeClr>
          </a:solidFill>
        </p:spPr>
        <p:txBody>
          <a:bodyPr wrap="square" rtlCol="0">
            <a:spAutoFit/>
          </a:bodyPr>
          <a:lstStyle/>
          <a:p>
            <a:r>
              <a:rPr lang="en-US" sz="1050" dirty="0">
                <a:solidFill>
                  <a:srgbClr val="FF0000"/>
                </a:solidFill>
              </a:rPr>
              <a:t>*</a:t>
            </a:r>
            <a:r>
              <a:rPr lang="en-US" sz="1050" dirty="0"/>
              <a:t>e-Learning Courses on Segregation of Waste at Source (SBM e-learning portal), Waste Collection from Quarantined Homes and Handling of Covid Waste </a:t>
            </a:r>
          </a:p>
          <a:p>
            <a:r>
              <a:rPr lang="en-US" sz="1050" dirty="0">
                <a:solidFill>
                  <a:srgbClr val="FF0000"/>
                </a:solidFill>
              </a:rPr>
              <a:t>**</a:t>
            </a:r>
            <a:r>
              <a:rPr lang="en-US" sz="1050" dirty="0"/>
              <a:t> Female sanitation workers to be linked to schemes which specifically focus on women’s welfare. Suggested themes that must be focused on include </a:t>
            </a:r>
            <a:r>
              <a:rPr lang="en-US" sz="1050" b="1" dirty="0"/>
              <a:t>women’s health</a:t>
            </a:r>
            <a:r>
              <a:rPr lang="en-US" sz="1050" dirty="0"/>
              <a:t> such as </a:t>
            </a:r>
            <a:r>
              <a:rPr lang="en-US" sz="1050" u="sng" dirty="0">
                <a:hlinkClick r:id="rId4"/>
              </a:rPr>
              <a:t>Janani Shishu Suraksha Karyakaram</a:t>
            </a:r>
            <a:r>
              <a:rPr lang="en-US" sz="1050" dirty="0"/>
              <a:t> (JSSK) focusing on the health of pregnant women and newborns) and </a:t>
            </a:r>
            <a:r>
              <a:rPr lang="en-US" sz="1050" b="1" dirty="0"/>
              <a:t>financial empowerment</a:t>
            </a:r>
            <a:r>
              <a:rPr lang="en-US" sz="1050" dirty="0"/>
              <a:t> such the </a:t>
            </a:r>
            <a:r>
              <a:rPr lang="en-US" sz="1050" u="sng" dirty="0">
                <a:hlinkClick r:id="rId5"/>
              </a:rPr>
              <a:t>Rashtriya Mahila Kosh</a:t>
            </a:r>
            <a:r>
              <a:rPr lang="en-US" sz="1050" u="sng" dirty="0"/>
              <a:t>. </a:t>
            </a:r>
            <a:r>
              <a:rPr lang="en-US" sz="1050" dirty="0"/>
              <a:t>Any other state identified State sponsored schemes that focus on women’s welfare may be considered for this inclusion.</a:t>
            </a:r>
            <a:r>
              <a:rPr lang="en-IN" sz="1050" dirty="0"/>
              <a:t>    </a:t>
            </a:r>
            <a:r>
              <a:rPr lang="en-US" sz="1050" dirty="0"/>
              <a:t>Schemes for the third gender (such as </a:t>
            </a:r>
            <a:r>
              <a:rPr lang="en-US" sz="1050" u="sng" dirty="0">
                <a:hlinkClick r:id="rId6"/>
              </a:rPr>
              <a:t>Garima Greh</a:t>
            </a:r>
            <a:r>
              <a:rPr lang="en-US" sz="1050" dirty="0"/>
              <a:t> (in Gujarat), </a:t>
            </a:r>
            <a:r>
              <a:rPr lang="en-US" sz="1050" u="sng" dirty="0">
                <a:hlinkClick r:id="rId7"/>
              </a:rPr>
              <a:t>Sweekruti Scheme</a:t>
            </a:r>
            <a:r>
              <a:rPr lang="en-US" sz="1050" dirty="0"/>
              <a:t> by Odisha govt) may also be considered as part of this indicators.</a:t>
            </a:r>
          </a:p>
        </p:txBody>
      </p:sp>
      <p:sp>
        <p:nvSpPr>
          <p:cNvPr id="9" name="Bevel 8">
            <a:extLst>
              <a:ext uri="{FF2B5EF4-FFF2-40B4-BE49-F238E27FC236}">
                <a16:creationId xmlns:a16="http://schemas.microsoft.com/office/drawing/2014/main" id="{60EDBD12-9ECB-1A47-8A49-66E5C26A3A5D}"/>
              </a:ext>
            </a:extLst>
          </p:cNvPr>
          <p:cNvSpPr/>
          <p:nvPr/>
        </p:nvSpPr>
        <p:spPr>
          <a:xfrm>
            <a:off x="1284931" y="21755"/>
            <a:ext cx="4345289" cy="379501"/>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People First</a:t>
            </a:r>
          </a:p>
        </p:txBody>
      </p:sp>
      <p:sp>
        <p:nvSpPr>
          <p:cNvPr id="6" name="Slide Number Placeholder 5">
            <a:extLst>
              <a:ext uri="{FF2B5EF4-FFF2-40B4-BE49-F238E27FC236}">
                <a16:creationId xmlns:a16="http://schemas.microsoft.com/office/drawing/2014/main" id="{ACA0C279-45B4-4F45-B741-14123A99E351}"/>
              </a:ext>
            </a:extLst>
          </p:cNvPr>
          <p:cNvSpPr>
            <a:spLocks noGrp="1"/>
          </p:cNvSpPr>
          <p:nvPr>
            <p:ph type="sldNum" sz="quarter" idx="12"/>
          </p:nvPr>
        </p:nvSpPr>
        <p:spPr/>
        <p:txBody>
          <a:bodyPr/>
          <a:lstStyle/>
          <a:p>
            <a:fld id="{871FDAF4-F9BA-4E6E-AE28-9371978FF90C}" type="slidenum">
              <a:rPr lang="en-US" smtClean="0"/>
              <a:t>35</a:t>
            </a:fld>
            <a:endParaRPr lang="en-US"/>
          </a:p>
        </p:txBody>
      </p:sp>
    </p:spTree>
    <p:extLst>
      <p:ext uri="{BB962C8B-B14F-4D97-AF65-F5344CB8AC3E}">
        <p14:creationId xmlns:p14="http://schemas.microsoft.com/office/powerpoint/2010/main" val="3877075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3">
            <a:extLst>
              <a:ext uri="{FF2B5EF4-FFF2-40B4-BE49-F238E27FC236}">
                <a16:creationId xmlns:a16="http://schemas.microsoft.com/office/drawing/2014/main" id="{70F0B164-1098-4741-B272-8D26F0C9A19B}"/>
              </a:ext>
            </a:extLst>
          </p:cNvPr>
          <p:cNvSpPr/>
          <p:nvPr/>
        </p:nvSpPr>
        <p:spPr>
          <a:xfrm>
            <a:off x="-3702" y="1462834"/>
            <a:ext cx="1002038" cy="1800447"/>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2000" b="1" dirty="0">
                <a:solidFill>
                  <a:schemeClr val="tx1"/>
                </a:solidFill>
                <a:latin typeface="Arial"/>
                <a:ea typeface="Calibri"/>
                <a:cs typeface="Times New Roman"/>
              </a:rPr>
              <a:t>1.7 </a:t>
            </a:r>
          </a:p>
          <a:p>
            <a:pPr algn="ctr" defTabSz="1320816">
              <a:lnSpc>
                <a:spcPct val="107000"/>
              </a:lnSpc>
              <a:spcAft>
                <a:spcPts val="1121"/>
              </a:spcAft>
              <a:defRPr/>
            </a:pPr>
            <a:r>
              <a:rPr lang="en-SG" b="1" dirty="0">
                <a:solidFill>
                  <a:schemeClr val="tx1"/>
                </a:solidFill>
                <a:latin typeface="Arial"/>
                <a:ea typeface="Calibri"/>
                <a:cs typeface="Times New Roman"/>
              </a:rPr>
              <a:t>(</a:t>
            </a:r>
            <a:r>
              <a:rPr lang="en-SG" b="1" dirty="0" err="1">
                <a:solidFill>
                  <a:schemeClr val="tx1"/>
                </a:solidFill>
                <a:latin typeface="Arial"/>
                <a:ea typeface="Calibri"/>
                <a:cs typeface="Times New Roman"/>
              </a:rPr>
              <a:t>a&amp;b</a:t>
            </a:r>
            <a:r>
              <a:rPr lang="en-SG" b="1" dirty="0">
                <a:solidFill>
                  <a:schemeClr val="tx1"/>
                </a:solidFill>
                <a:latin typeface="Arial"/>
                <a:ea typeface="Calibri"/>
                <a:cs typeface="Times New Roman"/>
              </a:rPr>
              <a:t>)</a:t>
            </a:r>
          </a:p>
        </p:txBody>
      </p:sp>
      <p:sp>
        <p:nvSpPr>
          <p:cNvPr id="11" name="Rounded Rectangle 10">
            <a:extLst>
              <a:ext uri="{FF2B5EF4-FFF2-40B4-BE49-F238E27FC236}">
                <a16:creationId xmlns:a16="http://schemas.microsoft.com/office/drawing/2014/main" id="{50229109-2225-F046-AF9B-1E19600922BA}"/>
              </a:ext>
            </a:extLst>
          </p:cNvPr>
          <p:cNvSpPr/>
          <p:nvPr/>
        </p:nvSpPr>
        <p:spPr>
          <a:xfrm>
            <a:off x="1000668" y="28111"/>
            <a:ext cx="5819066" cy="4713783"/>
          </a:xfrm>
          <a:prstGeom prst="roundRect">
            <a:avLst>
              <a:gd name="adj" fmla="val 5692"/>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spcAft>
                <a:spcPts val="1088"/>
              </a:spcAft>
              <a:defRPr/>
            </a:pPr>
            <a:r>
              <a:rPr lang="en-US" sz="1600" b="1" dirty="0">
                <a:solidFill>
                  <a:prstClr val="black"/>
                </a:solidFill>
                <a:latin typeface="Calibri" panose="020F0502020204030204"/>
                <a:ea typeface="Calibri"/>
                <a:cs typeface="Arial"/>
              </a:rPr>
              <a:t>Benefits extended </a:t>
            </a:r>
            <a:r>
              <a:rPr lang="en-US" sz="1600" dirty="0">
                <a:solidFill>
                  <a:prstClr val="black"/>
                </a:solidFill>
                <a:latin typeface="Calibri" panose="020F0502020204030204"/>
                <a:ea typeface="Calibri"/>
                <a:cs typeface="Arial"/>
              </a:rPr>
              <a:t>to all </a:t>
            </a:r>
            <a:r>
              <a:rPr lang="en-US" sz="1600" b="1" dirty="0">
                <a:solidFill>
                  <a:prstClr val="black"/>
                </a:solidFill>
                <a:latin typeface="Calibri" panose="020F0502020204030204"/>
                <a:ea typeface="Calibri"/>
                <a:cs typeface="Arial"/>
              </a:rPr>
              <a:t>Sanitary workers </a:t>
            </a:r>
            <a:r>
              <a:rPr lang="en-US" sz="1600" dirty="0">
                <a:solidFill>
                  <a:prstClr val="black"/>
                </a:solidFill>
                <a:latin typeface="Calibri" panose="020F0502020204030204"/>
                <a:ea typeface="Calibri"/>
                <a:cs typeface="Arial"/>
              </a:rPr>
              <a:t>&amp;</a:t>
            </a:r>
            <a:r>
              <a:rPr lang="en-US" sz="1600" b="1" dirty="0">
                <a:solidFill>
                  <a:prstClr val="black"/>
                </a:solidFill>
                <a:latin typeface="Calibri" panose="020F0502020204030204"/>
                <a:ea typeface="Calibri"/>
                <a:cs typeface="Arial"/>
              </a:rPr>
              <a:t> Informal Waste Pickers </a:t>
            </a:r>
            <a:r>
              <a:rPr lang="en-US" sz="1600" dirty="0">
                <a:solidFill>
                  <a:prstClr val="black"/>
                </a:solidFill>
                <a:latin typeface="Calibri" panose="020F0502020204030204"/>
                <a:ea typeface="Calibri"/>
                <a:cs typeface="Arial"/>
              </a:rPr>
              <a:t>..</a:t>
            </a:r>
            <a:endParaRPr lang="en-US" sz="1600" b="1" dirty="0">
              <a:solidFill>
                <a:prstClr val="black"/>
              </a:solidFill>
              <a:latin typeface="Calibri" panose="020F0502020204030204"/>
              <a:ea typeface="Calibri"/>
              <a:cs typeface="Arial"/>
            </a:endParaRPr>
          </a:p>
          <a:p>
            <a:pPr marL="436463" indent="-436463" defTabSz="1320816">
              <a:spcAft>
                <a:spcPts val="1088"/>
              </a:spcAft>
              <a:buFont typeface="+mj-lt"/>
              <a:buAutoNum type="arabicPeriod"/>
              <a:defRPr/>
            </a:pPr>
            <a:r>
              <a:rPr lang="en-US" sz="1600" dirty="0">
                <a:solidFill>
                  <a:srgbClr val="804000"/>
                </a:solidFill>
                <a:latin typeface="Calibri" panose="020F0502020204030204"/>
                <a:ea typeface="Calibri"/>
                <a:cs typeface="Arial"/>
              </a:rPr>
              <a:t>Provision of personal protection equipment (PPE) </a:t>
            </a:r>
            <a:endParaRPr lang="en-US" sz="1600" dirty="0">
              <a:solidFill>
                <a:srgbClr val="800000"/>
              </a:solidFill>
              <a:latin typeface="Calibri" panose="020F0502020204030204"/>
              <a:ea typeface="Calibri"/>
              <a:cs typeface="Arial"/>
            </a:endParaRPr>
          </a:p>
          <a:p>
            <a:pPr marL="436463" indent="-436463" defTabSz="1320816">
              <a:spcAft>
                <a:spcPts val="1088"/>
              </a:spcAft>
              <a:buFont typeface="+mj-lt"/>
              <a:buAutoNum type="arabicPeriod"/>
              <a:defRPr/>
            </a:pPr>
            <a:r>
              <a:rPr lang="en-US" sz="1600" dirty="0">
                <a:solidFill>
                  <a:srgbClr val="800000"/>
                </a:solidFill>
                <a:latin typeface="Calibri" panose="020F0502020204030204"/>
                <a:ea typeface="Calibri"/>
                <a:cs typeface="Arial"/>
              </a:rPr>
              <a:t>All Sanitary Workers &amp; Informal Waste Pickers completed 3 trainings</a:t>
            </a:r>
          </a:p>
          <a:p>
            <a:pPr marL="436463" indent="-436463" defTabSz="1320816">
              <a:spcAft>
                <a:spcPts val="1088"/>
              </a:spcAft>
              <a:buFont typeface="+mj-lt"/>
              <a:buAutoNum type="arabicPeriod"/>
              <a:defRPr/>
            </a:pPr>
            <a:r>
              <a:rPr lang="en-US" sz="1600" dirty="0">
                <a:solidFill>
                  <a:srgbClr val="800000"/>
                </a:solidFill>
                <a:latin typeface="Calibri" panose="020F0502020204030204"/>
                <a:ea typeface="Calibri"/>
                <a:cs typeface="Arial"/>
              </a:rPr>
              <a:t>Digital record of all Sanitary Workers (including Informal) maintained</a:t>
            </a:r>
            <a:endParaRPr lang="en-US" sz="1600" i="1" dirty="0">
              <a:solidFill>
                <a:srgbClr val="804000"/>
              </a:solidFill>
              <a:latin typeface="Calibri" panose="020F0502020204030204"/>
              <a:ea typeface="Calibri"/>
              <a:cs typeface="Arial"/>
            </a:endParaRPr>
          </a:p>
          <a:p>
            <a:pPr marL="436463" indent="-436463" defTabSz="1320816">
              <a:spcAft>
                <a:spcPts val="1088"/>
              </a:spcAft>
              <a:buFont typeface="+mj-lt"/>
              <a:buAutoNum type="arabicPeriod"/>
              <a:defRPr/>
            </a:pPr>
            <a:r>
              <a:rPr lang="en-US" sz="1600" dirty="0">
                <a:solidFill>
                  <a:srgbClr val="804000"/>
                </a:solidFill>
                <a:latin typeface="Calibri" panose="020F0502020204030204"/>
                <a:ea typeface="Calibri"/>
                <a:cs typeface="Arial"/>
              </a:rPr>
              <a:t>All Informal Workers have been facilitated to link with at least three eligible government schemes </a:t>
            </a:r>
          </a:p>
          <a:p>
            <a:pPr marL="436463" indent="-436463">
              <a:spcAft>
                <a:spcPts val="1088"/>
              </a:spcAft>
              <a:buFont typeface="+mj-lt"/>
              <a:buAutoNum type="arabicPeriod"/>
              <a:defRPr/>
            </a:pPr>
            <a:r>
              <a:rPr lang="en-US" sz="1600" dirty="0">
                <a:solidFill>
                  <a:srgbClr val="804000"/>
                </a:solidFill>
                <a:ea typeface="Calibri"/>
                <a:cs typeface="Arial"/>
              </a:rPr>
              <a:t>Monthly recognition of best performing Sanitary Workers in EACH WARD </a:t>
            </a:r>
          </a:p>
          <a:p>
            <a:pPr marL="436463" indent="-436463">
              <a:spcAft>
                <a:spcPts val="1088"/>
              </a:spcAft>
              <a:buFont typeface="+mj-lt"/>
              <a:buAutoNum type="arabicPeriod"/>
              <a:defRPr/>
            </a:pPr>
            <a:r>
              <a:rPr lang="en-US" sz="1600" dirty="0">
                <a:solidFill>
                  <a:srgbClr val="804000"/>
                </a:solidFill>
                <a:ea typeface="Calibri"/>
                <a:cs typeface="Arial"/>
              </a:rPr>
              <a:t>All Informal Waste Pickers have been issued I-Card</a:t>
            </a:r>
          </a:p>
          <a:p>
            <a:pPr marL="436463" indent="-436463">
              <a:spcAft>
                <a:spcPts val="1088"/>
              </a:spcAft>
              <a:buFont typeface="+mj-lt"/>
              <a:buAutoNum type="arabicPeriod"/>
              <a:defRPr/>
            </a:pPr>
            <a:r>
              <a:rPr lang="en-US" sz="1600" dirty="0">
                <a:solidFill>
                  <a:srgbClr val="804000"/>
                </a:solidFill>
                <a:latin typeface="Calibri" panose="020F0502020204030204"/>
                <a:ea typeface="Calibri"/>
                <a:cs typeface="Arial"/>
              </a:rPr>
              <a:t>All Informal Workers identified have been provided with livelihood opportunities</a:t>
            </a:r>
            <a:endParaRPr lang="en-US" sz="1600" dirty="0">
              <a:solidFill>
                <a:srgbClr val="ED7D31">
                  <a:lumMod val="50000"/>
                </a:srgbClr>
              </a:solidFill>
              <a:latin typeface="Calibri" panose="020F0502020204030204"/>
              <a:ea typeface="Calibri"/>
              <a:cs typeface="Arial"/>
            </a:endParaRPr>
          </a:p>
        </p:txBody>
      </p:sp>
      <p:grpSp>
        <p:nvGrpSpPr>
          <p:cNvPr id="2" name="Group 1">
            <a:extLst>
              <a:ext uri="{FF2B5EF4-FFF2-40B4-BE49-F238E27FC236}">
                <a16:creationId xmlns:a16="http://schemas.microsoft.com/office/drawing/2014/main" id="{F2F31182-0C49-47BB-B027-8D9B0D30A990}"/>
              </a:ext>
            </a:extLst>
          </p:cNvPr>
          <p:cNvGrpSpPr/>
          <p:nvPr/>
        </p:nvGrpSpPr>
        <p:grpSpPr>
          <a:xfrm>
            <a:off x="13510" y="4952999"/>
            <a:ext cx="1249233" cy="4090583"/>
            <a:chOff x="-5992046" y="5822161"/>
            <a:chExt cx="922547" cy="3064256"/>
          </a:xfrm>
        </p:grpSpPr>
        <p:sp>
          <p:nvSpPr>
            <p:cNvPr id="12" name="object 5">
              <a:extLst>
                <a:ext uri="{FF2B5EF4-FFF2-40B4-BE49-F238E27FC236}">
                  <a16:creationId xmlns:a16="http://schemas.microsoft.com/office/drawing/2014/main" id="{407DC265-4278-5F48-9AB6-4FCC4DD39FA5}"/>
                </a:ext>
              </a:extLst>
            </p:cNvPr>
            <p:cNvSpPr/>
            <p:nvPr/>
          </p:nvSpPr>
          <p:spPr>
            <a:xfrm>
              <a:off x="-5992046" y="5822161"/>
              <a:ext cx="922547" cy="3064256"/>
            </a:xfrm>
            <a:custGeom>
              <a:avLst/>
              <a:gdLst/>
              <a:ahLst/>
              <a:cxnLst/>
              <a:rect l="l" t="t" r="r" b="b"/>
              <a:pathLst>
                <a:path w="1656588" h="2121407">
                  <a:moveTo>
                    <a:pt x="1380490" y="0"/>
                  </a:moveTo>
                  <a:lnTo>
                    <a:pt x="276098" y="0"/>
                  </a:lnTo>
                  <a:lnTo>
                    <a:pt x="253453" y="914"/>
                  </a:lnTo>
                  <a:lnTo>
                    <a:pt x="209749" y="8021"/>
                  </a:lnTo>
                  <a:lnTo>
                    <a:pt x="168629" y="21691"/>
                  </a:lnTo>
                  <a:lnTo>
                    <a:pt x="130662" y="41355"/>
                  </a:lnTo>
                  <a:lnTo>
                    <a:pt x="96417" y="66447"/>
                  </a:lnTo>
                  <a:lnTo>
                    <a:pt x="66462" y="96399"/>
                  </a:lnTo>
                  <a:lnTo>
                    <a:pt x="41366" y="130642"/>
                  </a:lnTo>
                  <a:lnTo>
                    <a:pt x="21697" y="168610"/>
                  </a:lnTo>
                  <a:lnTo>
                    <a:pt x="8024" y="209734"/>
                  </a:lnTo>
                  <a:lnTo>
                    <a:pt x="915" y="253447"/>
                  </a:lnTo>
                  <a:lnTo>
                    <a:pt x="0" y="276098"/>
                  </a:lnTo>
                  <a:lnTo>
                    <a:pt x="0" y="1845310"/>
                  </a:lnTo>
                  <a:lnTo>
                    <a:pt x="3613" y="1890092"/>
                  </a:lnTo>
                  <a:lnTo>
                    <a:pt x="14075" y="1932575"/>
                  </a:lnTo>
                  <a:lnTo>
                    <a:pt x="30817" y="1972189"/>
                  </a:lnTo>
                  <a:lnTo>
                    <a:pt x="53271" y="2008366"/>
                  </a:lnTo>
                  <a:lnTo>
                    <a:pt x="80868" y="2040537"/>
                  </a:lnTo>
                  <a:lnTo>
                    <a:pt x="113039" y="2068134"/>
                  </a:lnTo>
                  <a:lnTo>
                    <a:pt x="149216" y="2090588"/>
                  </a:lnTo>
                  <a:lnTo>
                    <a:pt x="188830" y="2107331"/>
                  </a:lnTo>
                  <a:lnTo>
                    <a:pt x="231313" y="2117794"/>
                  </a:lnTo>
                  <a:lnTo>
                    <a:pt x="276098" y="2121408"/>
                  </a:lnTo>
                  <a:lnTo>
                    <a:pt x="1380490" y="2121408"/>
                  </a:lnTo>
                  <a:lnTo>
                    <a:pt x="1425284" y="2117794"/>
                  </a:lnTo>
                  <a:lnTo>
                    <a:pt x="1467774" y="2107331"/>
                  </a:lnTo>
                  <a:lnTo>
                    <a:pt x="1507391" y="2090588"/>
                  </a:lnTo>
                  <a:lnTo>
                    <a:pt x="1543568" y="2068134"/>
                  </a:lnTo>
                  <a:lnTo>
                    <a:pt x="1575736" y="2040537"/>
                  </a:lnTo>
                  <a:lnTo>
                    <a:pt x="1603329" y="2008366"/>
                  </a:lnTo>
                  <a:lnTo>
                    <a:pt x="1625778" y="1972189"/>
                  </a:lnTo>
                  <a:lnTo>
                    <a:pt x="1642516" y="1932575"/>
                  </a:lnTo>
                  <a:lnTo>
                    <a:pt x="1652975" y="1890092"/>
                  </a:lnTo>
                  <a:lnTo>
                    <a:pt x="1656588" y="1845310"/>
                  </a:lnTo>
                  <a:lnTo>
                    <a:pt x="1656588" y="276098"/>
                  </a:lnTo>
                  <a:lnTo>
                    <a:pt x="1652975" y="231303"/>
                  </a:lnTo>
                  <a:lnTo>
                    <a:pt x="1642516" y="188813"/>
                  </a:lnTo>
                  <a:lnTo>
                    <a:pt x="1625778" y="149196"/>
                  </a:lnTo>
                  <a:lnTo>
                    <a:pt x="1603329" y="113019"/>
                  </a:lnTo>
                  <a:lnTo>
                    <a:pt x="1575736" y="80851"/>
                  </a:lnTo>
                  <a:lnTo>
                    <a:pt x="1543568" y="53258"/>
                  </a:lnTo>
                  <a:lnTo>
                    <a:pt x="1507391" y="30809"/>
                  </a:lnTo>
                  <a:lnTo>
                    <a:pt x="1467774" y="14071"/>
                  </a:lnTo>
                  <a:lnTo>
                    <a:pt x="1425284" y="3612"/>
                  </a:lnTo>
                  <a:lnTo>
                    <a:pt x="1380490" y="0"/>
                  </a:lnTo>
                  <a:close/>
                </a:path>
              </a:pathLst>
            </a:custGeom>
            <a:solidFill>
              <a:srgbClr val="C5DFB4"/>
            </a:solidFill>
          </p:spPr>
          <p:txBody>
            <a:bodyPr wrap="square" lIns="0" tIns="0" rIns="0" bIns="0" rtlCol="0">
              <a:noAutofit/>
            </a:bodyPr>
            <a:lstStyle/>
            <a:p>
              <a:endParaRPr sz="1600"/>
            </a:p>
          </p:txBody>
        </p:sp>
        <p:sp>
          <p:nvSpPr>
            <p:cNvPr id="13" name="object 6">
              <a:extLst>
                <a:ext uri="{FF2B5EF4-FFF2-40B4-BE49-F238E27FC236}">
                  <a16:creationId xmlns:a16="http://schemas.microsoft.com/office/drawing/2014/main" id="{F0D2372A-DA99-1446-AA72-50F0C339DF54}"/>
                </a:ext>
              </a:extLst>
            </p:cNvPr>
            <p:cNvSpPr/>
            <p:nvPr/>
          </p:nvSpPr>
          <p:spPr>
            <a:xfrm>
              <a:off x="-5992046" y="5822161"/>
              <a:ext cx="922547" cy="3064256"/>
            </a:xfrm>
            <a:custGeom>
              <a:avLst/>
              <a:gdLst/>
              <a:ahLst/>
              <a:cxnLst/>
              <a:rect l="l" t="t" r="r" b="b"/>
              <a:pathLst>
                <a:path w="1656588" h="2121407">
                  <a:moveTo>
                    <a:pt x="0" y="276098"/>
                  </a:moveTo>
                  <a:lnTo>
                    <a:pt x="3613" y="231303"/>
                  </a:lnTo>
                  <a:lnTo>
                    <a:pt x="14075" y="188813"/>
                  </a:lnTo>
                  <a:lnTo>
                    <a:pt x="30817" y="149196"/>
                  </a:lnTo>
                  <a:lnTo>
                    <a:pt x="53271" y="113019"/>
                  </a:lnTo>
                  <a:lnTo>
                    <a:pt x="80868" y="80851"/>
                  </a:lnTo>
                  <a:lnTo>
                    <a:pt x="113039" y="53258"/>
                  </a:lnTo>
                  <a:lnTo>
                    <a:pt x="149216" y="30809"/>
                  </a:lnTo>
                  <a:lnTo>
                    <a:pt x="188830" y="14071"/>
                  </a:lnTo>
                  <a:lnTo>
                    <a:pt x="231313" y="3612"/>
                  </a:lnTo>
                  <a:lnTo>
                    <a:pt x="276098" y="0"/>
                  </a:lnTo>
                  <a:lnTo>
                    <a:pt x="1380490" y="0"/>
                  </a:lnTo>
                  <a:lnTo>
                    <a:pt x="1425284" y="3612"/>
                  </a:lnTo>
                  <a:lnTo>
                    <a:pt x="1467774" y="14071"/>
                  </a:lnTo>
                  <a:lnTo>
                    <a:pt x="1507391" y="30809"/>
                  </a:lnTo>
                  <a:lnTo>
                    <a:pt x="1543568" y="53258"/>
                  </a:lnTo>
                  <a:lnTo>
                    <a:pt x="1575736" y="80851"/>
                  </a:lnTo>
                  <a:lnTo>
                    <a:pt x="1603329" y="113019"/>
                  </a:lnTo>
                  <a:lnTo>
                    <a:pt x="1625778" y="149196"/>
                  </a:lnTo>
                  <a:lnTo>
                    <a:pt x="1642516" y="188813"/>
                  </a:lnTo>
                  <a:lnTo>
                    <a:pt x="1652975" y="231303"/>
                  </a:lnTo>
                  <a:lnTo>
                    <a:pt x="1656588" y="276098"/>
                  </a:lnTo>
                  <a:lnTo>
                    <a:pt x="1656588" y="1845310"/>
                  </a:lnTo>
                  <a:lnTo>
                    <a:pt x="1652975" y="1890092"/>
                  </a:lnTo>
                  <a:lnTo>
                    <a:pt x="1642516" y="1932575"/>
                  </a:lnTo>
                  <a:lnTo>
                    <a:pt x="1625778" y="1972189"/>
                  </a:lnTo>
                  <a:lnTo>
                    <a:pt x="1603329" y="2008366"/>
                  </a:lnTo>
                  <a:lnTo>
                    <a:pt x="1575736" y="2040537"/>
                  </a:lnTo>
                  <a:lnTo>
                    <a:pt x="1543568" y="2068134"/>
                  </a:lnTo>
                  <a:lnTo>
                    <a:pt x="1507391" y="2090588"/>
                  </a:lnTo>
                  <a:lnTo>
                    <a:pt x="1467774" y="2107331"/>
                  </a:lnTo>
                  <a:lnTo>
                    <a:pt x="1425284" y="2117794"/>
                  </a:lnTo>
                  <a:lnTo>
                    <a:pt x="1380490" y="2121408"/>
                  </a:lnTo>
                  <a:lnTo>
                    <a:pt x="276098" y="2121408"/>
                  </a:lnTo>
                  <a:lnTo>
                    <a:pt x="231313" y="2117794"/>
                  </a:lnTo>
                  <a:lnTo>
                    <a:pt x="188830" y="2107331"/>
                  </a:lnTo>
                  <a:lnTo>
                    <a:pt x="149216" y="2090588"/>
                  </a:lnTo>
                  <a:lnTo>
                    <a:pt x="113039" y="2068134"/>
                  </a:lnTo>
                  <a:lnTo>
                    <a:pt x="80868" y="2040537"/>
                  </a:lnTo>
                  <a:lnTo>
                    <a:pt x="53271" y="2008366"/>
                  </a:lnTo>
                  <a:lnTo>
                    <a:pt x="30817" y="1972189"/>
                  </a:lnTo>
                  <a:lnTo>
                    <a:pt x="14075" y="1932575"/>
                  </a:lnTo>
                  <a:lnTo>
                    <a:pt x="3613" y="1890092"/>
                  </a:lnTo>
                  <a:lnTo>
                    <a:pt x="0" y="1845310"/>
                  </a:lnTo>
                  <a:lnTo>
                    <a:pt x="0" y="276098"/>
                  </a:lnTo>
                  <a:close/>
                </a:path>
              </a:pathLst>
            </a:custGeom>
            <a:ln w="12192">
              <a:solidFill>
                <a:srgbClr val="41709C"/>
              </a:solidFill>
            </a:ln>
          </p:spPr>
          <p:txBody>
            <a:bodyPr wrap="square" lIns="0" tIns="0" rIns="0" bIns="0" rtlCol="0">
              <a:noAutofit/>
            </a:bodyPr>
            <a:lstStyle/>
            <a:p>
              <a:endParaRPr sz="1600"/>
            </a:p>
          </p:txBody>
        </p:sp>
        <p:sp>
          <p:nvSpPr>
            <p:cNvPr id="14" name="object 7">
              <a:extLst>
                <a:ext uri="{FF2B5EF4-FFF2-40B4-BE49-F238E27FC236}">
                  <a16:creationId xmlns:a16="http://schemas.microsoft.com/office/drawing/2014/main" id="{BB413AAB-474F-3D4F-90BC-30F6A389C410}"/>
                </a:ext>
              </a:extLst>
            </p:cNvPr>
            <p:cNvSpPr txBox="1"/>
            <p:nvPr/>
          </p:nvSpPr>
          <p:spPr>
            <a:xfrm>
              <a:off x="-5897182" y="5947269"/>
              <a:ext cx="732013" cy="827335"/>
            </a:xfrm>
            <a:prstGeom prst="rect">
              <a:avLst/>
            </a:prstGeom>
          </p:spPr>
          <p:txBody>
            <a:bodyPr vert="horz" wrap="square" lIns="0" tIns="0" rIns="0" bIns="0" rtlCol="0">
              <a:noAutofit/>
            </a:bodyPr>
            <a:lstStyle/>
            <a:p>
              <a:pPr marL="18345" marR="18345" indent="6420"/>
              <a:r>
                <a:rPr sz="1600" b="1" dirty="0">
                  <a:latin typeface="Calibri"/>
                  <a:cs typeface="Calibri"/>
                </a:rPr>
                <a:t>M</a:t>
              </a:r>
              <a:r>
                <a:rPr sz="1600" b="1" spc="-15" dirty="0">
                  <a:latin typeface="Calibri"/>
                  <a:cs typeface="Calibri"/>
                </a:rPr>
                <a:t>eth</a:t>
              </a:r>
              <a:r>
                <a:rPr sz="1600" b="1" spc="-7" dirty="0">
                  <a:latin typeface="Calibri"/>
                  <a:cs typeface="Calibri"/>
                </a:rPr>
                <a:t>o</a:t>
              </a:r>
              <a:r>
                <a:rPr sz="1600" b="1" spc="-15" dirty="0">
                  <a:latin typeface="Calibri"/>
                  <a:cs typeface="Calibri"/>
                </a:rPr>
                <a:t>d</a:t>
              </a:r>
              <a:r>
                <a:rPr sz="1600" b="1" spc="-29" dirty="0">
                  <a:latin typeface="Calibri"/>
                  <a:cs typeface="Calibri"/>
                </a:rPr>
                <a:t>o</a:t>
              </a:r>
              <a:r>
                <a:rPr sz="1600" b="1" spc="-7" dirty="0">
                  <a:latin typeface="Calibri"/>
                  <a:cs typeface="Calibri"/>
                </a:rPr>
                <a:t>l</a:t>
              </a:r>
              <a:r>
                <a:rPr sz="1600" b="1" spc="-29" dirty="0">
                  <a:latin typeface="Calibri"/>
                  <a:cs typeface="Calibri"/>
                </a:rPr>
                <a:t>o</a:t>
              </a:r>
              <a:r>
                <a:rPr sz="1600" b="1" spc="-15" dirty="0">
                  <a:latin typeface="Calibri"/>
                  <a:cs typeface="Calibri"/>
                </a:rPr>
                <a:t>gy</a:t>
              </a:r>
              <a:r>
                <a:rPr sz="1600" b="1" spc="-7" dirty="0">
                  <a:latin typeface="Calibri"/>
                  <a:cs typeface="Calibri"/>
                </a:rPr>
                <a:t> </a:t>
              </a:r>
              <a:r>
                <a:rPr sz="1600" b="1" spc="-43" dirty="0">
                  <a:latin typeface="Calibri"/>
                  <a:cs typeface="Calibri"/>
                </a:rPr>
                <a:t>f</a:t>
              </a:r>
              <a:r>
                <a:rPr sz="1600" b="1" dirty="0">
                  <a:latin typeface="Calibri"/>
                  <a:cs typeface="Calibri"/>
                </a:rPr>
                <a:t>or</a:t>
              </a:r>
              <a:r>
                <a:rPr sz="1600" b="1" spc="-7" dirty="0">
                  <a:latin typeface="Calibri"/>
                  <a:cs typeface="Calibri"/>
                </a:rPr>
                <a:t> </a:t>
              </a:r>
              <a:r>
                <a:rPr sz="1600" b="1" spc="-137" dirty="0">
                  <a:latin typeface="Calibri"/>
                  <a:cs typeface="Calibri"/>
                </a:rPr>
                <a:t>V</a:t>
              </a:r>
              <a:r>
                <a:rPr sz="1600" b="1" spc="-15" dirty="0">
                  <a:latin typeface="Calibri"/>
                  <a:cs typeface="Calibri"/>
                </a:rPr>
                <a:t>ali</a:t>
              </a:r>
              <a:r>
                <a:rPr sz="1600" b="1" spc="-7" dirty="0">
                  <a:latin typeface="Calibri"/>
                  <a:cs typeface="Calibri"/>
                </a:rPr>
                <a:t>d</a:t>
              </a:r>
              <a:r>
                <a:rPr sz="1600" b="1" spc="-36" dirty="0">
                  <a:latin typeface="Calibri"/>
                  <a:cs typeface="Calibri"/>
                </a:rPr>
                <a:t>a</a:t>
              </a:r>
              <a:r>
                <a:rPr sz="1600" b="1" spc="-15" dirty="0">
                  <a:latin typeface="Calibri"/>
                  <a:cs typeface="Calibri"/>
                </a:rPr>
                <a:t>ti</a:t>
              </a:r>
              <a:r>
                <a:rPr sz="1600" b="1" spc="-29" dirty="0">
                  <a:latin typeface="Calibri"/>
                  <a:cs typeface="Calibri"/>
                </a:rPr>
                <a:t>o</a:t>
              </a:r>
              <a:r>
                <a:rPr sz="1600" b="1" spc="-15" dirty="0">
                  <a:latin typeface="Calibri"/>
                  <a:cs typeface="Calibri"/>
                </a:rPr>
                <a:t>n</a:t>
              </a:r>
              <a:endParaRPr sz="1600" dirty="0">
                <a:latin typeface="Calibri"/>
                <a:cs typeface="Calibri"/>
              </a:endParaRPr>
            </a:p>
          </p:txBody>
        </p:sp>
        <p:sp>
          <p:nvSpPr>
            <p:cNvPr id="16" name="object 8">
              <a:extLst>
                <a:ext uri="{FF2B5EF4-FFF2-40B4-BE49-F238E27FC236}">
                  <a16:creationId xmlns:a16="http://schemas.microsoft.com/office/drawing/2014/main" id="{AC5B395E-7BEB-4F4F-81DD-AE0AA113A174}"/>
                </a:ext>
              </a:extLst>
            </p:cNvPr>
            <p:cNvSpPr txBox="1"/>
            <p:nvPr/>
          </p:nvSpPr>
          <p:spPr>
            <a:xfrm>
              <a:off x="-5901479" y="7929314"/>
              <a:ext cx="737669" cy="827335"/>
            </a:xfrm>
            <a:prstGeom prst="rect">
              <a:avLst/>
            </a:prstGeom>
          </p:spPr>
          <p:txBody>
            <a:bodyPr vert="horz" wrap="square" lIns="0" tIns="0" rIns="0" bIns="0" rtlCol="0">
              <a:noAutofit/>
            </a:bodyPr>
            <a:lstStyle/>
            <a:p>
              <a:pPr marL="1835" algn="ctr"/>
              <a:r>
                <a:rPr sz="1600" b="1" spc="-15" dirty="0">
                  <a:solidFill>
                    <a:srgbClr val="FF0000"/>
                  </a:solidFill>
                  <a:latin typeface="Calibri"/>
                  <a:cs typeface="Calibri"/>
                </a:rPr>
                <a:t>100%</a:t>
              </a:r>
              <a:endParaRPr sz="1600" dirty="0">
                <a:latin typeface="Calibri"/>
                <a:cs typeface="Calibri"/>
              </a:endParaRPr>
            </a:p>
            <a:p>
              <a:pPr algn="ctr">
                <a:lnSpc>
                  <a:spcPct val="100000"/>
                </a:lnSpc>
              </a:pPr>
              <a:r>
                <a:rPr lang="en-US" sz="1400" b="1" spc="-22" dirty="0">
                  <a:solidFill>
                    <a:srgbClr val="FF0000"/>
                  </a:solidFill>
                  <a:latin typeface="Calibri"/>
                  <a:cs typeface="Calibri"/>
                </a:rPr>
                <a:t>On-Call Validation</a:t>
              </a:r>
              <a:endParaRPr sz="1400" dirty="0">
                <a:latin typeface="Calibri"/>
                <a:cs typeface="Calibri"/>
              </a:endParaRPr>
            </a:p>
          </p:txBody>
        </p:sp>
      </p:grpSp>
      <p:sp>
        <p:nvSpPr>
          <p:cNvPr id="17" name="object 9">
            <a:extLst>
              <a:ext uri="{FF2B5EF4-FFF2-40B4-BE49-F238E27FC236}">
                <a16:creationId xmlns:a16="http://schemas.microsoft.com/office/drawing/2014/main" id="{897EC458-B440-4449-B94D-7BC345F3BD39}"/>
              </a:ext>
            </a:extLst>
          </p:cNvPr>
          <p:cNvSpPr/>
          <p:nvPr/>
        </p:nvSpPr>
        <p:spPr>
          <a:xfrm>
            <a:off x="1291771" y="4923505"/>
            <a:ext cx="5457248" cy="4090584"/>
          </a:xfrm>
          <a:custGeom>
            <a:avLst/>
            <a:gdLst/>
            <a:ahLst/>
            <a:cxnLst/>
            <a:rect l="l" t="t" r="r" b="b"/>
            <a:pathLst>
              <a:path w="10378440" h="2080259">
                <a:moveTo>
                  <a:pt x="10031730" y="0"/>
                </a:moveTo>
                <a:lnTo>
                  <a:pt x="346710" y="0"/>
                </a:lnTo>
                <a:lnTo>
                  <a:pt x="318269" y="1149"/>
                </a:lnTo>
                <a:lnTo>
                  <a:pt x="263380" y="10074"/>
                </a:lnTo>
                <a:lnTo>
                  <a:pt x="211740" y="27241"/>
                </a:lnTo>
                <a:lnTo>
                  <a:pt x="164063" y="51937"/>
                </a:lnTo>
                <a:lnTo>
                  <a:pt x="121061" y="83448"/>
                </a:lnTo>
                <a:lnTo>
                  <a:pt x="83448" y="121061"/>
                </a:lnTo>
                <a:lnTo>
                  <a:pt x="51937" y="164063"/>
                </a:lnTo>
                <a:lnTo>
                  <a:pt x="27241" y="211740"/>
                </a:lnTo>
                <a:lnTo>
                  <a:pt x="10074" y="263380"/>
                </a:lnTo>
                <a:lnTo>
                  <a:pt x="1149" y="318269"/>
                </a:lnTo>
                <a:lnTo>
                  <a:pt x="0" y="346710"/>
                </a:lnTo>
                <a:lnTo>
                  <a:pt x="0" y="1733537"/>
                </a:lnTo>
                <a:lnTo>
                  <a:pt x="4536" y="1789777"/>
                </a:lnTo>
                <a:lnTo>
                  <a:pt x="17672" y="1843128"/>
                </a:lnTo>
                <a:lnTo>
                  <a:pt x="38692" y="1892876"/>
                </a:lnTo>
                <a:lnTo>
                  <a:pt x="66885" y="1938307"/>
                </a:lnTo>
                <a:lnTo>
                  <a:pt x="101536" y="1978707"/>
                </a:lnTo>
                <a:lnTo>
                  <a:pt x="141933" y="2013362"/>
                </a:lnTo>
                <a:lnTo>
                  <a:pt x="187362" y="2041559"/>
                </a:lnTo>
                <a:lnTo>
                  <a:pt x="237110" y="2062583"/>
                </a:lnTo>
                <a:lnTo>
                  <a:pt x="290463" y="2075722"/>
                </a:lnTo>
                <a:lnTo>
                  <a:pt x="346710" y="2080260"/>
                </a:lnTo>
                <a:lnTo>
                  <a:pt x="10031730" y="2080260"/>
                </a:lnTo>
                <a:lnTo>
                  <a:pt x="10087976" y="2075722"/>
                </a:lnTo>
                <a:lnTo>
                  <a:pt x="10141329" y="2062583"/>
                </a:lnTo>
                <a:lnTo>
                  <a:pt x="10191077" y="2041559"/>
                </a:lnTo>
                <a:lnTo>
                  <a:pt x="10236506" y="2013362"/>
                </a:lnTo>
                <a:lnTo>
                  <a:pt x="10276903" y="1978707"/>
                </a:lnTo>
                <a:lnTo>
                  <a:pt x="10311554" y="1938307"/>
                </a:lnTo>
                <a:lnTo>
                  <a:pt x="10339747" y="1892876"/>
                </a:lnTo>
                <a:lnTo>
                  <a:pt x="10360767" y="1843128"/>
                </a:lnTo>
                <a:lnTo>
                  <a:pt x="10373903" y="1789777"/>
                </a:lnTo>
                <a:lnTo>
                  <a:pt x="10378440" y="1733537"/>
                </a:lnTo>
                <a:lnTo>
                  <a:pt x="10378440" y="346710"/>
                </a:lnTo>
                <a:lnTo>
                  <a:pt x="10373903" y="290463"/>
                </a:lnTo>
                <a:lnTo>
                  <a:pt x="10360767" y="237110"/>
                </a:lnTo>
                <a:lnTo>
                  <a:pt x="10339747" y="187362"/>
                </a:lnTo>
                <a:lnTo>
                  <a:pt x="10311554" y="141933"/>
                </a:lnTo>
                <a:lnTo>
                  <a:pt x="10276903" y="101536"/>
                </a:lnTo>
                <a:lnTo>
                  <a:pt x="10236506" y="66885"/>
                </a:lnTo>
                <a:lnTo>
                  <a:pt x="10191077" y="38692"/>
                </a:lnTo>
                <a:lnTo>
                  <a:pt x="10141329" y="17672"/>
                </a:lnTo>
                <a:lnTo>
                  <a:pt x="10087976" y="4536"/>
                </a:lnTo>
                <a:lnTo>
                  <a:pt x="10031730" y="0"/>
                </a:lnTo>
                <a:close/>
              </a:path>
            </a:pathLst>
          </a:custGeom>
          <a:solidFill>
            <a:srgbClr val="E1EFD9"/>
          </a:solidFill>
        </p:spPr>
        <p:txBody>
          <a:bodyPr wrap="square" lIns="0" tIns="0" rIns="0" bIns="0" rtlCol="0">
            <a:noAutofit/>
          </a:bodyPr>
          <a:lstStyle/>
          <a:p>
            <a:endParaRPr sz="1600"/>
          </a:p>
        </p:txBody>
      </p:sp>
      <p:sp>
        <p:nvSpPr>
          <p:cNvPr id="19" name="object 10">
            <a:extLst>
              <a:ext uri="{FF2B5EF4-FFF2-40B4-BE49-F238E27FC236}">
                <a16:creationId xmlns:a16="http://schemas.microsoft.com/office/drawing/2014/main" id="{BD051AE9-1DCE-3C45-8214-6C04C248C8E2}"/>
              </a:ext>
            </a:extLst>
          </p:cNvPr>
          <p:cNvSpPr/>
          <p:nvPr/>
        </p:nvSpPr>
        <p:spPr>
          <a:xfrm>
            <a:off x="1291771" y="4923505"/>
            <a:ext cx="5457248" cy="4090584"/>
          </a:xfrm>
          <a:custGeom>
            <a:avLst/>
            <a:gdLst/>
            <a:ahLst/>
            <a:cxnLst/>
            <a:rect l="l" t="t" r="r" b="b"/>
            <a:pathLst>
              <a:path w="10378440" h="2080259">
                <a:moveTo>
                  <a:pt x="0" y="346710"/>
                </a:moveTo>
                <a:lnTo>
                  <a:pt x="4536" y="290463"/>
                </a:lnTo>
                <a:lnTo>
                  <a:pt x="17672" y="237110"/>
                </a:lnTo>
                <a:lnTo>
                  <a:pt x="38692" y="187362"/>
                </a:lnTo>
                <a:lnTo>
                  <a:pt x="66885" y="141933"/>
                </a:lnTo>
                <a:lnTo>
                  <a:pt x="101536" y="101536"/>
                </a:lnTo>
                <a:lnTo>
                  <a:pt x="141933" y="66885"/>
                </a:lnTo>
                <a:lnTo>
                  <a:pt x="187362" y="38692"/>
                </a:lnTo>
                <a:lnTo>
                  <a:pt x="237110" y="17672"/>
                </a:lnTo>
                <a:lnTo>
                  <a:pt x="290463" y="4536"/>
                </a:lnTo>
                <a:lnTo>
                  <a:pt x="346710" y="0"/>
                </a:lnTo>
                <a:lnTo>
                  <a:pt x="10031730" y="0"/>
                </a:lnTo>
                <a:lnTo>
                  <a:pt x="10087976" y="4536"/>
                </a:lnTo>
                <a:lnTo>
                  <a:pt x="10141329" y="17672"/>
                </a:lnTo>
                <a:lnTo>
                  <a:pt x="10191077" y="38692"/>
                </a:lnTo>
                <a:lnTo>
                  <a:pt x="10236506" y="66885"/>
                </a:lnTo>
                <a:lnTo>
                  <a:pt x="10276903" y="101536"/>
                </a:lnTo>
                <a:lnTo>
                  <a:pt x="10311554" y="141933"/>
                </a:lnTo>
                <a:lnTo>
                  <a:pt x="10339747" y="187362"/>
                </a:lnTo>
                <a:lnTo>
                  <a:pt x="10360767" y="237110"/>
                </a:lnTo>
                <a:lnTo>
                  <a:pt x="10373903" y="290463"/>
                </a:lnTo>
                <a:lnTo>
                  <a:pt x="10378440" y="346710"/>
                </a:lnTo>
                <a:lnTo>
                  <a:pt x="10378440" y="1733537"/>
                </a:lnTo>
                <a:lnTo>
                  <a:pt x="10373903" y="1789777"/>
                </a:lnTo>
                <a:lnTo>
                  <a:pt x="10360767" y="1843128"/>
                </a:lnTo>
                <a:lnTo>
                  <a:pt x="10339747" y="1892876"/>
                </a:lnTo>
                <a:lnTo>
                  <a:pt x="10311554" y="1938307"/>
                </a:lnTo>
                <a:lnTo>
                  <a:pt x="10276903" y="1978707"/>
                </a:lnTo>
                <a:lnTo>
                  <a:pt x="10236506" y="2013362"/>
                </a:lnTo>
                <a:lnTo>
                  <a:pt x="10191077" y="2041559"/>
                </a:lnTo>
                <a:lnTo>
                  <a:pt x="10141329" y="2062583"/>
                </a:lnTo>
                <a:lnTo>
                  <a:pt x="10087976" y="2075722"/>
                </a:lnTo>
                <a:lnTo>
                  <a:pt x="10031730" y="2080260"/>
                </a:lnTo>
                <a:lnTo>
                  <a:pt x="346710" y="2080260"/>
                </a:lnTo>
                <a:lnTo>
                  <a:pt x="290463" y="2075722"/>
                </a:lnTo>
                <a:lnTo>
                  <a:pt x="237110" y="2062583"/>
                </a:lnTo>
                <a:lnTo>
                  <a:pt x="187362" y="2041559"/>
                </a:lnTo>
                <a:lnTo>
                  <a:pt x="141933" y="2013362"/>
                </a:lnTo>
                <a:lnTo>
                  <a:pt x="101536" y="1978707"/>
                </a:lnTo>
                <a:lnTo>
                  <a:pt x="66885" y="1938307"/>
                </a:lnTo>
                <a:lnTo>
                  <a:pt x="38692" y="1892876"/>
                </a:lnTo>
                <a:lnTo>
                  <a:pt x="17672" y="1843128"/>
                </a:lnTo>
                <a:lnTo>
                  <a:pt x="4536" y="1789777"/>
                </a:lnTo>
                <a:lnTo>
                  <a:pt x="0" y="1733537"/>
                </a:lnTo>
                <a:lnTo>
                  <a:pt x="0" y="346710"/>
                </a:lnTo>
                <a:close/>
              </a:path>
            </a:pathLst>
          </a:custGeom>
          <a:ln w="12192">
            <a:solidFill>
              <a:srgbClr val="41709C"/>
            </a:solidFill>
          </a:ln>
        </p:spPr>
        <p:txBody>
          <a:bodyPr wrap="square" lIns="0" tIns="0" rIns="0" bIns="0" rtlCol="0">
            <a:noAutofit/>
          </a:bodyPr>
          <a:lstStyle/>
          <a:p>
            <a:endParaRPr sz="1600"/>
          </a:p>
        </p:txBody>
      </p:sp>
      <p:sp>
        <p:nvSpPr>
          <p:cNvPr id="25" name="object 11">
            <a:extLst>
              <a:ext uri="{FF2B5EF4-FFF2-40B4-BE49-F238E27FC236}">
                <a16:creationId xmlns:a16="http://schemas.microsoft.com/office/drawing/2014/main" id="{C19082A4-3CC2-B442-B9DE-AC4D4DCD54A6}"/>
              </a:ext>
            </a:extLst>
          </p:cNvPr>
          <p:cNvSpPr txBox="1"/>
          <p:nvPr/>
        </p:nvSpPr>
        <p:spPr>
          <a:xfrm>
            <a:off x="1523999" y="4923504"/>
            <a:ext cx="5121239" cy="4316084"/>
          </a:xfrm>
          <a:prstGeom prst="rect">
            <a:avLst/>
          </a:prstGeom>
        </p:spPr>
        <p:txBody>
          <a:bodyPr vert="horz" wrap="square" lIns="0" tIns="0" rIns="0" bIns="0" rtlCol="0">
            <a:noAutofit/>
          </a:bodyPr>
          <a:lstStyle/>
          <a:p>
            <a:pPr marL="513651" marR="594367" indent="-495307">
              <a:buFont typeface="Calibri"/>
              <a:buAutoNum type="arabicPeriod"/>
              <a:tabLst>
                <a:tab pos="512734" algn="l"/>
              </a:tabLst>
            </a:pPr>
            <a:r>
              <a:rPr lang="en-US" sz="1400" spc="-15" dirty="0">
                <a:latin typeface="Calibri"/>
                <a:cs typeface="Calibri"/>
              </a:rPr>
              <a:t>Digital record of all Sanitary </a:t>
            </a:r>
            <a:r>
              <a:rPr lang="en-US" sz="1400" spc="-15" dirty="0">
                <a:cs typeface="Calibri"/>
              </a:rPr>
              <a:t>workers capturing </a:t>
            </a:r>
            <a:r>
              <a:rPr lang="en-US" sz="1400" dirty="0">
                <a:solidFill>
                  <a:srgbClr val="804000"/>
                </a:solidFill>
                <a:ea typeface="Calibri"/>
                <a:cs typeface="Arial"/>
              </a:rPr>
              <a:t>Name, Phone Number, Gender,  Previous Profession, Current Profession, total dependents, date of identification &amp; integration with the livelihood scheme etc. </a:t>
            </a:r>
            <a:r>
              <a:rPr lang="en-US" sz="1400" spc="-15" dirty="0">
                <a:cs typeface="Calibri"/>
              </a:rPr>
              <a:t>mandatory </a:t>
            </a:r>
            <a:r>
              <a:rPr lang="en-US" sz="1400" spc="-15" dirty="0">
                <a:latin typeface="Calibri"/>
                <a:cs typeface="Calibri"/>
              </a:rPr>
              <a:t>to validate this indicator</a:t>
            </a:r>
            <a:endParaRPr sz="1400" dirty="0">
              <a:latin typeface="Calibri"/>
              <a:cs typeface="Calibri"/>
            </a:endParaRPr>
          </a:p>
          <a:p>
            <a:pPr marL="513651" marR="18345" indent="-495307">
              <a:buFont typeface="Calibri"/>
              <a:buAutoNum type="arabicPeriod"/>
              <a:tabLst>
                <a:tab pos="512734" algn="l"/>
                <a:tab pos="5117247" algn="l"/>
              </a:tabLst>
            </a:pPr>
            <a:r>
              <a:rPr sz="1400" spc="-15" dirty="0">
                <a:latin typeface="Calibri"/>
                <a:cs typeface="Calibri"/>
              </a:rPr>
              <a:t>As</a:t>
            </a:r>
            <a:r>
              <a:rPr sz="1400" spc="-7" dirty="0">
                <a:latin typeface="Calibri"/>
                <a:cs typeface="Calibri"/>
              </a:rPr>
              <a:t>s</a:t>
            </a:r>
            <a:r>
              <a:rPr sz="1400" spc="-15" dirty="0">
                <a:latin typeface="Calibri"/>
                <a:cs typeface="Calibri"/>
              </a:rPr>
              <a:t>essor</a:t>
            </a:r>
            <a:r>
              <a:rPr sz="1400" spc="36" dirty="0">
                <a:latin typeface="Calibri"/>
                <a:cs typeface="Calibri"/>
              </a:rPr>
              <a:t> </a:t>
            </a:r>
            <a:r>
              <a:rPr sz="1400" spc="-22" dirty="0">
                <a:latin typeface="Calibri"/>
                <a:cs typeface="Calibri"/>
              </a:rPr>
              <a:t>w</a:t>
            </a:r>
            <a:r>
              <a:rPr sz="1400" dirty="0">
                <a:latin typeface="Calibri"/>
                <a:cs typeface="Calibri"/>
              </a:rPr>
              <a:t>i</a:t>
            </a:r>
            <a:r>
              <a:rPr sz="1400" spc="-7" dirty="0">
                <a:latin typeface="Calibri"/>
                <a:cs typeface="Calibri"/>
              </a:rPr>
              <a:t>ll</a:t>
            </a:r>
            <a:r>
              <a:rPr sz="1400" spc="-15" dirty="0">
                <a:latin typeface="Calibri"/>
                <a:cs typeface="Calibri"/>
              </a:rPr>
              <a:t> </a:t>
            </a:r>
            <a:r>
              <a:rPr sz="1400" spc="-80" dirty="0">
                <a:latin typeface="Calibri"/>
                <a:cs typeface="Calibri"/>
              </a:rPr>
              <a:t>r</a:t>
            </a:r>
            <a:r>
              <a:rPr sz="1400" spc="-15" dirty="0">
                <a:latin typeface="Calibri"/>
                <a:cs typeface="Calibri"/>
              </a:rPr>
              <a:t>an</a:t>
            </a:r>
            <a:r>
              <a:rPr sz="1400" spc="-7" dirty="0">
                <a:latin typeface="Calibri"/>
                <a:cs typeface="Calibri"/>
              </a:rPr>
              <a:t>d</a:t>
            </a:r>
            <a:r>
              <a:rPr sz="1400" spc="-15" dirty="0">
                <a:latin typeface="Calibri"/>
                <a:cs typeface="Calibri"/>
              </a:rPr>
              <a:t>omly</a:t>
            </a:r>
            <a:r>
              <a:rPr sz="1400" spc="7" dirty="0">
                <a:latin typeface="Calibri"/>
                <a:cs typeface="Calibri"/>
              </a:rPr>
              <a:t> </a:t>
            </a:r>
            <a:r>
              <a:rPr lang="en-US" sz="1400" spc="-43" dirty="0">
                <a:latin typeface="Calibri"/>
                <a:cs typeface="Calibri"/>
              </a:rPr>
              <a:t>call</a:t>
            </a:r>
            <a:r>
              <a:rPr sz="1400" spc="-29" dirty="0">
                <a:latin typeface="Calibri"/>
                <a:cs typeface="Calibri"/>
              </a:rPr>
              <a:t> t</a:t>
            </a:r>
            <a:r>
              <a:rPr sz="1400" spc="-15" dirty="0">
                <a:latin typeface="Calibri"/>
                <a:cs typeface="Calibri"/>
              </a:rPr>
              <a:t>o</a:t>
            </a:r>
            <a:r>
              <a:rPr sz="1400" spc="7" dirty="0">
                <a:latin typeface="Calibri"/>
                <a:cs typeface="Calibri"/>
              </a:rPr>
              <a:t> </a:t>
            </a:r>
            <a:r>
              <a:rPr sz="1400" spc="-15" dirty="0">
                <a:latin typeface="Calibri"/>
                <a:cs typeface="Calibri"/>
              </a:rPr>
              <a:t>the</a:t>
            </a:r>
            <a:r>
              <a:rPr sz="1400" spc="-7" dirty="0">
                <a:latin typeface="Calibri"/>
                <a:cs typeface="Calibri"/>
              </a:rPr>
              <a:t> </a:t>
            </a:r>
            <a:r>
              <a:rPr sz="1400" spc="-15" dirty="0">
                <a:latin typeface="Calibri"/>
                <a:cs typeface="Calibri"/>
              </a:rPr>
              <a:t>san</a:t>
            </a:r>
            <a:r>
              <a:rPr sz="1400" dirty="0">
                <a:latin typeface="Calibri"/>
                <a:cs typeface="Calibri"/>
              </a:rPr>
              <a:t>i</a:t>
            </a:r>
            <a:r>
              <a:rPr sz="1400" spc="-43" dirty="0">
                <a:latin typeface="Calibri"/>
                <a:cs typeface="Calibri"/>
              </a:rPr>
              <a:t>t</a:t>
            </a:r>
            <a:r>
              <a:rPr sz="1400" spc="-15" dirty="0">
                <a:latin typeface="Calibri"/>
                <a:cs typeface="Calibri"/>
              </a:rPr>
              <a:t>a</a:t>
            </a:r>
            <a:r>
              <a:rPr sz="1400" spc="-7" dirty="0">
                <a:latin typeface="Calibri"/>
                <a:cs typeface="Calibri"/>
              </a:rPr>
              <a:t>r</a:t>
            </a:r>
            <a:r>
              <a:rPr sz="1400" spc="-15" dirty="0">
                <a:latin typeface="Calibri"/>
                <a:cs typeface="Calibri"/>
              </a:rPr>
              <a:t>y</a:t>
            </a:r>
            <a:r>
              <a:rPr sz="1400" spc="-7" dirty="0">
                <a:latin typeface="Calibri"/>
                <a:cs typeface="Calibri"/>
              </a:rPr>
              <a:t> </a:t>
            </a:r>
            <a:r>
              <a:rPr sz="1400" spc="-43" dirty="0">
                <a:latin typeface="Calibri"/>
                <a:cs typeface="Calibri"/>
              </a:rPr>
              <a:t>w</a:t>
            </a:r>
            <a:r>
              <a:rPr sz="1400" spc="-15" dirty="0">
                <a:latin typeface="Calibri"/>
                <a:cs typeface="Calibri"/>
              </a:rPr>
              <a:t>or</a:t>
            </a:r>
            <a:r>
              <a:rPr sz="1400" spc="-101" dirty="0">
                <a:latin typeface="Calibri"/>
                <a:cs typeface="Calibri"/>
              </a:rPr>
              <a:t>k</a:t>
            </a:r>
            <a:r>
              <a:rPr sz="1400" spc="-15" dirty="0">
                <a:latin typeface="Calibri"/>
                <a:cs typeface="Calibri"/>
              </a:rPr>
              <a:t>er</a:t>
            </a:r>
            <a:r>
              <a:rPr lang="en-US" sz="1400" spc="-15" dirty="0">
                <a:latin typeface="Calibri"/>
                <a:cs typeface="Calibri"/>
              </a:rPr>
              <a:t>/Informal Waste Pickers</a:t>
            </a:r>
            <a:r>
              <a:rPr sz="1400" spc="58" dirty="0">
                <a:latin typeface="Calibri"/>
                <a:cs typeface="Calibri"/>
              </a:rPr>
              <a:t> </a:t>
            </a:r>
            <a:r>
              <a:rPr sz="1400" spc="-29" dirty="0">
                <a:latin typeface="Calibri"/>
                <a:cs typeface="Calibri"/>
              </a:rPr>
              <a:t>t</a:t>
            </a:r>
            <a:r>
              <a:rPr sz="1400" spc="-15" dirty="0">
                <a:latin typeface="Calibri"/>
                <a:cs typeface="Calibri"/>
              </a:rPr>
              <a:t>o</a:t>
            </a:r>
            <a:r>
              <a:rPr sz="1400" spc="7" dirty="0">
                <a:latin typeface="Calibri"/>
                <a:cs typeface="Calibri"/>
              </a:rPr>
              <a:t> </a:t>
            </a:r>
            <a:r>
              <a:rPr sz="1400" spc="-15" dirty="0">
                <a:latin typeface="Calibri"/>
                <a:cs typeface="Calibri"/>
              </a:rPr>
              <a:t>check</a:t>
            </a:r>
            <a:r>
              <a:rPr sz="1400" spc="7" dirty="0">
                <a:latin typeface="Calibri"/>
                <a:cs typeface="Calibri"/>
              </a:rPr>
              <a:t> </a:t>
            </a:r>
            <a:r>
              <a:rPr sz="1400" spc="-7" dirty="0">
                <a:latin typeface="Calibri"/>
                <a:cs typeface="Calibri"/>
              </a:rPr>
              <a:t>if</a:t>
            </a:r>
            <a:r>
              <a:rPr sz="1400" spc="-22" dirty="0">
                <a:latin typeface="Calibri"/>
                <a:cs typeface="Calibri"/>
              </a:rPr>
              <a:t> </a:t>
            </a:r>
            <a:r>
              <a:rPr sz="1400" spc="-15" dirty="0">
                <a:latin typeface="Calibri"/>
                <a:cs typeface="Calibri"/>
              </a:rPr>
              <a:t>PPE</a:t>
            </a:r>
            <a:r>
              <a:rPr sz="1400" spc="15" dirty="0">
                <a:latin typeface="Calibri"/>
                <a:cs typeface="Calibri"/>
              </a:rPr>
              <a:t> </a:t>
            </a:r>
            <a:r>
              <a:rPr sz="1400" spc="-7" dirty="0">
                <a:latin typeface="Calibri"/>
                <a:cs typeface="Calibri"/>
              </a:rPr>
              <a:t>gi</a:t>
            </a:r>
            <a:r>
              <a:rPr sz="1400" spc="-36" dirty="0">
                <a:latin typeface="Calibri"/>
                <a:cs typeface="Calibri"/>
              </a:rPr>
              <a:t>v</a:t>
            </a:r>
            <a:r>
              <a:rPr sz="1400" spc="-15" dirty="0">
                <a:latin typeface="Calibri"/>
                <a:cs typeface="Calibri"/>
              </a:rPr>
              <a:t>en </a:t>
            </a:r>
            <a:r>
              <a:rPr sz="1400" spc="-29" dirty="0">
                <a:latin typeface="Calibri"/>
                <a:cs typeface="Calibri"/>
              </a:rPr>
              <a:t>t</a:t>
            </a:r>
            <a:r>
              <a:rPr sz="1400" spc="-15" dirty="0">
                <a:latin typeface="Calibri"/>
                <a:cs typeface="Calibri"/>
              </a:rPr>
              <a:t>o</a:t>
            </a:r>
            <a:r>
              <a:rPr sz="1400" spc="7" dirty="0">
                <a:latin typeface="Calibri"/>
                <a:cs typeface="Calibri"/>
              </a:rPr>
              <a:t> </a:t>
            </a:r>
            <a:r>
              <a:rPr sz="1400" spc="-15" dirty="0">
                <a:latin typeface="Calibri"/>
                <a:cs typeface="Calibri"/>
              </a:rPr>
              <a:t>h</a:t>
            </a:r>
            <a:r>
              <a:rPr sz="1400" dirty="0">
                <a:latin typeface="Calibri"/>
                <a:cs typeface="Calibri"/>
              </a:rPr>
              <a:t>i</a:t>
            </a:r>
            <a:r>
              <a:rPr sz="1400" spc="-15" dirty="0">
                <a:latin typeface="Calibri"/>
                <a:cs typeface="Calibri"/>
              </a:rPr>
              <a:t>m/he</a:t>
            </a:r>
            <a:r>
              <a:rPr sz="1400" spc="-210" dirty="0">
                <a:latin typeface="Calibri"/>
                <a:cs typeface="Calibri"/>
              </a:rPr>
              <a:t>r</a:t>
            </a:r>
            <a:r>
              <a:rPr sz="1400" spc="-7" dirty="0">
                <a:latin typeface="Calibri"/>
                <a:cs typeface="Calibri"/>
              </a:rPr>
              <a:t>, if</a:t>
            </a:r>
            <a:r>
              <a:rPr sz="1400" spc="-15" dirty="0">
                <a:latin typeface="Calibri"/>
                <a:cs typeface="Calibri"/>
              </a:rPr>
              <a:t> ULB</a:t>
            </a:r>
            <a:r>
              <a:rPr sz="1400" spc="29" dirty="0">
                <a:latin typeface="Calibri"/>
                <a:cs typeface="Calibri"/>
              </a:rPr>
              <a:t> </a:t>
            </a:r>
            <a:r>
              <a:rPr sz="1400" spc="-15" dirty="0">
                <a:latin typeface="Calibri"/>
                <a:cs typeface="Calibri"/>
              </a:rPr>
              <a:t>h</a:t>
            </a:r>
            <a:r>
              <a:rPr sz="1400" spc="-7" dirty="0">
                <a:latin typeface="Calibri"/>
                <a:cs typeface="Calibri"/>
              </a:rPr>
              <a:t>a</a:t>
            </a:r>
            <a:r>
              <a:rPr sz="1400" spc="-15" dirty="0">
                <a:latin typeface="Calibri"/>
                <a:cs typeface="Calibri"/>
              </a:rPr>
              <a:t>s</a:t>
            </a:r>
            <a:r>
              <a:rPr sz="1400" spc="-7" dirty="0">
                <a:latin typeface="Calibri"/>
                <a:cs typeface="Calibri"/>
              </a:rPr>
              <a:t> </a:t>
            </a:r>
            <a:r>
              <a:rPr sz="1400" dirty="0">
                <a:latin typeface="Calibri"/>
                <a:cs typeface="Calibri"/>
              </a:rPr>
              <a:t>l</a:t>
            </a:r>
            <a:r>
              <a:rPr sz="1400" spc="-15" dirty="0">
                <a:latin typeface="Calibri"/>
                <a:cs typeface="Calibri"/>
              </a:rPr>
              <a:t>in</a:t>
            </a:r>
            <a:r>
              <a:rPr sz="1400" spc="-87" dirty="0">
                <a:latin typeface="Calibri"/>
                <a:cs typeface="Calibri"/>
              </a:rPr>
              <a:t>k</a:t>
            </a:r>
            <a:r>
              <a:rPr sz="1400" spc="-15" dirty="0">
                <a:latin typeface="Calibri"/>
                <a:cs typeface="Calibri"/>
              </a:rPr>
              <a:t>ed them</a:t>
            </a:r>
            <a:r>
              <a:rPr sz="1400" spc="-7" dirty="0">
                <a:latin typeface="Calibri"/>
                <a:cs typeface="Calibri"/>
              </a:rPr>
              <a:t> </a:t>
            </a:r>
            <a:r>
              <a:rPr sz="1400" spc="-22" dirty="0">
                <a:latin typeface="Calibri"/>
                <a:cs typeface="Calibri"/>
              </a:rPr>
              <a:t>w</a:t>
            </a:r>
            <a:r>
              <a:rPr sz="1400" dirty="0">
                <a:latin typeface="Calibri"/>
                <a:cs typeface="Calibri"/>
              </a:rPr>
              <a:t>i</a:t>
            </a:r>
            <a:r>
              <a:rPr sz="1400" spc="-15" dirty="0">
                <a:latin typeface="Calibri"/>
                <a:cs typeface="Calibri"/>
              </a:rPr>
              <a:t>th</a:t>
            </a:r>
            <a:r>
              <a:rPr sz="1400" spc="-7" dirty="0">
                <a:latin typeface="Calibri"/>
                <a:cs typeface="Calibri"/>
              </a:rPr>
              <a:t> </a:t>
            </a:r>
            <a:r>
              <a:rPr sz="1400" spc="-15" dirty="0">
                <a:latin typeface="Calibri"/>
                <a:cs typeface="Calibri"/>
              </a:rPr>
              <a:t>social</a:t>
            </a:r>
            <a:r>
              <a:rPr sz="1400" spc="-7" dirty="0">
                <a:latin typeface="Calibri"/>
                <a:cs typeface="Calibri"/>
              </a:rPr>
              <a:t> </a:t>
            </a:r>
            <a:r>
              <a:rPr sz="1400" spc="-43" dirty="0">
                <a:latin typeface="Calibri"/>
                <a:cs typeface="Calibri"/>
              </a:rPr>
              <a:t>w</a:t>
            </a:r>
            <a:r>
              <a:rPr sz="1400" spc="-15" dirty="0">
                <a:latin typeface="Calibri"/>
                <a:cs typeface="Calibri"/>
              </a:rPr>
              <a:t>el</a:t>
            </a:r>
            <a:r>
              <a:rPr sz="1400" spc="-43" dirty="0">
                <a:latin typeface="Calibri"/>
                <a:cs typeface="Calibri"/>
              </a:rPr>
              <a:t>f</a:t>
            </a:r>
            <a:r>
              <a:rPr sz="1400" spc="-15" dirty="0">
                <a:latin typeface="Calibri"/>
                <a:cs typeface="Calibri"/>
              </a:rPr>
              <a:t>a</a:t>
            </a:r>
            <a:r>
              <a:rPr sz="1400" spc="-58" dirty="0">
                <a:latin typeface="Calibri"/>
                <a:cs typeface="Calibri"/>
              </a:rPr>
              <a:t>r</a:t>
            </a:r>
            <a:r>
              <a:rPr sz="1400" spc="-15" dirty="0">
                <a:latin typeface="Calibri"/>
                <a:cs typeface="Calibri"/>
              </a:rPr>
              <a:t>e</a:t>
            </a:r>
            <a:r>
              <a:rPr sz="1400" spc="29" dirty="0">
                <a:latin typeface="Calibri"/>
                <a:cs typeface="Calibri"/>
              </a:rPr>
              <a:t> </a:t>
            </a:r>
            <a:r>
              <a:rPr sz="1400" spc="-15" dirty="0">
                <a:latin typeface="Calibri"/>
                <a:cs typeface="Calibri"/>
              </a:rPr>
              <a:t>schemes</a:t>
            </a:r>
            <a:r>
              <a:rPr sz="1400" spc="29" dirty="0">
                <a:latin typeface="Calibri"/>
                <a:cs typeface="Calibri"/>
              </a:rPr>
              <a:t> </a:t>
            </a:r>
            <a:r>
              <a:rPr sz="1400" spc="-15" dirty="0">
                <a:latin typeface="Calibri"/>
                <a:cs typeface="Calibri"/>
              </a:rPr>
              <a:t>(name</a:t>
            </a:r>
            <a:r>
              <a:rPr sz="1400" spc="7" dirty="0">
                <a:latin typeface="Calibri"/>
                <a:cs typeface="Calibri"/>
              </a:rPr>
              <a:t> </a:t>
            </a:r>
            <a:r>
              <a:rPr sz="1400" spc="-15" dirty="0">
                <a:latin typeface="Calibri"/>
                <a:cs typeface="Calibri"/>
              </a:rPr>
              <a:t>of</a:t>
            </a:r>
            <a:r>
              <a:rPr sz="1400" spc="15" dirty="0">
                <a:latin typeface="Calibri"/>
                <a:cs typeface="Calibri"/>
              </a:rPr>
              <a:t> </a:t>
            </a:r>
            <a:r>
              <a:rPr sz="1400" spc="-15" dirty="0">
                <a:latin typeface="Calibri"/>
                <a:cs typeface="Calibri"/>
              </a:rPr>
              <a:t>schemes).	Fu</a:t>
            </a:r>
            <a:r>
              <a:rPr sz="1400" spc="-22" dirty="0">
                <a:latin typeface="Calibri"/>
                <a:cs typeface="Calibri"/>
              </a:rPr>
              <a:t>r</a:t>
            </a:r>
            <a:r>
              <a:rPr sz="1400" spc="-15" dirty="0">
                <a:latin typeface="Calibri"/>
                <a:cs typeface="Calibri"/>
              </a:rPr>
              <a:t>the</a:t>
            </a:r>
            <a:r>
              <a:rPr sz="1400" spc="-210" dirty="0">
                <a:latin typeface="Calibri"/>
                <a:cs typeface="Calibri"/>
              </a:rPr>
              <a:t>r</a:t>
            </a:r>
            <a:r>
              <a:rPr sz="1400" spc="-7" dirty="0">
                <a:latin typeface="Calibri"/>
                <a:cs typeface="Calibri"/>
              </a:rPr>
              <a:t>,</a:t>
            </a:r>
            <a:r>
              <a:rPr sz="1400" spc="43" dirty="0">
                <a:latin typeface="Calibri"/>
                <a:cs typeface="Calibri"/>
              </a:rPr>
              <a:t> </a:t>
            </a:r>
            <a:r>
              <a:rPr sz="1400" spc="-15" dirty="0">
                <a:latin typeface="Calibri"/>
                <a:cs typeface="Calibri"/>
              </a:rPr>
              <a:t>on t</a:t>
            </a:r>
            <a:r>
              <a:rPr sz="1400" spc="-7" dirty="0">
                <a:latin typeface="Calibri"/>
                <a:cs typeface="Calibri"/>
              </a:rPr>
              <a:t>h</a:t>
            </a:r>
            <a:r>
              <a:rPr sz="1400" spc="-15" dirty="0">
                <a:latin typeface="Calibri"/>
                <a:cs typeface="Calibri"/>
              </a:rPr>
              <a:t>e</a:t>
            </a:r>
            <a:r>
              <a:rPr sz="1400" spc="7" dirty="0">
                <a:latin typeface="Calibri"/>
                <a:cs typeface="Calibri"/>
              </a:rPr>
              <a:t> </a:t>
            </a:r>
            <a:r>
              <a:rPr sz="1400" spc="-15" dirty="0">
                <a:latin typeface="Calibri"/>
                <a:cs typeface="Calibri"/>
              </a:rPr>
              <a:t>b</a:t>
            </a:r>
            <a:r>
              <a:rPr sz="1400" spc="-7" dirty="0">
                <a:latin typeface="Calibri"/>
                <a:cs typeface="Calibri"/>
              </a:rPr>
              <a:t>a</a:t>
            </a:r>
            <a:r>
              <a:rPr sz="1400" spc="-15" dirty="0">
                <a:latin typeface="Calibri"/>
                <a:cs typeface="Calibri"/>
              </a:rPr>
              <a:t>s</a:t>
            </a:r>
            <a:r>
              <a:rPr sz="1400" dirty="0">
                <a:latin typeface="Calibri"/>
                <a:cs typeface="Calibri"/>
              </a:rPr>
              <a:t>i</a:t>
            </a:r>
            <a:r>
              <a:rPr sz="1400" spc="-15" dirty="0">
                <a:latin typeface="Calibri"/>
                <a:cs typeface="Calibri"/>
              </a:rPr>
              <a:t>s</a:t>
            </a:r>
            <a:r>
              <a:rPr sz="1400" spc="-22" dirty="0">
                <a:latin typeface="Calibri"/>
                <a:cs typeface="Calibri"/>
              </a:rPr>
              <a:t> </a:t>
            </a:r>
            <a:r>
              <a:rPr sz="1400" spc="-15" dirty="0">
                <a:latin typeface="Calibri"/>
                <a:cs typeface="Calibri"/>
              </a:rPr>
              <a:t>of t</a:t>
            </a:r>
            <a:r>
              <a:rPr sz="1400" spc="-7" dirty="0">
                <a:latin typeface="Calibri"/>
                <a:cs typeface="Calibri"/>
              </a:rPr>
              <a:t>h</a:t>
            </a:r>
            <a:r>
              <a:rPr sz="1400" spc="-15" dirty="0">
                <a:latin typeface="Calibri"/>
                <a:cs typeface="Calibri"/>
              </a:rPr>
              <a:t>e</a:t>
            </a:r>
            <a:r>
              <a:rPr sz="1400" spc="7" dirty="0">
                <a:latin typeface="Calibri"/>
                <a:cs typeface="Calibri"/>
              </a:rPr>
              <a:t> </a:t>
            </a:r>
            <a:r>
              <a:rPr sz="1400" spc="-7" dirty="0">
                <a:latin typeface="Calibri"/>
                <a:cs typeface="Calibri"/>
              </a:rPr>
              <a:t>li</a:t>
            </a:r>
            <a:r>
              <a:rPr sz="1400" spc="-29" dirty="0">
                <a:latin typeface="Calibri"/>
                <a:cs typeface="Calibri"/>
              </a:rPr>
              <a:t>s</a:t>
            </a:r>
            <a:r>
              <a:rPr sz="1400" spc="-15" dirty="0">
                <a:latin typeface="Calibri"/>
                <a:cs typeface="Calibri"/>
              </a:rPr>
              <a:t>t</a:t>
            </a:r>
            <a:r>
              <a:rPr sz="1400" spc="-36" dirty="0">
                <a:latin typeface="Calibri"/>
                <a:cs typeface="Calibri"/>
              </a:rPr>
              <a:t> </a:t>
            </a:r>
            <a:r>
              <a:rPr sz="1400" spc="-15" dirty="0">
                <a:latin typeface="Calibri"/>
                <a:cs typeface="Calibri"/>
              </a:rPr>
              <a:t>p</a:t>
            </a:r>
            <a:r>
              <a:rPr sz="1400" spc="-50" dirty="0">
                <a:latin typeface="Calibri"/>
                <a:cs typeface="Calibri"/>
              </a:rPr>
              <a:t>r</a:t>
            </a:r>
            <a:r>
              <a:rPr sz="1400" spc="-36" dirty="0">
                <a:latin typeface="Calibri"/>
                <a:cs typeface="Calibri"/>
              </a:rPr>
              <a:t>o</a:t>
            </a:r>
            <a:r>
              <a:rPr sz="1400" spc="-15" dirty="0">
                <a:latin typeface="Calibri"/>
                <a:cs typeface="Calibri"/>
              </a:rPr>
              <a:t>v</a:t>
            </a:r>
            <a:r>
              <a:rPr sz="1400" dirty="0">
                <a:latin typeface="Calibri"/>
                <a:cs typeface="Calibri"/>
              </a:rPr>
              <a:t>i</a:t>
            </a:r>
            <a:r>
              <a:rPr sz="1400" spc="-15" dirty="0">
                <a:latin typeface="Calibri"/>
                <a:cs typeface="Calibri"/>
              </a:rPr>
              <a:t>ded</a:t>
            </a:r>
            <a:r>
              <a:rPr sz="1400" spc="36" dirty="0">
                <a:latin typeface="Calibri"/>
                <a:cs typeface="Calibri"/>
              </a:rPr>
              <a:t> </a:t>
            </a:r>
            <a:r>
              <a:rPr sz="1400" spc="-58" dirty="0">
                <a:latin typeface="Calibri"/>
                <a:cs typeface="Calibri"/>
              </a:rPr>
              <a:t>f</a:t>
            </a:r>
            <a:r>
              <a:rPr sz="1400" spc="-15" dirty="0">
                <a:latin typeface="Calibri"/>
                <a:cs typeface="Calibri"/>
              </a:rPr>
              <a:t>or</a:t>
            </a:r>
            <a:r>
              <a:rPr sz="1400" spc="7" dirty="0">
                <a:latin typeface="Calibri"/>
                <a:cs typeface="Calibri"/>
              </a:rPr>
              <a:t> </a:t>
            </a:r>
            <a:r>
              <a:rPr sz="1400" spc="-43" dirty="0">
                <a:latin typeface="Calibri"/>
                <a:cs typeface="Calibri"/>
              </a:rPr>
              <a:t>w</a:t>
            </a:r>
            <a:r>
              <a:rPr sz="1400" spc="-15" dirty="0">
                <a:latin typeface="Calibri"/>
                <a:cs typeface="Calibri"/>
              </a:rPr>
              <a:t>or</a:t>
            </a:r>
            <a:r>
              <a:rPr sz="1400" spc="-101" dirty="0">
                <a:latin typeface="Calibri"/>
                <a:cs typeface="Calibri"/>
              </a:rPr>
              <a:t>k</a:t>
            </a:r>
            <a:r>
              <a:rPr sz="1400" spc="-15" dirty="0">
                <a:latin typeface="Calibri"/>
                <a:cs typeface="Calibri"/>
              </a:rPr>
              <a:t>e</a:t>
            </a:r>
            <a:r>
              <a:rPr sz="1400" spc="-58" dirty="0">
                <a:latin typeface="Calibri"/>
                <a:cs typeface="Calibri"/>
              </a:rPr>
              <a:t>r</a:t>
            </a:r>
            <a:r>
              <a:rPr sz="1400" spc="-15" dirty="0">
                <a:latin typeface="Calibri"/>
                <a:cs typeface="Calibri"/>
              </a:rPr>
              <a:t>s</a:t>
            </a:r>
            <a:r>
              <a:rPr sz="1400" spc="65" dirty="0">
                <a:latin typeface="Calibri"/>
                <a:cs typeface="Calibri"/>
              </a:rPr>
              <a:t> </a:t>
            </a:r>
            <a:r>
              <a:rPr sz="1400" spc="-58" dirty="0">
                <a:latin typeface="Calibri"/>
                <a:cs typeface="Calibri"/>
              </a:rPr>
              <a:t>r</a:t>
            </a:r>
            <a:r>
              <a:rPr sz="1400" spc="-15" dirty="0">
                <a:latin typeface="Calibri"/>
                <a:cs typeface="Calibri"/>
              </a:rPr>
              <a:t>e</a:t>
            </a:r>
            <a:r>
              <a:rPr sz="1400" spc="-36" dirty="0">
                <a:latin typeface="Calibri"/>
                <a:cs typeface="Calibri"/>
              </a:rPr>
              <a:t>c</a:t>
            </a:r>
            <a:r>
              <a:rPr sz="1400" spc="-15" dirty="0">
                <a:latin typeface="Calibri"/>
                <a:cs typeface="Calibri"/>
              </a:rPr>
              <a:t>o</a:t>
            </a:r>
            <a:r>
              <a:rPr sz="1400" spc="-7" dirty="0">
                <a:latin typeface="Calibri"/>
                <a:cs typeface="Calibri"/>
              </a:rPr>
              <a:t>g</a:t>
            </a:r>
            <a:r>
              <a:rPr sz="1400" spc="-15" dirty="0">
                <a:latin typeface="Calibri"/>
                <a:cs typeface="Calibri"/>
              </a:rPr>
              <a:t>n</a:t>
            </a:r>
            <a:r>
              <a:rPr sz="1400" dirty="0">
                <a:latin typeface="Calibri"/>
                <a:cs typeface="Calibri"/>
              </a:rPr>
              <a:t>i</a:t>
            </a:r>
            <a:r>
              <a:rPr sz="1400" spc="-58" dirty="0">
                <a:latin typeface="Calibri"/>
                <a:cs typeface="Calibri"/>
              </a:rPr>
              <a:t>z</a:t>
            </a:r>
            <a:r>
              <a:rPr sz="1400" spc="-15" dirty="0">
                <a:latin typeface="Calibri"/>
                <a:cs typeface="Calibri"/>
              </a:rPr>
              <a:t>ed</a:t>
            </a:r>
            <a:r>
              <a:rPr sz="1400" spc="29" dirty="0">
                <a:latin typeface="Calibri"/>
                <a:cs typeface="Calibri"/>
              </a:rPr>
              <a:t> </a:t>
            </a:r>
            <a:r>
              <a:rPr sz="1400" spc="-58" dirty="0">
                <a:latin typeface="Calibri"/>
                <a:cs typeface="Calibri"/>
              </a:rPr>
              <a:t>f</a:t>
            </a:r>
            <a:r>
              <a:rPr sz="1400" spc="-15" dirty="0">
                <a:latin typeface="Calibri"/>
                <a:cs typeface="Calibri"/>
              </a:rPr>
              <a:t>or</a:t>
            </a:r>
            <a:r>
              <a:rPr sz="1400" spc="22" dirty="0">
                <a:latin typeface="Calibri"/>
                <a:cs typeface="Calibri"/>
              </a:rPr>
              <a:t> </a:t>
            </a:r>
            <a:r>
              <a:rPr sz="1400" spc="-15" dirty="0">
                <a:latin typeface="Calibri"/>
                <a:cs typeface="Calibri"/>
              </a:rPr>
              <a:t>the</a:t>
            </a:r>
            <a:r>
              <a:rPr sz="1400" dirty="0">
                <a:latin typeface="Calibri"/>
                <a:cs typeface="Calibri"/>
              </a:rPr>
              <a:t>i</a:t>
            </a:r>
            <a:r>
              <a:rPr sz="1400" spc="-15" dirty="0">
                <a:latin typeface="Calibri"/>
                <a:cs typeface="Calibri"/>
              </a:rPr>
              <a:t>r </a:t>
            </a:r>
            <a:r>
              <a:rPr sz="1400" spc="-43" dirty="0">
                <a:latin typeface="Calibri"/>
                <a:cs typeface="Calibri"/>
              </a:rPr>
              <a:t>w</a:t>
            </a:r>
            <a:r>
              <a:rPr sz="1400" spc="-15" dirty="0">
                <a:latin typeface="Calibri"/>
                <a:cs typeface="Calibri"/>
              </a:rPr>
              <a:t>or</a:t>
            </a:r>
            <a:r>
              <a:rPr sz="1400" spc="-29" dirty="0">
                <a:latin typeface="Calibri"/>
                <a:cs typeface="Calibri"/>
              </a:rPr>
              <a:t>k</a:t>
            </a:r>
            <a:r>
              <a:rPr sz="1400" spc="-7" dirty="0">
                <a:latin typeface="Calibri"/>
                <a:cs typeface="Calibri"/>
              </a:rPr>
              <a:t>,</a:t>
            </a:r>
            <a:r>
              <a:rPr sz="1400" spc="-15" dirty="0">
                <a:latin typeface="Calibri"/>
                <a:cs typeface="Calibri"/>
              </a:rPr>
              <a:t> such</a:t>
            </a:r>
            <a:r>
              <a:rPr sz="1400" spc="-7" dirty="0">
                <a:latin typeface="Calibri"/>
                <a:cs typeface="Calibri"/>
              </a:rPr>
              <a:t> </a:t>
            </a:r>
            <a:r>
              <a:rPr sz="1400" spc="-36" dirty="0">
                <a:latin typeface="Calibri"/>
                <a:cs typeface="Calibri"/>
              </a:rPr>
              <a:t>w</a:t>
            </a:r>
            <a:r>
              <a:rPr sz="1400" spc="-15" dirty="0">
                <a:latin typeface="Calibri"/>
                <a:cs typeface="Calibri"/>
              </a:rPr>
              <a:t>or</a:t>
            </a:r>
            <a:r>
              <a:rPr sz="1400" spc="-101" dirty="0">
                <a:latin typeface="Calibri"/>
                <a:cs typeface="Calibri"/>
              </a:rPr>
              <a:t>k</a:t>
            </a:r>
            <a:r>
              <a:rPr sz="1400" spc="-15" dirty="0">
                <a:latin typeface="Calibri"/>
                <a:cs typeface="Calibri"/>
              </a:rPr>
              <a:t>e</a:t>
            </a:r>
            <a:r>
              <a:rPr sz="1400" spc="-58" dirty="0">
                <a:latin typeface="Calibri"/>
                <a:cs typeface="Calibri"/>
              </a:rPr>
              <a:t>r</a:t>
            </a:r>
            <a:r>
              <a:rPr sz="1400" spc="-15" dirty="0">
                <a:latin typeface="Calibri"/>
                <a:cs typeface="Calibri"/>
              </a:rPr>
              <a:t>s</a:t>
            </a:r>
            <a:r>
              <a:rPr sz="1400" spc="65" dirty="0">
                <a:latin typeface="Calibri"/>
                <a:cs typeface="Calibri"/>
              </a:rPr>
              <a:t> </a:t>
            </a:r>
            <a:r>
              <a:rPr sz="1400" spc="-22" dirty="0">
                <a:latin typeface="Calibri"/>
                <a:cs typeface="Calibri"/>
              </a:rPr>
              <a:t>w</a:t>
            </a:r>
            <a:r>
              <a:rPr sz="1400" dirty="0">
                <a:latin typeface="Calibri"/>
                <a:cs typeface="Calibri"/>
              </a:rPr>
              <a:t>i</a:t>
            </a:r>
            <a:r>
              <a:rPr sz="1400" spc="-7" dirty="0">
                <a:latin typeface="Calibri"/>
                <a:cs typeface="Calibri"/>
              </a:rPr>
              <a:t>ll</a:t>
            </a:r>
            <a:r>
              <a:rPr sz="1400" spc="-15" dirty="0">
                <a:latin typeface="Calibri"/>
                <a:cs typeface="Calibri"/>
              </a:rPr>
              <a:t> be</a:t>
            </a:r>
            <a:r>
              <a:rPr sz="1400" spc="-7" dirty="0">
                <a:latin typeface="Calibri"/>
                <a:cs typeface="Calibri"/>
              </a:rPr>
              <a:t> </a:t>
            </a:r>
            <a:r>
              <a:rPr sz="1400" spc="-29" dirty="0">
                <a:latin typeface="Calibri"/>
                <a:cs typeface="Calibri"/>
              </a:rPr>
              <a:t>c</a:t>
            </a:r>
            <a:r>
              <a:rPr sz="1400" spc="-15" dirty="0">
                <a:latin typeface="Calibri"/>
                <a:cs typeface="Calibri"/>
              </a:rPr>
              <a:t>o</a:t>
            </a:r>
            <a:r>
              <a:rPr sz="1400" spc="-29" dirty="0">
                <a:latin typeface="Calibri"/>
                <a:cs typeface="Calibri"/>
              </a:rPr>
              <a:t>n</a:t>
            </a:r>
            <a:r>
              <a:rPr sz="1400" spc="-43" dirty="0">
                <a:latin typeface="Calibri"/>
                <a:cs typeface="Calibri"/>
              </a:rPr>
              <a:t>t</a:t>
            </a:r>
            <a:r>
              <a:rPr sz="1400" spc="-15" dirty="0">
                <a:latin typeface="Calibri"/>
                <a:cs typeface="Calibri"/>
              </a:rPr>
              <a:t>ac</a:t>
            </a:r>
            <a:r>
              <a:rPr sz="1400" spc="-29" dirty="0">
                <a:latin typeface="Calibri"/>
                <a:cs typeface="Calibri"/>
              </a:rPr>
              <a:t>t</a:t>
            </a:r>
            <a:r>
              <a:rPr sz="1400" spc="-15" dirty="0">
                <a:latin typeface="Calibri"/>
                <a:cs typeface="Calibri"/>
              </a:rPr>
              <a:t>ed</a:t>
            </a:r>
            <a:r>
              <a:rPr sz="1400" spc="15" dirty="0">
                <a:latin typeface="Calibri"/>
                <a:cs typeface="Calibri"/>
              </a:rPr>
              <a:t> </a:t>
            </a:r>
            <a:r>
              <a:rPr sz="1400" spc="-36" dirty="0">
                <a:latin typeface="Calibri"/>
                <a:cs typeface="Calibri"/>
              </a:rPr>
              <a:t>ov</a:t>
            </a:r>
            <a:r>
              <a:rPr sz="1400" spc="-15" dirty="0">
                <a:latin typeface="Calibri"/>
                <a:cs typeface="Calibri"/>
              </a:rPr>
              <a:t>er</a:t>
            </a:r>
            <a:r>
              <a:rPr sz="1400" spc="36" dirty="0">
                <a:latin typeface="Calibri"/>
                <a:cs typeface="Calibri"/>
              </a:rPr>
              <a:t> </a:t>
            </a:r>
            <a:r>
              <a:rPr sz="1400" spc="-15" dirty="0">
                <a:latin typeface="Calibri"/>
                <a:cs typeface="Calibri"/>
              </a:rPr>
              <a:t>the</a:t>
            </a:r>
            <a:r>
              <a:rPr sz="1400" spc="15" dirty="0">
                <a:latin typeface="Calibri"/>
                <a:cs typeface="Calibri"/>
              </a:rPr>
              <a:t> </a:t>
            </a:r>
            <a:r>
              <a:rPr sz="1400" spc="-15" dirty="0">
                <a:latin typeface="Calibri"/>
                <a:cs typeface="Calibri"/>
              </a:rPr>
              <a:t>p</a:t>
            </a:r>
            <a:r>
              <a:rPr sz="1400" spc="-7" dirty="0">
                <a:latin typeface="Calibri"/>
                <a:cs typeface="Calibri"/>
              </a:rPr>
              <a:t>h</a:t>
            </a:r>
            <a:r>
              <a:rPr sz="1400" spc="-15" dirty="0">
                <a:latin typeface="Calibri"/>
                <a:cs typeface="Calibri"/>
              </a:rPr>
              <a:t>one</a:t>
            </a:r>
            <a:r>
              <a:rPr sz="1400" spc="7" dirty="0">
                <a:latin typeface="Calibri"/>
                <a:cs typeface="Calibri"/>
              </a:rPr>
              <a:t> </a:t>
            </a:r>
            <a:r>
              <a:rPr lang="en-US" sz="1400" spc="7" dirty="0">
                <a:latin typeface="Calibri"/>
                <a:cs typeface="Calibri"/>
              </a:rPr>
              <a:t>to check if I-Card Issued, </a:t>
            </a:r>
            <a:r>
              <a:rPr sz="1400" spc="-7" dirty="0">
                <a:latin typeface="Calibri"/>
                <a:cs typeface="Calibri"/>
              </a:rPr>
              <a:t>if</a:t>
            </a:r>
            <a:r>
              <a:rPr sz="1400" spc="-22" dirty="0">
                <a:latin typeface="Calibri"/>
                <a:cs typeface="Calibri"/>
              </a:rPr>
              <a:t> </a:t>
            </a:r>
            <a:r>
              <a:rPr sz="1400" spc="-15" dirty="0">
                <a:latin typeface="Calibri"/>
                <a:cs typeface="Calibri"/>
              </a:rPr>
              <a:t>th</a:t>
            </a:r>
            <a:r>
              <a:rPr sz="1400" spc="-29" dirty="0">
                <a:latin typeface="Calibri"/>
                <a:cs typeface="Calibri"/>
              </a:rPr>
              <a:t>e</a:t>
            </a:r>
            <a:r>
              <a:rPr sz="1400" spc="-15" dirty="0">
                <a:latin typeface="Calibri"/>
                <a:cs typeface="Calibri"/>
              </a:rPr>
              <a:t>y</a:t>
            </a:r>
            <a:r>
              <a:rPr sz="1400" spc="7" dirty="0">
                <a:latin typeface="Calibri"/>
                <a:cs typeface="Calibri"/>
              </a:rPr>
              <a:t> </a:t>
            </a:r>
            <a:r>
              <a:rPr sz="1400" spc="-43" dirty="0">
                <a:latin typeface="Calibri"/>
                <a:cs typeface="Calibri"/>
              </a:rPr>
              <a:t>w</a:t>
            </a:r>
            <a:r>
              <a:rPr sz="1400" spc="-15" dirty="0">
                <a:latin typeface="Calibri"/>
                <a:cs typeface="Calibri"/>
              </a:rPr>
              <a:t>e</a:t>
            </a:r>
            <a:r>
              <a:rPr sz="1400" spc="-58" dirty="0">
                <a:latin typeface="Calibri"/>
                <a:cs typeface="Calibri"/>
              </a:rPr>
              <a:t>r</a:t>
            </a:r>
            <a:r>
              <a:rPr sz="1400" spc="-15" dirty="0">
                <a:latin typeface="Calibri"/>
                <a:cs typeface="Calibri"/>
              </a:rPr>
              <a:t>e</a:t>
            </a:r>
            <a:r>
              <a:rPr sz="1400" spc="43" dirty="0">
                <a:latin typeface="Calibri"/>
                <a:cs typeface="Calibri"/>
              </a:rPr>
              <a:t> </a:t>
            </a:r>
            <a:r>
              <a:rPr sz="1400" spc="-58" dirty="0">
                <a:latin typeface="Calibri"/>
                <a:cs typeface="Calibri"/>
              </a:rPr>
              <a:t>r</a:t>
            </a:r>
            <a:r>
              <a:rPr sz="1400" spc="-15" dirty="0">
                <a:latin typeface="Calibri"/>
                <a:cs typeface="Calibri"/>
              </a:rPr>
              <a:t>e</a:t>
            </a:r>
            <a:r>
              <a:rPr sz="1400" spc="-36" dirty="0">
                <a:latin typeface="Calibri"/>
                <a:cs typeface="Calibri"/>
              </a:rPr>
              <a:t>c</a:t>
            </a:r>
            <a:r>
              <a:rPr sz="1400" spc="-15" dirty="0">
                <a:latin typeface="Calibri"/>
                <a:cs typeface="Calibri"/>
              </a:rPr>
              <a:t>o</a:t>
            </a:r>
            <a:r>
              <a:rPr sz="1400" spc="-7" dirty="0">
                <a:latin typeface="Calibri"/>
                <a:cs typeface="Calibri"/>
              </a:rPr>
              <a:t>g</a:t>
            </a:r>
            <a:r>
              <a:rPr sz="1400" spc="-15" dirty="0">
                <a:latin typeface="Calibri"/>
                <a:cs typeface="Calibri"/>
              </a:rPr>
              <a:t>n</a:t>
            </a:r>
            <a:r>
              <a:rPr sz="1400" dirty="0">
                <a:latin typeface="Calibri"/>
                <a:cs typeface="Calibri"/>
              </a:rPr>
              <a:t>i</a:t>
            </a:r>
            <a:r>
              <a:rPr sz="1400" spc="-58" dirty="0">
                <a:latin typeface="Calibri"/>
                <a:cs typeface="Calibri"/>
              </a:rPr>
              <a:t>z</a:t>
            </a:r>
            <a:r>
              <a:rPr sz="1400" spc="-15" dirty="0">
                <a:latin typeface="Calibri"/>
                <a:cs typeface="Calibri"/>
              </a:rPr>
              <a:t>ed</a:t>
            </a:r>
            <a:r>
              <a:rPr sz="1400" spc="-50" dirty="0">
                <a:latin typeface="Calibri"/>
                <a:cs typeface="Calibri"/>
              </a:rPr>
              <a:t>/</a:t>
            </a:r>
            <a:r>
              <a:rPr sz="1400" spc="-29" dirty="0">
                <a:latin typeface="Calibri"/>
                <a:cs typeface="Calibri"/>
              </a:rPr>
              <a:t>a</a:t>
            </a:r>
            <a:r>
              <a:rPr sz="1400" spc="-43" dirty="0">
                <a:latin typeface="Calibri"/>
                <a:cs typeface="Calibri"/>
              </a:rPr>
              <a:t>w</a:t>
            </a:r>
            <a:r>
              <a:rPr sz="1400" spc="-15" dirty="0">
                <a:latin typeface="Calibri"/>
                <a:cs typeface="Calibri"/>
              </a:rPr>
              <a:t>a</a:t>
            </a:r>
            <a:r>
              <a:rPr sz="1400" spc="-58" dirty="0">
                <a:latin typeface="Calibri"/>
                <a:cs typeface="Calibri"/>
              </a:rPr>
              <a:t>r</a:t>
            </a:r>
            <a:r>
              <a:rPr sz="1400" spc="-15" dirty="0">
                <a:latin typeface="Calibri"/>
                <a:cs typeface="Calibri"/>
              </a:rPr>
              <a:t>de</a:t>
            </a:r>
            <a:r>
              <a:rPr sz="1400" spc="-7" dirty="0">
                <a:latin typeface="Calibri"/>
                <a:cs typeface="Calibri"/>
              </a:rPr>
              <a:t>d</a:t>
            </a:r>
            <a:r>
              <a:rPr sz="1400" spc="-15" dirty="0">
                <a:latin typeface="Calibri"/>
                <a:cs typeface="Calibri"/>
              </a:rPr>
              <a:t>/</a:t>
            </a:r>
            <a:r>
              <a:rPr sz="1400" spc="-58" dirty="0">
                <a:latin typeface="Calibri"/>
                <a:cs typeface="Calibri"/>
              </a:rPr>
              <a:t>f</a:t>
            </a:r>
            <a:r>
              <a:rPr sz="1400" spc="-15" dirty="0">
                <a:latin typeface="Calibri"/>
                <a:cs typeface="Calibri"/>
              </a:rPr>
              <a:t>el</a:t>
            </a:r>
            <a:r>
              <a:rPr sz="1400" spc="7" dirty="0">
                <a:latin typeface="Calibri"/>
                <a:cs typeface="Calibri"/>
              </a:rPr>
              <a:t>i</a:t>
            </a:r>
            <a:r>
              <a:rPr sz="1400" spc="-15" dirty="0">
                <a:latin typeface="Calibri"/>
                <a:cs typeface="Calibri"/>
              </a:rPr>
              <a:t>ci</a:t>
            </a:r>
            <a:r>
              <a:rPr sz="1400" spc="-36" dirty="0">
                <a:latin typeface="Calibri"/>
                <a:cs typeface="Calibri"/>
              </a:rPr>
              <a:t>t</a:t>
            </a:r>
            <a:r>
              <a:rPr sz="1400" spc="-29" dirty="0">
                <a:latin typeface="Calibri"/>
                <a:cs typeface="Calibri"/>
              </a:rPr>
              <a:t>at</a:t>
            </a:r>
            <a:r>
              <a:rPr sz="1400" spc="-15" dirty="0">
                <a:latin typeface="Calibri"/>
                <a:cs typeface="Calibri"/>
              </a:rPr>
              <a:t>ed</a:t>
            </a:r>
            <a:r>
              <a:rPr sz="1400" spc="-7" dirty="0">
                <a:latin typeface="Calibri"/>
                <a:cs typeface="Calibri"/>
              </a:rPr>
              <a:t> </a:t>
            </a:r>
            <a:r>
              <a:rPr sz="1400" spc="-15" dirty="0">
                <a:latin typeface="Calibri"/>
                <a:cs typeface="Calibri"/>
              </a:rPr>
              <a:t>on</a:t>
            </a:r>
            <a:r>
              <a:rPr sz="1400" spc="7" dirty="0">
                <a:latin typeface="Calibri"/>
                <a:cs typeface="Calibri"/>
              </a:rPr>
              <a:t> </a:t>
            </a:r>
            <a:r>
              <a:rPr sz="1400" spc="-15" dirty="0">
                <a:latin typeface="Calibri"/>
                <a:cs typeface="Calibri"/>
              </a:rPr>
              <a:t>t</a:t>
            </a:r>
            <a:r>
              <a:rPr sz="1400" spc="-7" dirty="0">
                <a:latin typeface="Calibri"/>
                <a:cs typeface="Calibri"/>
              </a:rPr>
              <a:t>h</a:t>
            </a:r>
            <a:r>
              <a:rPr sz="1400" spc="-15" dirty="0">
                <a:latin typeface="Calibri"/>
                <a:cs typeface="Calibri"/>
              </a:rPr>
              <a:t>e</a:t>
            </a:r>
            <a:r>
              <a:rPr sz="1400" spc="7" dirty="0">
                <a:latin typeface="Calibri"/>
                <a:cs typeface="Calibri"/>
              </a:rPr>
              <a:t> </a:t>
            </a:r>
            <a:r>
              <a:rPr sz="1400" spc="-15" dirty="0">
                <a:latin typeface="Calibri"/>
                <a:cs typeface="Calibri"/>
              </a:rPr>
              <a:t>b</a:t>
            </a:r>
            <a:r>
              <a:rPr sz="1400" spc="-7" dirty="0">
                <a:latin typeface="Calibri"/>
                <a:cs typeface="Calibri"/>
              </a:rPr>
              <a:t>a</a:t>
            </a:r>
            <a:r>
              <a:rPr sz="1400" spc="-15" dirty="0">
                <a:latin typeface="Calibri"/>
                <a:cs typeface="Calibri"/>
              </a:rPr>
              <a:t>s</a:t>
            </a:r>
            <a:r>
              <a:rPr sz="1400" dirty="0">
                <a:latin typeface="Calibri"/>
                <a:cs typeface="Calibri"/>
              </a:rPr>
              <a:t>i</a:t>
            </a:r>
            <a:r>
              <a:rPr sz="1400" spc="-15" dirty="0">
                <a:latin typeface="Calibri"/>
                <a:cs typeface="Calibri"/>
              </a:rPr>
              <a:t>s</a:t>
            </a:r>
            <a:r>
              <a:rPr sz="1400" spc="-22" dirty="0">
                <a:latin typeface="Calibri"/>
                <a:cs typeface="Calibri"/>
              </a:rPr>
              <a:t> </a:t>
            </a:r>
            <a:r>
              <a:rPr sz="1400" spc="-15" dirty="0">
                <a:latin typeface="Calibri"/>
                <a:cs typeface="Calibri"/>
              </a:rPr>
              <a:t>of</a:t>
            </a:r>
            <a:r>
              <a:rPr sz="1400" spc="15" dirty="0">
                <a:latin typeface="Calibri"/>
                <a:cs typeface="Calibri"/>
              </a:rPr>
              <a:t> </a:t>
            </a:r>
            <a:r>
              <a:rPr sz="1400" spc="-15" dirty="0">
                <a:latin typeface="Calibri"/>
                <a:cs typeface="Calibri"/>
              </a:rPr>
              <a:t>the</a:t>
            </a:r>
            <a:r>
              <a:rPr sz="1400" dirty="0">
                <a:latin typeface="Calibri"/>
                <a:cs typeface="Calibri"/>
              </a:rPr>
              <a:t>i</a:t>
            </a:r>
            <a:r>
              <a:rPr sz="1400" spc="-15" dirty="0">
                <a:latin typeface="Calibri"/>
                <a:cs typeface="Calibri"/>
              </a:rPr>
              <a:t>r per</a:t>
            </a:r>
            <a:r>
              <a:rPr sz="1400" spc="-58" dirty="0">
                <a:latin typeface="Calibri"/>
                <a:cs typeface="Calibri"/>
              </a:rPr>
              <a:t>f</a:t>
            </a:r>
            <a:r>
              <a:rPr sz="1400" spc="-15" dirty="0">
                <a:latin typeface="Calibri"/>
                <a:cs typeface="Calibri"/>
              </a:rPr>
              <a:t>ormance</a:t>
            </a:r>
            <a:r>
              <a:rPr lang="en-US" sz="1400" spc="-15" dirty="0">
                <a:latin typeface="Calibri"/>
                <a:cs typeface="Calibri"/>
              </a:rPr>
              <a:t> and informal workers linked with livelihood opportunities </a:t>
            </a:r>
            <a:endParaRPr sz="1400" dirty="0">
              <a:latin typeface="Calibri"/>
              <a:cs typeface="Calibri"/>
            </a:endParaRPr>
          </a:p>
          <a:p>
            <a:pPr marL="513651" indent="-495307">
              <a:buFont typeface="Calibri"/>
              <a:buAutoNum type="arabicPeriod"/>
              <a:tabLst>
                <a:tab pos="512734" algn="l"/>
              </a:tabLst>
            </a:pPr>
            <a:r>
              <a:rPr sz="1400" spc="-15" dirty="0">
                <a:latin typeface="Calibri"/>
                <a:cs typeface="Calibri"/>
              </a:rPr>
              <a:t>On</a:t>
            </a:r>
            <a:r>
              <a:rPr sz="1400" spc="15" dirty="0">
                <a:latin typeface="Calibri"/>
                <a:cs typeface="Calibri"/>
              </a:rPr>
              <a:t> </a:t>
            </a:r>
            <a:r>
              <a:rPr sz="1400" spc="-15" dirty="0">
                <a:latin typeface="Calibri"/>
                <a:cs typeface="Calibri"/>
              </a:rPr>
              <a:t>the</a:t>
            </a:r>
            <a:r>
              <a:rPr sz="1400" spc="-7" dirty="0">
                <a:latin typeface="Calibri"/>
                <a:cs typeface="Calibri"/>
              </a:rPr>
              <a:t> b</a:t>
            </a:r>
            <a:r>
              <a:rPr sz="1400" spc="-15" dirty="0">
                <a:latin typeface="Calibri"/>
                <a:cs typeface="Calibri"/>
              </a:rPr>
              <a:t>as</a:t>
            </a:r>
            <a:r>
              <a:rPr sz="1400" dirty="0">
                <a:latin typeface="Calibri"/>
                <a:cs typeface="Calibri"/>
              </a:rPr>
              <a:t>i</a:t>
            </a:r>
            <a:r>
              <a:rPr sz="1400" spc="-15" dirty="0">
                <a:latin typeface="Calibri"/>
                <a:cs typeface="Calibri"/>
              </a:rPr>
              <a:t>s</a:t>
            </a:r>
            <a:r>
              <a:rPr sz="1400" spc="-22" dirty="0">
                <a:latin typeface="Calibri"/>
                <a:cs typeface="Calibri"/>
              </a:rPr>
              <a:t> </a:t>
            </a:r>
            <a:r>
              <a:rPr sz="1400" spc="-15" dirty="0">
                <a:latin typeface="Calibri"/>
                <a:cs typeface="Calibri"/>
              </a:rPr>
              <a:t>of</a:t>
            </a:r>
            <a:r>
              <a:rPr sz="1400" spc="15" dirty="0">
                <a:latin typeface="Calibri"/>
                <a:cs typeface="Calibri"/>
              </a:rPr>
              <a:t> </a:t>
            </a:r>
            <a:r>
              <a:rPr sz="1400" spc="-58" dirty="0">
                <a:latin typeface="Calibri"/>
                <a:cs typeface="Calibri"/>
              </a:rPr>
              <a:t>r</a:t>
            </a:r>
            <a:r>
              <a:rPr sz="1400" spc="-15" dirty="0">
                <a:latin typeface="Calibri"/>
                <a:cs typeface="Calibri"/>
              </a:rPr>
              <a:t>esponse</a:t>
            </a:r>
            <a:r>
              <a:rPr sz="1400" spc="43" dirty="0">
                <a:latin typeface="Calibri"/>
                <a:cs typeface="Calibri"/>
              </a:rPr>
              <a:t> </a:t>
            </a:r>
            <a:r>
              <a:rPr sz="1400" spc="-15" dirty="0">
                <a:latin typeface="Calibri"/>
                <a:cs typeface="Calibri"/>
              </a:rPr>
              <a:t>(ne</a:t>
            </a:r>
            <a:r>
              <a:rPr sz="1400" spc="-43" dirty="0">
                <a:latin typeface="Calibri"/>
                <a:cs typeface="Calibri"/>
              </a:rPr>
              <a:t>g</a:t>
            </a:r>
            <a:r>
              <a:rPr sz="1400" spc="-29" dirty="0">
                <a:latin typeface="Calibri"/>
                <a:cs typeface="Calibri"/>
              </a:rPr>
              <a:t>a</a:t>
            </a:r>
            <a:r>
              <a:rPr sz="1400" spc="-7" dirty="0">
                <a:latin typeface="Calibri"/>
                <a:cs typeface="Calibri"/>
              </a:rPr>
              <a:t>ti</a:t>
            </a:r>
            <a:r>
              <a:rPr sz="1400" spc="-36" dirty="0">
                <a:latin typeface="Calibri"/>
                <a:cs typeface="Calibri"/>
              </a:rPr>
              <a:t>v</a:t>
            </a:r>
            <a:r>
              <a:rPr sz="1400" spc="-15" dirty="0">
                <a:latin typeface="Calibri"/>
                <a:cs typeface="Calibri"/>
              </a:rPr>
              <a:t>e/positi</a:t>
            </a:r>
            <a:r>
              <a:rPr sz="1400" spc="-36" dirty="0">
                <a:latin typeface="Calibri"/>
                <a:cs typeface="Calibri"/>
              </a:rPr>
              <a:t>v</a:t>
            </a:r>
            <a:r>
              <a:rPr sz="1400" spc="-15" dirty="0">
                <a:latin typeface="Calibri"/>
                <a:cs typeface="Calibri"/>
              </a:rPr>
              <a:t>e)</a:t>
            </a:r>
            <a:r>
              <a:rPr sz="1400" spc="-7" dirty="0">
                <a:latin typeface="Calibri"/>
                <a:cs typeface="Calibri"/>
              </a:rPr>
              <a:t> </a:t>
            </a:r>
            <a:r>
              <a:rPr sz="1400" spc="-65" dirty="0">
                <a:latin typeface="Calibri"/>
                <a:cs typeface="Calibri"/>
              </a:rPr>
              <a:t>r</a:t>
            </a:r>
            <a:r>
              <a:rPr sz="1400" spc="-15" dirty="0">
                <a:latin typeface="Calibri"/>
                <a:cs typeface="Calibri"/>
              </a:rPr>
              <a:t>ecei</a:t>
            </a:r>
            <a:r>
              <a:rPr sz="1400" spc="-22" dirty="0">
                <a:latin typeface="Calibri"/>
                <a:cs typeface="Calibri"/>
              </a:rPr>
              <a:t>v</a:t>
            </a:r>
            <a:r>
              <a:rPr sz="1400" spc="-15" dirty="0">
                <a:latin typeface="Calibri"/>
                <a:cs typeface="Calibri"/>
              </a:rPr>
              <a:t>ed</a:t>
            </a:r>
            <a:r>
              <a:rPr sz="1400" spc="29" dirty="0">
                <a:latin typeface="Calibri"/>
                <a:cs typeface="Calibri"/>
              </a:rPr>
              <a:t> </a:t>
            </a:r>
            <a:r>
              <a:rPr sz="1400" spc="-7" dirty="0">
                <a:latin typeface="Calibri"/>
                <a:cs typeface="Calibri"/>
              </a:rPr>
              <a:t>f</a:t>
            </a:r>
            <a:r>
              <a:rPr sz="1400" spc="-58" dirty="0">
                <a:latin typeface="Calibri"/>
                <a:cs typeface="Calibri"/>
              </a:rPr>
              <a:t>r</a:t>
            </a:r>
            <a:r>
              <a:rPr sz="1400" spc="-22" dirty="0">
                <a:latin typeface="Calibri"/>
                <a:cs typeface="Calibri"/>
              </a:rPr>
              <a:t>om</a:t>
            </a:r>
            <a:r>
              <a:rPr sz="1400" spc="29" dirty="0">
                <a:latin typeface="Calibri"/>
                <a:cs typeface="Calibri"/>
              </a:rPr>
              <a:t> </a:t>
            </a:r>
            <a:r>
              <a:rPr sz="1400" spc="-15" dirty="0">
                <a:latin typeface="Calibri"/>
                <a:cs typeface="Calibri"/>
              </a:rPr>
              <a:t>s</a:t>
            </a:r>
            <a:r>
              <a:rPr sz="1400" spc="-7" dirty="0">
                <a:latin typeface="Calibri"/>
                <a:cs typeface="Calibri"/>
              </a:rPr>
              <a:t>a</a:t>
            </a:r>
            <a:r>
              <a:rPr sz="1400" spc="-15" dirty="0">
                <a:latin typeface="Calibri"/>
                <a:cs typeface="Calibri"/>
              </a:rPr>
              <a:t>n</a:t>
            </a:r>
            <a:r>
              <a:rPr sz="1400" dirty="0">
                <a:latin typeface="Calibri"/>
                <a:cs typeface="Calibri"/>
              </a:rPr>
              <a:t>i</a:t>
            </a:r>
            <a:r>
              <a:rPr sz="1400" spc="-43" dirty="0">
                <a:latin typeface="Calibri"/>
                <a:cs typeface="Calibri"/>
              </a:rPr>
              <a:t>t</a:t>
            </a:r>
            <a:r>
              <a:rPr sz="1400" spc="-15" dirty="0">
                <a:latin typeface="Calibri"/>
                <a:cs typeface="Calibri"/>
              </a:rPr>
              <a:t>a</a:t>
            </a:r>
            <a:r>
              <a:rPr sz="1400" spc="-7" dirty="0">
                <a:latin typeface="Calibri"/>
                <a:cs typeface="Calibri"/>
              </a:rPr>
              <a:t>r</a:t>
            </a:r>
            <a:r>
              <a:rPr sz="1400" spc="-15" dirty="0">
                <a:latin typeface="Calibri"/>
                <a:cs typeface="Calibri"/>
              </a:rPr>
              <a:t>y</a:t>
            </a:r>
            <a:r>
              <a:rPr sz="1400" spc="-22" dirty="0">
                <a:latin typeface="Calibri"/>
                <a:cs typeface="Calibri"/>
              </a:rPr>
              <a:t> </a:t>
            </a:r>
            <a:r>
              <a:rPr sz="1400" spc="-43" dirty="0">
                <a:latin typeface="Calibri"/>
                <a:cs typeface="Calibri"/>
              </a:rPr>
              <a:t>w</a:t>
            </a:r>
            <a:r>
              <a:rPr sz="1400" spc="-15" dirty="0">
                <a:latin typeface="Calibri"/>
                <a:cs typeface="Calibri"/>
              </a:rPr>
              <a:t>or</a:t>
            </a:r>
            <a:r>
              <a:rPr sz="1400" spc="-101" dirty="0">
                <a:latin typeface="Calibri"/>
                <a:cs typeface="Calibri"/>
              </a:rPr>
              <a:t>k</a:t>
            </a:r>
            <a:r>
              <a:rPr sz="1400" spc="-15" dirty="0">
                <a:latin typeface="Calibri"/>
                <a:cs typeface="Calibri"/>
              </a:rPr>
              <a:t>e</a:t>
            </a:r>
            <a:r>
              <a:rPr sz="1400" spc="-58" dirty="0">
                <a:latin typeface="Calibri"/>
                <a:cs typeface="Calibri"/>
              </a:rPr>
              <a:t>r</a:t>
            </a:r>
            <a:r>
              <a:rPr sz="1400" spc="-7" dirty="0">
                <a:latin typeface="Calibri"/>
                <a:cs typeface="Calibri"/>
              </a:rPr>
              <a:t>s,</a:t>
            </a:r>
            <a:r>
              <a:rPr sz="1400" spc="-15" dirty="0">
                <a:latin typeface="Calibri"/>
                <a:cs typeface="Calibri"/>
              </a:rPr>
              <a:t> </a:t>
            </a:r>
            <a:r>
              <a:rPr sz="1400" b="1" spc="-22" dirty="0">
                <a:latin typeface="Calibri"/>
                <a:cs typeface="Calibri"/>
              </a:rPr>
              <a:t>Ind</a:t>
            </a:r>
            <a:r>
              <a:rPr sz="1400" b="1" spc="-15" dirty="0">
                <a:latin typeface="Calibri"/>
                <a:cs typeface="Calibri"/>
              </a:rPr>
              <a:t>epe</a:t>
            </a:r>
            <a:r>
              <a:rPr sz="1400" b="1" spc="-29" dirty="0">
                <a:latin typeface="Calibri"/>
                <a:cs typeface="Calibri"/>
              </a:rPr>
              <a:t>n</a:t>
            </a:r>
            <a:r>
              <a:rPr sz="1400" b="1" spc="-22" dirty="0">
                <a:latin typeface="Calibri"/>
                <a:cs typeface="Calibri"/>
              </a:rPr>
              <a:t>d</a:t>
            </a:r>
            <a:r>
              <a:rPr sz="1400" b="1" spc="-15" dirty="0">
                <a:latin typeface="Calibri"/>
                <a:cs typeface="Calibri"/>
              </a:rPr>
              <a:t>e</a:t>
            </a:r>
            <a:r>
              <a:rPr sz="1400" b="1" spc="-43" dirty="0">
                <a:latin typeface="Calibri"/>
                <a:cs typeface="Calibri"/>
              </a:rPr>
              <a:t>n</a:t>
            </a:r>
            <a:r>
              <a:rPr sz="1400" b="1" spc="-15" dirty="0">
                <a:latin typeface="Calibri"/>
                <a:cs typeface="Calibri"/>
              </a:rPr>
              <a:t>t</a:t>
            </a:r>
            <a:r>
              <a:rPr sz="1400" b="1" spc="58" dirty="0">
                <a:latin typeface="Calibri"/>
                <a:cs typeface="Calibri"/>
              </a:rPr>
              <a:t> </a:t>
            </a:r>
            <a:r>
              <a:rPr sz="1400" b="1" spc="-137" dirty="0">
                <a:latin typeface="Calibri"/>
                <a:cs typeface="Calibri"/>
              </a:rPr>
              <a:t>V</a:t>
            </a:r>
            <a:r>
              <a:rPr sz="1400" b="1" spc="-15" dirty="0">
                <a:latin typeface="Calibri"/>
                <a:cs typeface="Calibri"/>
              </a:rPr>
              <a:t>a</a:t>
            </a:r>
            <a:r>
              <a:rPr sz="1400" b="1" dirty="0">
                <a:latin typeface="Calibri"/>
                <a:cs typeface="Calibri"/>
              </a:rPr>
              <a:t>l</a:t>
            </a:r>
            <a:r>
              <a:rPr sz="1400" b="1" spc="-15" dirty="0">
                <a:latin typeface="Calibri"/>
                <a:cs typeface="Calibri"/>
              </a:rPr>
              <a:t>id</a:t>
            </a:r>
            <a:r>
              <a:rPr sz="1400" b="1" spc="-29" dirty="0">
                <a:latin typeface="Calibri"/>
                <a:cs typeface="Calibri"/>
              </a:rPr>
              <a:t>a</a:t>
            </a:r>
            <a:r>
              <a:rPr sz="1400" b="1" spc="-7" dirty="0">
                <a:latin typeface="Calibri"/>
                <a:cs typeface="Calibri"/>
              </a:rPr>
              <a:t>tio</a:t>
            </a:r>
            <a:r>
              <a:rPr sz="1400" b="1" spc="-15" dirty="0">
                <a:latin typeface="Calibri"/>
                <a:cs typeface="Calibri"/>
              </a:rPr>
              <a:t>n</a:t>
            </a:r>
            <a:r>
              <a:rPr sz="1400" b="1" spc="-29" dirty="0">
                <a:latin typeface="Calibri"/>
                <a:cs typeface="Calibri"/>
              </a:rPr>
              <a:t> </a:t>
            </a:r>
            <a:r>
              <a:rPr sz="1400" b="1" spc="-22" dirty="0">
                <a:latin typeface="Calibri"/>
                <a:cs typeface="Calibri"/>
              </a:rPr>
              <a:t>M</a:t>
            </a:r>
            <a:r>
              <a:rPr sz="1400" b="1" spc="-36" dirty="0">
                <a:latin typeface="Calibri"/>
                <a:cs typeface="Calibri"/>
              </a:rPr>
              <a:t>a</a:t>
            </a:r>
            <a:r>
              <a:rPr sz="1400" b="1" spc="-15" dirty="0">
                <a:latin typeface="Calibri"/>
                <a:cs typeface="Calibri"/>
              </a:rPr>
              <a:t>trix</a:t>
            </a:r>
            <a:r>
              <a:rPr sz="1400" b="1" spc="-7" dirty="0">
                <a:latin typeface="Calibri"/>
                <a:cs typeface="Calibri"/>
              </a:rPr>
              <a:t> </a:t>
            </a:r>
            <a:r>
              <a:rPr sz="1400" b="1" spc="-22" dirty="0">
                <a:latin typeface="Calibri"/>
                <a:cs typeface="Calibri"/>
              </a:rPr>
              <a:t>(I</a:t>
            </a:r>
            <a:r>
              <a:rPr sz="1400" b="1" spc="-15" dirty="0">
                <a:latin typeface="Calibri"/>
                <a:cs typeface="Calibri"/>
              </a:rPr>
              <a:t>VM)</a:t>
            </a:r>
            <a:endParaRPr sz="1400" dirty="0">
              <a:latin typeface="Calibri"/>
              <a:cs typeface="Calibri"/>
            </a:endParaRPr>
          </a:p>
          <a:p>
            <a:pPr marL="513651"/>
            <a:r>
              <a:rPr sz="1400" spc="-22" dirty="0">
                <a:latin typeface="Calibri"/>
                <a:cs typeface="Calibri"/>
              </a:rPr>
              <a:t>w</a:t>
            </a:r>
            <a:r>
              <a:rPr sz="1400" dirty="0">
                <a:latin typeface="Calibri"/>
                <a:cs typeface="Calibri"/>
              </a:rPr>
              <a:t>i</a:t>
            </a:r>
            <a:r>
              <a:rPr sz="1400" spc="-7" dirty="0">
                <a:latin typeface="Calibri"/>
                <a:cs typeface="Calibri"/>
              </a:rPr>
              <a:t>ll</a:t>
            </a:r>
            <a:r>
              <a:rPr sz="1400" spc="-15" dirty="0">
                <a:latin typeface="Calibri"/>
                <a:cs typeface="Calibri"/>
              </a:rPr>
              <a:t> be</a:t>
            </a:r>
            <a:r>
              <a:rPr sz="1400" spc="-7" dirty="0">
                <a:latin typeface="Calibri"/>
                <a:cs typeface="Calibri"/>
              </a:rPr>
              <a:t> a</a:t>
            </a:r>
            <a:r>
              <a:rPr sz="1400" spc="-15" dirty="0">
                <a:latin typeface="Calibri"/>
                <a:cs typeface="Calibri"/>
              </a:rPr>
              <a:t>p</a:t>
            </a:r>
            <a:r>
              <a:rPr sz="1400" spc="-7" dirty="0">
                <a:latin typeface="Calibri"/>
                <a:cs typeface="Calibri"/>
              </a:rPr>
              <a:t>p</a:t>
            </a:r>
            <a:r>
              <a:rPr sz="1400" spc="-15" dirty="0">
                <a:latin typeface="Calibri"/>
                <a:cs typeface="Calibri"/>
              </a:rPr>
              <a:t>lied and fin</a:t>
            </a:r>
            <a:r>
              <a:rPr sz="1400" spc="-7" dirty="0">
                <a:latin typeface="Calibri"/>
                <a:cs typeface="Calibri"/>
              </a:rPr>
              <a:t>al</a:t>
            </a:r>
            <a:r>
              <a:rPr sz="1400" spc="-50" dirty="0">
                <a:latin typeface="Calibri"/>
                <a:cs typeface="Calibri"/>
              </a:rPr>
              <a:t> </a:t>
            </a:r>
            <a:r>
              <a:rPr sz="1400" spc="-22" dirty="0">
                <a:latin typeface="Calibri"/>
                <a:cs typeface="Calibri"/>
              </a:rPr>
              <a:t>mar</a:t>
            </a:r>
            <a:r>
              <a:rPr sz="1400" spc="-43" dirty="0">
                <a:latin typeface="Calibri"/>
                <a:cs typeface="Calibri"/>
              </a:rPr>
              <a:t>k</a:t>
            </a:r>
            <a:r>
              <a:rPr sz="1400" spc="-15" dirty="0">
                <a:latin typeface="Calibri"/>
                <a:cs typeface="Calibri"/>
              </a:rPr>
              <a:t>s</a:t>
            </a:r>
            <a:r>
              <a:rPr sz="1400" spc="29" dirty="0">
                <a:latin typeface="Calibri"/>
                <a:cs typeface="Calibri"/>
              </a:rPr>
              <a:t> </a:t>
            </a:r>
            <a:r>
              <a:rPr sz="1400" spc="-7" dirty="0">
                <a:latin typeface="Calibri"/>
                <a:cs typeface="Calibri"/>
              </a:rPr>
              <a:t>gi</a:t>
            </a:r>
            <a:r>
              <a:rPr sz="1400" spc="-36" dirty="0">
                <a:latin typeface="Calibri"/>
                <a:cs typeface="Calibri"/>
              </a:rPr>
              <a:t>v</a:t>
            </a:r>
            <a:r>
              <a:rPr sz="1400" spc="-15" dirty="0">
                <a:latin typeface="Calibri"/>
                <a:cs typeface="Calibri"/>
              </a:rPr>
              <a:t>en </a:t>
            </a:r>
            <a:r>
              <a:rPr sz="1400" spc="-7" dirty="0">
                <a:latin typeface="Calibri"/>
                <a:cs typeface="Calibri"/>
              </a:rPr>
              <a:t>).  </a:t>
            </a:r>
            <a:r>
              <a:rPr sz="1400" spc="-15" dirty="0">
                <a:latin typeface="Calibri"/>
                <a:cs typeface="Calibri"/>
              </a:rPr>
              <a:t>F</a:t>
            </a:r>
            <a:r>
              <a:rPr sz="1400" dirty="0">
                <a:latin typeface="Calibri"/>
                <a:cs typeface="Calibri"/>
              </a:rPr>
              <a:t>i</a:t>
            </a:r>
            <a:r>
              <a:rPr sz="1400" spc="-15" dirty="0">
                <a:latin typeface="Calibri"/>
                <a:cs typeface="Calibri"/>
              </a:rPr>
              <a:t>n</a:t>
            </a:r>
            <a:r>
              <a:rPr sz="1400" spc="-7" dirty="0">
                <a:latin typeface="Calibri"/>
                <a:cs typeface="Calibri"/>
              </a:rPr>
              <a:t>al</a:t>
            </a:r>
            <a:r>
              <a:rPr sz="1400" spc="-15" dirty="0">
                <a:latin typeface="Calibri"/>
                <a:cs typeface="Calibri"/>
              </a:rPr>
              <a:t> </a:t>
            </a:r>
            <a:r>
              <a:rPr sz="1400" spc="-22" dirty="0">
                <a:latin typeface="Calibri"/>
                <a:cs typeface="Calibri"/>
              </a:rPr>
              <a:t>mar</a:t>
            </a:r>
            <a:r>
              <a:rPr sz="1400" spc="-43" dirty="0">
                <a:latin typeface="Calibri"/>
                <a:cs typeface="Calibri"/>
              </a:rPr>
              <a:t>k</a:t>
            </a:r>
            <a:r>
              <a:rPr sz="1400" spc="-15" dirty="0">
                <a:latin typeface="Calibri"/>
                <a:cs typeface="Calibri"/>
              </a:rPr>
              <a:t>s</a:t>
            </a:r>
            <a:r>
              <a:rPr sz="1400" spc="15" dirty="0">
                <a:latin typeface="Calibri"/>
                <a:cs typeface="Calibri"/>
              </a:rPr>
              <a:t> </a:t>
            </a:r>
            <a:r>
              <a:rPr sz="1400" spc="-15" dirty="0">
                <a:latin typeface="Calibri"/>
                <a:cs typeface="Calibri"/>
              </a:rPr>
              <a:t>=</a:t>
            </a:r>
            <a:r>
              <a:rPr sz="1400" spc="7" dirty="0">
                <a:latin typeface="Calibri"/>
                <a:cs typeface="Calibri"/>
              </a:rPr>
              <a:t> </a:t>
            </a:r>
            <a:r>
              <a:rPr sz="1400" spc="-22" dirty="0">
                <a:latin typeface="Calibri"/>
                <a:cs typeface="Calibri"/>
              </a:rPr>
              <a:t>Mar</a:t>
            </a:r>
            <a:r>
              <a:rPr sz="1400" spc="-43" dirty="0">
                <a:latin typeface="Calibri"/>
                <a:cs typeface="Calibri"/>
              </a:rPr>
              <a:t>k</a:t>
            </a:r>
            <a:r>
              <a:rPr sz="1400" spc="-15" dirty="0">
                <a:latin typeface="Calibri"/>
                <a:cs typeface="Calibri"/>
              </a:rPr>
              <a:t>s</a:t>
            </a:r>
            <a:r>
              <a:rPr sz="1400" spc="-7" dirty="0">
                <a:latin typeface="Calibri"/>
                <a:cs typeface="Calibri"/>
              </a:rPr>
              <a:t> </a:t>
            </a:r>
            <a:r>
              <a:rPr sz="1400" spc="-15" dirty="0">
                <a:latin typeface="Calibri"/>
                <a:cs typeface="Calibri"/>
              </a:rPr>
              <a:t>c</a:t>
            </a:r>
            <a:r>
              <a:rPr sz="1400" dirty="0">
                <a:latin typeface="Calibri"/>
                <a:cs typeface="Calibri"/>
              </a:rPr>
              <a:t>l</a:t>
            </a:r>
            <a:r>
              <a:rPr sz="1400" spc="-15" dirty="0">
                <a:latin typeface="Calibri"/>
                <a:cs typeface="Calibri"/>
              </a:rPr>
              <a:t>aimed</a:t>
            </a:r>
            <a:r>
              <a:rPr sz="1400" spc="-80" dirty="0">
                <a:latin typeface="Calibri"/>
                <a:cs typeface="Calibri"/>
              </a:rPr>
              <a:t> </a:t>
            </a:r>
            <a:r>
              <a:rPr sz="1400" spc="-15" dirty="0">
                <a:latin typeface="Calibri"/>
                <a:cs typeface="Calibri"/>
              </a:rPr>
              <a:t>–</a:t>
            </a:r>
            <a:r>
              <a:rPr sz="1400" spc="7" dirty="0">
                <a:latin typeface="Calibri"/>
                <a:cs typeface="Calibri"/>
              </a:rPr>
              <a:t> </a:t>
            </a:r>
            <a:r>
              <a:rPr sz="1400" spc="-15" dirty="0">
                <a:latin typeface="Calibri"/>
                <a:cs typeface="Calibri"/>
              </a:rPr>
              <a:t>mar</a:t>
            </a:r>
            <a:r>
              <a:rPr sz="1400" spc="-50" dirty="0">
                <a:latin typeface="Calibri"/>
                <a:cs typeface="Calibri"/>
              </a:rPr>
              <a:t>k</a:t>
            </a:r>
            <a:r>
              <a:rPr sz="1400" spc="-15" dirty="0">
                <a:latin typeface="Calibri"/>
                <a:cs typeface="Calibri"/>
              </a:rPr>
              <a:t>s</a:t>
            </a:r>
            <a:r>
              <a:rPr sz="1400" spc="7" dirty="0">
                <a:latin typeface="Calibri"/>
                <a:cs typeface="Calibri"/>
              </a:rPr>
              <a:t> </a:t>
            </a:r>
            <a:r>
              <a:rPr sz="1400" spc="-15" dirty="0">
                <a:latin typeface="Calibri"/>
                <a:cs typeface="Calibri"/>
              </a:rPr>
              <a:t>adju</a:t>
            </a:r>
            <a:r>
              <a:rPr sz="1400" spc="-29" dirty="0">
                <a:latin typeface="Calibri"/>
                <a:cs typeface="Calibri"/>
              </a:rPr>
              <a:t>st</a:t>
            </a:r>
            <a:r>
              <a:rPr sz="1400" spc="-15" dirty="0">
                <a:latin typeface="Calibri"/>
                <a:cs typeface="Calibri"/>
              </a:rPr>
              <a:t>ed</a:t>
            </a:r>
            <a:r>
              <a:rPr sz="1400" spc="-22" dirty="0">
                <a:latin typeface="Calibri"/>
                <a:cs typeface="Calibri"/>
              </a:rPr>
              <a:t> </a:t>
            </a:r>
            <a:r>
              <a:rPr sz="1400" spc="-15" dirty="0">
                <a:latin typeface="Calibri"/>
                <a:cs typeface="Calibri"/>
              </a:rPr>
              <a:t>as</a:t>
            </a:r>
            <a:r>
              <a:rPr sz="1400" spc="-7" dirty="0">
                <a:latin typeface="Calibri"/>
                <a:cs typeface="Calibri"/>
              </a:rPr>
              <a:t> </a:t>
            </a:r>
            <a:r>
              <a:rPr sz="1400" spc="-15" dirty="0">
                <a:latin typeface="Calibri"/>
                <a:cs typeface="Calibri"/>
              </a:rPr>
              <a:t>per</a:t>
            </a:r>
            <a:r>
              <a:rPr sz="1400" spc="15" dirty="0">
                <a:latin typeface="Calibri"/>
                <a:cs typeface="Calibri"/>
              </a:rPr>
              <a:t> </a:t>
            </a:r>
            <a:r>
              <a:rPr sz="1400" spc="-7" dirty="0">
                <a:latin typeface="Calibri"/>
                <a:cs typeface="Calibri"/>
              </a:rPr>
              <a:t>I</a:t>
            </a:r>
            <a:r>
              <a:rPr sz="1400" spc="-29" dirty="0">
                <a:latin typeface="Calibri"/>
                <a:cs typeface="Calibri"/>
              </a:rPr>
              <a:t>V</a:t>
            </a:r>
            <a:r>
              <a:rPr sz="1400" spc="-22" dirty="0">
                <a:latin typeface="Calibri"/>
                <a:cs typeface="Calibri"/>
              </a:rPr>
              <a:t>M</a:t>
            </a:r>
            <a:endParaRPr sz="1400" dirty="0">
              <a:latin typeface="Calibri"/>
              <a:cs typeface="Calibri"/>
            </a:endParaRPr>
          </a:p>
        </p:txBody>
      </p:sp>
      <p:sp>
        <p:nvSpPr>
          <p:cNvPr id="4" name="Slide Number Placeholder 3">
            <a:extLst>
              <a:ext uri="{FF2B5EF4-FFF2-40B4-BE49-F238E27FC236}">
                <a16:creationId xmlns:a16="http://schemas.microsoft.com/office/drawing/2014/main" id="{98449A86-2557-4C6E-AAFB-C7B5F2039168}"/>
              </a:ext>
            </a:extLst>
          </p:cNvPr>
          <p:cNvSpPr>
            <a:spLocks noGrp="1"/>
          </p:cNvSpPr>
          <p:nvPr>
            <p:ph type="sldNum" sz="quarter" idx="12"/>
          </p:nvPr>
        </p:nvSpPr>
        <p:spPr/>
        <p:txBody>
          <a:bodyPr/>
          <a:lstStyle/>
          <a:p>
            <a:fld id="{871FDAF4-F9BA-4E6E-AE28-9371978FF90C}" type="slidenum">
              <a:rPr lang="en-US" smtClean="0"/>
              <a:t>36</a:t>
            </a:fld>
            <a:endParaRPr lang="en-US"/>
          </a:p>
        </p:txBody>
      </p:sp>
    </p:spTree>
    <p:extLst>
      <p:ext uri="{BB962C8B-B14F-4D97-AF65-F5344CB8AC3E}">
        <p14:creationId xmlns:p14="http://schemas.microsoft.com/office/powerpoint/2010/main" val="1627363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367" y="854415"/>
            <a:ext cx="768122" cy="1448085"/>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US" sz="2450" b="1" dirty="0">
                <a:solidFill>
                  <a:prstClr val="black"/>
                </a:solidFill>
                <a:latin typeface="Arial"/>
                <a:ea typeface="Calibri"/>
                <a:cs typeface="Times New Roman"/>
              </a:rPr>
              <a:t>1.8</a:t>
            </a:r>
            <a:endParaRPr lang="en-SG" sz="2450" dirty="0">
              <a:solidFill>
                <a:prstClr val="black"/>
              </a:solidFill>
              <a:latin typeface="Calibri" panose="020F0502020204030204"/>
              <a:ea typeface="Calibri"/>
              <a:cs typeface="Times New Roman"/>
            </a:endParaRPr>
          </a:p>
        </p:txBody>
      </p:sp>
      <p:sp>
        <p:nvSpPr>
          <p:cNvPr id="5" name="Rounded Rectangle 4"/>
          <p:cNvSpPr/>
          <p:nvPr/>
        </p:nvSpPr>
        <p:spPr>
          <a:xfrm>
            <a:off x="5773246" y="854415"/>
            <a:ext cx="1084753" cy="1448085"/>
          </a:xfrm>
          <a:prstGeom prst="roundRect">
            <a:avLst/>
          </a:prstGeom>
          <a:solidFill>
            <a:schemeClr val="accent4"/>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defRPr/>
            </a:pPr>
            <a:r>
              <a:rPr lang="en-US" sz="1600" b="1" dirty="0">
                <a:solidFill>
                  <a:prstClr val="black"/>
                </a:solidFill>
                <a:latin typeface="Arial"/>
                <a:ea typeface="Calibri"/>
                <a:cs typeface="Times New Roman"/>
              </a:rPr>
              <a:t>Marks</a:t>
            </a:r>
          </a:p>
          <a:p>
            <a:pPr algn="ctr" defTabSz="1320816">
              <a:lnSpc>
                <a:spcPct val="107000"/>
              </a:lnSpc>
              <a:defRPr/>
            </a:pPr>
            <a:r>
              <a:rPr lang="en-US" sz="1600" b="1" dirty="0">
                <a:solidFill>
                  <a:prstClr val="black"/>
                </a:solidFill>
                <a:latin typeface="Arial"/>
                <a:ea typeface="Calibri"/>
                <a:cs typeface="Times New Roman"/>
              </a:rPr>
              <a:t>80</a:t>
            </a:r>
          </a:p>
        </p:txBody>
      </p:sp>
      <p:sp>
        <p:nvSpPr>
          <p:cNvPr id="7" name="TextBox 6"/>
          <p:cNvSpPr txBox="1"/>
          <p:nvPr/>
        </p:nvSpPr>
        <p:spPr>
          <a:xfrm>
            <a:off x="1" y="2409887"/>
            <a:ext cx="6857998" cy="626745"/>
          </a:xfrm>
          <a:prstGeom prst="rect">
            <a:avLst/>
          </a:prstGeom>
          <a:solidFill>
            <a:schemeClr val="tx1"/>
          </a:solidFill>
        </p:spPr>
        <p:txBody>
          <a:bodyPr wrap="square" lIns="128121" tIns="64060" rIns="128121" bIns="64060" rtlCol="0">
            <a:noAutofit/>
          </a:bodyPr>
          <a:lstStyle/>
          <a:p>
            <a:pPr algn="ctr" defTabSz="1320816">
              <a:defRPr/>
            </a:pPr>
            <a:r>
              <a:rPr lang="en-US" sz="1600" dirty="0">
                <a:solidFill>
                  <a:prstClr val="white"/>
                </a:solidFill>
                <a:latin typeface="Calibri" panose="020F0502020204030204"/>
                <a:ea typeface="ＭＳ 明朝"/>
                <a:cs typeface="Mangal"/>
              </a:rPr>
              <a:t>If courses already completed – can be refreshed – Certifications between April 2021 to December 2021 will be considered  </a:t>
            </a:r>
          </a:p>
        </p:txBody>
      </p:sp>
      <p:graphicFrame>
        <p:nvGraphicFramePr>
          <p:cNvPr id="14" name="Table 13"/>
          <p:cNvGraphicFramePr>
            <a:graphicFrameLocks noGrp="1"/>
          </p:cNvGraphicFramePr>
          <p:nvPr>
            <p:extLst>
              <p:ext uri="{D42A27DB-BD31-4B8C-83A1-F6EECF244321}">
                <p14:modId xmlns:p14="http://schemas.microsoft.com/office/powerpoint/2010/main" val="273804373"/>
              </p:ext>
            </p:extLst>
          </p:nvPr>
        </p:nvGraphicFramePr>
        <p:xfrm>
          <a:off x="-9368" y="3087008"/>
          <a:ext cx="6867367" cy="2920175"/>
        </p:xfrm>
        <a:graphic>
          <a:graphicData uri="http://schemas.openxmlformats.org/drawingml/2006/table">
            <a:tbl>
              <a:tblPr firstRow="1" bandRow="1">
                <a:tableStyleId>{1E171933-4619-4E11-9A3F-F7608DF75F80}</a:tableStyleId>
              </a:tblPr>
              <a:tblGrid>
                <a:gridCol w="5779288">
                  <a:extLst>
                    <a:ext uri="{9D8B030D-6E8A-4147-A177-3AD203B41FA5}">
                      <a16:colId xmlns:a16="http://schemas.microsoft.com/office/drawing/2014/main" val="20000"/>
                    </a:ext>
                  </a:extLst>
                </a:gridCol>
                <a:gridCol w="1088079">
                  <a:extLst>
                    <a:ext uri="{9D8B030D-6E8A-4147-A177-3AD203B41FA5}">
                      <a16:colId xmlns:a16="http://schemas.microsoft.com/office/drawing/2014/main" val="20001"/>
                    </a:ext>
                  </a:extLst>
                </a:gridCol>
              </a:tblGrid>
              <a:tr h="91475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2000" dirty="0">
                          <a:solidFill>
                            <a:schemeClr val="tx1"/>
                          </a:solidFill>
                        </a:rPr>
                        <a:t>Scheme of Marking – </a:t>
                      </a:r>
                      <a:r>
                        <a:rPr lang="en-US" sz="2000" b="0" dirty="0">
                          <a:solidFill>
                            <a:schemeClr val="tx1"/>
                          </a:solidFill>
                        </a:rPr>
                        <a:t>100% compliance against each parameter</a:t>
                      </a:r>
                    </a:p>
                  </a:txBody>
                  <a:tcPr marL="124098" marR="124098" marT="62049" marB="62049"/>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pPr algn="ctr"/>
                      <a:r>
                        <a:rPr lang="en-US" sz="2000" dirty="0">
                          <a:solidFill>
                            <a:schemeClr val="tx1"/>
                          </a:solidFill>
                        </a:rPr>
                        <a:t>Marks</a:t>
                      </a:r>
                    </a:p>
                  </a:txBody>
                  <a:tcPr marL="124098" marR="124098" marT="62049" marB="62049"/>
                </a:tc>
                <a:extLst>
                  <a:ext uri="{0D108BD9-81ED-4DB2-BD59-A6C34878D82A}">
                    <a16:rowId xmlns:a16="http://schemas.microsoft.com/office/drawing/2014/main" val="10000"/>
                  </a:ext>
                </a:extLst>
              </a:tr>
              <a:tr h="594305">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dirty="0">
                          <a:solidFill>
                            <a:schemeClr val="tx1"/>
                          </a:solidFill>
                        </a:rPr>
                        <a:t>1. 100% staff completed the courses</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solidFill>
                            <a:schemeClr val="tx1"/>
                          </a:solidFill>
                        </a:rPr>
                        <a:t>80</a:t>
                      </a:r>
                    </a:p>
                  </a:txBody>
                  <a:tcPr marL="124098" marR="124098" marT="62049" marB="62049"/>
                </a:tc>
                <a:extLst>
                  <a:ext uri="{0D108BD9-81ED-4DB2-BD59-A6C34878D82A}">
                    <a16:rowId xmlns:a16="http://schemas.microsoft.com/office/drawing/2014/main" val="10002"/>
                  </a:ext>
                </a:extLst>
              </a:tr>
              <a:tr h="676584">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2000" dirty="0">
                          <a:solidFill>
                            <a:schemeClr val="tx1"/>
                          </a:solidFill>
                        </a:rPr>
                        <a:t>2. </a:t>
                      </a:r>
                      <a:r>
                        <a:rPr lang="en-US" sz="2000" b="0" dirty="0" err="1">
                          <a:solidFill>
                            <a:schemeClr val="tx1"/>
                          </a:solidFill>
                        </a:rPr>
                        <a:t>Upto</a:t>
                      </a:r>
                      <a:r>
                        <a:rPr lang="en-US" sz="2000" b="0" dirty="0">
                          <a:solidFill>
                            <a:schemeClr val="tx1"/>
                          </a:solidFill>
                        </a:rPr>
                        <a:t> 80% staff completed the courses</a:t>
                      </a:r>
                      <a:endParaRPr lang="en-US" sz="2000" b="0" baseline="0" dirty="0">
                        <a:solidFill>
                          <a:schemeClr val="tx1"/>
                        </a:solidFill>
                      </a:endParaRPr>
                    </a:p>
                  </a:txBody>
                  <a:tcPr marL="124098" marR="124098" marT="62049" marB="62049">
                    <a:solidFill>
                      <a:schemeClr val="accent4">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solidFill>
                            <a:schemeClr val="tx1"/>
                          </a:solidFill>
                        </a:rPr>
                        <a:t>60</a:t>
                      </a:r>
                    </a:p>
                  </a:txBody>
                  <a:tcPr marL="124098" marR="124098" marT="62049" marB="62049">
                    <a:solidFill>
                      <a:schemeClr val="accent4">
                        <a:lumMod val="20000"/>
                        <a:lumOff val="80000"/>
                      </a:schemeClr>
                    </a:solidFill>
                  </a:tcPr>
                </a:tc>
                <a:extLst>
                  <a:ext uri="{0D108BD9-81ED-4DB2-BD59-A6C34878D82A}">
                    <a16:rowId xmlns:a16="http://schemas.microsoft.com/office/drawing/2014/main" val="10003"/>
                  </a:ext>
                </a:extLst>
              </a:tr>
              <a:tr h="734536">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dirty="0">
                          <a:solidFill>
                            <a:schemeClr val="tx1"/>
                          </a:solidFill>
                        </a:rPr>
                        <a:t>3. </a:t>
                      </a:r>
                      <a:r>
                        <a:rPr lang="en-US" sz="2000" dirty="0" err="1">
                          <a:solidFill>
                            <a:schemeClr val="tx1"/>
                          </a:solidFill>
                        </a:rPr>
                        <a:t>Upto</a:t>
                      </a:r>
                      <a:r>
                        <a:rPr lang="en-US" sz="2000" dirty="0">
                          <a:solidFill>
                            <a:schemeClr val="tx1"/>
                          </a:solidFill>
                        </a:rPr>
                        <a:t> 60% staff completed the courses</a:t>
                      </a:r>
                    </a:p>
                  </a:txBody>
                  <a:tcPr marL="124098" marR="124098" marT="62049" marB="62049"/>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algn="ctr"/>
                      <a:r>
                        <a:rPr lang="en-US" sz="2000" dirty="0">
                          <a:solidFill>
                            <a:schemeClr val="tx1"/>
                          </a:solidFill>
                        </a:rPr>
                        <a:t>40</a:t>
                      </a:r>
                    </a:p>
                  </a:txBody>
                  <a:tcPr marL="124098" marR="124098" marT="62049" marB="62049"/>
                </a:tc>
                <a:extLst>
                  <a:ext uri="{0D108BD9-81ED-4DB2-BD59-A6C34878D82A}">
                    <a16:rowId xmlns:a16="http://schemas.microsoft.com/office/drawing/2014/main" val="10004"/>
                  </a:ext>
                </a:extLst>
              </a:tr>
            </a:tbl>
          </a:graphicData>
        </a:graphic>
      </p:graphicFrame>
      <p:sp>
        <p:nvSpPr>
          <p:cNvPr id="12" name="Rounded Rectangle 11"/>
          <p:cNvSpPr/>
          <p:nvPr/>
        </p:nvSpPr>
        <p:spPr>
          <a:xfrm>
            <a:off x="758755" y="754853"/>
            <a:ext cx="5014491" cy="1616699"/>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defRPr/>
            </a:pPr>
            <a:r>
              <a:rPr lang="en-US" b="1" dirty="0">
                <a:solidFill>
                  <a:prstClr val="black"/>
                </a:solidFill>
                <a:latin typeface="Calibri" panose="020F0502020204030204"/>
                <a:ea typeface="Calibri"/>
                <a:cs typeface="Arial"/>
              </a:rPr>
              <a:t>Capacity Building of All Staff - Sanitary Inspector &amp; Above (Excluding Commissioner/EO) </a:t>
            </a:r>
          </a:p>
          <a:p>
            <a:pPr algn="ctr" defTabSz="1320816">
              <a:defRPr/>
            </a:pPr>
            <a:r>
              <a:rPr lang="en-US" sz="1600" b="1" dirty="0">
                <a:solidFill>
                  <a:srgbClr val="804000"/>
                </a:solidFill>
                <a:latin typeface="Calibri" panose="020F0502020204030204"/>
                <a:ea typeface="Calibri"/>
                <a:cs typeface="Arial"/>
              </a:rPr>
              <a:t>100% Staff Completed minimum 4 Courses through e-Learning platform of Swachh Bharat Mission (U)</a:t>
            </a:r>
            <a:endParaRPr lang="en-US" sz="1600" dirty="0">
              <a:solidFill>
                <a:srgbClr val="ED7D31">
                  <a:lumMod val="50000"/>
                </a:srgbClr>
              </a:solidFill>
              <a:latin typeface="Calibri" panose="020F0502020204030204"/>
              <a:ea typeface="Calibri"/>
              <a:cs typeface="Arial"/>
            </a:endParaRPr>
          </a:p>
        </p:txBody>
      </p:sp>
      <p:pic>
        <p:nvPicPr>
          <p:cNvPr id="11" name="Picture 10">
            <a:extLst>
              <a:ext uri="{FF2B5EF4-FFF2-40B4-BE49-F238E27FC236}">
                <a16:creationId xmlns:a16="http://schemas.microsoft.com/office/drawing/2014/main" id="{4CD1A7D3-4066-064D-86D7-16BC3A528A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5774894"/>
            <a:ext cx="6858000" cy="4001858"/>
          </a:xfrm>
          <a:prstGeom prst="rect">
            <a:avLst/>
          </a:prstGeom>
          <a:ln>
            <a:solidFill>
              <a:schemeClr val="tx1"/>
            </a:solidFill>
          </a:ln>
        </p:spPr>
      </p:pic>
      <p:sp>
        <p:nvSpPr>
          <p:cNvPr id="8" name="Bevel 7">
            <a:extLst>
              <a:ext uri="{FF2B5EF4-FFF2-40B4-BE49-F238E27FC236}">
                <a16:creationId xmlns:a16="http://schemas.microsoft.com/office/drawing/2014/main" id="{6D27C2AA-BC35-2E4E-863D-1FF353F57173}"/>
              </a:ext>
            </a:extLst>
          </p:cNvPr>
          <p:cNvSpPr/>
          <p:nvPr/>
        </p:nvSpPr>
        <p:spPr>
          <a:xfrm>
            <a:off x="1060836" y="60945"/>
            <a:ext cx="4597774" cy="629685"/>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System strengthening for ULBs</a:t>
            </a:r>
          </a:p>
        </p:txBody>
      </p:sp>
      <p:sp>
        <p:nvSpPr>
          <p:cNvPr id="3" name="Slide Number Placeholder 2">
            <a:extLst>
              <a:ext uri="{FF2B5EF4-FFF2-40B4-BE49-F238E27FC236}">
                <a16:creationId xmlns:a16="http://schemas.microsoft.com/office/drawing/2014/main" id="{C5B6E2D7-4587-4B48-8F06-84CB5451002A}"/>
              </a:ext>
            </a:extLst>
          </p:cNvPr>
          <p:cNvSpPr>
            <a:spLocks noGrp="1"/>
          </p:cNvSpPr>
          <p:nvPr>
            <p:ph type="sldNum" sz="quarter" idx="12"/>
          </p:nvPr>
        </p:nvSpPr>
        <p:spPr/>
        <p:txBody>
          <a:bodyPr/>
          <a:lstStyle/>
          <a:p>
            <a:fld id="{871FDAF4-F9BA-4E6E-AE28-9371978FF90C}" type="slidenum">
              <a:rPr lang="en-US" smtClean="0"/>
              <a:t>37</a:t>
            </a:fld>
            <a:endParaRPr lang="en-US"/>
          </a:p>
        </p:txBody>
      </p:sp>
    </p:spTree>
    <p:extLst>
      <p:ext uri="{BB962C8B-B14F-4D97-AF65-F5344CB8AC3E}">
        <p14:creationId xmlns:p14="http://schemas.microsoft.com/office/powerpoint/2010/main" val="3058660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3">
            <a:extLst>
              <a:ext uri="{FF2B5EF4-FFF2-40B4-BE49-F238E27FC236}">
                <a16:creationId xmlns:a16="http://schemas.microsoft.com/office/drawing/2014/main" id="{70F0B164-1098-4741-B272-8D26F0C9A19B}"/>
              </a:ext>
            </a:extLst>
          </p:cNvPr>
          <p:cNvSpPr/>
          <p:nvPr/>
        </p:nvSpPr>
        <p:spPr>
          <a:xfrm>
            <a:off x="0" y="1456784"/>
            <a:ext cx="1120877" cy="1469912"/>
          </a:xfrm>
          <a:prstGeom prst="roundRect">
            <a:avLst/>
          </a:prstGeom>
          <a:solidFill>
            <a:srgbClr val="FFC000"/>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sz="3564" b="1" dirty="0">
                <a:solidFill>
                  <a:schemeClr val="tx1"/>
                </a:solidFill>
                <a:latin typeface="Arial"/>
                <a:ea typeface="Calibri"/>
                <a:cs typeface="Times New Roman"/>
              </a:rPr>
              <a:t>1.8</a:t>
            </a:r>
          </a:p>
        </p:txBody>
      </p:sp>
      <p:grpSp>
        <p:nvGrpSpPr>
          <p:cNvPr id="3" name="Group 2">
            <a:extLst>
              <a:ext uri="{FF2B5EF4-FFF2-40B4-BE49-F238E27FC236}">
                <a16:creationId xmlns:a16="http://schemas.microsoft.com/office/drawing/2014/main" id="{33209D2A-39DE-46CE-B55A-42C98DB5E3C6}"/>
              </a:ext>
            </a:extLst>
          </p:cNvPr>
          <p:cNvGrpSpPr/>
          <p:nvPr/>
        </p:nvGrpSpPr>
        <p:grpSpPr>
          <a:xfrm>
            <a:off x="80691" y="4597841"/>
            <a:ext cx="2361720" cy="2207920"/>
            <a:chOff x="-5760807" y="4148428"/>
            <a:chExt cx="2692966" cy="2207920"/>
          </a:xfrm>
        </p:grpSpPr>
        <p:sp>
          <p:nvSpPr>
            <p:cNvPr id="4" name="Rounded Rectangle 3">
              <a:extLst>
                <a:ext uri="{FF2B5EF4-FFF2-40B4-BE49-F238E27FC236}">
                  <a16:creationId xmlns:a16="http://schemas.microsoft.com/office/drawing/2014/main" id="{DAF0633F-A61B-D146-91E8-1EC9E38F24A8}"/>
                </a:ext>
              </a:extLst>
            </p:cNvPr>
            <p:cNvSpPr/>
            <p:nvPr/>
          </p:nvSpPr>
          <p:spPr>
            <a:xfrm>
              <a:off x="-5760807" y="4148428"/>
              <a:ext cx="2692966" cy="220792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22" name="object 14">
              <a:extLst>
                <a:ext uri="{FF2B5EF4-FFF2-40B4-BE49-F238E27FC236}">
                  <a16:creationId xmlns:a16="http://schemas.microsoft.com/office/drawing/2014/main" id="{9F914B3C-5DC2-E240-B6B1-19842274E05E}"/>
                </a:ext>
              </a:extLst>
            </p:cNvPr>
            <p:cNvSpPr txBox="1"/>
            <p:nvPr/>
          </p:nvSpPr>
          <p:spPr>
            <a:xfrm>
              <a:off x="-5464126" y="4796892"/>
              <a:ext cx="2274122" cy="974528"/>
            </a:xfrm>
            <a:prstGeom prst="rect">
              <a:avLst/>
            </a:prstGeom>
            <a:solidFill>
              <a:schemeClr val="accent6">
                <a:lumMod val="40000"/>
                <a:lumOff val="60000"/>
              </a:schemeClr>
            </a:solidFill>
          </p:spPr>
          <p:txBody>
            <a:bodyPr vert="horz" wrap="square" lIns="0" tIns="0" rIns="0" bIns="0" rtlCol="0" anchor="ctr">
              <a:noAutofit/>
            </a:bodyPr>
            <a:lstStyle/>
            <a:p>
              <a:pPr marL="429266" marR="18345" indent="-411838" algn="ctr"/>
              <a:r>
                <a:rPr sz="2311" b="1" spc="-22" dirty="0">
                  <a:latin typeface="Calibri"/>
                  <a:cs typeface="Calibri"/>
                </a:rPr>
                <a:t>M</a:t>
              </a:r>
              <a:r>
                <a:rPr sz="2311" b="1" spc="-36" dirty="0">
                  <a:latin typeface="Calibri"/>
                  <a:cs typeface="Calibri"/>
                </a:rPr>
                <a:t>e</a:t>
              </a:r>
              <a:r>
                <a:rPr sz="2311" b="1" spc="-15" dirty="0">
                  <a:latin typeface="Calibri"/>
                  <a:cs typeface="Calibri"/>
                </a:rPr>
                <a:t>t</a:t>
              </a:r>
              <a:r>
                <a:rPr sz="2311" b="1" spc="-29" dirty="0">
                  <a:latin typeface="Calibri"/>
                  <a:cs typeface="Calibri"/>
                </a:rPr>
                <a:t>h</a:t>
              </a:r>
              <a:r>
                <a:rPr sz="2311" b="1" spc="-15" dirty="0">
                  <a:latin typeface="Calibri"/>
                  <a:cs typeface="Calibri"/>
                </a:rPr>
                <a:t>o</a:t>
              </a:r>
              <a:r>
                <a:rPr sz="2311" b="1" spc="-22" dirty="0">
                  <a:latin typeface="Calibri"/>
                  <a:cs typeface="Calibri"/>
                </a:rPr>
                <a:t>d</a:t>
              </a:r>
              <a:r>
                <a:rPr sz="2311" b="1" spc="-15" dirty="0">
                  <a:latin typeface="Calibri"/>
                  <a:cs typeface="Calibri"/>
                </a:rPr>
                <a:t>ol</a:t>
              </a:r>
              <a:r>
                <a:rPr sz="2311" b="1" spc="-7" dirty="0">
                  <a:latin typeface="Calibri"/>
                  <a:cs typeface="Calibri"/>
                </a:rPr>
                <a:t>o</a:t>
              </a:r>
              <a:r>
                <a:rPr sz="2311" b="1" spc="-15" dirty="0">
                  <a:latin typeface="Calibri"/>
                  <a:cs typeface="Calibri"/>
                </a:rPr>
                <a:t>gy</a:t>
              </a:r>
              <a:endParaRPr lang="en-US" sz="2311" b="1" spc="-15" dirty="0">
                <a:latin typeface="Calibri"/>
                <a:cs typeface="Calibri"/>
              </a:endParaRPr>
            </a:p>
            <a:p>
              <a:pPr marL="429266" marR="18345" indent="-411838" algn="ctr"/>
              <a:r>
                <a:rPr sz="2311" b="1" spc="-43" dirty="0">
                  <a:latin typeface="Calibri"/>
                  <a:cs typeface="Calibri"/>
                </a:rPr>
                <a:t>f</a:t>
              </a:r>
              <a:r>
                <a:rPr sz="2311" b="1" spc="-15" dirty="0">
                  <a:latin typeface="Calibri"/>
                  <a:cs typeface="Calibri"/>
                </a:rPr>
                <a:t>or</a:t>
              </a:r>
              <a:endParaRPr lang="en-US" sz="2311" b="1" spc="-7" dirty="0">
                <a:latin typeface="Calibri"/>
                <a:cs typeface="Calibri"/>
              </a:endParaRPr>
            </a:p>
            <a:p>
              <a:pPr marL="429266" marR="18345" indent="-411838" algn="ctr"/>
              <a:r>
                <a:rPr sz="2311" b="1" spc="-137" dirty="0">
                  <a:latin typeface="Calibri"/>
                  <a:cs typeface="Calibri"/>
                </a:rPr>
                <a:t>V</a:t>
              </a:r>
              <a:r>
                <a:rPr sz="2311" b="1" spc="-15" dirty="0">
                  <a:latin typeface="Calibri"/>
                  <a:cs typeface="Calibri"/>
                </a:rPr>
                <a:t>a</a:t>
              </a:r>
              <a:r>
                <a:rPr sz="2311" b="1" dirty="0">
                  <a:latin typeface="Calibri"/>
                  <a:cs typeface="Calibri"/>
                </a:rPr>
                <a:t>l</a:t>
              </a:r>
              <a:r>
                <a:rPr sz="2311" b="1" spc="-15" dirty="0">
                  <a:latin typeface="Calibri"/>
                  <a:cs typeface="Calibri"/>
                </a:rPr>
                <a:t>id</a:t>
              </a:r>
              <a:r>
                <a:rPr sz="2311" b="1" spc="-29" dirty="0">
                  <a:latin typeface="Calibri"/>
                  <a:cs typeface="Calibri"/>
                </a:rPr>
                <a:t>a</a:t>
              </a:r>
              <a:r>
                <a:rPr sz="2311" b="1" spc="-7" dirty="0">
                  <a:latin typeface="Calibri"/>
                  <a:cs typeface="Calibri"/>
                </a:rPr>
                <a:t>tio</a:t>
              </a:r>
              <a:r>
                <a:rPr sz="2311" b="1" spc="-15" dirty="0">
                  <a:latin typeface="Calibri"/>
                  <a:cs typeface="Calibri"/>
                </a:rPr>
                <a:t>n</a:t>
              </a:r>
              <a:endParaRPr sz="2311" dirty="0">
                <a:latin typeface="Calibri"/>
                <a:cs typeface="Calibri"/>
              </a:endParaRPr>
            </a:p>
          </p:txBody>
        </p:sp>
      </p:grpSp>
      <p:grpSp>
        <p:nvGrpSpPr>
          <p:cNvPr id="2" name="Group 1">
            <a:extLst>
              <a:ext uri="{FF2B5EF4-FFF2-40B4-BE49-F238E27FC236}">
                <a16:creationId xmlns:a16="http://schemas.microsoft.com/office/drawing/2014/main" id="{163F723E-12F1-4EE9-B191-127C78072103}"/>
              </a:ext>
            </a:extLst>
          </p:cNvPr>
          <p:cNvGrpSpPr/>
          <p:nvPr/>
        </p:nvGrpSpPr>
        <p:grpSpPr>
          <a:xfrm>
            <a:off x="2498739" y="4666775"/>
            <a:ext cx="4278570" cy="2133588"/>
            <a:chOff x="-2331890" y="4629233"/>
            <a:chExt cx="14295459" cy="1246312"/>
          </a:xfrm>
        </p:grpSpPr>
        <p:sp>
          <p:nvSpPr>
            <p:cNvPr id="25" name="object 17">
              <a:extLst>
                <a:ext uri="{FF2B5EF4-FFF2-40B4-BE49-F238E27FC236}">
                  <a16:creationId xmlns:a16="http://schemas.microsoft.com/office/drawing/2014/main" id="{CC9E570E-C360-814A-81B2-8E848CF28344}"/>
                </a:ext>
              </a:extLst>
            </p:cNvPr>
            <p:cNvSpPr/>
            <p:nvPr/>
          </p:nvSpPr>
          <p:spPr>
            <a:xfrm>
              <a:off x="-2331890" y="4629233"/>
              <a:ext cx="14295459" cy="1246312"/>
            </a:xfrm>
            <a:custGeom>
              <a:avLst/>
              <a:gdLst/>
              <a:ahLst/>
              <a:cxnLst/>
              <a:rect l="l" t="t" r="r" b="b"/>
              <a:pathLst>
                <a:path w="9896856" h="1976627">
                  <a:moveTo>
                    <a:pt x="0" y="329437"/>
                  </a:moveTo>
                  <a:lnTo>
                    <a:pt x="4310" y="275989"/>
                  </a:lnTo>
                  <a:lnTo>
                    <a:pt x="16790" y="225291"/>
                  </a:lnTo>
                  <a:lnTo>
                    <a:pt x="36762" y="178021"/>
                  </a:lnTo>
                  <a:lnTo>
                    <a:pt x="63548" y="134855"/>
                  </a:lnTo>
                  <a:lnTo>
                    <a:pt x="96472" y="96472"/>
                  </a:lnTo>
                  <a:lnTo>
                    <a:pt x="134855" y="63548"/>
                  </a:lnTo>
                  <a:lnTo>
                    <a:pt x="178021" y="36762"/>
                  </a:lnTo>
                  <a:lnTo>
                    <a:pt x="225291" y="16790"/>
                  </a:lnTo>
                  <a:lnTo>
                    <a:pt x="275989" y="4310"/>
                  </a:lnTo>
                  <a:lnTo>
                    <a:pt x="329438" y="0"/>
                  </a:lnTo>
                  <a:lnTo>
                    <a:pt x="9567417" y="0"/>
                  </a:lnTo>
                  <a:lnTo>
                    <a:pt x="9620866" y="4310"/>
                  </a:lnTo>
                  <a:lnTo>
                    <a:pt x="9671564" y="16790"/>
                  </a:lnTo>
                  <a:lnTo>
                    <a:pt x="9718834" y="36762"/>
                  </a:lnTo>
                  <a:lnTo>
                    <a:pt x="9762000" y="63548"/>
                  </a:lnTo>
                  <a:lnTo>
                    <a:pt x="9800383" y="96472"/>
                  </a:lnTo>
                  <a:lnTo>
                    <a:pt x="9833307" y="134855"/>
                  </a:lnTo>
                  <a:lnTo>
                    <a:pt x="9860093" y="178021"/>
                  </a:lnTo>
                  <a:lnTo>
                    <a:pt x="9880065" y="225291"/>
                  </a:lnTo>
                  <a:lnTo>
                    <a:pt x="9892545" y="275989"/>
                  </a:lnTo>
                  <a:lnTo>
                    <a:pt x="9896856" y="329437"/>
                  </a:lnTo>
                  <a:lnTo>
                    <a:pt x="9896856" y="1647189"/>
                  </a:lnTo>
                  <a:lnTo>
                    <a:pt x="9892545" y="1700625"/>
                  </a:lnTo>
                  <a:lnTo>
                    <a:pt x="9880065" y="1751316"/>
                  </a:lnTo>
                  <a:lnTo>
                    <a:pt x="9860093" y="1798584"/>
                  </a:lnTo>
                  <a:lnTo>
                    <a:pt x="9833307" y="1841750"/>
                  </a:lnTo>
                  <a:lnTo>
                    <a:pt x="9800383" y="1880136"/>
                  </a:lnTo>
                  <a:lnTo>
                    <a:pt x="9762000" y="1913064"/>
                  </a:lnTo>
                  <a:lnTo>
                    <a:pt x="9718834" y="1939856"/>
                  </a:lnTo>
                  <a:lnTo>
                    <a:pt x="9671564" y="1959832"/>
                  </a:lnTo>
                  <a:lnTo>
                    <a:pt x="9620866" y="1972316"/>
                  </a:lnTo>
                  <a:lnTo>
                    <a:pt x="9567417" y="1976627"/>
                  </a:lnTo>
                  <a:lnTo>
                    <a:pt x="329438" y="1976627"/>
                  </a:lnTo>
                  <a:lnTo>
                    <a:pt x="275989" y="1972316"/>
                  </a:lnTo>
                  <a:lnTo>
                    <a:pt x="225291" y="1959832"/>
                  </a:lnTo>
                  <a:lnTo>
                    <a:pt x="178021" y="1939856"/>
                  </a:lnTo>
                  <a:lnTo>
                    <a:pt x="134855" y="1913064"/>
                  </a:lnTo>
                  <a:lnTo>
                    <a:pt x="96472" y="1880136"/>
                  </a:lnTo>
                  <a:lnTo>
                    <a:pt x="63548" y="1841750"/>
                  </a:lnTo>
                  <a:lnTo>
                    <a:pt x="36762" y="1798584"/>
                  </a:lnTo>
                  <a:lnTo>
                    <a:pt x="16790" y="1751316"/>
                  </a:lnTo>
                  <a:lnTo>
                    <a:pt x="4310" y="1700625"/>
                  </a:lnTo>
                  <a:lnTo>
                    <a:pt x="0" y="1647189"/>
                  </a:lnTo>
                  <a:lnTo>
                    <a:pt x="0" y="329437"/>
                  </a:lnTo>
                  <a:close/>
                </a:path>
              </a:pathLst>
            </a:custGeom>
            <a:solidFill>
              <a:schemeClr val="accent6">
                <a:lumMod val="40000"/>
                <a:lumOff val="60000"/>
              </a:schemeClr>
            </a:solidFill>
            <a:ln w="12192">
              <a:solidFill>
                <a:srgbClr val="41709C"/>
              </a:solidFill>
            </a:ln>
          </p:spPr>
          <p:txBody>
            <a:bodyPr wrap="square" lIns="0" tIns="0" rIns="0" bIns="0" rtlCol="0">
              <a:noAutofit/>
            </a:bodyPr>
            <a:lstStyle/>
            <a:p>
              <a:endParaRPr sz="2600"/>
            </a:p>
          </p:txBody>
        </p:sp>
        <p:sp>
          <p:nvSpPr>
            <p:cNvPr id="26" name="object 18">
              <a:extLst>
                <a:ext uri="{FF2B5EF4-FFF2-40B4-BE49-F238E27FC236}">
                  <a16:creationId xmlns:a16="http://schemas.microsoft.com/office/drawing/2014/main" id="{BBE67B04-48E6-8849-BE99-62FADA288E78}"/>
                </a:ext>
              </a:extLst>
            </p:cNvPr>
            <p:cNvSpPr txBox="1"/>
            <p:nvPr/>
          </p:nvSpPr>
          <p:spPr>
            <a:xfrm>
              <a:off x="-1867647" y="4707403"/>
              <a:ext cx="13554956" cy="1121248"/>
            </a:xfrm>
            <a:prstGeom prst="rect">
              <a:avLst/>
            </a:prstGeom>
            <a:solidFill>
              <a:schemeClr val="accent6">
                <a:lumMod val="40000"/>
                <a:lumOff val="60000"/>
              </a:schemeClr>
            </a:solidFill>
          </p:spPr>
          <p:txBody>
            <a:bodyPr vert="horz" wrap="square" lIns="0" tIns="0" rIns="0" bIns="0" rtlCol="0">
              <a:noAutofit/>
            </a:bodyPr>
            <a:lstStyle/>
            <a:p>
              <a:pPr marL="18345">
                <a:tabLst>
                  <a:tab pos="512734" algn="l"/>
                </a:tabLst>
              </a:pPr>
              <a:r>
                <a:rPr lang="en-IN" sz="2600" dirty="0"/>
                <a:t>Certification courses completed and maintained by the ULB will be validated from the E-Learning Portal</a:t>
              </a:r>
              <a:endParaRPr lang="en-US" sz="2600" spc="-15" dirty="0">
                <a:latin typeface="Calibri"/>
                <a:cs typeface="Calibri"/>
              </a:endParaRPr>
            </a:p>
          </p:txBody>
        </p:sp>
      </p:grpSp>
      <p:sp>
        <p:nvSpPr>
          <p:cNvPr id="11" name="Rounded Rectangle 10">
            <a:extLst>
              <a:ext uri="{FF2B5EF4-FFF2-40B4-BE49-F238E27FC236}">
                <a16:creationId xmlns:a16="http://schemas.microsoft.com/office/drawing/2014/main" id="{5CA7CBD5-B661-2D48-BEAE-44F7C650552E}"/>
              </a:ext>
            </a:extLst>
          </p:cNvPr>
          <p:cNvSpPr/>
          <p:nvPr/>
        </p:nvSpPr>
        <p:spPr>
          <a:xfrm>
            <a:off x="1120877" y="1456878"/>
            <a:ext cx="5737123" cy="1469726"/>
          </a:xfrm>
          <a:prstGeom prst="roundRect">
            <a:avLst/>
          </a:prstGeom>
          <a:solidFill>
            <a:srgbClr val="FFE699"/>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defRPr/>
            </a:pPr>
            <a:r>
              <a:rPr lang="en-US" sz="2000" b="1" dirty="0">
                <a:solidFill>
                  <a:prstClr val="black"/>
                </a:solidFill>
                <a:latin typeface="Calibri" panose="020F0502020204030204"/>
                <a:ea typeface="Calibri"/>
                <a:cs typeface="Arial"/>
              </a:rPr>
              <a:t>Capacity Building of All Staff - Sanitary Inspector &amp; Above (Excluding Commissioner/EO) </a:t>
            </a:r>
          </a:p>
          <a:p>
            <a:pPr algn="ctr" defTabSz="1320816">
              <a:defRPr/>
            </a:pPr>
            <a:r>
              <a:rPr lang="en-US" b="1" dirty="0">
                <a:solidFill>
                  <a:srgbClr val="804000"/>
                </a:solidFill>
                <a:latin typeface="Calibri" panose="020F0502020204030204"/>
                <a:ea typeface="Calibri"/>
                <a:cs typeface="Arial"/>
              </a:rPr>
              <a:t>100% Staff Completed minimum 4 Courses through e-Learning platform of Swachh Bharat Mission (U)</a:t>
            </a:r>
            <a:endParaRPr lang="en-US" dirty="0">
              <a:solidFill>
                <a:srgbClr val="ED7D31">
                  <a:lumMod val="50000"/>
                </a:srgbClr>
              </a:solidFill>
              <a:latin typeface="Calibri" panose="020F0502020204030204"/>
              <a:ea typeface="Calibri"/>
              <a:cs typeface="Arial"/>
            </a:endParaRPr>
          </a:p>
        </p:txBody>
      </p:sp>
      <p:sp>
        <p:nvSpPr>
          <p:cNvPr id="6" name="Slide Number Placeholder 5">
            <a:extLst>
              <a:ext uri="{FF2B5EF4-FFF2-40B4-BE49-F238E27FC236}">
                <a16:creationId xmlns:a16="http://schemas.microsoft.com/office/drawing/2014/main" id="{9A493C39-2DCC-4909-BD67-E83F1BCF8FA8}"/>
              </a:ext>
            </a:extLst>
          </p:cNvPr>
          <p:cNvSpPr>
            <a:spLocks noGrp="1"/>
          </p:cNvSpPr>
          <p:nvPr>
            <p:ph type="sldNum" sz="quarter" idx="12"/>
          </p:nvPr>
        </p:nvSpPr>
        <p:spPr/>
        <p:txBody>
          <a:bodyPr/>
          <a:lstStyle/>
          <a:p>
            <a:fld id="{871FDAF4-F9BA-4E6E-AE28-9371978FF90C}" type="slidenum">
              <a:rPr lang="en-US" smtClean="0"/>
              <a:t>38</a:t>
            </a:fld>
            <a:endParaRPr lang="en-US"/>
          </a:p>
        </p:txBody>
      </p:sp>
    </p:spTree>
    <p:extLst>
      <p:ext uri="{BB962C8B-B14F-4D97-AF65-F5344CB8AC3E}">
        <p14:creationId xmlns:p14="http://schemas.microsoft.com/office/powerpoint/2010/main" val="949008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D4A344C-034B-4C1A-BCE8-B1B541B9AF12}"/>
              </a:ext>
            </a:extLst>
          </p:cNvPr>
          <p:cNvGrpSpPr/>
          <p:nvPr/>
        </p:nvGrpSpPr>
        <p:grpSpPr>
          <a:xfrm>
            <a:off x="-480705" y="2399308"/>
            <a:ext cx="7819410" cy="6960726"/>
            <a:chOff x="2632775" y="507789"/>
            <a:chExt cx="10519382" cy="9364202"/>
          </a:xfrm>
        </p:grpSpPr>
        <p:sp>
          <p:nvSpPr>
            <p:cNvPr id="87" name="TextBox 86">
              <a:extLst>
                <a:ext uri="{FF2B5EF4-FFF2-40B4-BE49-F238E27FC236}">
                  <a16:creationId xmlns:a16="http://schemas.microsoft.com/office/drawing/2014/main" id="{28088638-90C6-4675-92CD-9028C067436F}"/>
                </a:ext>
              </a:extLst>
            </p:cNvPr>
            <p:cNvSpPr txBox="1"/>
            <p:nvPr/>
          </p:nvSpPr>
          <p:spPr>
            <a:xfrm rot="2854161">
              <a:off x="8787860" y="4123933"/>
              <a:ext cx="1205493" cy="400110"/>
            </a:xfrm>
            <a:prstGeom prst="rect">
              <a:avLst/>
            </a:prstGeom>
            <a:noFill/>
          </p:spPr>
          <p:txBody>
            <a:bodyPr wrap="square" rtlCol="0">
              <a:spAutoFit/>
            </a:bodyPr>
            <a:lstStyle/>
            <a:p>
              <a:pPr algn="ctr"/>
              <a:r>
                <a:rPr lang="en-US" sz="2000" b="1" dirty="0">
                  <a:solidFill>
                    <a:schemeClr val="bg1"/>
                  </a:solidFill>
                </a:rPr>
                <a:t>25%</a:t>
              </a:r>
            </a:p>
          </p:txBody>
        </p:sp>
        <p:sp>
          <p:nvSpPr>
            <p:cNvPr id="88" name="TextBox 87">
              <a:extLst>
                <a:ext uri="{FF2B5EF4-FFF2-40B4-BE49-F238E27FC236}">
                  <a16:creationId xmlns:a16="http://schemas.microsoft.com/office/drawing/2014/main" id="{4E1EDE98-5E67-42F5-9EF5-EB49AC8BE46F}"/>
                </a:ext>
              </a:extLst>
            </p:cNvPr>
            <p:cNvSpPr txBox="1"/>
            <p:nvPr/>
          </p:nvSpPr>
          <p:spPr>
            <a:xfrm rot="19285954">
              <a:off x="8314478" y="6911781"/>
              <a:ext cx="1255579" cy="400110"/>
            </a:xfrm>
            <a:prstGeom prst="rect">
              <a:avLst/>
            </a:prstGeom>
            <a:noFill/>
          </p:spPr>
          <p:txBody>
            <a:bodyPr wrap="square" rtlCol="0">
              <a:spAutoFit/>
            </a:bodyPr>
            <a:lstStyle/>
            <a:p>
              <a:pPr algn="ctr"/>
              <a:r>
                <a:rPr lang="en-US" sz="2000" b="1" dirty="0">
                  <a:solidFill>
                    <a:schemeClr val="bg1"/>
                  </a:solidFill>
                </a:rPr>
                <a:t>35%</a:t>
              </a:r>
            </a:p>
          </p:txBody>
        </p:sp>
        <p:sp>
          <p:nvSpPr>
            <p:cNvPr id="89" name="TextBox 88">
              <a:extLst>
                <a:ext uri="{FF2B5EF4-FFF2-40B4-BE49-F238E27FC236}">
                  <a16:creationId xmlns:a16="http://schemas.microsoft.com/office/drawing/2014/main" id="{D6A07F29-FB20-4293-9D7B-452554B3C773}"/>
                </a:ext>
              </a:extLst>
            </p:cNvPr>
            <p:cNvSpPr txBox="1"/>
            <p:nvPr/>
          </p:nvSpPr>
          <p:spPr>
            <a:xfrm rot="16455425">
              <a:off x="4808407" y="5389864"/>
              <a:ext cx="1258702" cy="400110"/>
            </a:xfrm>
            <a:prstGeom prst="rect">
              <a:avLst/>
            </a:prstGeom>
            <a:noFill/>
          </p:spPr>
          <p:txBody>
            <a:bodyPr wrap="square" rtlCol="0">
              <a:spAutoFit/>
            </a:bodyPr>
            <a:lstStyle/>
            <a:p>
              <a:pPr algn="ctr"/>
              <a:r>
                <a:rPr lang="en-US" sz="2000" b="1" dirty="0">
                  <a:solidFill>
                    <a:schemeClr val="bg1"/>
                  </a:solidFill>
                </a:rPr>
                <a:t>30%</a:t>
              </a:r>
            </a:p>
          </p:txBody>
        </p:sp>
        <p:sp>
          <p:nvSpPr>
            <p:cNvPr id="90" name="TextBox 89">
              <a:extLst>
                <a:ext uri="{FF2B5EF4-FFF2-40B4-BE49-F238E27FC236}">
                  <a16:creationId xmlns:a16="http://schemas.microsoft.com/office/drawing/2014/main" id="{E9E60B20-1431-49FD-9E9C-D81C22C57F22}"/>
                </a:ext>
              </a:extLst>
            </p:cNvPr>
            <p:cNvSpPr txBox="1"/>
            <p:nvPr/>
          </p:nvSpPr>
          <p:spPr>
            <a:xfrm rot="21089980">
              <a:off x="5849051" y="3697107"/>
              <a:ext cx="1085805" cy="400110"/>
            </a:xfrm>
            <a:prstGeom prst="rect">
              <a:avLst/>
            </a:prstGeom>
            <a:noFill/>
          </p:spPr>
          <p:txBody>
            <a:bodyPr wrap="square" rtlCol="0">
              <a:spAutoFit/>
            </a:bodyPr>
            <a:lstStyle/>
            <a:p>
              <a:pPr algn="ctr"/>
              <a:r>
                <a:rPr lang="en-US" sz="2000" b="1" dirty="0">
                  <a:solidFill>
                    <a:schemeClr val="bg1"/>
                  </a:solidFill>
                </a:rPr>
                <a:t>10%</a:t>
              </a:r>
            </a:p>
          </p:txBody>
        </p:sp>
        <p:sp>
          <p:nvSpPr>
            <p:cNvPr id="43" name="TextBox 1">
              <a:extLst>
                <a:ext uri="{FF2B5EF4-FFF2-40B4-BE49-F238E27FC236}">
                  <a16:creationId xmlns:a16="http://schemas.microsoft.com/office/drawing/2014/main" id="{054F74F4-5CE7-41DF-AB0D-5EA5D550613B}"/>
                </a:ext>
              </a:extLst>
            </p:cNvPr>
            <p:cNvSpPr txBox="1"/>
            <p:nvPr/>
          </p:nvSpPr>
          <p:spPr>
            <a:xfrm>
              <a:off x="6170128" y="507789"/>
              <a:ext cx="3593987" cy="715893"/>
            </a:xfrm>
            <a:prstGeom prst="rect">
              <a:avLst/>
            </a:prstGeom>
            <a:solidFill>
              <a:schemeClr val="accent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b="1" dirty="0">
                  <a:solidFill>
                    <a:schemeClr val="bg1"/>
                  </a:solidFill>
                </a:rPr>
                <a:t>Total 3,000 Marks</a:t>
              </a:r>
            </a:p>
          </p:txBody>
        </p:sp>
        <p:graphicFrame>
          <p:nvGraphicFramePr>
            <p:cNvPr id="47" name="Chart 46">
              <a:extLst>
                <a:ext uri="{FF2B5EF4-FFF2-40B4-BE49-F238E27FC236}">
                  <a16:creationId xmlns:a16="http://schemas.microsoft.com/office/drawing/2014/main" id="{B49E1F91-A371-4E97-9082-8E59E5DE8D6B}"/>
                </a:ext>
              </a:extLst>
            </p:cNvPr>
            <p:cNvGraphicFramePr>
              <a:graphicFrameLocks/>
            </p:cNvGraphicFramePr>
            <p:nvPr>
              <p:extLst>
                <p:ext uri="{D42A27DB-BD31-4B8C-83A1-F6EECF244321}">
                  <p14:modId xmlns:p14="http://schemas.microsoft.com/office/powerpoint/2010/main" val="3269963310"/>
                </p:ext>
              </p:extLst>
            </p:nvPr>
          </p:nvGraphicFramePr>
          <p:xfrm>
            <a:off x="2632775" y="1039894"/>
            <a:ext cx="10519382" cy="8352233"/>
          </p:xfrm>
          <a:graphic>
            <a:graphicData uri="http://schemas.openxmlformats.org/drawingml/2006/chart">
              <c:chart xmlns:c="http://schemas.openxmlformats.org/drawingml/2006/chart" xmlns:r="http://schemas.openxmlformats.org/officeDocument/2006/relationships" r:id="rId3"/>
            </a:graphicData>
          </a:graphic>
        </p:graphicFrame>
        <p:sp>
          <p:nvSpPr>
            <p:cNvPr id="50" name="Rectangle 49">
              <a:extLst>
                <a:ext uri="{FF2B5EF4-FFF2-40B4-BE49-F238E27FC236}">
                  <a16:creationId xmlns:a16="http://schemas.microsoft.com/office/drawing/2014/main" id="{5D616E87-1AC0-8A46-9B62-E38C554C99E6}"/>
                </a:ext>
              </a:extLst>
            </p:cNvPr>
            <p:cNvSpPr/>
            <p:nvPr/>
          </p:nvSpPr>
          <p:spPr>
            <a:xfrm rot="3119670">
              <a:off x="7516921" y="3585598"/>
              <a:ext cx="4574425" cy="7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Segregated Collection</a:t>
              </a:r>
            </a:p>
          </p:txBody>
        </p:sp>
        <p:sp>
          <p:nvSpPr>
            <p:cNvPr id="51" name="Rectangle 50">
              <a:extLst>
                <a:ext uri="{FF2B5EF4-FFF2-40B4-BE49-F238E27FC236}">
                  <a16:creationId xmlns:a16="http://schemas.microsoft.com/office/drawing/2014/main" id="{0AFD5A3F-7DA6-DB4A-9984-2F790A4567A5}"/>
                </a:ext>
              </a:extLst>
            </p:cNvPr>
            <p:cNvSpPr/>
            <p:nvPr/>
          </p:nvSpPr>
          <p:spPr>
            <a:xfrm>
              <a:off x="5683980" y="7031640"/>
              <a:ext cx="5616277" cy="6941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Processing &amp; Disposal</a:t>
              </a:r>
            </a:p>
            <a:p>
              <a:pPr algn="ctr"/>
              <a:r>
                <a:rPr lang="en-US" sz="2800" b="1" dirty="0">
                  <a:solidFill>
                    <a:schemeClr val="tx1"/>
                  </a:solidFill>
                </a:rPr>
                <a:t>27% + 8%</a:t>
              </a:r>
            </a:p>
          </p:txBody>
        </p:sp>
        <p:sp>
          <p:nvSpPr>
            <p:cNvPr id="61" name="TextBox 1">
              <a:extLst>
                <a:ext uri="{FF2B5EF4-FFF2-40B4-BE49-F238E27FC236}">
                  <a16:creationId xmlns:a16="http://schemas.microsoft.com/office/drawing/2014/main" id="{3ADE01B3-61DD-0A46-9789-2B96F36F5121}"/>
                </a:ext>
              </a:extLst>
            </p:cNvPr>
            <p:cNvSpPr txBox="1"/>
            <p:nvPr/>
          </p:nvSpPr>
          <p:spPr>
            <a:xfrm>
              <a:off x="3491613" y="2318536"/>
              <a:ext cx="2191514" cy="637516"/>
            </a:xfrm>
            <a:prstGeom prst="rect">
              <a:avLst/>
            </a:prstGeom>
            <a:solidFill>
              <a:schemeClr val="accent4">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t>900 Marks</a:t>
              </a:r>
            </a:p>
          </p:txBody>
        </p:sp>
        <p:sp>
          <p:nvSpPr>
            <p:cNvPr id="65" name="TextBox 1">
              <a:extLst>
                <a:ext uri="{FF2B5EF4-FFF2-40B4-BE49-F238E27FC236}">
                  <a16:creationId xmlns:a16="http://schemas.microsoft.com/office/drawing/2014/main" id="{434B0D02-4B97-0A40-A8DE-BD244287F1DA}"/>
                </a:ext>
              </a:extLst>
            </p:cNvPr>
            <p:cNvSpPr txBox="1"/>
            <p:nvPr/>
          </p:nvSpPr>
          <p:spPr>
            <a:xfrm>
              <a:off x="9887393" y="2367214"/>
              <a:ext cx="2081391" cy="637516"/>
            </a:xfrm>
            <a:prstGeom prst="rect">
              <a:avLst/>
            </a:prstGeom>
            <a:solidFill>
              <a:schemeClr val="accent5">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t>900 Marks</a:t>
              </a:r>
            </a:p>
          </p:txBody>
        </p:sp>
        <p:sp>
          <p:nvSpPr>
            <p:cNvPr id="71" name="TextBox 1">
              <a:extLst>
                <a:ext uri="{FF2B5EF4-FFF2-40B4-BE49-F238E27FC236}">
                  <a16:creationId xmlns:a16="http://schemas.microsoft.com/office/drawing/2014/main" id="{B8C913E3-579E-AA41-B836-D2BDDBC9BC2F}"/>
                </a:ext>
              </a:extLst>
            </p:cNvPr>
            <p:cNvSpPr txBox="1"/>
            <p:nvPr/>
          </p:nvSpPr>
          <p:spPr>
            <a:xfrm>
              <a:off x="6659668" y="9234475"/>
              <a:ext cx="2465594" cy="637516"/>
            </a:xfrm>
            <a:prstGeom prst="rect">
              <a:avLst/>
            </a:prstGeom>
            <a:solidFill>
              <a:schemeClr val="accent6">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t>1,200 Marks</a:t>
              </a:r>
            </a:p>
          </p:txBody>
        </p:sp>
      </p:grpSp>
      <p:sp>
        <p:nvSpPr>
          <p:cNvPr id="35" name="TextBox 34">
            <a:extLst>
              <a:ext uri="{FF2B5EF4-FFF2-40B4-BE49-F238E27FC236}">
                <a16:creationId xmlns:a16="http://schemas.microsoft.com/office/drawing/2014/main" id="{0E5CDA25-B1F5-1744-A6D1-42201EDA696E}"/>
              </a:ext>
            </a:extLst>
          </p:cNvPr>
          <p:cNvSpPr txBox="1"/>
          <p:nvPr/>
        </p:nvSpPr>
        <p:spPr>
          <a:xfrm>
            <a:off x="1319096" y="921146"/>
            <a:ext cx="4175215" cy="507604"/>
          </a:xfrm>
          <a:prstGeom prst="rect">
            <a:avLst/>
          </a:prstGeom>
          <a:solidFill>
            <a:schemeClr val="accent6">
              <a:lumMod val="20000"/>
              <a:lumOff val="80000"/>
            </a:schemeClr>
          </a:solidFill>
          <a:ln>
            <a:noFill/>
          </a:ln>
        </p:spPr>
        <p:txBody>
          <a:bodyPr wrap="square" lIns="74068" tIns="74068" rIns="74068" bIns="74068" rtlCol="0">
            <a:noAutofit/>
          </a:bodyPr>
          <a:lstStyle/>
          <a:p>
            <a:pPr algn="ctr">
              <a:lnSpc>
                <a:spcPct val="107000"/>
              </a:lnSpc>
              <a:spcAft>
                <a:spcPts val="813"/>
              </a:spcAft>
            </a:pPr>
            <a:r>
              <a:rPr lang="en-US" sz="2000" b="1" dirty="0">
                <a:latin typeface="Arial"/>
              </a:rPr>
              <a:t>Total Number of Indicators: 12 </a:t>
            </a:r>
            <a:endParaRPr lang="en-SG" sz="1100" dirty="0">
              <a:latin typeface="Times New Roman"/>
              <a:ea typeface="Calibri"/>
            </a:endParaRPr>
          </a:p>
        </p:txBody>
      </p:sp>
      <p:sp>
        <p:nvSpPr>
          <p:cNvPr id="36" name="TextBox 35">
            <a:extLst>
              <a:ext uri="{FF2B5EF4-FFF2-40B4-BE49-F238E27FC236}">
                <a16:creationId xmlns:a16="http://schemas.microsoft.com/office/drawing/2014/main" id="{71CAF5EE-14D4-2A42-8CB4-E658DC206D6C}"/>
              </a:ext>
            </a:extLst>
          </p:cNvPr>
          <p:cNvSpPr txBox="1"/>
          <p:nvPr/>
        </p:nvSpPr>
        <p:spPr>
          <a:xfrm>
            <a:off x="1716784" y="1660227"/>
            <a:ext cx="3424432" cy="507604"/>
          </a:xfrm>
          <a:prstGeom prst="rect">
            <a:avLst/>
          </a:prstGeom>
          <a:solidFill>
            <a:schemeClr val="accent6">
              <a:lumMod val="20000"/>
              <a:lumOff val="80000"/>
            </a:schemeClr>
          </a:solidFill>
          <a:ln>
            <a:noFill/>
          </a:ln>
        </p:spPr>
        <p:txBody>
          <a:bodyPr wrap="square" lIns="74068" tIns="74068" rIns="74068" bIns="74068" rtlCol="0">
            <a:noAutofit/>
          </a:bodyPr>
          <a:lstStyle/>
          <a:p>
            <a:pPr algn="ctr">
              <a:lnSpc>
                <a:spcPct val="107000"/>
              </a:lnSpc>
              <a:spcAft>
                <a:spcPts val="813"/>
              </a:spcAft>
            </a:pPr>
            <a:r>
              <a:rPr lang="en-US" b="1" dirty="0">
                <a:latin typeface="Arial"/>
              </a:rPr>
              <a:t>1,200 Marks /  3,000 Marks</a:t>
            </a:r>
            <a:endParaRPr lang="en-SG" sz="1400" dirty="0">
              <a:latin typeface="Times New Roman"/>
              <a:ea typeface="Calibri"/>
            </a:endParaRPr>
          </a:p>
        </p:txBody>
      </p:sp>
      <p:sp>
        <p:nvSpPr>
          <p:cNvPr id="37" name="Rectangle 36">
            <a:extLst>
              <a:ext uri="{FF2B5EF4-FFF2-40B4-BE49-F238E27FC236}">
                <a16:creationId xmlns:a16="http://schemas.microsoft.com/office/drawing/2014/main" id="{E9A2BCAC-B4D9-BF44-B007-BB3992B16C8E}"/>
              </a:ext>
            </a:extLst>
          </p:cNvPr>
          <p:cNvSpPr/>
          <p:nvPr/>
        </p:nvSpPr>
        <p:spPr>
          <a:xfrm>
            <a:off x="-22296" y="20136"/>
            <a:ext cx="6858000" cy="669533"/>
          </a:xfrm>
          <a:prstGeom prst="rect">
            <a:avLst/>
          </a:prstGeom>
          <a:solidFill>
            <a:schemeClr val="accent6">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solidFill>
              </a:rPr>
              <a:t>2. PROCESSING &amp; DISPOSAL</a:t>
            </a:r>
          </a:p>
        </p:txBody>
      </p:sp>
      <p:sp>
        <p:nvSpPr>
          <p:cNvPr id="49" name="Rectangle 48">
            <a:extLst>
              <a:ext uri="{FF2B5EF4-FFF2-40B4-BE49-F238E27FC236}">
                <a16:creationId xmlns:a16="http://schemas.microsoft.com/office/drawing/2014/main" id="{CFC33763-109D-E048-8343-4E65D8C0082B}"/>
              </a:ext>
            </a:extLst>
          </p:cNvPr>
          <p:cNvSpPr/>
          <p:nvPr/>
        </p:nvSpPr>
        <p:spPr>
          <a:xfrm rot="18242950">
            <a:off x="-258886" y="4466890"/>
            <a:ext cx="4578337" cy="142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Sustainable Sanitation</a:t>
            </a:r>
          </a:p>
          <a:p>
            <a:pPr algn="ctr"/>
            <a:r>
              <a:rPr lang="en-US" sz="2800" b="1" dirty="0">
                <a:solidFill>
                  <a:schemeClr val="tx1"/>
                </a:solidFill>
              </a:rPr>
              <a:t>&amp;</a:t>
            </a:r>
          </a:p>
          <a:p>
            <a:pPr algn="ctr"/>
            <a:r>
              <a:rPr lang="en-US" sz="2800" b="1" dirty="0" err="1">
                <a:solidFill>
                  <a:schemeClr val="tx1"/>
                </a:solidFill>
              </a:rPr>
              <a:t>SafaiMitra</a:t>
            </a:r>
            <a:r>
              <a:rPr lang="en-US" sz="2800" b="1" dirty="0">
                <a:solidFill>
                  <a:schemeClr val="tx1"/>
                </a:solidFill>
              </a:rPr>
              <a:t> Suraksha</a:t>
            </a:r>
          </a:p>
        </p:txBody>
      </p:sp>
      <p:sp>
        <p:nvSpPr>
          <p:cNvPr id="4" name="Slide Number Placeholder 3">
            <a:extLst>
              <a:ext uri="{FF2B5EF4-FFF2-40B4-BE49-F238E27FC236}">
                <a16:creationId xmlns:a16="http://schemas.microsoft.com/office/drawing/2014/main" id="{AC0EE8BE-A643-479D-9C93-E04C1FB5ACA9}"/>
              </a:ext>
            </a:extLst>
          </p:cNvPr>
          <p:cNvSpPr>
            <a:spLocks noGrp="1"/>
          </p:cNvSpPr>
          <p:nvPr>
            <p:ph type="sldNum" sz="quarter" idx="12"/>
          </p:nvPr>
        </p:nvSpPr>
        <p:spPr/>
        <p:txBody>
          <a:bodyPr/>
          <a:lstStyle/>
          <a:p>
            <a:fld id="{871FDAF4-F9BA-4E6E-AE28-9371978FF90C}" type="slidenum">
              <a:rPr lang="en-US" smtClean="0"/>
              <a:t>39</a:t>
            </a:fld>
            <a:endParaRPr lang="en-US"/>
          </a:p>
        </p:txBody>
      </p:sp>
    </p:spTree>
    <p:extLst>
      <p:ext uri="{BB962C8B-B14F-4D97-AF65-F5344CB8AC3E}">
        <p14:creationId xmlns:p14="http://schemas.microsoft.com/office/powerpoint/2010/main" val="1775714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92178DF5-74A2-4191-8896-524010CFADE4}"/>
              </a:ext>
            </a:extLst>
          </p:cNvPr>
          <p:cNvSpPr txBox="1"/>
          <p:nvPr/>
        </p:nvSpPr>
        <p:spPr>
          <a:xfrm>
            <a:off x="-3305127" y="11224"/>
            <a:ext cx="12905321" cy="461665"/>
          </a:xfrm>
          <a:prstGeom prst="rect">
            <a:avLst/>
          </a:prstGeom>
          <a:noFill/>
        </p:spPr>
        <p:txBody>
          <a:bodyPr wrap="square" rtlCol="0">
            <a:spAutoFit/>
          </a:bodyPr>
          <a:lstStyle/>
          <a:p>
            <a:pPr algn="ctr" defTabSz="1320816">
              <a:defRPr/>
            </a:pPr>
            <a:r>
              <a:rPr lang="en-US" sz="2400" b="1" dirty="0">
                <a:solidFill>
                  <a:srgbClr val="0070C0"/>
                </a:solidFill>
                <a:latin typeface="Segoe UI" panose="020B0502040204020203" pitchFamily="34" charset="0"/>
                <a:cs typeface="Segoe UI" panose="020B0502040204020203" pitchFamily="34" charset="0"/>
              </a:rPr>
              <a:t>Eight Pillars </a:t>
            </a:r>
            <a:r>
              <a:rPr lang="en-US" sz="2400" dirty="0">
                <a:solidFill>
                  <a:srgbClr val="0070C0"/>
                </a:solidFill>
                <a:latin typeface="Segoe UI" panose="020B0502040204020203" pitchFamily="34" charset="0"/>
                <a:cs typeface="Segoe UI" panose="020B0502040204020203" pitchFamily="34" charset="0"/>
              </a:rPr>
              <a:t>of</a:t>
            </a:r>
            <a:r>
              <a:rPr lang="en-US" sz="2400" b="1" dirty="0">
                <a:solidFill>
                  <a:srgbClr val="0070C0"/>
                </a:solidFill>
                <a:latin typeface="Segoe UI" panose="020B0502040204020203" pitchFamily="34" charset="0"/>
                <a:cs typeface="Segoe UI" panose="020B0502040204020203" pitchFamily="34" charset="0"/>
              </a:rPr>
              <a:t> SS-2022</a:t>
            </a:r>
          </a:p>
        </p:txBody>
      </p:sp>
      <p:sp>
        <p:nvSpPr>
          <p:cNvPr id="21" name="Rectangle 20">
            <a:extLst>
              <a:ext uri="{FF2B5EF4-FFF2-40B4-BE49-F238E27FC236}">
                <a16:creationId xmlns:a16="http://schemas.microsoft.com/office/drawing/2014/main" id="{9D25C779-24DD-4B2E-A358-7F9D5623ABF3}"/>
              </a:ext>
            </a:extLst>
          </p:cNvPr>
          <p:cNvSpPr/>
          <p:nvPr/>
        </p:nvSpPr>
        <p:spPr>
          <a:xfrm>
            <a:off x="1603851" y="516590"/>
            <a:ext cx="3062057" cy="246221"/>
          </a:xfrm>
          <a:prstGeom prst="rect">
            <a:avLst/>
          </a:prstGeom>
        </p:spPr>
        <p:txBody>
          <a:bodyPr wrap="none">
            <a:spAutoFit/>
          </a:bodyPr>
          <a:lstStyle/>
          <a:p>
            <a:pPr lvl="0" algn="ctr">
              <a:defRPr/>
            </a:pPr>
            <a:r>
              <a:rPr lang="en-US" sz="1000" b="1" i="1" dirty="0">
                <a:solidFill>
                  <a:schemeClr val="accent2">
                    <a:lumMod val="75000"/>
                  </a:schemeClr>
                </a:solidFill>
                <a:latin typeface="Segoe UI" panose="020B0502040204020203" pitchFamily="34" charset="0"/>
                <a:cs typeface="Segoe UI" panose="020B0502040204020203" pitchFamily="34" charset="0"/>
              </a:rPr>
              <a:t>India@75 rolls out landmark cleanliness survey </a:t>
            </a:r>
          </a:p>
        </p:txBody>
      </p:sp>
      <p:grpSp>
        <p:nvGrpSpPr>
          <p:cNvPr id="22" name="Group 21">
            <a:extLst>
              <a:ext uri="{FF2B5EF4-FFF2-40B4-BE49-F238E27FC236}">
                <a16:creationId xmlns:a16="http://schemas.microsoft.com/office/drawing/2014/main" id="{62F1ED84-8CB4-4450-AB49-4C058E0D6B56}"/>
              </a:ext>
            </a:extLst>
          </p:cNvPr>
          <p:cNvGrpSpPr/>
          <p:nvPr/>
        </p:nvGrpSpPr>
        <p:grpSpPr>
          <a:xfrm>
            <a:off x="34165" y="896731"/>
            <a:ext cx="6802395" cy="6020910"/>
            <a:chOff x="0" y="-1389094"/>
            <a:chExt cx="12214842" cy="8122876"/>
          </a:xfrm>
        </p:grpSpPr>
        <p:grpSp>
          <p:nvGrpSpPr>
            <p:cNvPr id="23" name="Group 22">
              <a:extLst>
                <a:ext uri="{FF2B5EF4-FFF2-40B4-BE49-F238E27FC236}">
                  <a16:creationId xmlns:a16="http://schemas.microsoft.com/office/drawing/2014/main" id="{5430D5B0-C73E-44F0-AABD-945801C84B11}"/>
                </a:ext>
              </a:extLst>
            </p:cNvPr>
            <p:cNvGrpSpPr/>
            <p:nvPr/>
          </p:nvGrpSpPr>
          <p:grpSpPr>
            <a:xfrm>
              <a:off x="0" y="1040028"/>
              <a:ext cx="12192001" cy="5693754"/>
              <a:chOff x="0" y="854200"/>
              <a:chExt cx="12192001" cy="5878071"/>
            </a:xfrm>
          </p:grpSpPr>
          <p:grpSp>
            <p:nvGrpSpPr>
              <p:cNvPr id="35" name="Group 34">
                <a:extLst>
                  <a:ext uri="{FF2B5EF4-FFF2-40B4-BE49-F238E27FC236}">
                    <a16:creationId xmlns:a16="http://schemas.microsoft.com/office/drawing/2014/main" id="{FA9F6106-3122-4446-9EF3-56953C51B37F}"/>
                  </a:ext>
                </a:extLst>
              </p:cNvPr>
              <p:cNvGrpSpPr/>
              <p:nvPr/>
            </p:nvGrpSpPr>
            <p:grpSpPr>
              <a:xfrm>
                <a:off x="0" y="854200"/>
                <a:ext cx="12192001" cy="5878071"/>
                <a:chOff x="0" y="854200"/>
                <a:chExt cx="12192001" cy="5878071"/>
              </a:xfrm>
            </p:grpSpPr>
            <p:grpSp>
              <p:nvGrpSpPr>
                <p:cNvPr id="37" name="Group 36">
                  <a:extLst>
                    <a:ext uri="{FF2B5EF4-FFF2-40B4-BE49-F238E27FC236}">
                      <a16:creationId xmlns:a16="http://schemas.microsoft.com/office/drawing/2014/main" id="{7104A9AF-657E-43C9-B5F8-59156516E0C2}"/>
                    </a:ext>
                  </a:extLst>
                </p:cNvPr>
                <p:cNvGrpSpPr/>
                <p:nvPr/>
              </p:nvGrpSpPr>
              <p:grpSpPr>
                <a:xfrm>
                  <a:off x="0" y="854200"/>
                  <a:ext cx="12192001" cy="5878071"/>
                  <a:chOff x="0" y="854200"/>
                  <a:chExt cx="12192001" cy="5878071"/>
                </a:xfrm>
              </p:grpSpPr>
              <p:cxnSp>
                <p:nvCxnSpPr>
                  <p:cNvPr id="39" name="Straight Connector 38">
                    <a:extLst>
                      <a:ext uri="{FF2B5EF4-FFF2-40B4-BE49-F238E27FC236}">
                        <a16:creationId xmlns:a16="http://schemas.microsoft.com/office/drawing/2014/main" id="{7DD8AC9A-E1FD-4EC7-BCE5-21A7F336B22A}"/>
                      </a:ext>
                    </a:extLst>
                  </p:cNvPr>
                  <p:cNvCxnSpPr>
                    <a:cxnSpLocks/>
                  </p:cNvCxnSpPr>
                  <p:nvPr/>
                </p:nvCxnSpPr>
                <p:spPr>
                  <a:xfrm flipH="1">
                    <a:off x="0" y="854200"/>
                    <a:ext cx="12192001" cy="13253"/>
                  </a:xfrm>
                  <a:prstGeom prst="line">
                    <a:avLst/>
                  </a:prstGeom>
                  <a:ln w="38100">
                    <a:no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FE7B0D39-45D9-4F08-95A1-448EF70DEFFD}"/>
                      </a:ext>
                    </a:extLst>
                  </p:cNvPr>
                  <p:cNvGrpSpPr/>
                  <p:nvPr/>
                </p:nvGrpSpPr>
                <p:grpSpPr>
                  <a:xfrm>
                    <a:off x="128015" y="930263"/>
                    <a:ext cx="8097246" cy="4953029"/>
                    <a:chOff x="128015" y="930105"/>
                    <a:chExt cx="8097246" cy="5434180"/>
                  </a:xfrm>
                </p:grpSpPr>
                <p:pic>
                  <p:nvPicPr>
                    <p:cNvPr id="77" name="Picture 4" descr="Creative Colorful Ring of Hands Teamwork Concept Stock Vector - 55470295 |  Teamwork, Color ring, Handprint art">
                      <a:extLst>
                        <a:ext uri="{FF2B5EF4-FFF2-40B4-BE49-F238E27FC236}">
                          <a16:creationId xmlns:a16="http://schemas.microsoft.com/office/drawing/2014/main" id="{78612AAA-871E-4C16-9206-5C47F36FF6BE}"/>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66739" y="1891865"/>
                      <a:ext cx="4258522" cy="447242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195F87C6-E9C9-4E61-8615-199FE1E4E9C5}"/>
                        </a:ext>
                      </a:extLst>
                    </p:cNvPr>
                    <p:cNvSpPr/>
                    <p:nvPr/>
                  </p:nvSpPr>
                  <p:spPr>
                    <a:xfrm>
                      <a:off x="151767" y="930105"/>
                      <a:ext cx="5400420" cy="1011908"/>
                    </a:xfrm>
                    <a:prstGeom prst="rect">
                      <a:avLst/>
                    </a:prstGeom>
                    <a:solidFill>
                      <a:srgbClr val="D6E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79" name="Rectangle 78">
                      <a:extLst>
                        <a:ext uri="{FF2B5EF4-FFF2-40B4-BE49-F238E27FC236}">
                          <a16:creationId xmlns:a16="http://schemas.microsoft.com/office/drawing/2014/main" id="{9D598667-4D67-493F-A8F4-2FCC8FCF43DF}"/>
                        </a:ext>
                      </a:extLst>
                    </p:cNvPr>
                    <p:cNvSpPr/>
                    <p:nvPr/>
                  </p:nvSpPr>
                  <p:spPr>
                    <a:xfrm>
                      <a:off x="128015" y="2776480"/>
                      <a:ext cx="3838723" cy="1073006"/>
                    </a:xfrm>
                    <a:prstGeom prst="rect">
                      <a:avLst/>
                    </a:prstGeom>
                    <a:solidFill>
                      <a:srgbClr val="F0F5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grpSp>
              <p:pic>
                <p:nvPicPr>
                  <p:cNvPr id="42" name="Picture 41">
                    <a:extLst>
                      <a:ext uri="{FF2B5EF4-FFF2-40B4-BE49-F238E27FC236}">
                        <a16:creationId xmlns:a16="http://schemas.microsoft.com/office/drawing/2014/main" id="{4952ECBA-BBE6-45E5-A7D6-A82E9B861C08}"/>
                      </a:ext>
                    </a:extLst>
                  </p:cNvPr>
                  <p:cNvPicPr>
                    <a:picLocks noChangeAspect="1"/>
                  </p:cNvPicPr>
                  <p:nvPr/>
                </p:nvPicPr>
                <p:blipFill>
                  <a:blip r:embed="rId4"/>
                  <a:stretch>
                    <a:fillRect/>
                  </a:stretch>
                </p:blipFill>
                <p:spPr>
                  <a:xfrm>
                    <a:off x="5239241" y="3505704"/>
                    <a:ext cx="1759204" cy="752992"/>
                  </a:xfrm>
                  <a:prstGeom prst="rect">
                    <a:avLst/>
                  </a:prstGeom>
                </p:spPr>
              </p:pic>
              <p:sp>
                <p:nvSpPr>
                  <p:cNvPr id="43" name="Isosceles Triangle 42">
                    <a:extLst>
                      <a:ext uri="{FF2B5EF4-FFF2-40B4-BE49-F238E27FC236}">
                        <a16:creationId xmlns:a16="http://schemas.microsoft.com/office/drawing/2014/main" id="{3D429976-E0C1-410F-9DBE-26A4B24769E0}"/>
                      </a:ext>
                    </a:extLst>
                  </p:cNvPr>
                  <p:cNvSpPr/>
                  <p:nvPr/>
                </p:nvSpPr>
                <p:spPr>
                  <a:xfrm rot="21226637">
                    <a:off x="3879720" y="4525895"/>
                    <a:ext cx="1015564" cy="661358"/>
                  </a:xfrm>
                  <a:prstGeom prst="triangle">
                    <a:avLst>
                      <a:gd name="adj" fmla="val 0"/>
                    </a:avLst>
                  </a:prstGeom>
                  <a:solidFill>
                    <a:srgbClr val="E6C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4" name="Isosceles Triangle 43">
                    <a:extLst>
                      <a:ext uri="{FF2B5EF4-FFF2-40B4-BE49-F238E27FC236}">
                        <a16:creationId xmlns:a16="http://schemas.microsoft.com/office/drawing/2014/main" id="{D98C7A8A-8FF8-48CB-8978-8DD1733E849B}"/>
                      </a:ext>
                    </a:extLst>
                  </p:cNvPr>
                  <p:cNvSpPr/>
                  <p:nvPr/>
                </p:nvSpPr>
                <p:spPr>
                  <a:xfrm rot="2438005">
                    <a:off x="7682632" y="2889381"/>
                    <a:ext cx="839088" cy="571022"/>
                  </a:xfrm>
                  <a:prstGeom prst="triangle">
                    <a:avLst>
                      <a:gd name="adj" fmla="val 100000"/>
                    </a:avLst>
                  </a:prstGeom>
                  <a:solidFill>
                    <a:srgbClr val="F5E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5" name="Rectangle 44">
                    <a:extLst>
                      <a:ext uri="{FF2B5EF4-FFF2-40B4-BE49-F238E27FC236}">
                        <a16:creationId xmlns:a16="http://schemas.microsoft.com/office/drawing/2014/main" id="{AC3F32BA-3FE0-4A54-8E25-B8CCA791A79C}"/>
                      </a:ext>
                    </a:extLst>
                  </p:cNvPr>
                  <p:cNvSpPr/>
                  <p:nvPr/>
                </p:nvSpPr>
                <p:spPr>
                  <a:xfrm>
                    <a:off x="151766" y="4385039"/>
                    <a:ext cx="3838723" cy="848979"/>
                  </a:xfrm>
                  <a:prstGeom prst="rect">
                    <a:avLst/>
                  </a:prstGeom>
                  <a:solidFill>
                    <a:srgbClr val="FC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46" name="Rectangle 45">
                    <a:extLst>
                      <a:ext uri="{FF2B5EF4-FFF2-40B4-BE49-F238E27FC236}">
                        <a16:creationId xmlns:a16="http://schemas.microsoft.com/office/drawing/2014/main" id="{CC559BAD-1B51-474B-93E6-98C5D820C5BE}"/>
                      </a:ext>
                    </a:extLst>
                  </p:cNvPr>
                  <p:cNvSpPr/>
                  <p:nvPr/>
                </p:nvSpPr>
                <p:spPr>
                  <a:xfrm rot="1442090">
                    <a:off x="6710958" y="5365976"/>
                    <a:ext cx="434261" cy="586866"/>
                  </a:xfrm>
                  <a:prstGeom prst="rect">
                    <a:avLst/>
                  </a:prstGeom>
                  <a:solidFill>
                    <a:srgbClr val="D9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47" name="Rectangle 46">
                    <a:extLst>
                      <a:ext uri="{FF2B5EF4-FFF2-40B4-BE49-F238E27FC236}">
                        <a16:creationId xmlns:a16="http://schemas.microsoft.com/office/drawing/2014/main" id="{D5FF5F7C-579D-46B4-800E-5393D3F071CA}"/>
                      </a:ext>
                    </a:extLst>
                  </p:cNvPr>
                  <p:cNvSpPr/>
                  <p:nvPr/>
                </p:nvSpPr>
                <p:spPr>
                  <a:xfrm>
                    <a:off x="6551442" y="5883291"/>
                    <a:ext cx="5512542" cy="848980"/>
                  </a:xfrm>
                  <a:prstGeom prst="rect">
                    <a:avLst/>
                  </a:prstGeom>
                  <a:solidFill>
                    <a:srgbClr val="F7E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48" name="Rectangle 47">
                    <a:extLst>
                      <a:ext uri="{FF2B5EF4-FFF2-40B4-BE49-F238E27FC236}">
                        <a16:creationId xmlns:a16="http://schemas.microsoft.com/office/drawing/2014/main" id="{41E932C3-5D7A-4C6F-B3E9-2C6105124E6B}"/>
                      </a:ext>
                    </a:extLst>
                  </p:cNvPr>
                  <p:cNvSpPr/>
                  <p:nvPr/>
                </p:nvSpPr>
                <p:spPr>
                  <a:xfrm rot="3545779">
                    <a:off x="5159053" y="5221390"/>
                    <a:ext cx="441374" cy="959422"/>
                  </a:xfrm>
                  <a:prstGeom prst="rect">
                    <a:avLst/>
                  </a:prstGeom>
                  <a:solidFill>
                    <a:srgbClr val="E7C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49" name="Rectangle 48">
                    <a:extLst>
                      <a:ext uri="{FF2B5EF4-FFF2-40B4-BE49-F238E27FC236}">
                        <a16:creationId xmlns:a16="http://schemas.microsoft.com/office/drawing/2014/main" id="{6EC688EE-3085-460F-A3E2-C8BFA43C8698}"/>
                      </a:ext>
                    </a:extLst>
                  </p:cNvPr>
                  <p:cNvSpPr/>
                  <p:nvPr/>
                </p:nvSpPr>
                <p:spPr>
                  <a:xfrm>
                    <a:off x="175516" y="5883292"/>
                    <a:ext cx="5376671" cy="848979"/>
                  </a:xfrm>
                  <a:prstGeom prst="rect">
                    <a:avLst/>
                  </a:prstGeom>
                  <a:solidFill>
                    <a:srgbClr val="D0F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0" name="Rectangle 49">
                    <a:extLst>
                      <a:ext uri="{FF2B5EF4-FFF2-40B4-BE49-F238E27FC236}">
                        <a16:creationId xmlns:a16="http://schemas.microsoft.com/office/drawing/2014/main" id="{F81ECA00-F608-483A-989B-238DD7004B79}"/>
                      </a:ext>
                    </a:extLst>
                  </p:cNvPr>
                  <p:cNvSpPr/>
                  <p:nvPr/>
                </p:nvSpPr>
                <p:spPr>
                  <a:xfrm rot="19246819">
                    <a:off x="7971216" y="4132032"/>
                    <a:ext cx="375958" cy="731841"/>
                  </a:xfrm>
                  <a:prstGeom prst="rect">
                    <a:avLst/>
                  </a:prstGeom>
                  <a:solidFill>
                    <a:srgbClr val="E8C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1" name="Rectangle 50">
                    <a:extLst>
                      <a:ext uri="{FF2B5EF4-FFF2-40B4-BE49-F238E27FC236}">
                        <a16:creationId xmlns:a16="http://schemas.microsoft.com/office/drawing/2014/main" id="{24AB994E-A407-45E3-A49D-5C786278847B}"/>
                      </a:ext>
                    </a:extLst>
                  </p:cNvPr>
                  <p:cNvSpPr/>
                  <p:nvPr/>
                </p:nvSpPr>
                <p:spPr>
                  <a:xfrm>
                    <a:off x="8221182" y="4013155"/>
                    <a:ext cx="3838723" cy="998807"/>
                  </a:xfrm>
                  <a:prstGeom prst="rect">
                    <a:avLst/>
                  </a:prstGeom>
                  <a:solidFill>
                    <a:srgbClr val="FEE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2" name="Rectangle 51">
                    <a:extLst>
                      <a:ext uri="{FF2B5EF4-FFF2-40B4-BE49-F238E27FC236}">
                        <a16:creationId xmlns:a16="http://schemas.microsoft.com/office/drawing/2014/main" id="{43DE28E3-F878-49B4-9AA7-9E1375F6F307}"/>
                      </a:ext>
                    </a:extLst>
                  </p:cNvPr>
                  <p:cNvSpPr/>
                  <p:nvPr/>
                </p:nvSpPr>
                <p:spPr>
                  <a:xfrm rot="17365344">
                    <a:off x="7019056" y="2934454"/>
                    <a:ext cx="127730" cy="659627"/>
                  </a:xfrm>
                  <a:prstGeom prst="rect">
                    <a:avLst/>
                  </a:prstGeom>
                  <a:solidFill>
                    <a:srgbClr val="E8C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3" name="Rectangle 52">
                    <a:extLst>
                      <a:ext uri="{FF2B5EF4-FFF2-40B4-BE49-F238E27FC236}">
                        <a16:creationId xmlns:a16="http://schemas.microsoft.com/office/drawing/2014/main" id="{99EE2EFB-C26E-4C7E-830E-23C231E3D7A2}"/>
                      </a:ext>
                    </a:extLst>
                  </p:cNvPr>
                  <p:cNvSpPr/>
                  <p:nvPr/>
                </p:nvSpPr>
                <p:spPr>
                  <a:xfrm rot="14417061">
                    <a:off x="6568577" y="1621399"/>
                    <a:ext cx="415211" cy="659627"/>
                  </a:xfrm>
                  <a:prstGeom prst="rect">
                    <a:avLst/>
                  </a:prstGeom>
                  <a:solidFill>
                    <a:srgbClr val="EAC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4" name="Rectangle 53">
                    <a:extLst>
                      <a:ext uri="{FF2B5EF4-FFF2-40B4-BE49-F238E27FC236}">
                        <a16:creationId xmlns:a16="http://schemas.microsoft.com/office/drawing/2014/main" id="{AF9CB901-3618-4F8C-85CA-B47A96457179}"/>
                      </a:ext>
                    </a:extLst>
                  </p:cNvPr>
                  <p:cNvSpPr/>
                  <p:nvPr/>
                </p:nvSpPr>
                <p:spPr>
                  <a:xfrm rot="14417061">
                    <a:off x="4942053" y="2509657"/>
                    <a:ext cx="281083" cy="659627"/>
                  </a:xfrm>
                  <a:prstGeom prst="rect">
                    <a:avLst/>
                  </a:prstGeom>
                  <a:solidFill>
                    <a:srgbClr val="EAC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5" name="Rectangle 54">
                    <a:extLst>
                      <a:ext uri="{FF2B5EF4-FFF2-40B4-BE49-F238E27FC236}">
                        <a16:creationId xmlns:a16="http://schemas.microsoft.com/office/drawing/2014/main" id="{FAD04617-7282-42E9-9B26-653BCA134C7C}"/>
                      </a:ext>
                    </a:extLst>
                  </p:cNvPr>
                  <p:cNvSpPr/>
                  <p:nvPr/>
                </p:nvSpPr>
                <p:spPr>
                  <a:xfrm rot="14417061">
                    <a:off x="5040049" y="2521810"/>
                    <a:ext cx="310716" cy="659627"/>
                  </a:xfrm>
                  <a:prstGeom prst="rect">
                    <a:avLst/>
                  </a:prstGeom>
                  <a:solidFill>
                    <a:srgbClr val="EACE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6" name="Rectangle 55">
                    <a:extLst>
                      <a:ext uri="{FF2B5EF4-FFF2-40B4-BE49-F238E27FC236}">
                        <a16:creationId xmlns:a16="http://schemas.microsoft.com/office/drawing/2014/main" id="{F327DE19-E988-4D39-AC3F-E6B836792CC0}"/>
                      </a:ext>
                    </a:extLst>
                  </p:cNvPr>
                  <p:cNvSpPr/>
                  <p:nvPr/>
                </p:nvSpPr>
                <p:spPr>
                  <a:xfrm rot="19804355">
                    <a:off x="4115504" y="2870779"/>
                    <a:ext cx="203997" cy="659627"/>
                  </a:xfrm>
                  <a:prstGeom prst="rect">
                    <a:avLst/>
                  </a:prstGeom>
                  <a:solidFill>
                    <a:srgbClr val="F3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7" name="Rectangle 56">
                    <a:extLst>
                      <a:ext uri="{FF2B5EF4-FFF2-40B4-BE49-F238E27FC236}">
                        <a16:creationId xmlns:a16="http://schemas.microsoft.com/office/drawing/2014/main" id="{0E4D4E50-7EF9-45AD-B4B5-AB0D853B8515}"/>
                      </a:ext>
                    </a:extLst>
                  </p:cNvPr>
                  <p:cNvSpPr/>
                  <p:nvPr/>
                </p:nvSpPr>
                <p:spPr>
                  <a:xfrm rot="200457">
                    <a:off x="3994846" y="3088829"/>
                    <a:ext cx="174905" cy="516278"/>
                  </a:xfrm>
                  <a:prstGeom prst="rect">
                    <a:avLst/>
                  </a:prstGeom>
                  <a:solidFill>
                    <a:srgbClr val="F3E3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59" name="Rectangle 58">
                    <a:extLst>
                      <a:ext uri="{FF2B5EF4-FFF2-40B4-BE49-F238E27FC236}">
                        <a16:creationId xmlns:a16="http://schemas.microsoft.com/office/drawing/2014/main" id="{F26BFB29-18FB-4F67-BDA9-04E4E7F83DE2}"/>
                      </a:ext>
                    </a:extLst>
                  </p:cNvPr>
                  <p:cNvSpPr/>
                  <p:nvPr/>
                </p:nvSpPr>
                <p:spPr>
                  <a:xfrm rot="200457">
                    <a:off x="4040475" y="4483191"/>
                    <a:ext cx="371534" cy="516278"/>
                  </a:xfrm>
                  <a:prstGeom prst="rect">
                    <a:avLst/>
                  </a:prstGeom>
                  <a:solidFill>
                    <a:srgbClr val="E6C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61" name="Rectangle 60">
                    <a:extLst>
                      <a:ext uri="{FF2B5EF4-FFF2-40B4-BE49-F238E27FC236}">
                        <a16:creationId xmlns:a16="http://schemas.microsoft.com/office/drawing/2014/main" id="{725AC81E-681D-4E59-8C76-806B39652E32}"/>
                      </a:ext>
                    </a:extLst>
                  </p:cNvPr>
                  <p:cNvSpPr/>
                  <p:nvPr/>
                </p:nvSpPr>
                <p:spPr>
                  <a:xfrm>
                    <a:off x="6456290" y="915431"/>
                    <a:ext cx="5583936" cy="897077"/>
                  </a:xfrm>
                  <a:prstGeom prst="rect">
                    <a:avLst/>
                  </a:prstGeom>
                  <a:solidFill>
                    <a:srgbClr val="DEE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62" name="Rectangle 61">
                    <a:extLst>
                      <a:ext uri="{FF2B5EF4-FFF2-40B4-BE49-F238E27FC236}">
                        <a16:creationId xmlns:a16="http://schemas.microsoft.com/office/drawing/2014/main" id="{0AA94055-F89C-41E9-8FA8-7AC8847D8127}"/>
                      </a:ext>
                    </a:extLst>
                  </p:cNvPr>
                  <p:cNvSpPr/>
                  <p:nvPr/>
                </p:nvSpPr>
                <p:spPr>
                  <a:xfrm>
                    <a:off x="8166695" y="2751520"/>
                    <a:ext cx="3893210" cy="937739"/>
                  </a:xfrm>
                  <a:prstGeom prst="rect">
                    <a:avLst/>
                  </a:prstGeom>
                  <a:solidFill>
                    <a:srgbClr val="FFF3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63" name="TextBox 62">
                    <a:extLst>
                      <a:ext uri="{FF2B5EF4-FFF2-40B4-BE49-F238E27FC236}">
                        <a16:creationId xmlns:a16="http://schemas.microsoft.com/office/drawing/2014/main" id="{3F7F5473-6608-488D-9B63-DCB19E9462AC}"/>
                      </a:ext>
                    </a:extLst>
                  </p:cNvPr>
                  <p:cNvSpPr txBox="1"/>
                  <p:nvPr/>
                </p:nvSpPr>
                <p:spPr>
                  <a:xfrm>
                    <a:off x="718219" y="971702"/>
                    <a:ext cx="3838723" cy="763972"/>
                  </a:xfrm>
                  <a:prstGeom prst="round2SameRect">
                    <a:avLst/>
                  </a:prstGeom>
                  <a:noFill/>
                </p:spPr>
                <p:txBody>
                  <a:bodyPr wrap="square" rtlCol="0" anchor="ctr">
                    <a:spAutoFit/>
                  </a:bodyPr>
                  <a:lstStyle/>
                  <a:p>
                    <a:pPr algn="ctr" defTabSz="1320816">
                      <a:defRPr/>
                    </a:pPr>
                    <a:r>
                      <a:rPr lang="en-US" sz="1400" dirty="0">
                        <a:solidFill>
                          <a:prstClr val="black"/>
                        </a:solidFill>
                        <a:latin typeface="Calibri" panose="020F0502020204030204"/>
                      </a:rPr>
                      <a:t>Improved </a:t>
                    </a:r>
                    <a:r>
                      <a:rPr lang="en-US" sz="1400" b="1" dirty="0">
                        <a:solidFill>
                          <a:prstClr val="black"/>
                        </a:solidFill>
                        <a:latin typeface="Calibri" panose="020F0502020204030204"/>
                      </a:rPr>
                      <a:t>Robustness</a:t>
                    </a:r>
                    <a:r>
                      <a:rPr lang="en-US" sz="1400" dirty="0">
                        <a:solidFill>
                          <a:prstClr val="black"/>
                        </a:solidFill>
                        <a:latin typeface="Calibri" panose="020F0502020204030204"/>
                      </a:rPr>
                      <a:t> of Assessment </a:t>
                    </a:r>
                  </a:p>
                </p:txBody>
              </p:sp>
              <p:sp>
                <p:nvSpPr>
                  <p:cNvPr id="64" name="TextBox 63">
                    <a:extLst>
                      <a:ext uri="{FF2B5EF4-FFF2-40B4-BE49-F238E27FC236}">
                        <a16:creationId xmlns:a16="http://schemas.microsoft.com/office/drawing/2014/main" id="{18FC3D01-9413-4321-A073-1EF487A18C7A}"/>
                      </a:ext>
                    </a:extLst>
                  </p:cNvPr>
                  <p:cNvSpPr txBox="1"/>
                  <p:nvPr/>
                </p:nvSpPr>
                <p:spPr>
                  <a:xfrm>
                    <a:off x="338670" y="2779453"/>
                    <a:ext cx="3481990" cy="428667"/>
                  </a:xfrm>
                  <a:prstGeom prst="rect">
                    <a:avLst/>
                  </a:prstGeom>
                  <a:noFill/>
                </p:spPr>
                <p:txBody>
                  <a:bodyPr wrap="square" rtlCol="0">
                    <a:spAutoFit/>
                  </a:bodyPr>
                  <a:lstStyle/>
                  <a:p>
                    <a:pPr algn="ctr" defTabSz="1320816">
                      <a:defRPr/>
                    </a:pPr>
                    <a:r>
                      <a:rPr lang="en-US" sz="1400" dirty="0">
                        <a:solidFill>
                          <a:prstClr val="black"/>
                        </a:solidFill>
                        <a:latin typeface="Calibri" panose="020F0502020204030204"/>
                      </a:rPr>
                      <a:t>Process </a:t>
                    </a:r>
                    <a:r>
                      <a:rPr lang="en-US" sz="1400" b="1" dirty="0">
                        <a:solidFill>
                          <a:prstClr val="black"/>
                        </a:solidFill>
                        <a:latin typeface="Calibri" panose="020F0502020204030204"/>
                      </a:rPr>
                      <a:t>Simplification</a:t>
                    </a:r>
                  </a:p>
                </p:txBody>
              </p:sp>
              <p:sp>
                <p:nvSpPr>
                  <p:cNvPr id="66" name="TextBox 65">
                    <a:extLst>
                      <a:ext uri="{FF2B5EF4-FFF2-40B4-BE49-F238E27FC236}">
                        <a16:creationId xmlns:a16="http://schemas.microsoft.com/office/drawing/2014/main" id="{483EA7EC-A850-4901-A93C-A1161506392C}"/>
                      </a:ext>
                    </a:extLst>
                  </p:cNvPr>
                  <p:cNvSpPr txBox="1"/>
                  <p:nvPr/>
                </p:nvSpPr>
                <p:spPr>
                  <a:xfrm>
                    <a:off x="8442241" y="2741297"/>
                    <a:ext cx="3617664" cy="728733"/>
                  </a:xfrm>
                  <a:prstGeom prst="rect">
                    <a:avLst/>
                  </a:prstGeom>
                  <a:noFill/>
                </p:spPr>
                <p:txBody>
                  <a:bodyPr wrap="square" rtlCol="0">
                    <a:spAutoFit/>
                  </a:bodyPr>
                  <a:lstStyle/>
                  <a:p>
                    <a:pPr algn="ctr" defTabSz="1320816">
                      <a:defRPr/>
                    </a:pPr>
                    <a:r>
                      <a:rPr lang="en-US" sz="1400" dirty="0">
                        <a:solidFill>
                          <a:prstClr val="black"/>
                        </a:solidFill>
                        <a:latin typeface="Calibri" panose="020F0502020204030204"/>
                      </a:rPr>
                      <a:t>More </a:t>
                    </a:r>
                    <a:r>
                      <a:rPr lang="en-US" sz="1400" b="1" dirty="0">
                        <a:solidFill>
                          <a:prstClr val="black"/>
                        </a:solidFill>
                        <a:latin typeface="Calibri" panose="020F0502020204030204"/>
                      </a:rPr>
                      <a:t>Opportunities</a:t>
                    </a:r>
                    <a:r>
                      <a:rPr lang="en-US" sz="1400" dirty="0">
                        <a:solidFill>
                          <a:prstClr val="black"/>
                        </a:solidFill>
                        <a:latin typeface="Calibri" panose="020F0502020204030204"/>
                      </a:rPr>
                      <a:t> for </a:t>
                    </a:r>
                    <a:r>
                      <a:rPr lang="en-US" sz="1400" b="1" dirty="0">
                        <a:solidFill>
                          <a:prstClr val="black"/>
                        </a:solidFill>
                        <a:latin typeface="Calibri" panose="020F0502020204030204"/>
                      </a:rPr>
                      <a:t>Smaller Cities </a:t>
                    </a:r>
                  </a:p>
                </p:txBody>
              </p:sp>
              <p:sp>
                <p:nvSpPr>
                  <p:cNvPr id="71" name="TextBox 70">
                    <a:extLst>
                      <a:ext uri="{FF2B5EF4-FFF2-40B4-BE49-F238E27FC236}">
                        <a16:creationId xmlns:a16="http://schemas.microsoft.com/office/drawing/2014/main" id="{971D5F8E-C493-4A75-97F0-27D21A1C94C5}"/>
                      </a:ext>
                    </a:extLst>
                  </p:cNvPr>
                  <p:cNvSpPr txBox="1"/>
                  <p:nvPr/>
                </p:nvSpPr>
                <p:spPr>
                  <a:xfrm>
                    <a:off x="8302076" y="4104749"/>
                    <a:ext cx="3773470" cy="728733"/>
                  </a:xfrm>
                  <a:prstGeom prst="rect">
                    <a:avLst/>
                  </a:prstGeom>
                  <a:noFill/>
                </p:spPr>
                <p:txBody>
                  <a:bodyPr wrap="square" rtlCol="0">
                    <a:spAutoFit/>
                  </a:bodyPr>
                  <a:lstStyle/>
                  <a:p>
                    <a:pPr algn="ctr" defTabSz="1320816">
                      <a:defRPr/>
                    </a:pPr>
                    <a:r>
                      <a:rPr lang="en-US" sz="1400" dirty="0">
                        <a:solidFill>
                          <a:prstClr val="black"/>
                        </a:solidFill>
                        <a:latin typeface="Calibri" panose="020F0502020204030204"/>
                      </a:rPr>
                      <a:t>Strengthening linkages with </a:t>
                    </a:r>
                    <a:r>
                      <a:rPr lang="en-US" sz="1400" b="1" dirty="0">
                        <a:solidFill>
                          <a:prstClr val="black"/>
                        </a:solidFill>
                        <a:latin typeface="Calibri" panose="020F0502020204030204"/>
                      </a:rPr>
                      <a:t>National Priorities</a:t>
                    </a:r>
                  </a:p>
                </p:txBody>
              </p:sp>
              <p:sp>
                <p:nvSpPr>
                  <p:cNvPr id="72" name="TextBox 71">
                    <a:extLst>
                      <a:ext uri="{FF2B5EF4-FFF2-40B4-BE49-F238E27FC236}">
                        <a16:creationId xmlns:a16="http://schemas.microsoft.com/office/drawing/2014/main" id="{1927A1F6-3727-44DF-8A0A-62E4709B901B}"/>
                      </a:ext>
                    </a:extLst>
                  </p:cNvPr>
                  <p:cNvSpPr txBox="1"/>
                  <p:nvPr/>
                </p:nvSpPr>
                <p:spPr>
                  <a:xfrm>
                    <a:off x="7048199" y="1200984"/>
                    <a:ext cx="4442376" cy="428667"/>
                  </a:xfrm>
                  <a:prstGeom prst="rect">
                    <a:avLst/>
                  </a:prstGeom>
                  <a:noFill/>
                </p:spPr>
                <p:txBody>
                  <a:bodyPr wrap="square" rtlCol="0">
                    <a:spAutoFit/>
                  </a:bodyPr>
                  <a:lstStyle/>
                  <a:p>
                    <a:pPr algn="ctr" defTabSz="1320816">
                      <a:defRPr/>
                    </a:pPr>
                    <a:r>
                      <a:rPr lang="en-US" sz="1400" dirty="0">
                        <a:solidFill>
                          <a:prstClr val="black"/>
                        </a:solidFill>
                        <a:latin typeface="Calibri" panose="020F0502020204030204"/>
                      </a:rPr>
                      <a:t>Increased </a:t>
                    </a:r>
                    <a:r>
                      <a:rPr lang="en-US" sz="1400" b="1" dirty="0">
                        <a:solidFill>
                          <a:prstClr val="black"/>
                        </a:solidFill>
                        <a:latin typeface="Calibri" panose="020F0502020204030204"/>
                      </a:rPr>
                      <a:t>Alignment</a:t>
                    </a:r>
                    <a:r>
                      <a:rPr lang="en-US" sz="1400" dirty="0">
                        <a:solidFill>
                          <a:prstClr val="black"/>
                        </a:solidFill>
                        <a:latin typeface="Calibri" panose="020F0502020204030204"/>
                      </a:rPr>
                      <a:t> with </a:t>
                    </a:r>
                    <a:r>
                      <a:rPr lang="en-US" sz="1400" b="1" dirty="0">
                        <a:solidFill>
                          <a:prstClr val="black"/>
                        </a:solidFill>
                        <a:latin typeface="Calibri" panose="020F0502020204030204"/>
                      </a:rPr>
                      <a:t>SDGs </a:t>
                    </a:r>
                  </a:p>
                </p:txBody>
              </p:sp>
              <p:sp>
                <p:nvSpPr>
                  <p:cNvPr id="73" name="TextBox 72">
                    <a:extLst>
                      <a:ext uri="{FF2B5EF4-FFF2-40B4-BE49-F238E27FC236}">
                        <a16:creationId xmlns:a16="http://schemas.microsoft.com/office/drawing/2014/main" id="{E7C55346-FD6A-49A9-905A-9808B33A5785}"/>
                      </a:ext>
                    </a:extLst>
                  </p:cNvPr>
                  <p:cNvSpPr txBox="1"/>
                  <p:nvPr/>
                </p:nvSpPr>
                <p:spPr>
                  <a:xfrm>
                    <a:off x="7054665" y="6041745"/>
                    <a:ext cx="4961822" cy="428667"/>
                  </a:xfrm>
                  <a:prstGeom prst="rect">
                    <a:avLst/>
                  </a:prstGeom>
                  <a:noFill/>
                </p:spPr>
                <p:txBody>
                  <a:bodyPr wrap="square" rtlCol="0">
                    <a:spAutoFit/>
                  </a:bodyPr>
                  <a:lstStyle/>
                  <a:p>
                    <a:pPr algn="ctr" defTabSz="1320816">
                      <a:defRPr/>
                    </a:pPr>
                    <a:r>
                      <a:rPr lang="en-US" sz="1400" b="1" dirty="0">
                        <a:solidFill>
                          <a:prstClr val="black"/>
                        </a:solidFill>
                        <a:latin typeface="Calibri" panose="020F0502020204030204"/>
                      </a:rPr>
                      <a:t>People First</a:t>
                    </a:r>
                  </a:p>
                </p:txBody>
              </p:sp>
              <p:sp>
                <p:nvSpPr>
                  <p:cNvPr id="74" name="TextBox 73">
                    <a:extLst>
                      <a:ext uri="{FF2B5EF4-FFF2-40B4-BE49-F238E27FC236}">
                        <a16:creationId xmlns:a16="http://schemas.microsoft.com/office/drawing/2014/main" id="{475E3EE2-3228-4A12-8635-A67889C2E949}"/>
                      </a:ext>
                    </a:extLst>
                  </p:cNvPr>
                  <p:cNvSpPr txBox="1"/>
                  <p:nvPr/>
                </p:nvSpPr>
                <p:spPr>
                  <a:xfrm>
                    <a:off x="288611" y="4431040"/>
                    <a:ext cx="3607736" cy="728733"/>
                  </a:xfrm>
                  <a:prstGeom prst="rect">
                    <a:avLst/>
                  </a:prstGeom>
                  <a:noFill/>
                </p:spPr>
                <p:txBody>
                  <a:bodyPr wrap="square" rtlCol="0">
                    <a:spAutoFit/>
                  </a:bodyPr>
                  <a:lstStyle/>
                  <a:p>
                    <a:pPr algn="ctr" defTabSz="1320816">
                      <a:defRPr/>
                    </a:pPr>
                    <a:r>
                      <a:rPr lang="en-US" sz="1400" b="1" dirty="0">
                        <a:solidFill>
                          <a:prstClr val="black"/>
                        </a:solidFill>
                        <a:latin typeface="Calibri" panose="020F0502020204030204"/>
                      </a:rPr>
                      <a:t>Systems Strengthening </a:t>
                    </a:r>
                    <a:r>
                      <a:rPr lang="en-US" sz="1400" dirty="0">
                        <a:solidFill>
                          <a:prstClr val="black"/>
                        </a:solidFill>
                        <a:latin typeface="Calibri" panose="020F0502020204030204"/>
                      </a:rPr>
                      <a:t>for ULBs</a:t>
                    </a:r>
                    <a:endParaRPr lang="en-US" sz="1400" b="1" dirty="0">
                      <a:solidFill>
                        <a:prstClr val="black"/>
                      </a:solidFill>
                      <a:latin typeface="Calibri" panose="020F0502020204030204"/>
                    </a:endParaRPr>
                  </a:p>
                </p:txBody>
              </p:sp>
              <p:sp>
                <p:nvSpPr>
                  <p:cNvPr id="75" name="Rectangle 74">
                    <a:extLst>
                      <a:ext uri="{FF2B5EF4-FFF2-40B4-BE49-F238E27FC236}">
                        <a16:creationId xmlns:a16="http://schemas.microsoft.com/office/drawing/2014/main" id="{7E4BF68B-CFF1-4155-8CB8-2E5E90F93CFB}"/>
                      </a:ext>
                    </a:extLst>
                  </p:cNvPr>
                  <p:cNvSpPr/>
                  <p:nvPr/>
                </p:nvSpPr>
                <p:spPr>
                  <a:xfrm>
                    <a:off x="339651" y="5896078"/>
                    <a:ext cx="4855757" cy="728733"/>
                  </a:xfrm>
                  <a:prstGeom prst="rect">
                    <a:avLst/>
                  </a:prstGeom>
                </p:spPr>
                <p:txBody>
                  <a:bodyPr wrap="square">
                    <a:spAutoFit/>
                  </a:bodyPr>
                  <a:lstStyle/>
                  <a:p>
                    <a:pPr algn="ctr"/>
                    <a:r>
                      <a:rPr lang="en-US" sz="1400" dirty="0">
                        <a:solidFill>
                          <a:prstClr val="black"/>
                        </a:solidFill>
                        <a:latin typeface="Calibri" panose="020F0502020204030204"/>
                      </a:rPr>
                      <a:t>Moving from </a:t>
                    </a:r>
                  </a:p>
                  <a:p>
                    <a:pPr algn="ctr"/>
                    <a:r>
                      <a:rPr lang="en-US" sz="1400" b="1" dirty="0">
                        <a:solidFill>
                          <a:prstClr val="black"/>
                        </a:solidFill>
                        <a:latin typeface="Calibri" panose="020F0502020204030204"/>
                      </a:rPr>
                      <a:t>‘Linearity’ </a:t>
                    </a:r>
                    <a:r>
                      <a:rPr lang="en-US" sz="1400" dirty="0">
                        <a:solidFill>
                          <a:prstClr val="black"/>
                        </a:solidFill>
                        <a:latin typeface="Calibri" panose="020F0502020204030204"/>
                      </a:rPr>
                      <a:t>to ‘</a:t>
                    </a:r>
                    <a:r>
                      <a:rPr lang="en-US" sz="1400" b="1" dirty="0">
                        <a:solidFill>
                          <a:prstClr val="black"/>
                        </a:solidFill>
                        <a:latin typeface="Calibri" panose="020F0502020204030204"/>
                      </a:rPr>
                      <a:t>Circularity’</a:t>
                    </a:r>
                  </a:p>
                </p:txBody>
              </p:sp>
              <p:sp>
                <p:nvSpPr>
                  <p:cNvPr id="76" name="Rectangle 75">
                    <a:extLst>
                      <a:ext uri="{FF2B5EF4-FFF2-40B4-BE49-F238E27FC236}">
                        <a16:creationId xmlns:a16="http://schemas.microsoft.com/office/drawing/2014/main" id="{8C3F7678-DCAA-4F92-BFDF-CF309863C9E3}"/>
                      </a:ext>
                    </a:extLst>
                  </p:cNvPr>
                  <p:cNvSpPr/>
                  <p:nvPr/>
                </p:nvSpPr>
                <p:spPr>
                  <a:xfrm rot="1442090">
                    <a:off x="7312568" y="3736387"/>
                    <a:ext cx="516095" cy="586866"/>
                  </a:xfrm>
                  <a:prstGeom prst="rect">
                    <a:avLst/>
                  </a:prstGeom>
                  <a:solidFill>
                    <a:srgbClr val="D9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grpSp>
            <p:sp>
              <p:nvSpPr>
                <p:cNvPr id="38" name="Isosceles Triangle 37">
                  <a:extLst>
                    <a:ext uri="{FF2B5EF4-FFF2-40B4-BE49-F238E27FC236}">
                      <a16:creationId xmlns:a16="http://schemas.microsoft.com/office/drawing/2014/main" id="{CF723DDD-8500-44E1-B9D6-39DA82036A2B}"/>
                    </a:ext>
                  </a:extLst>
                </p:cNvPr>
                <p:cNvSpPr/>
                <p:nvPr/>
              </p:nvSpPr>
              <p:spPr>
                <a:xfrm rot="2823381">
                  <a:off x="6912247" y="5244566"/>
                  <a:ext cx="506574" cy="471456"/>
                </a:xfrm>
                <a:prstGeom prst="triangle">
                  <a:avLst>
                    <a:gd name="adj" fmla="val 37814"/>
                  </a:avLst>
                </a:prstGeom>
                <a:solidFill>
                  <a:srgbClr val="D9A6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
            <p:nvSpPr>
              <p:cNvPr id="36" name="Rectangle 35">
                <a:extLst>
                  <a:ext uri="{FF2B5EF4-FFF2-40B4-BE49-F238E27FC236}">
                    <a16:creationId xmlns:a16="http://schemas.microsoft.com/office/drawing/2014/main" id="{347C21BF-769E-4E69-BAE1-44156120EB49}"/>
                  </a:ext>
                </a:extLst>
              </p:cNvPr>
              <p:cNvSpPr/>
              <p:nvPr/>
            </p:nvSpPr>
            <p:spPr>
              <a:xfrm rot="19810351">
                <a:off x="5687557" y="4836370"/>
                <a:ext cx="222748" cy="518752"/>
              </a:xfrm>
              <a:prstGeom prst="rect">
                <a:avLst/>
              </a:prstGeom>
              <a:solidFill>
                <a:srgbClr val="E6C4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grpSp>
        <p:cxnSp>
          <p:nvCxnSpPr>
            <p:cNvPr id="26" name="Straight Connector 25">
              <a:extLst>
                <a:ext uri="{FF2B5EF4-FFF2-40B4-BE49-F238E27FC236}">
                  <a16:creationId xmlns:a16="http://schemas.microsoft.com/office/drawing/2014/main" id="{C202B689-86DA-4919-8699-E6D0C81D5F09}"/>
                </a:ext>
              </a:extLst>
            </p:cNvPr>
            <p:cNvCxnSpPr>
              <a:cxnSpLocks/>
            </p:cNvCxnSpPr>
            <p:nvPr/>
          </p:nvCxnSpPr>
          <p:spPr>
            <a:xfrm flipH="1">
              <a:off x="22841" y="-1389094"/>
              <a:ext cx="12192001" cy="13254"/>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026185CB-9648-421E-A228-C4C45DEF9576}"/>
                </a:ext>
              </a:extLst>
            </p:cNvPr>
            <p:cNvSpPr/>
            <p:nvPr/>
          </p:nvSpPr>
          <p:spPr>
            <a:xfrm>
              <a:off x="3987753" y="2007097"/>
              <a:ext cx="736426" cy="54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32" name="Rectangle 31">
              <a:extLst>
                <a:ext uri="{FF2B5EF4-FFF2-40B4-BE49-F238E27FC236}">
                  <a16:creationId xmlns:a16="http://schemas.microsoft.com/office/drawing/2014/main" id="{117E1A6F-A0C6-4DE8-92A1-FB50E454D61A}"/>
                </a:ext>
              </a:extLst>
            </p:cNvPr>
            <p:cNvSpPr/>
            <p:nvPr/>
          </p:nvSpPr>
          <p:spPr>
            <a:xfrm>
              <a:off x="7699664" y="5245235"/>
              <a:ext cx="736426" cy="54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33" name="Rectangle 32">
              <a:extLst>
                <a:ext uri="{FF2B5EF4-FFF2-40B4-BE49-F238E27FC236}">
                  <a16:creationId xmlns:a16="http://schemas.microsoft.com/office/drawing/2014/main" id="{047CD59F-E0B9-4533-9454-4F9397E8E81F}"/>
                </a:ext>
              </a:extLst>
            </p:cNvPr>
            <p:cNvSpPr/>
            <p:nvPr/>
          </p:nvSpPr>
          <p:spPr>
            <a:xfrm>
              <a:off x="3674338" y="5322491"/>
              <a:ext cx="736426" cy="547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sp>
          <p:nvSpPr>
            <p:cNvPr id="34" name="Rectangle 33">
              <a:extLst>
                <a:ext uri="{FF2B5EF4-FFF2-40B4-BE49-F238E27FC236}">
                  <a16:creationId xmlns:a16="http://schemas.microsoft.com/office/drawing/2014/main" id="{E9F413D0-6E03-4CDD-A52E-78DCD7AFDAE9}"/>
                </a:ext>
              </a:extLst>
            </p:cNvPr>
            <p:cNvSpPr/>
            <p:nvPr/>
          </p:nvSpPr>
          <p:spPr>
            <a:xfrm rot="18451809">
              <a:off x="5413460" y="1844521"/>
              <a:ext cx="736426" cy="247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600" dirty="0">
                <a:solidFill>
                  <a:srgbClr val="00338D"/>
                </a:solidFill>
                <a:latin typeface="Calibri" panose="020F0502020204030204"/>
              </a:endParaRPr>
            </a:p>
          </p:txBody>
        </p:sp>
      </p:grpSp>
      <p:sp>
        <p:nvSpPr>
          <p:cNvPr id="5" name="Slide Number Placeholder 4">
            <a:extLst>
              <a:ext uri="{FF2B5EF4-FFF2-40B4-BE49-F238E27FC236}">
                <a16:creationId xmlns:a16="http://schemas.microsoft.com/office/drawing/2014/main" id="{432FD357-485E-46FE-A719-C3143E43DBDC}"/>
              </a:ext>
            </a:extLst>
          </p:cNvPr>
          <p:cNvSpPr>
            <a:spLocks noGrp="1"/>
          </p:cNvSpPr>
          <p:nvPr>
            <p:ph type="sldNum" sz="quarter" idx="12"/>
          </p:nvPr>
        </p:nvSpPr>
        <p:spPr/>
        <p:txBody>
          <a:bodyPr/>
          <a:lstStyle/>
          <a:p>
            <a:fld id="{871FDAF4-F9BA-4E6E-AE28-9371978FF90C}" type="slidenum">
              <a:rPr lang="en-US" smtClean="0"/>
              <a:t>4</a:t>
            </a:fld>
            <a:endParaRPr lang="en-US"/>
          </a:p>
        </p:txBody>
      </p:sp>
    </p:spTree>
    <p:extLst>
      <p:ext uri="{BB962C8B-B14F-4D97-AF65-F5344CB8AC3E}">
        <p14:creationId xmlns:p14="http://schemas.microsoft.com/office/powerpoint/2010/main" val="3185344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491366"/>
            <a:ext cx="6858000" cy="1031011"/>
          </a:xfrm>
          <a:prstGeom prst="rect">
            <a:avLst/>
          </a:prstGeom>
          <a:solidFill>
            <a:schemeClr val="bg1">
              <a:lumMod val="75000"/>
            </a:schemeClr>
          </a:solidFill>
        </p:spPr>
        <p:txBody>
          <a:bodyPr wrap="square" lIns="128117" tIns="64057" rIns="128117" bIns="64057" rtlCol="0">
            <a:noAutofit/>
          </a:bodyPr>
          <a:lstStyle/>
          <a:p>
            <a:pPr algn="just"/>
            <a:r>
              <a:rPr lang="en-US" sz="1600" dirty="0">
                <a:solidFill>
                  <a:srgbClr val="000000"/>
                </a:solidFill>
                <a:ea typeface="ＭＳ 明朝"/>
                <a:cs typeface="Mangal"/>
              </a:rPr>
              <a:t>The indicator would assess whether a city has adequate facility/infrastructure to process the wet waste collected.  City will provide the actual waste collection figure where door to door collection is in place.  </a:t>
            </a:r>
          </a:p>
        </p:txBody>
      </p:sp>
      <p:sp>
        <p:nvSpPr>
          <p:cNvPr id="11" name="Rounded Rectangle 10"/>
          <p:cNvSpPr/>
          <p:nvPr/>
        </p:nvSpPr>
        <p:spPr>
          <a:xfrm>
            <a:off x="5798" y="724231"/>
            <a:ext cx="1129994" cy="73490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3600" b="1" dirty="0">
                <a:solidFill>
                  <a:srgbClr val="FFFFFF"/>
                </a:solidFill>
                <a:latin typeface="Arial"/>
                <a:ea typeface="Calibri"/>
                <a:cs typeface="Times New Roman"/>
              </a:rPr>
              <a:t>2.1</a:t>
            </a:r>
            <a:endParaRPr lang="en-SG" sz="1050" dirty="0">
              <a:solidFill>
                <a:prstClr val="white"/>
              </a:solidFill>
              <a:ea typeface="Calibri"/>
              <a:cs typeface="Times New Roman"/>
            </a:endParaRPr>
          </a:p>
        </p:txBody>
      </p:sp>
      <p:sp>
        <p:nvSpPr>
          <p:cNvPr id="12" name="Rounded Rectangle 11"/>
          <p:cNvSpPr/>
          <p:nvPr/>
        </p:nvSpPr>
        <p:spPr>
          <a:xfrm>
            <a:off x="1165289" y="709087"/>
            <a:ext cx="4393681" cy="746469"/>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600" kern="0" dirty="0">
                <a:solidFill>
                  <a:srgbClr val="000000"/>
                </a:solidFill>
                <a:ea typeface="Calibri"/>
                <a:cs typeface="Arial"/>
              </a:rPr>
              <a:t>Percentage of Wet waste </a:t>
            </a:r>
            <a:r>
              <a:rPr lang="en-US" sz="1600" b="1" kern="0" dirty="0">
                <a:solidFill>
                  <a:srgbClr val="000000"/>
                </a:solidFill>
                <a:ea typeface="Calibri"/>
                <a:cs typeface="Arial"/>
              </a:rPr>
              <a:t>processing capacity </a:t>
            </a:r>
            <a:r>
              <a:rPr lang="en-US" sz="1600" kern="0" dirty="0">
                <a:solidFill>
                  <a:srgbClr val="000000"/>
                </a:solidFill>
                <a:ea typeface="Calibri"/>
                <a:cs typeface="Arial"/>
              </a:rPr>
              <a:t>of </a:t>
            </a:r>
            <a:r>
              <a:rPr lang="en-US" sz="1600" b="1" kern="0" dirty="0">
                <a:solidFill>
                  <a:srgbClr val="000000"/>
                </a:solidFill>
                <a:ea typeface="Calibri"/>
                <a:cs typeface="Arial"/>
              </a:rPr>
              <a:t>functional plants </a:t>
            </a:r>
            <a:r>
              <a:rPr lang="en-US" sz="1600" kern="0" dirty="0">
                <a:solidFill>
                  <a:srgbClr val="000000"/>
                </a:solidFill>
                <a:ea typeface="Calibri"/>
                <a:cs typeface="Arial"/>
              </a:rPr>
              <a:t>(out of the total wet waste collected</a:t>
            </a:r>
            <a:r>
              <a:rPr lang="en-US" sz="1600" kern="0" dirty="0">
                <a:solidFill>
                  <a:srgbClr val="FF0000"/>
                </a:solidFill>
                <a:ea typeface="Calibri"/>
                <a:cs typeface="Arial"/>
              </a:rPr>
              <a:t>**</a:t>
            </a:r>
            <a:r>
              <a:rPr lang="en-US" sz="1600" kern="0" dirty="0">
                <a:solidFill>
                  <a:srgbClr val="000000"/>
                </a:solidFill>
                <a:ea typeface="Calibri"/>
                <a:cs typeface="Arial"/>
              </a:rPr>
              <a:t>)</a:t>
            </a:r>
          </a:p>
        </p:txBody>
      </p:sp>
      <p:sp>
        <p:nvSpPr>
          <p:cNvPr id="13" name="Rounded Rectangle 12"/>
          <p:cNvSpPr/>
          <p:nvPr/>
        </p:nvSpPr>
        <p:spPr>
          <a:xfrm>
            <a:off x="5558971" y="704626"/>
            <a:ext cx="1299029" cy="73490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2000" b="1" dirty="0">
                <a:solidFill>
                  <a:srgbClr val="FFFFFF"/>
                </a:solidFill>
                <a:latin typeface="Arial"/>
                <a:ea typeface="Calibri"/>
                <a:cs typeface="Times New Roman"/>
              </a:rPr>
              <a:t>Marks</a:t>
            </a:r>
          </a:p>
          <a:p>
            <a:pPr algn="ctr">
              <a:lnSpc>
                <a:spcPct val="107000"/>
              </a:lnSpc>
            </a:pPr>
            <a:r>
              <a:rPr lang="en-US" sz="2000" b="1" dirty="0">
                <a:solidFill>
                  <a:srgbClr val="FFFFFF"/>
                </a:solidFill>
                <a:latin typeface="Arial"/>
                <a:ea typeface="Calibri"/>
                <a:cs typeface="Times New Roman"/>
              </a:rPr>
              <a:t>100</a:t>
            </a:r>
          </a:p>
        </p:txBody>
      </p:sp>
      <p:pic>
        <p:nvPicPr>
          <p:cNvPr id="4" name="Picture 3">
            <a:extLst>
              <a:ext uri="{FF2B5EF4-FFF2-40B4-BE49-F238E27FC236}">
                <a16:creationId xmlns:a16="http://schemas.microsoft.com/office/drawing/2014/main" id="{73844CF5-7A82-465D-A171-A44CB8843C9F}"/>
              </a:ext>
            </a:extLst>
          </p:cNvPr>
          <p:cNvPicPr>
            <a:picLocks noChangeAspect="1"/>
          </p:cNvPicPr>
          <p:nvPr/>
        </p:nvPicPr>
        <p:blipFill>
          <a:blip r:embed="rId3"/>
          <a:stretch>
            <a:fillRect/>
          </a:stretch>
        </p:blipFill>
        <p:spPr>
          <a:xfrm>
            <a:off x="-67442" y="5622199"/>
            <a:ext cx="3453166" cy="1792497"/>
          </a:xfrm>
          <a:prstGeom prst="rect">
            <a:avLst/>
          </a:prstGeom>
          <a:ln>
            <a:noFill/>
          </a:ln>
          <a:effectLst>
            <a:softEdge rad="112500"/>
          </a:effectLst>
        </p:spPr>
      </p:pic>
      <p:pic>
        <p:nvPicPr>
          <p:cNvPr id="6" name="Picture 5">
            <a:extLst>
              <a:ext uri="{FF2B5EF4-FFF2-40B4-BE49-F238E27FC236}">
                <a16:creationId xmlns:a16="http://schemas.microsoft.com/office/drawing/2014/main" id="{60DF9CD1-09A6-4336-AD5F-710B3973A7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443" y="7321301"/>
            <a:ext cx="3429571" cy="1588724"/>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id="{72E41169-58AE-41C0-B27E-DFA1793C1B6E}"/>
              </a:ext>
            </a:extLst>
          </p:cNvPr>
          <p:cNvGraphicFramePr>
            <a:graphicFrameLocks noGrp="1"/>
          </p:cNvGraphicFramePr>
          <p:nvPr>
            <p:extLst>
              <p:ext uri="{D42A27DB-BD31-4B8C-83A1-F6EECF244321}">
                <p14:modId xmlns:p14="http://schemas.microsoft.com/office/powerpoint/2010/main" val="2781898391"/>
              </p:ext>
            </p:extLst>
          </p:nvPr>
        </p:nvGraphicFramePr>
        <p:xfrm>
          <a:off x="3408563" y="3107477"/>
          <a:ext cx="3428816" cy="2720027"/>
        </p:xfrm>
        <a:graphic>
          <a:graphicData uri="http://schemas.openxmlformats.org/drawingml/2006/table">
            <a:tbl>
              <a:tblPr firstRow="1" bandRow="1">
                <a:tableStyleId>{FABFCF23-3B69-468F-B69F-88F6DE6A72F2}</a:tableStyleId>
              </a:tblPr>
              <a:tblGrid>
                <a:gridCol w="2783857">
                  <a:extLst>
                    <a:ext uri="{9D8B030D-6E8A-4147-A177-3AD203B41FA5}">
                      <a16:colId xmlns:a16="http://schemas.microsoft.com/office/drawing/2014/main" val="20000"/>
                    </a:ext>
                  </a:extLst>
                </a:gridCol>
                <a:gridCol w="644959">
                  <a:extLst>
                    <a:ext uri="{9D8B030D-6E8A-4147-A177-3AD203B41FA5}">
                      <a16:colId xmlns:a16="http://schemas.microsoft.com/office/drawing/2014/main" val="20001"/>
                    </a:ext>
                  </a:extLst>
                </a:gridCol>
              </a:tblGrid>
              <a:tr h="481955">
                <a:tc>
                  <a:txBody>
                    <a:bodyPr/>
                    <a:lstStyle/>
                    <a:p>
                      <a:r>
                        <a:rPr lang="en-US" sz="1400" dirty="0"/>
                        <a:t>Scheme of Marking</a:t>
                      </a:r>
                    </a:p>
                  </a:txBody>
                  <a:tcPr marL="39541" marR="39541" marT="62046" marB="62046"/>
                </a:tc>
                <a:tc>
                  <a:txBody>
                    <a:bodyPr/>
                    <a:lstStyle/>
                    <a:p>
                      <a:pPr algn="ctr"/>
                      <a:r>
                        <a:rPr lang="en-US" sz="1400" dirty="0"/>
                        <a:t>*Marks</a:t>
                      </a:r>
                    </a:p>
                  </a:txBody>
                  <a:tcPr marL="39541" marR="39541" marT="62046" marB="62046"/>
                </a:tc>
                <a:extLst>
                  <a:ext uri="{0D108BD9-81ED-4DB2-BD59-A6C34878D82A}">
                    <a16:rowId xmlns:a16="http://schemas.microsoft.com/office/drawing/2014/main" val="10000"/>
                  </a:ext>
                </a:extLst>
              </a:tr>
              <a:tr h="481955">
                <a:tc>
                  <a:txBody>
                    <a:bodyPr/>
                    <a:lstStyle/>
                    <a:p>
                      <a:r>
                        <a:rPr lang="en-US" sz="1400" baseline="0" dirty="0"/>
                        <a:t>Processing capacity  between 91-</a:t>
                      </a:r>
                      <a:r>
                        <a:rPr lang="en-US" sz="1400" dirty="0"/>
                        <a:t> 100%</a:t>
                      </a:r>
                    </a:p>
                  </a:txBody>
                  <a:tcPr marL="39541" marR="39541" marT="62046" marB="62046"/>
                </a:tc>
                <a:tc>
                  <a:txBody>
                    <a:bodyPr/>
                    <a:lstStyle/>
                    <a:p>
                      <a:pPr algn="ctr"/>
                      <a:r>
                        <a:rPr lang="en-US" sz="1400" dirty="0"/>
                        <a:t>100</a:t>
                      </a:r>
                    </a:p>
                  </a:txBody>
                  <a:tcPr marL="39541" marR="39541" marT="62046" marB="62046"/>
                </a:tc>
                <a:extLst>
                  <a:ext uri="{0D108BD9-81ED-4DB2-BD59-A6C34878D82A}">
                    <a16:rowId xmlns:a16="http://schemas.microsoft.com/office/drawing/2014/main" val="10001"/>
                  </a:ext>
                </a:extLst>
              </a:tr>
              <a:tr h="258475">
                <a:tc>
                  <a:txBody>
                    <a:bodyPr/>
                    <a:lstStyle/>
                    <a:p>
                      <a:r>
                        <a:rPr lang="en-US" sz="1400" baseline="0" dirty="0"/>
                        <a:t>Between 81- 90%</a:t>
                      </a:r>
                    </a:p>
                  </a:txBody>
                  <a:tcPr marL="39541" marR="39541" marT="62046" marB="62046"/>
                </a:tc>
                <a:tc>
                  <a:txBody>
                    <a:bodyPr/>
                    <a:lstStyle/>
                    <a:p>
                      <a:pPr algn="ctr"/>
                      <a:r>
                        <a:rPr lang="en-US" sz="1400" dirty="0"/>
                        <a:t>90</a:t>
                      </a:r>
                    </a:p>
                  </a:txBody>
                  <a:tcPr marL="39541" marR="39541" marT="62046" marB="62046"/>
                </a:tc>
                <a:extLst>
                  <a:ext uri="{0D108BD9-81ED-4DB2-BD59-A6C34878D82A}">
                    <a16:rowId xmlns:a16="http://schemas.microsoft.com/office/drawing/2014/main" val="10002"/>
                  </a:ext>
                </a:extLst>
              </a:tr>
              <a:tr h="258475">
                <a:tc>
                  <a:txBody>
                    <a:bodyPr/>
                    <a:lstStyle/>
                    <a:p>
                      <a:r>
                        <a:rPr lang="en-US" sz="1400" dirty="0"/>
                        <a:t>Between</a:t>
                      </a:r>
                      <a:r>
                        <a:rPr lang="en-US" sz="1400" baseline="0" dirty="0"/>
                        <a:t> 71 - </a:t>
                      </a:r>
                      <a:r>
                        <a:rPr lang="en-US" sz="1400" dirty="0"/>
                        <a:t>80%</a:t>
                      </a:r>
                    </a:p>
                  </a:txBody>
                  <a:tcPr marL="39541" marR="39541" marT="62046" marB="62046"/>
                </a:tc>
                <a:tc>
                  <a:txBody>
                    <a:bodyPr/>
                    <a:lstStyle/>
                    <a:p>
                      <a:pPr algn="ctr"/>
                      <a:r>
                        <a:rPr lang="en-US" sz="1400" dirty="0"/>
                        <a:t>80</a:t>
                      </a:r>
                    </a:p>
                  </a:txBody>
                  <a:tcPr marL="39541" marR="39541" marT="62046" marB="62046"/>
                </a:tc>
                <a:extLst>
                  <a:ext uri="{0D108BD9-81ED-4DB2-BD59-A6C34878D82A}">
                    <a16:rowId xmlns:a16="http://schemas.microsoft.com/office/drawing/2014/main" val="10003"/>
                  </a:ext>
                </a:extLst>
              </a:tr>
              <a:tr h="258475">
                <a:tc>
                  <a:txBody>
                    <a:bodyPr/>
                    <a:lstStyle/>
                    <a:p>
                      <a:r>
                        <a:rPr lang="en-US" sz="1400" dirty="0"/>
                        <a:t>Between 61 -70%</a:t>
                      </a:r>
                    </a:p>
                  </a:txBody>
                  <a:tcPr marL="39541" marR="39541" marT="62046" marB="62046"/>
                </a:tc>
                <a:tc>
                  <a:txBody>
                    <a:bodyPr/>
                    <a:lstStyle/>
                    <a:p>
                      <a:pPr algn="ctr"/>
                      <a:r>
                        <a:rPr lang="en-US" sz="1400" dirty="0"/>
                        <a:t>70</a:t>
                      </a:r>
                    </a:p>
                  </a:txBody>
                  <a:tcPr marL="39541" marR="39541" marT="62046" marB="62046"/>
                </a:tc>
                <a:extLst>
                  <a:ext uri="{0D108BD9-81ED-4DB2-BD59-A6C34878D82A}">
                    <a16:rowId xmlns:a16="http://schemas.microsoft.com/office/drawing/2014/main" val="10004"/>
                  </a:ext>
                </a:extLst>
              </a:tr>
              <a:tr h="258475">
                <a:tc>
                  <a:txBody>
                    <a:bodyPr/>
                    <a:lstStyle/>
                    <a:p>
                      <a:r>
                        <a:rPr lang="en-US" sz="1400" dirty="0"/>
                        <a:t>Between</a:t>
                      </a:r>
                      <a:r>
                        <a:rPr lang="en-US" sz="1400" baseline="0" dirty="0"/>
                        <a:t> 51 -</a:t>
                      </a:r>
                      <a:r>
                        <a:rPr lang="en-US" sz="1400" dirty="0"/>
                        <a:t> 60%</a:t>
                      </a:r>
                    </a:p>
                  </a:txBody>
                  <a:tcPr marL="39541" marR="39541" marT="62046" marB="62046"/>
                </a:tc>
                <a:tc>
                  <a:txBody>
                    <a:bodyPr/>
                    <a:lstStyle/>
                    <a:p>
                      <a:pPr algn="ctr"/>
                      <a:r>
                        <a:rPr lang="en-US" sz="1400" dirty="0"/>
                        <a:t>60</a:t>
                      </a:r>
                    </a:p>
                  </a:txBody>
                  <a:tcPr marL="39541" marR="39541" marT="62046" marB="62046"/>
                </a:tc>
                <a:extLst>
                  <a:ext uri="{0D108BD9-81ED-4DB2-BD59-A6C34878D82A}">
                    <a16:rowId xmlns:a16="http://schemas.microsoft.com/office/drawing/2014/main" val="10005"/>
                  </a:ext>
                </a:extLst>
              </a:tr>
              <a:tr h="258475">
                <a:tc>
                  <a:txBody>
                    <a:bodyPr/>
                    <a:lstStyle/>
                    <a:p>
                      <a:r>
                        <a:rPr lang="en-US" sz="1400" dirty="0"/>
                        <a:t>Between 41 – 50%</a:t>
                      </a:r>
                    </a:p>
                  </a:txBody>
                  <a:tcPr marL="39541" marR="39541" marT="62046" marB="62046"/>
                </a:tc>
                <a:tc>
                  <a:txBody>
                    <a:bodyPr/>
                    <a:lstStyle/>
                    <a:p>
                      <a:pPr algn="ctr"/>
                      <a:r>
                        <a:rPr lang="en-US" sz="1400" dirty="0"/>
                        <a:t>0</a:t>
                      </a:r>
                    </a:p>
                  </a:txBody>
                  <a:tcPr marL="39541" marR="39541" marT="62046" marB="62046"/>
                </a:tc>
                <a:extLst>
                  <a:ext uri="{0D108BD9-81ED-4DB2-BD59-A6C34878D82A}">
                    <a16:rowId xmlns:a16="http://schemas.microsoft.com/office/drawing/2014/main" val="10006"/>
                  </a:ext>
                </a:extLst>
              </a:tr>
            </a:tbl>
          </a:graphicData>
        </a:graphic>
      </p:graphicFrame>
      <p:pic>
        <p:nvPicPr>
          <p:cNvPr id="14" name="Picture 13">
            <a:extLst>
              <a:ext uri="{FF2B5EF4-FFF2-40B4-BE49-F238E27FC236}">
                <a16:creationId xmlns:a16="http://schemas.microsoft.com/office/drawing/2014/main" id="{0E495666-B3DC-4341-A564-136343A22B5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2466253"/>
            <a:ext cx="3428816" cy="1792497"/>
          </a:xfrm>
          <a:prstGeom prst="rect">
            <a:avLst/>
          </a:prstGeom>
          <a:ln>
            <a:noFill/>
          </a:ln>
          <a:effectLst>
            <a:softEdge rad="112500"/>
          </a:effectLst>
        </p:spPr>
      </p:pic>
      <p:pic>
        <p:nvPicPr>
          <p:cNvPr id="16" name="Picture 15">
            <a:extLst>
              <a:ext uri="{FF2B5EF4-FFF2-40B4-BE49-F238E27FC236}">
                <a16:creationId xmlns:a16="http://schemas.microsoft.com/office/drawing/2014/main" id="{F6A978F2-949D-4CF0-9BDD-30AFA7BC4DE3}"/>
              </a:ext>
            </a:extLst>
          </p:cNvPr>
          <p:cNvPicPr>
            <a:picLocks noChangeAspect="1"/>
          </p:cNvPicPr>
          <p:nvPr/>
        </p:nvPicPr>
        <p:blipFill>
          <a:blip r:embed="rId6"/>
          <a:stretch>
            <a:fillRect/>
          </a:stretch>
        </p:blipFill>
        <p:spPr>
          <a:xfrm>
            <a:off x="0" y="4136612"/>
            <a:ext cx="3516695" cy="1637472"/>
          </a:xfrm>
          <a:prstGeom prst="rect">
            <a:avLst/>
          </a:prstGeom>
          <a:ln>
            <a:noFill/>
          </a:ln>
          <a:effectLst>
            <a:softEdge rad="112500"/>
          </a:effectLst>
        </p:spPr>
      </p:pic>
      <p:sp>
        <p:nvSpPr>
          <p:cNvPr id="2" name="TextBox 1">
            <a:extLst>
              <a:ext uri="{FF2B5EF4-FFF2-40B4-BE49-F238E27FC236}">
                <a16:creationId xmlns:a16="http://schemas.microsoft.com/office/drawing/2014/main" id="{30644D34-3CD1-DE4F-BBC4-A86109406956}"/>
              </a:ext>
            </a:extLst>
          </p:cNvPr>
          <p:cNvSpPr txBox="1"/>
          <p:nvPr/>
        </p:nvSpPr>
        <p:spPr>
          <a:xfrm>
            <a:off x="3496258" y="5910219"/>
            <a:ext cx="3157961" cy="1569660"/>
          </a:xfrm>
          <a:prstGeom prst="rect">
            <a:avLst/>
          </a:prstGeom>
          <a:noFill/>
        </p:spPr>
        <p:txBody>
          <a:bodyPr wrap="square" rtlCol="0">
            <a:spAutoFit/>
          </a:bodyPr>
          <a:lstStyle/>
          <a:p>
            <a:pPr algn="just"/>
            <a:r>
              <a:rPr lang="en-US" sz="1600" dirty="0">
                <a:solidFill>
                  <a:srgbClr val="FF0000"/>
                </a:solidFill>
              </a:rPr>
              <a:t>**</a:t>
            </a:r>
            <a:r>
              <a:rPr lang="en-US" sz="1600" dirty="0"/>
              <a:t> Bulk waste generators or non-bulk waste generators managing on-site processing of the wet waste are not included (except cities with &lt;1L population)</a:t>
            </a:r>
          </a:p>
        </p:txBody>
      </p:sp>
      <p:sp>
        <p:nvSpPr>
          <p:cNvPr id="18" name="Rectangle 17">
            <a:extLst>
              <a:ext uri="{FF2B5EF4-FFF2-40B4-BE49-F238E27FC236}">
                <a16:creationId xmlns:a16="http://schemas.microsoft.com/office/drawing/2014/main" id="{918E530B-FD38-6E49-8A43-397FABE26002}"/>
              </a:ext>
            </a:extLst>
          </p:cNvPr>
          <p:cNvSpPr/>
          <p:nvPr/>
        </p:nvSpPr>
        <p:spPr>
          <a:xfrm>
            <a:off x="0" y="8778144"/>
            <a:ext cx="6136105" cy="112183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solidFill>
                <a:ea typeface="Calibri"/>
                <a:cs typeface="Arial"/>
              </a:rPr>
              <a:t>Geo coordinates </a:t>
            </a:r>
            <a:r>
              <a:rPr lang="en-US" sz="1600" dirty="0">
                <a:solidFill>
                  <a:schemeClr val="tx1"/>
                </a:solidFill>
                <a:ea typeface="Calibri"/>
                <a:cs typeface="Arial"/>
              </a:rPr>
              <a:t>(GIS details) </a:t>
            </a:r>
            <a:r>
              <a:rPr lang="en-SG" sz="1600" dirty="0">
                <a:solidFill>
                  <a:schemeClr val="tx1"/>
                </a:solidFill>
                <a:ea typeface="Times New Roman"/>
                <a:cs typeface="Mangal"/>
              </a:rPr>
              <a:t>in terms of ULB boundaries, ward number, ward boundaries, landmark etc </a:t>
            </a:r>
            <a:r>
              <a:rPr lang="en-US" sz="1600" dirty="0">
                <a:solidFill>
                  <a:schemeClr val="tx1"/>
                </a:solidFill>
                <a:ea typeface="Calibri"/>
                <a:cs typeface="Arial"/>
              </a:rPr>
              <a:t>of all Wet Waste Processing Plants to be mapped and updated on SBM portal as per the prescribed details (to be given by </a:t>
            </a:r>
            <a:r>
              <a:rPr lang="en-US" sz="1600" dirty="0" err="1">
                <a:solidFill>
                  <a:schemeClr val="tx1"/>
                </a:solidFill>
                <a:ea typeface="Calibri"/>
                <a:cs typeface="Arial"/>
              </a:rPr>
              <a:t>MoHUA</a:t>
            </a:r>
            <a:r>
              <a:rPr lang="en-US" sz="1600" dirty="0">
                <a:solidFill>
                  <a:schemeClr val="tx1"/>
                </a:solidFill>
                <a:ea typeface="Calibri"/>
                <a:cs typeface="Arial"/>
              </a:rPr>
              <a:t>) to qualify for marks</a:t>
            </a:r>
            <a:endParaRPr lang="en-US" sz="1600" dirty="0">
              <a:solidFill>
                <a:schemeClr val="tx1"/>
              </a:solidFill>
            </a:endParaRPr>
          </a:p>
        </p:txBody>
      </p:sp>
      <p:sp>
        <p:nvSpPr>
          <p:cNvPr id="5" name="Slide Number Placeholder 4">
            <a:extLst>
              <a:ext uri="{FF2B5EF4-FFF2-40B4-BE49-F238E27FC236}">
                <a16:creationId xmlns:a16="http://schemas.microsoft.com/office/drawing/2014/main" id="{AD47A19E-B7E1-4673-BC44-F152F35BB4F1}"/>
              </a:ext>
            </a:extLst>
          </p:cNvPr>
          <p:cNvSpPr>
            <a:spLocks noGrp="1"/>
          </p:cNvSpPr>
          <p:nvPr>
            <p:ph type="sldNum" sz="quarter" idx="12"/>
          </p:nvPr>
        </p:nvSpPr>
        <p:spPr/>
        <p:txBody>
          <a:bodyPr/>
          <a:lstStyle/>
          <a:p>
            <a:fld id="{871FDAF4-F9BA-4E6E-AE28-9371978FF90C}" type="slidenum">
              <a:rPr lang="en-US" smtClean="0"/>
              <a:t>40</a:t>
            </a:fld>
            <a:endParaRPr lang="en-US"/>
          </a:p>
        </p:txBody>
      </p:sp>
    </p:spTree>
    <p:extLst>
      <p:ext uri="{BB962C8B-B14F-4D97-AF65-F5344CB8AC3E}">
        <p14:creationId xmlns:p14="http://schemas.microsoft.com/office/powerpoint/2010/main" val="2566804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142578"/>
            <a:ext cx="6858000" cy="1680316"/>
          </a:xfrm>
          <a:prstGeom prst="rect">
            <a:avLst/>
          </a:prstGeom>
          <a:solidFill>
            <a:schemeClr val="bg1">
              <a:lumMod val="75000"/>
            </a:schemeClr>
          </a:solidFill>
        </p:spPr>
        <p:txBody>
          <a:bodyPr wrap="square" lIns="128117" tIns="64057" rIns="128117" bIns="64057" rtlCol="0">
            <a:noAutofit/>
          </a:bodyPr>
          <a:lstStyle/>
          <a:p>
            <a:r>
              <a:rPr lang="en-US" sz="1400" dirty="0">
                <a:solidFill>
                  <a:srgbClr val="000000"/>
                </a:solidFill>
                <a:ea typeface="ＭＳ 明朝"/>
                <a:cs typeface="Mangal"/>
              </a:rPr>
              <a:t>This indicator assesses the extent of </a:t>
            </a:r>
            <a:r>
              <a:rPr lang="en-US" sz="1400" b="1" dirty="0">
                <a:solidFill>
                  <a:srgbClr val="000000"/>
                </a:solidFill>
                <a:ea typeface="ＭＳ 明朝"/>
                <a:cs typeface="Mangal"/>
              </a:rPr>
              <a:t>decentralized and centralized </a:t>
            </a:r>
            <a:r>
              <a:rPr lang="en-US" sz="1400" dirty="0">
                <a:solidFill>
                  <a:srgbClr val="000000"/>
                </a:solidFill>
                <a:ea typeface="ＭＳ 明朝"/>
                <a:cs typeface="Mangal"/>
              </a:rPr>
              <a:t>processing of wet waste collected. The amount of wet waste being sent to the landfill should be minimized. </a:t>
            </a:r>
            <a:r>
              <a:rPr lang="en-US" sz="1400" i="1" dirty="0"/>
              <a:t>Records are maintained for quantity of  wet waste received, processed, disposed at landfill and revenue generated by sale of  finished products (from wet waste). </a:t>
            </a:r>
            <a:r>
              <a:rPr lang="en-US" sz="1400" i="1" dirty="0">
                <a:solidFill>
                  <a:srgbClr val="FF0000"/>
                </a:solidFill>
              </a:rPr>
              <a:t>Finished products consumed/absorbed by the ULB </a:t>
            </a:r>
            <a:r>
              <a:rPr lang="en-US" sz="1400" dirty="0">
                <a:solidFill>
                  <a:srgbClr val="FF0000"/>
                </a:solidFill>
              </a:rPr>
              <a:t>will be considered as revenue generated besides actual sale of the finished products. The revenue (self-consumption) will be calculated on the basis of commercial rate that ULB charges for supplying/selling compost/methane.</a:t>
            </a:r>
            <a:endParaRPr lang="en-US" sz="1400" i="1" dirty="0">
              <a:highlight>
                <a:srgbClr val="FFFF00"/>
              </a:highlight>
            </a:endParaRPr>
          </a:p>
          <a:p>
            <a:endParaRPr lang="en-SG" sz="1400" dirty="0">
              <a:solidFill>
                <a:prstClr val="black"/>
              </a:solidFill>
              <a:ea typeface="Times New Roman"/>
              <a:cs typeface="Mangal"/>
            </a:endParaRPr>
          </a:p>
        </p:txBody>
      </p:sp>
      <p:sp>
        <p:nvSpPr>
          <p:cNvPr id="11" name="Rounded Rectangle 10"/>
          <p:cNvSpPr/>
          <p:nvPr/>
        </p:nvSpPr>
        <p:spPr>
          <a:xfrm>
            <a:off x="-1" y="856116"/>
            <a:ext cx="884901" cy="119606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2800" b="1" dirty="0">
                <a:solidFill>
                  <a:srgbClr val="FFFFFF"/>
                </a:solidFill>
                <a:latin typeface="Arial"/>
                <a:ea typeface="Calibri"/>
                <a:cs typeface="Times New Roman"/>
              </a:rPr>
              <a:t>2.2</a:t>
            </a:r>
            <a:endParaRPr lang="en-SG" sz="1000" dirty="0">
              <a:solidFill>
                <a:prstClr val="white"/>
              </a:solidFill>
              <a:ea typeface="Calibri"/>
              <a:cs typeface="Times New Roman"/>
            </a:endParaRPr>
          </a:p>
        </p:txBody>
      </p:sp>
      <p:sp>
        <p:nvSpPr>
          <p:cNvPr id="12" name="Rounded Rectangle 11"/>
          <p:cNvSpPr/>
          <p:nvPr/>
        </p:nvSpPr>
        <p:spPr>
          <a:xfrm>
            <a:off x="884903" y="789732"/>
            <a:ext cx="5115848" cy="1262447"/>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400" kern="0" dirty="0">
                <a:solidFill>
                  <a:srgbClr val="000000"/>
                </a:solidFill>
                <a:ea typeface="Calibri"/>
                <a:cs typeface="Arial"/>
              </a:rPr>
              <a:t>Percentage of </a:t>
            </a:r>
            <a:r>
              <a:rPr lang="en-US" sz="1400" b="1" kern="0" dirty="0">
                <a:solidFill>
                  <a:srgbClr val="000000"/>
                </a:solidFill>
                <a:ea typeface="Calibri"/>
                <a:cs typeface="Arial"/>
              </a:rPr>
              <a:t>wet waste being processed </a:t>
            </a:r>
            <a:r>
              <a:rPr lang="en-US" sz="1400" kern="0" dirty="0">
                <a:solidFill>
                  <a:srgbClr val="000000"/>
                </a:solidFill>
                <a:ea typeface="Calibri"/>
                <a:cs typeface="Arial"/>
              </a:rPr>
              <a:t>out of </a:t>
            </a:r>
            <a:r>
              <a:rPr lang="en-US" sz="1400" b="1" kern="0" dirty="0">
                <a:solidFill>
                  <a:srgbClr val="000000"/>
                </a:solidFill>
                <a:ea typeface="Calibri"/>
                <a:cs typeface="Arial"/>
              </a:rPr>
              <a:t>total wet waste collected </a:t>
            </a:r>
            <a:r>
              <a:rPr lang="en-US" sz="1400" kern="0" dirty="0">
                <a:solidFill>
                  <a:srgbClr val="000000"/>
                </a:solidFill>
                <a:ea typeface="Calibri"/>
                <a:cs typeface="Arial"/>
              </a:rPr>
              <a:t>and</a:t>
            </a:r>
            <a:r>
              <a:rPr lang="en-US" sz="1400" b="1" kern="0" dirty="0">
                <a:solidFill>
                  <a:srgbClr val="000000"/>
                </a:solidFill>
                <a:ea typeface="Calibri"/>
                <a:cs typeface="Arial"/>
              </a:rPr>
              <a:t> finished products (output) further sold.                                                                                                            </a:t>
            </a:r>
            <a:r>
              <a:rPr lang="en-US" sz="1200" b="1" kern="0" dirty="0">
                <a:solidFill>
                  <a:srgbClr val="FF0000"/>
                </a:solidFill>
                <a:ea typeface="Calibri"/>
                <a:cs typeface="Arial"/>
              </a:rPr>
              <a:t>(ULBs are encouraged to engage Women/SHGs/Transgenders in waste processing facilities)</a:t>
            </a:r>
            <a:endParaRPr lang="en-SG" sz="1200" b="1" kern="0" dirty="0">
              <a:solidFill>
                <a:srgbClr val="FF0000"/>
              </a:solidFill>
              <a:ea typeface="Calibri"/>
              <a:cs typeface="Arial"/>
            </a:endParaRPr>
          </a:p>
        </p:txBody>
      </p:sp>
      <p:sp>
        <p:nvSpPr>
          <p:cNvPr id="13" name="Rounded Rectangle 12"/>
          <p:cNvSpPr/>
          <p:nvPr/>
        </p:nvSpPr>
        <p:spPr>
          <a:xfrm>
            <a:off x="6000750" y="857251"/>
            <a:ext cx="884904" cy="119492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1400" b="1" dirty="0">
                <a:solidFill>
                  <a:srgbClr val="FFFFFF"/>
                </a:solidFill>
                <a:latin typeface="Arial"/>
                <a:ea typeface="Calibri"/>
                <a:cs typeface="Times New Roman"/>
              </a:rPr>
              <a:t>Marks</a:t>
            </a:r>
          </a:p>
          <a:p>
            <a:pPr algn="ctr">
              <a:lnSpc>
                <a:spcPct val="107000"/>
              </a:lnSpc>
            </a:pPr>
            <a:r>
              <a:rPr lang="en-US" sz="1600" b="1" dirty="0">
                <a:solidFill>
                  <a:srgbClr val="FFFFFF"/>
                </a:solidFill>
                <a:latin typeface="Arial"/>
                <a:ea typeface="Calibri"/>
                <a:cs typeface="Times New Roman"/>
              </a:rPr>
              <a:t>150</a:t>
            </a:r>
          </a:p>
          <a:p>
            <a:pPr algn="ctr">
              <a:lnSpc>
                <a:spcPct val="107000"/>
              </a:lnSpc>
            </a:pPr>
            <a:r>
              <a:rPr lang="en-US" sz="1400" dirty="0">
                <a:solidFill>
                  <a:srgbClr val="FFFFFF"/>
                </a:solidFill>
                <a:latin typeface="Arial"/>
                <a:ea typeface="Calibri"/>
                <a:cs typeface="Times New Roman"/>
              </a:rPr>
              <a:t>(90+30+30)</a:t>
            </a:r>
          </a:p>
        </p:txBody>
      </p:sp>
      <p:pic>
        <p:nvPicPr>
          <p:cNvPr id="2" name="Picture 1">
            <a:extLst>
              <a:ext uri="{FF2B5EF4-FFF2-40B4-BE49-F238E27FC236}">
                <a16:creationId xmlns:a16="http://schemas.microsoft.com/office/drawing/2014/main" id="{564A4705-FB8B-41ED-9B77-9848719B895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074066"/>
            <a:ext cx="3105466" cy="2193604"/>
          </a:xfrm>
          <a:prstGeom prst="rect">
            <a:avLst/>
          </a:prstGeom>
          <a:ln>
            <a:noFill/>
          </a:ln>
          <a:effectLst>
            <a:softEdge rad="112500"/>
          </a:effectLst>
        </p:spPr>
      </p:pic>
      <p:pic>
        <p:nvPicPr>
          <p:cNvPr id="3" name="Picture 2">
            <a:extLst>
              <a:ext uri="{FF2B5EF4-FFF2-40B4-BE49-F238E27FC236}">
                <a16:creationId xmlns:a16="http://schemas.microsoft.com/office/drawing/2014/main" id="{C8B1BA32-81A4-434F-9783-62BC4FE8AA1C}"/>
              </a:ext>
            </a:extLst>
          </p:cNvPr>
          <p:cNvPicPr>
            <a:picLocks noChangeAspect="1"/>
          </p:cNvPicPr>
          <p:nvPr/>
        </p:nvPicPr>
        <p:blipFill>
          <a:blip r:embed="rId4"/>
          <a:stretch>
            <a:fillRect/>
          </a:stretch>
        </p:blipFill>
        <p:spPr>
          <a:xfrm>
            <a:off x="-37587" y="3745174"/>
            <a:ext cx="3143053" cy="2125090"/>
          </a:xfrm>
          <a:prstGeom prst="rect">
            <a:avLst/>
          </a:prstGeom>
          <a:ln>
            <a:noFill/>
          </a:ln>
          <a:effectLst>
            <a:softEdge rad="112500"/>
          </a:effectLst>
        </p:spPr>
      </p:pic>
      <p:pic>
        <p:nvPicPr>
          <p:cNvPr id="4" name="Picture 3">
            <a:extLst>
              <a:ext uri="{FF2B5EF4-FFF2-40B4-BE49-F238E27FC236}">
                <a16:creationId xmlns:a16="http://schemas.microsoft.com/office/drawing/2014/main" id="{7475B672-D320-4BE4-9B8B-99793B9EC2C8}"/>
              </a:ext>
            </a:extLst>
          </p:cNvPr>
          <p:cNvPicPr>
            <a:picLocks noChangeAspect="1"/>
          </p:cNvPicPr>
          <p:nvPr/>
        </p:nvPicPr>
        <p:blipFill>
          <a:blip r:embed="rId5"/>
          <a:stretch>
            <a:fillRect/>
          </a:stretch>
        </p:blipFill>
        <p:spPr>
          <a:xfrm>
            <a:off x="-109488" y="5743024"/>
            <a:ext cx="1773075" cy="1465972"/>
          </a:xfrm>
          <a:prstGeom prst="rect">
            <a:avLst/>
          </a:prstGeom>
          <a:ln>
            <a:noFill/>
          </a:ln>
          <a:effectLst>
            <a:softEdge rad="112500"/>
          </a:effectLst>
        </p:spPr>
      </p:pic>
      <p:pic>
        <p:nvPicPr>
          <p:cNvPr id="5" name="Picture 4">
            <a:extLst>
              <a:ext uri="{FF2B5EF4-FFF2-40B4-BE49-F238E27FC236}">
                <a16:creationId xmlns:a16="http://schemas.microsoft.com/office/drawing/2014/main" id="{E7ED8D5E-4AFE-40DD-9AD4-00609BEEB3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56454" y="7822542"/>
            <a:ext cx="2133246" cy="1503456"/>
          </a:xfrm>
          <a:prstGeom prst="rect">
            <a:avLst/>
          </a:prstGeom>
          <a:ln>
            <a:noFill/>
          </a:ln>
          <a:effectLst>
            <a:softEdge rad="112500"/>
          </a:effectLst>
        </p:spPr>
      </p:pic>
      <p:pic>
        <p:nvPicPr>
          <p:cNvPr id="245762" name="Picture 2" descr="Waste to worth, Leftovers from mess to Gaushala || PU Pulse || U Pulse">
            <a:extLst>
              <a:ext uri="{FF2B5EF4-FFF2-40B4-BE49-F238E27FC236}">
                <a16:creationId xmlns:a16="http://schemas.microsoft.com/office/drawing/2014/main" id="{67D02A11-E832-4A29-BE2E-D85F2CA521D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35090" y="5717999"/>
            <a:ext cx="1672632" cy="15034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14" name="Table 13">
            <a:extLst>
              <a:ext uri="{FF2B5EF4-FFF2-40B4-BE49-F238E27FC236}">
                <a16:creationId xmlns:a16="http://schemas.microsoft.com/office/drawing/2014/main" id="{81D92B4F-DDED-4C0A-BBF5-026B642F3E9D}"/>
              </a:ext>
            </a:extLst>
          </p:cNvPr>
          <p:cNvGraphicFramePr>
            <a:graphicFrameLocks noGrp="1"/>
          </p:cNvGraphicFramePr>
          <p:nvPr>
            <p:extLst>
              <p:ext uri="{D42A27DB-BD31-4B8C-83A1-F6EECF244321}">
                <p14:modId xmlns:p14="http://schemas.microsoft.com/office/powerpoint/2010/main" val="564653299"/>
              </p:ext>
            </p:extLst>
          </p:nvPr>
        </p:nvGraphicFramePr>
        <p:xfrm>
          <a:off x="3095022" y="4225912"/>
          <a:ext cx="3790632" cy="2638609"/>
        </p:xfrm>
        <a:graphic>
          <a:graphicData uri="http://schemas.openxmlformats.org/drawingml/2006/table">
            <a:tbl>
              <a:tblPr firstRow="1" bandRow="1">
                <a:tableStyleId>{FABFCF23-3B69-468F-B69F-88F6DE6A72F2}</a:tableStyleId>
              </a:tblPr>
              <a:tblGrid>
                <a:gridCol w="3187068">
                  <a:extLst>
                    <a:ext uri="{9D8B030D-6E8A-4147-A177-3AD203B41FA5}">
                      <a16:colId xmlns:a16="http://schemas.microsoft.com/office/drawing/2014/main" val="20000"/>
                    </a:ext>
                  </a:extLst>
                </a:gridCol>
                <a:gridCol w="603564">
                  <a:extLst>
                    <a:ext uri="{9D8B030D-6E8A-4147-A177-3AD203B41FA5}">
                      <a16:colId xmlns:a16="http://schemas.microsoft.com/office/drawing/2014/main" val="20001"/>
                    </a:ext>
                  </a:extLst>
                </a:gridCol>
              </a:tblGrid>
              <a:tr h="444645">
                <a:tc>
                  <a:txBody>
                    <a:bodyPr/>
                    <a:lstStyle/>
                    <a:p>
                      <a:r>
                        <a:rPr lang="en-US" sz="1400" dirty="0"/>
                        <a:t>Scheme of Marking</a:t>
                      </a:r>
                    </a:p>
                  </a:txBody>
                  <a:tcPr marL="124094" marR="124094" marT="62046" marB="62046"/>
                </a:tc>
                <a:tc>
                  <a:txBody>
                    <a:bodyPr/>
                    <a:lstStyle/>
                    <a:p>
                      <a:pPr algn="ctr"/>
                      <a:r>
                        <a:rPr lang="en-US" sz="1400" dirty="0"/>
                        <a:t>Marks</a:t>
                      </a:r>
                    </a:p>
                  </a:txBody>
                  <a:tcPr marL="124094" marR="124094" marT="62046" marB="62046"/>
                </a:tc>
                <a:extLst>
                  <a:ext uri="{0D108BD9-81ED-4DB2-BD59-A6C34878D82A}">
                    <a16:rowId xmlns:a16="http://schemas.microsoft.com/office/drawing/2014/main" val="10000"/>
                  </a:ext>
                </a:extLst>
              </a:tr>
              <a:tr h="350069">
                <a:tc>
                  <a:txBody>
                    <a:bodyPr/>
                    <a:lstStyle/>
                    <a:p>
                      <a:r>
                        <a:rPr lang="en-US" sz="1400" baseline="0" dirty="0"/>
                        <a:t>Between 91-</a:t>
                      </a:r>
                      <a:r>
                        <a:rPr lang="en-US" sz="1400" dirty="0"/>
                        <a:t> 100% processed</a:t>
                      </a:r>
                    </a:p>
                  </a:txBody>
                  <a:tcPr marL="124094" marR="124094" marT="62046" marB="62046"/>
                </a:tc>
                <a:tc>
                  <a:txBody>
                    <a:bodyPr/>
                    <a:lstStyle/>
                    <a:p>
                      <a:pPr algn="ctr"/>
                      <a:r>
                        <a:rPr lang="en-US" sz="1400" dirty="0"/>
                        <a:t>90</a:t>
                      </a:r>
                    </a:p>
                  </a:txBody>
                  <a:tcPr marL="124094" marR="124094" marT="62046" marB="62046"/>
                </a:tc>
                <a:extLst>
                  <a:ext uri="{0D108BD9-81ED-4DB2-BD59-A6C34878D82A}">
                    <a16:rowId xmlns:a16="http://schemas.microsoft.com/office/drawing/2014/main" val="10001"/>
                  </a:ext>
                </a:extLst>
              </a:tr>
              <a:tr h="350069">
                <a:tc>
                  <a:txBody>
                    <a:bodyPr/>
                    <a:lstStyle/>
                    <a:p>
                      <a:r>
                        <a:rPr lang="en-US" sz="1400" baseline="0" dirty="0"/>
                        <a:t>Between 81- 90% processed</a:t>
                      </a:r>
                    </a:p>
                  </a:txBody>
                  <a:tcPr marL="124094" marR="124094" marT="62046" marB="62046"/>
                </a:tc>
                <a:tc>
                  <a:txBody>
                    <a:bodyPr/>
                    <a:lstStyle/>
                    <a:p>
                      <a:pPr algn="ctr"/>
                      <a:r>
                        <a:rPr lang="en-US" sz="1400" dirty="0"/>
                        <a:t>80</a:t>
                      </a:r>
                    </a:p>
                  </a:txBody>
                  <a:tcPr marL="124094" marR="124094" marT="62046" marB="62046"/>
                </a:tc>
                <a:extLst>
                  <a:ext uri="{0D108BD9-81ED-4DB2-BD59-A6C34878D82A}">
                    <a16:rowId xmlns:a16="http://schemas.microsoft.com/office/drawing/2014/main" val="10002"/>
                  </a:ext>
                </a:extLst>
              </a:tr>
              <a:tr h="272409">
                <a:tc>
                  <a:txBody>
                    <a:bodyPr/>
                    <a:lstStyle/>
                    <a:p>
                      <a:r>
                        <a:rPr lang="en-US" sz="1400" dirty="0"/>
                        <a:t>Between</a:t>
                      </a:r>
                      <a:r>
                        <a:rPr lang="en-US" sz="1400" baseline="0" dirty="0"/>
                        <a:t> 71 - </a:t>
                      </a:r>
                      <a:r>
                        <a:rPr lang="en-US" sz="1400" dirty="0"/>
                        <a:t>80% processed</a:t>
                      </a:r>
                    </a:p>
                  </a:txBody>
                  <a:tcPr marL="124094" marR="124094" marT="62046" marB="62046"/>
                </a:tc>
                <a:tc>
                  <a:txBody>
                    <a:bodyPr/>
                    <a:lstStyle/>
                    <a:p>
                      <a:pPr algn="ctr"/>
                      <a:r>
                        <a:rPr lang="en-US" sz="1400" dirty="0"/>
                        <a:t>70</a:t>
                      </a:r>
                    </a:p>
                  </a:txBody>
                  <a:tcPr marL="124094" marR="124094" marT="62046" marB="62046"/>
                </a:tc>
                <a:extLst>
                  <a:ext uri="{0D108BD9-81ED-4DB2-BD59-A6C34878D82A}">
                    <a16:rowId xmlns:a16="http://schemas.microsoft.com/office/drawing/2014/main" val="10003"/>
                  </a:ext>
                </a:extLst>
              </a:tr>
              <a:tr h="350069">
                <a:tc>
                  <a:txBody>
                    <a:bodyPr/>
                    <a:lstStyle/>
                    <a:p>
                      <a:r>
                        <a:rPr lang="en-US" sz="1400" dirty="0"/>
                        <a:t>Between 61 -70% processed</a:t>
                      </a:r>
                    </a:p>
                  </a:txBody>
                  <a:tcPr marL="124094" marR="124094" marT="62046" marB="62046"/>
                </a:tc>
                <a:tc>
                  <a:txBody>
                    <a:bodyPr/>
                    <a:lstStyle/>
                    <a:p>
                      <a:pPr algn="ctr"/>
                      <a:r>
                        <a:rPr lang="en-US" sz="1400" dirty="0"/>
                        <a:t>60</a:t>
                      </a:r>
                    </a:p>
                  </a:txBody>
                  <a:tcPr marL="124094" marR="124094" marT="62046" marB="62046"/>
                </a:tc>
                <a:extLst>
                  <a:ext uri="{0D108BD9-81ED-4DB2-BD59-A6C34878D82A}">
                    <a16:rowId xmlns:a16="http://schemas.microsoft.com/office/drawing/2014/main" val="10004"/>
                  </a:ext>
                </a:extLst>
              </a:tr>
              <a:tr h="350069">
                <a:tc>
                  <a:txBody>
                    <a:bodyPr/>
                    <a:lstStyle/>
                    <a:p>
                      <a:r>
                        <a:rPr lang="en-US" sz="1400" dirty="0"/>
                        <a:t>Between</a:t>
                      </a:r>
                      <a:r>
                        <a:rPr lang="en-US" sz="1400" baseline="0" dirty="0"/>
                        <a:t> 51 -</a:t>
                      </a:r>
                      <a:r>
                        <a:rPr lang="en-US" sz="1400" dirty="0"/>
                        <a:t> 60% processed</a:t>
                      </a:r>
                    </a:p>
                  </a:txBody>
                  <a:tcPr marL="124094" marR="124094" marT="62046" marB="62046"/>
                </a:tc>
                <a:tc>
                  <a:txBody>
                    <a:bodyPr/>
                    <a:lstStyle/>
                    <a:p>
                      <a:pPr algn="ctr"/>
                      <a:r>
                        <a:rPr lang="en-US" sz="1400" dirty="0"/>
                        <a:t>50</a:t>
                      </a:r>
                    </a:p>
                  </a:txBody>
                  <a:tcPr marL="124094" marR="124094" marT="62046" marB="62046"/>
                </a:tc>
                <a:extLst>
                  <a:ext uri="{0D108BD9-81ED-4DB2-BD59-A6C34878D82A}">
                    <a16:rowId xmlns:a16="http://schemas.microsoft.com/office/drawing/2014/main" val="10005"/>
                  </a:ext>
                </a:extLst>
              </a:tr>
              <a:tr h="350069">
                <a:tc>
                  <a:txBody>
                    <a:bodyPr/>
                    <a:lstStyle/>
                    <a:p>
                      <a:r>
                        <a:rPr lang="en-US" sz="1400" dirty="0"/>
                        <a:t>Between 40 – 50% processed</a:t>
                      </a:r>
                    </a:p>
                  </a:txBody>
                  <a:tcPr marL="124094" marR="124094" marT="62046" marB="62046"/>
                </a:tc>
                <a:tc>
                  <a:txBody>
                    <a:bodyPr/>
                    <a:lstStyle/>
                    <a:p>
                      <a:pPr algn="ctr"/>
                      <a:r>
                        <a:rPr lang="en-US" sz="1400" dirty="0"/>
                        <a:t>40</a:t>
                      </a:r>
                    </a:p>
                  </a:txBody>
                  <a:tcPr marL="124094" marR="124094" marT="62046" marB="62046"/>
                </a:tc>
                <a:extLst>
                  <a:ext uri="{0D108BD9-81ED-4DB2-BD59-A6C34878D82A}">
                    <a16:rowId xmlns:a16="http://schemas.microsoft.com/office/drawing/2014/main" val="10006"/>
                  </a:ext>
                </a:extLst>
              </a:tr>
            </a:tbl>
          </a:graphicData>
        </a:graphic>
      </p:graphicFrame>
      <p:graphicFrame>
        <p:nvGraphicFramePr>
          <p:cNvPr id="6" name="Table 5">
            <a:extLst>
              <a:ext uri="{FF2B5EF4-FFF2-40B4-BE49-F238E27FC236}">
                <a16:creationId xmlns:a16="http://schemas.microsoft.com/office/drawing/2014/main" id="{7CCEC76F-73FC-AC43-8FCE-32DD03964C23}"/>
              </a:ext>
            </a:extLst>
          </p:cNvPr>
          <p:cNvGraphicFramePr>
            <a:graphicFrameLocks noGrp="1"/>
          </p:cNvGraphicFramePr>
          <p:nvPr>
            <p:extLst>
              <p:ext uri="{D42A27DB-BD31-4B8C-83A1-F6EECF244321}">
                <p14:modId xmlns:p14="http://schemas.microsoft.com/office/powerpoint/2010/main" val="3909924317"/>
              </p:ext>
            </p:extLst>
          </p:nvPr>
        </p:nvGraphicFramePr>
        <p:xfrm>
          <a:off x="3095021" y="7293717"/>
          <a:ext cx="3790633" cy="1835316"/>
        </p:xfrm>
        <a:graphic>
          <a:graphicData uri="http://schemas.openxmlformats.org/drawingml/2006/table">
            <a:tbl>
              <a:tblPr firstRow="1" bandRow="1">
                <a:tableStyleId>{FABFCF23-3B69-468F-B69F-88F6DE6A72F2}</a:tableStyleId>
              </a:tblPr>
              <a:tblGrid>
                <a:gridCol w="3156344">
                  <a:extLst>
                    <a:ext uri="{9D8B030D-6E8A-4147-A177-3AD203B41FA5}">
                      <a16:colId xmlns:a16="http://schemas.microsoft.com/office/drawing/2014/main" val="1749126513"/>
                    </a:ext>
                  </a:extLst>
                </a:gridCol>
                <a:gridCol w="634289">
                  <a:extLst>
                    <a:ext uri="{9D8B030D-6E8A-4147-A177-3AD203B41FA5}">
                      <a16:colId xmlns:a16="http://schemas.microsoft.com/office/drawing/2014/main" val="418371465"/>
                    </a:ext>
                  </a:extLst>
                </a:gridCol>
              </a:tblGrid>
              <a:tr h="433654">
                <a:tc>
                  <a:txBody>
                    <a:bodyPr/>
                    <a:lstStyle/>
                    <a:p>
                      <a:r>
                        <a:rPr lang="en-US" sz="1600" dirty="0"/>
                        <a:t>Scheme of Marking</a:t>
                      </a:r>
                    </a:p>
                  </a:txBody>
                  <a:tcPr marL="124094" marR="124094" marT="62046" marB="62046"/>
                </a:tc>
                <a:tc>
                  <a:txBody>
                    <a:bodyPr/>
                    <a:lstStyle/>
                    <a:p>
                      <a:pPr algn="ctr"/>
                      <a:r>
                        <a:rPr lang="en-US" sz="1600" dirty="0"/>
                        <a:t>Marks</a:t>
                      </a:r>
                    </a:p>
                  </a:txBody>
                  <a:tcPr marL="124094" marR="124094" marT="62046" marB="62046"/>
                </a:tc>
                <a:extLst>
                  <a:ext uri="{0D108BD9-81ED-4DB2-BD59-A6C34878D82A}">
                    <a16:rowId xmlns:a16="http://schemas.microsoft.com/office/drawing/2014/main" val="3634270863"/>
                  </a:ext>
                </a:extLst>
              </a:tr>
              <a:tr h="433654">
                <a:tc>
                  <a:txBody>
                    <a:bodyPr/>
                    <a:lstStyle/>
                    <a:p>
                      <a:r>
                        <a:rPr lang="en-US" sz="1600" baseline="0" dirty="0"/>
                        <a:t>&gt;75% finished product(s) sold/Consumed</a:t>
                      </a:r>
                      <a:endParaRPr lang="en-US" sz="1600" dirty="0"/>
                    </a:p>
                  </a:txBody>
                  <a:tcPr marL="124094" marR="124094" marT="62046" marB="62046"/>
                </a:tc>
                <a:tc>
                  <a:txBody>
                    <a:bodyPr/>
                    <a:lstStyle/>
                    <a:p>
                      <a:pPr algn="ctr"/>
                      <a:r>
                        <a:rPr lang="en-US" sz="1600" dirty="0"/>
                        <a:t>30</a:t>
                      </a:r>
                    </a:p>
                  </a:txBody>
                  <a:tcPr marL="124094" marR="124094" marT="62046" marB="62046"/>
                </a:tc>
                <a:extLst>
                  <a:ext uri="{0D108BD9-81ED-4DB2-BD59-A6C34878D82A}">
                    <a16:rowId xmlns:a16="http://schemas.microsoft.com/office/drawing/2014/main" val="2711402094"/>
                  </a:ext>
                </a:extLst>
              </a:tr>
              <a:tr h="433654">
                <a:tc>
                  <a:txBody>
                    <a:bodyPr/>
                    <a:lstStyle/>
                    <a:p>
                      <a:r>
                        <a:rPr lang="en-US" sz="1600" baseline="0" dirty="0"/>
                        <a:t>&gt;50% finished product(s) sold/consumed</a:t>
                      </a:r>
                    </a:p>
                  </a:txBody>
                  <a:tcPr marL="124094" marR="124094" marT="62046" marB="62046"/>
                </a:tc>
                <a:tc>
                  <a:txBody>
                    <a:bodyPr/>
                    <a:lstStyle/>
                    <a:p>
                      <a:pPr algn="ctr"/>
                      <a:r>
                        <a:rPr lang="en-US" sz="1600" dirty="0"/>
                        <a:t>15</a:t>
                      </a:r>
                    </a:p>
                  </a:txBody>
                  <a:tcPr marL="124094" marR="124094" marT="62046" marB="62046"/>
                </a:tc>
                <a:extLst>
                  <a:ext uri="{0D108BD9-81ED-4DB2-BD59-A6C34878D82A}">
                    <a16:rowId xmlns:a16="http://schemas.microsoft.com/office/drawing/2014/main" val="918256889"/>
                  </a:ext>
                </a:extLst>
              </a:tr>
            </a:tbl>
          </a:graphicData>
        </a:graphic>
      </p:graphicFrame>
      <p:sp>
        <p:nvSpPr>
          <p:cNvPr id="8" name="Rectangle 7">
            <a:extLst>
              <a:ext uri="{FF2B5EF4-FFF2-40B4-BE49-F238E27FC236}">
                <a16:creationId xmlns:a16="http://schemas.microsoft.com/office/drawing/2014/main" id="{2B7C9781-3786-2C41-A1CB-35D0EEF15794}"/>
              </a:ext>
            </a:extLst>
          </p:cNvPr>
          <p:cNvSpPr/>
          <p:nvPr/>
        </p:nvSpPr>
        <p:spPr>
          <a:xfrm>
            <a:off x="3095021" y="3822381"/>
            <a:ext cx="3790633" cy="3873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t>Processing of Wet Waste</a:t>
            </a:r>
          </a:p>
        </p:txBody>
      </p:sp>
      <p:sp>
        <p:nvSpPr>
          <p:cNvPr id="15" name="Rectangle 14">
            <a:extLst>
              <a:ext uri="{FF2B5EF4-FFF2-40B4-BE49-F238E27FC236}">
                <a16:creationId xmlns:a16="http://schemas.microsoft.com/office/drawing/2014/main" id="{A1A3FE77-F815-A64D-BFAE-46FA1B5B137C}"/>
              </a:ext>
            </a:extLst>
          </p:cNvPr>
          <p:cNvSpPr/>
          <p:nvPr/>
        </p:nvSpPr>
        <p:spPr>
          <a:xfrm>
            <a:off x="3095021" y="6864521"/>
            <a:ext cx="3790633" cy="38737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b="1" dirty="0"/>
              <a:t>Monthly Sale of finished products</a:t>
            </a:r>
          </a:p>
        </p:txBody>
      </p:sp>
      <p:graphicFrame>
        <p:nvGraphicFramePr>
          <p:cNvPr id="9" name="Table 8">
            <a:extLst>
              <a:ext uri="{FF2B5EF4-FFF2-40B4-BE49-F238E27FC236}">
                <a16:creationId xmlns:a16="http://schemas.microsoft.com/office/drawing/2014/main" id="{A6CECC5D-1D84-4249-A1F4-BC94BD0E1BD0}"/>
              </a:ext>
            </a:extLst>
          </p:cNvPr>
          <p:cNvGraphicFramePr>
            <a:graphicFrameLocks noGrp="1"/>
          </p:cNvGraphicFramePr>
          <p:nvPr>
            <p:extLst>
              <p:ext uri="{D42A27DB-BD31-4B8C-83A1-F6EECF244321}">
                <p14:modId xmlns:p14="http://schemas.microsoft.com/office/powerpoint/2010/main" val="3931447443"/>
              </p:ext>
            </p:extLst>
          </p:nvPr>
        </p:nvGraphicFramePr>
        <p:xfrm>
          <a:off x="-31176" y="9153179"/>
          <a:ext cx="6031926" cy="764172"/>
        </p:xfrm>
        <a:graphic>
          <a:graphicData uri="http://schemas.openxmlformats.org/drawingml/2006/table">
            <a:tbl>
              <a:tblPr firstRow="1" bandRow="1">
                <a:tableStyleId>{FABFCF23-3B69-468F-B69F-88F6DE6A72F2}</a:tableStyleId>
              </a:tblPr>
              <a:tblGrid>
                <a:gridCol w="5098325">
                  <a:extLst>
                    <a:ext uri="{9D8B030D-6E8A-4147-A177-3AD203B41FA5}">
                      <a16:colId xmlns:a16="http://schemas.microsoft.com/office/drawing/2014/main" val="2267837347"/>
                    </a:ext>
                  </a:extLst>
                </a:gridCol>
                <a:gridCol w="933601">
                  <a:extLst>
                    <a:ext uri="{9D8B030D-6E8A-4147-A177-3AD203B41FA5}">
                      <a16:colId xmlns:a16="http://schemas.microsoft.com/office/drawing/2014/main" val="2096343318"/>
                    </a:ext>
                  </a:extLst>
                </a:gridCol>
              </a:tblGrid>
              <a:tr h="522161">
                <a:tc>
                  <a:txBody>
                    <a:bodyPr/>
                    <a:lstStyle/>
                    <a:p>
                      <a:r>
                        <a:rPr lang="en-US" sz="1400" b="0" dirty="0">
                          <a:solidFill>
                            <a:srgbClr val="FFFF00"/>
                          </a:solidFill>
                        </a:rPr>
                        <a:t>Daily Processing Log Book, Sale Register &amp; vendor details (if outsourced) </a:t>
                      </a:r>
                      <a:r>
                        <a:rPr lang="en-US" sz="1400" b="0" dirty="0">
                          <a:solidFill>
                            <a:schemeClr val="bg1"/>
                          </a:solidFill>
                        </a:rPr>
                        <a:t>digitally maintained (</a:t>
                      </a:r>
                      <a:r>
                        <a:rPr lang="en-US" sz="1400" b="0" dirty="0" err="1">
                          <a:solidFill>
                            <a:schemeClr val="bg1"/>
                          </a:solidFill>
                        </a:rPr>
                        <a:t>e.g.Excel</a:t>
                      </a:r>
                      <a:r>
                        <a:rPr lang="en-US" sz="1400" b="0" dirty="0">
                          <a:solidFill>
                            <a:schemeClr val="bg1"/>
                          </a:solidFill>
                        </a:rPr>
                        <a:t> file) by ULB are linked with </a:t>
                      </a:r>
                      <a:r>
                        <a:rPr lang="en-US" sz="1400" b="0" dirty="0">
                          <a:solidFill>
                            <a:srgbClr val="FFFF00"/>
                          </a:solidFill>
                        </a:rPr>
                        <a:t>SBM portal on WEEKLY basis</a:t>
                      </a:r>
                    </a:p>
                  </a:txBody>
                  <a:tcPr marL="112813" marR="112813"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600" b="0" dirty="0">
                        <a:solidFill>
                          <a:schemeClr val="bg1"/>
                        </a:solidFill>
                      </a:endParaRPr>
                    </a:p>
                    <a:p>
                      <a:pPr algn="ctr"/>
                      <a:r>
                        <a:rPr lang="en-US" sz="1600" b="0" dirty="0">
                          <a:solidFill>
                            <a:schemeClr val="bg1"/>
                          </a:solidFill>
                        </a:rPr>
                        <a:t>30</a:t>
                      </a:r>
                    </a:p>
                  </a:txBody>
                  <a:tcPr marL="112813" marR="112813"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16" name="Bevel 15">
            <a:extLst>
              <a:ext uri="{FF2B5EF4-FFF2-40B4-BE49-F238E27FC236}">
                <a16:creationId xmlns:a16="http://schemas.microsoft.com/office/drawing/2014/main" id="{2B6DA9A0-E582-B142-AB32-8511BEF27835}"/>
              </a:ext>
            </a:extLst>
          </p:cNvPr>
          <p:cNvSpPr/>
          <p:nvPr/>
        </p:nvSpPr>
        <p:spPr>
          <a:xfrm>
            <a:off x="1835506" y="120650"/>
            <a:ext cx="3176540" cy="502221"/>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Linearity to Circularity</a:t>
            </a:r>
          </a:p>
        </p:txBody>
      </p:sp>
      <p:sp>
        <p:nvSpPr>
          <p:cNvPr id="17" name="Slide Number Placeholder 16">
            <a:extLst>
              <a:ext uri="{FF2B5EF4-FFF2-40B4-BE49-F238E27FC236}">
                <a16:creationId xmlns:a16="http://schemas.microsoft.com/office/drawing/2014/main" id="{3932A48C-02F1-4E39-B351-26AB0B092A8A}"/>
              </a:ext>
            </a:extLst>
          </p:cNvPr>
          <p:cNvSpPr>
            <a:spLocks noGrp="1"/>
          </p:cNvSpPr>
          <p:nvPr>
            <p:ph type="sldNum" sz="quarter" idx="12"/>
          </p:nvPr>
        </p:nvSpPr>
        <p:spPr/>
        <p:txBody>
          <a:bodyPr/>
          <a:lstStyle/>
          <a:p>
            <a:fld id="{871FDAF4-F9BA-4E6E-AE28-9371978FF90C}" type="slidenum">
              <a:rPr lang="en-US" smtClean="0"/>
              <a:t>41</a:t>
            </a:fld>
            <a:endParaRPr lang="en-US" dirty="0"/>
          </a:p>
        </p:txBody>
      </p:sp>
    </p:spTree>
    <p:extLst>
      <p:ext uri="{BB962C8B-B14F-4D97-AF65-F5344CB8AC3E}">
        <p14:creationId xmlns:p14="http://schemas.microsoft.com/office/powerpoint/2010/main" val="902558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3">
            <a:extLst>
              <a:ext uri="{FF2B5EF4-FFF2-40B4-BE49-F238E27FC236}">
                <a16:creationId xmlns:a16="http://schemas.microsoft.com/office/drawing/2014/main" id="{70F0B164-1098-4741-B272-8D26F0C9A19B}"/>
              </a:ext>
            </a:extLst>
          </p:cNvPr>
          <p:cNvSpPr/>
          <p:nvPr/>
        </p:nvSpPr>
        <p:spPr>
          <a:xfrm>
            <a:off x="25714" y="743245"/>
            <a:ext cx="1237602" cy="1830617"/>
          </a:xfrm>
          <a:prstGeom prst="roundRect">
            <a:avLst/>
          </a:prstGeom>
          <a:solidFill>
            <a:schemeClr val="tx1"/>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r>
              <a:rPr lang="en-SG" b="1" dirty="0">
                <a:solidFill>
                  <a:schemeClr val="bg1"/>
                </a:solidFill>
                <a:latin typeface="Arial"/>
                <a:ea typeface="Calibri"/>
                <a:cs typeface="Times New Roman"/>
              </a:rPr>
              <a:t>2.1</a:t>
            </a:r>
          </a:p>
          <a:p>
            <a:pPr algn="ctr" defTabSz="1320816">
              <a:lnSpc>
                <a:spcPct val="107000"/>
              </a:lnSpc>
              <a:spcAft>
                <a:spcPts val="1121"/>
              </a:spcAft>
              <a:defRPr/>
            </a:pPr>
            <a:r>
              <a:rPr lang="en-SG" b="1" dirty="0">
                <a:solidFill>
                  <a:schemeClr val="bg1"/>
                </a:solidFill>
                <a:latin typeface="Arial"/>
                <a:ea typeface="Calibri"/>
                <a:cs typeface="Times New Roman"/>
              </a:rPr>
              <a:t>&amp;</a:t>
            </a:r>
          </a:p>
          <a:p>
            <a:pPr algn="ctr" defTabSz="1320816">
              <a:lnSpc>
                <a:spcPct val="107000"/>
              </a:lnSpc>
              <a:spcAft>
                <a:spcPts val="1121"/>
              </a:spcAft>
              <a:defRPr/>
            </a:pPr>
            <a:r>
              <a:rPr lang="en-SG" b="1" dirty="0">
                <a:solidFill>
                  <a:schemeClr val="bg1"/>
                </a:solidFill>
                <a:latin typeface="Arial"/>
                <a:ea typeface="Calibri"/>
                <a:cs typeface="Times New Roman"/>
              </a:rPr>
              <a:t>2.2</a:t>
            </a:r>
          </a:p>
        </p:txBody>
      </p:sp>
      <p:grpSp>
        <p:nvGrpSpPr>
          <p:cNvPr id="2" name="Group 1">
            <a:extLst>
              <a:ext uri="{FF2B5EF4-FFF2-40B4-BE49-F238E27FC236}">
                <a16:creationId xmlns:a16="http://schemas.microsoft.com/office/drawing/2014/main" id="{A8511C63-A28C-4670-AAD0-BB8D67861458}"/>
              </a:ext>
            </a:extLst>
          </p:cNvPr>
          <p:cNvGrpSpPr/>
          <p:nvPr/>
        </p:nvGrpSpPr>
        <p:grpSpPr>
          <a:xfrm>
            <a:off x="44765" y="2702009"/>
            <a:ext cx="2203136" cy="6682623"/>
            <a:chOff x="-5565732" y="4810408"/>
            <a:chExt cx="1485771" cy="3554220"/>
          </a:xfrm>
        </p:grpSpPr>
        <p:sp>
          <p:nvSpPr>
            <p:cNvPr id="12" name="object 5">
              <a:extLst>
                <a:ext uri="{FF2B5EF4-FFF2-40B4-BE49-F238E27FC236}">
                  <a16:creationId xmlns:a16="http://schemas.microsoft.com/office/drawing/2014/main" id="{407DC265-4278-5F48-9AB6-4FCC4DD39FA5}"/>
                </a:ext>
              </a:extLst>
            </p:cNvPr>
            <p:cNvSpPr/>
            <p:nvPr/>
          </p:nvSpPr>
          <p:spPr>
            <a:xfrm>
              <a:off x="-5565732" y="4810408"/>
              <a:ext cx="1485771" cy="3550267"/>
            </a:xfrm>
            <a:custGeom>
              <a:avLst/>
              <a:gdLst/>
              <a:ahLst/>
              <a:cxnLst/>
              <a:rect l="l" t="t" r="r" b="b"/>
              <a:pathLst>
                <a:path w="1656588" h="2121407">
                  <a:moveTo>
                    <a:pt x="1380490" y="0"/>
                  </a:moveTo>
                  <a:lnTo>
                    <a:pt x="276098" y="0"/>
                  </a:lnTo>
                  <a:lnTo>
                    <a:pt x="253453" y="914"/>
                  </a:lnTo>
                  <a:lnTo>
                    <a:pt x="209749" y="8021"/>
                  </a:lnTo>
                  <a:lnTo>
                    <a:pt x="168629" y="21691"/>
                  </a:lnTo>
                  <a:lnTo>
                    <a:pt x="130662" y="41355"/>
                  </a:lnTo>
                  <a:lnTo>
                    <a:pt x="96417" y="66447"/>
                  </a:lnTo>
                  <a:lnTo>
                    <a:pt x="66462" y="96399"/>
                  </a:lnTo>
                  <a:lnTo>
                    <a:pt x="41366" y="130642"/>
                  </a:lnTo>
                  <a:lnTo>
                    <a:pt x="21697" y="168610"/>
                  </a:lnTo>
                  <a:lnTo>
                    <a:pt x="8024" y="209734"/>
                  </a:lnTo>
                  <a:lnTo>
                    <a:pt x="915" y="253447"/>
                  </a:lnTo>
                  <a:lnTo>
                    <a:pt x="0" y="276098"/>
                  </a:lnTo>
                  <a:lnTo>
                    <a:pt x="0" y="1845310"/>
                  </a:lnTo>
                  <a:lnTo>
                    <a:pt x="3613" y="1890092"/>
                  </a:lnTo>
                  <a:lnTo>
                    <a:pt x="14075" y="1932575"/>
                  </a:lnTo>
                  <a:lnTo>
                    <a:pt x="30817" y="1972189"/>
                  </a:lnTo>
                  <a:lnTo>
                    <a:pt x="53271" y="2008366"/>
                  </a:lnTo>
                  <a:lnTo>
                    <a:pt x="80868" y="2040537"/>
                  </a:lnTo>
                  <a:lnTo>
                    <a:pt x="113039" y="2068134"/>
                  </a:lnTo>
                  <a:lnTo>
                    <a:pt x="149216" y="2090588"/>
                  </a:lnTo>
                  <a:lnTo>
                    <a:pt x="188830" y="2107331"/>
                  </a:lnTo>
                  <a:lnTo>
                    <a:pt x="231313" y="2117794"/>
                  </a:lnTo>
                  <a:lnTo>
                    <a:pt x="276098" y="2121408"/>
                  </a:lnTo>
                  <a:lnTo>
                    <a:pt x="1380490" y="2121408"/>
                  </a:lnTo>
                  <a:lnTo>
                    <a:pt x="1425284" y="2117794"/>
                  </a:lnTo>
                  <a:lnTo>
                    <a:pt x="1467774" y="2107331"/>
                  </a:lnTo>
                  <a:lnTo>
                    <a:pt x="1507391" y="2090588"/>
                  </a:lnTo>
                  <a:lnTo>
                    <a:pt x="1543568" y="2068134"/>
                  </a:lnTo>
                  <a:lnTo>
                    <a:pt x="1575736" y="2040537"/>
                  </a:lnTo>
                  <a:lnTo>
                    <a:pt x="1603329" y="2008366"/>
                  </a:lnTo>
                  <a:lnTo>
                    <a:pt x="1625778" y="1972189"/>
                  </a:lnTo>
                  <a:lnTo>
                    <a:pt x="1642516" y="1932575"/>
                  </a:lnTo>
                  <a:lnTo>
                    <a:pt x="1652975" y="1890092"/>
                  </a:lnTo>
                  <a:lnTo>
                    <a:pt x="1656588" y="1845310"/>
                  </a:lnTo>
                  <a:lnTo>
                    <a:pt x="1656588" y="276098"/>
                  </a:lnTo>
                  <a:lnTo>
                    <a:pt x="1652975" y="231303"/>
                  </a:lnTo>
                  <a:lnTo>
                    <a:pt x="1642516" y="188813"/>
                  </a:lnTo>
                  <a:lnTo>
                    <a:pt x="1625778" y="149196"/>
                  </a:lnTo>
                  <a:lnTo>
                    <a:pt x="1603329" y="113019"/>
                  </a:lnTo>
                  <a:lnTo>
                    <a:pt x="1575736" y="80851"/>
                  </a:lnTo>
                  <a:lnTo>
                    <a:pt x="1543568" y="53258"/>
                  </a:lnTo>
                  <a:lnTo>
                    <a:pt x="1507391" y="30809"/>
                  </a:lnTo>
                  <a:lnTo>
                    <a:pt x="1467774" y="14071"/>
                  </a:lnTo>
                  <a:lnTo>
                    <a:pt x="1425284" y="3612"/>
                  </a:lnTo>
                  <a:lnTo>
                    <a:pt x="1380490" y="0"/>
                  </a:lnTo>
                  <a:close/>
                </a:path>
              </a:pathLst>
            </a:custGeom>
            <a:solidFill>
              <a:srgbClr val="C5DFB4"/>
            </a:solidFill>
          </p:spPr>
          <p:txBody>
            <a:bodyPr wrap="square" lIns="0" tIns="0" rIns="0" bIns="0" rtlCol="0">
              <a:noAutofit/>
            </a:bodyPr>
            <a:lstStyle/>
            <a:p>
              <a:endParaRPr sz="1600"/>
            </a:p>
          </p:txBody>
        </p:sp>
        <p:sp>
          <p:nvSpPr>
            <p:cNvPr id="13" name="object 6">
              <a:extLst>
                <a:ext uri="{FF2B5EF4-FFF2-40B4-BE49-F238E27FC236}">
                  <a16:creationId xmlns:a16="http://schemas.microsoft.com/office/drawing/2014/main" id="{F0D2372A-DA99-1446-AA72-50F0C339DF54}"/>
                </a:ext>
              </a:extLst>
            </p:cNvPr>
            <p:cNvSpPr/>
            <p:nvPr/>
          </p:nvSpPr>
          <p:spPr>
            <a:xfrm>
              <a:off x="-5565732" y="4838235"/>
              <a:ext cx="1485771" cy="3526393"/>
            </a:xfrm>
            <a:custGeom>
              <a:avLst/>
              <a:gdLst/>
              <a:ahLst/>
              <a:cxnLst/>
              <a:rect l="l" t="t" r="r" b="b"/>
              <a:pathLst>
                <a:path w="1656588" h="2121407">
                  <a:moveTo>
                    <a:pt x="0" y="276098"/>
                  </a:moveTo>
                  <a:lnTo>
                    <a:pt x="3613" y="231303"/>
                  </a:lnTo>
                  <a:lnTo>
                    <a:pt x="14075" y="188813"/>
                  </a:lnTo>
                  <a:lnTo>
                    <a:pt x="30817" y="149196"/>
                  </a:lnTo>
                  <a:lnTo>
                    <a:pt x="53271" y="113019"/>
                  </a:lnTo>
                  <a:lnTo>
                    <a:pt x="80868" y="80851"/>
                  </a:lnTo>
                  <a:lnTo>
                    <a:pt x="113039" y="53258"/>
                  </a:lnTo>
                  <a:lnTo>
                    <a:pt x="149216" y="30809"/>
                  </a:lnTo>
                  <a:lnTo>
                    <a:pt x="188830" y="14071"/>
                  </a:lnTo>
                  <a:lnTo>
                    <a:pt x="231313" y="3612"/>
                  </a:lnTo>
                  <a:lnTo>
                    <a:pt x="276098" y="0"/>
                  </a:lnTo>
                  <a:lnTo>
                    <a:pt x="1380490" y="0"/>
                  </a:lnTo>
                  <a:lnTo>
                    <a:pt x="1425284" y="3612"/>
                  </a:lnTo>
                  <a:lnTo>
                    <a:pt x="1467774" y="14071"/>
                  </a:lnTo>
                  <a:lnTo>
                    <a:pt x="1507391" y="30809"/>
                  </a:lnTo>
                  <a:lnTo>
                    <a:pt x="1543568" y="53258"/>
                  </a:lnTo>
                  <a:lnTo>
                    <a:pt x="1575736" y="80851"/>
                  </a:lnTo>
                  <a:lnTo>
                    <a:pt x="1603329" y="113019"/>
                  </a:lnTo>
                  <a:lnTo>
                    <a:pt x="1625778" y="149196"/>
                  </a:lnTo>
                  <a:lnTo>
                    <a:pt x="1642516" y="188813"/>
                  </a:lnTo>
                  <a:lnTo>
                    <a:pt x="1652975" y="231303"/>
                  </a:lnTo>
                  <a:lnTo>
                    <a:pt x="1656588" y="276098"/>
                  </a:lnTo>
                  <a:lnTo>
                    <a:pt x="1656588" y="1845310"/>
                  </a:lnTo>
                  <a:lnTo>
                    <a:pt x="1652975" y="1890092"/>
                  </a:lnTo>
                  <a:lnTo>
                    <a:pt x="1642516" y="1932575"/>
                  </a:lnTo>
                  <a:lnTo>
                    <a:pt x="1625778" y="1972189"/>
                  </a:lnTo>
                  <a:lnTo>
                    <a:pt x="1603329" y="2008366"/>
                  </a:lnTo>
                  <a:lnTo>
                    <a:pt x="1575736" y="2040537"/>
                  </a:lnTo>
                  <a:lnTo>
                    <a:pt x="1543568" y="2068134"/>
                  </a:lnTo>
                  <a:lnTo>
                    <a:pt x="1507391" y="2090588"/>
                  </a:lnTo>
                  <a:lnTo>
                    <a:pt x="1467774" y="2107331"/>
                  </a:lnTo>
                  <a:lnTo>
                    <a:pt x="1425284" y="2117794"/>
                  </a:lnTo>
                  <a:lnTo>
                    <a:pt x="1380490" y="2121408"/>
                  </a:lnTo>
                  <a:lnTo>
                    <a:pt x="276098" y="2121408"/>
                  </a:lnTo>
                  <a:lnTo>
                    <a:pt x="231313" y="2117794"/>
                  </a:lnTo>
                  <a:lnTo>
                    <a:pt x="188830" y="2107331"/>
                  </a:lnTo>
                  <a:lnTo>
                    <a:pt x="149216" y="2090588"/>
                  </a:lnTo>
                  <a:lnTo>
                    <a:pt x="113039" y="2068134"/>
                  </a:lnTo>
                  <a:lnTo>
                    <a:pt x="80868" y="2040537"/>
                  </a:lnTo>
                  <a:lnTo>
                    <a:pt x="53271" y="2008366"/>
                  </a:lnTo>
                  <a:lnTo>
                    <a:pt x="30817" y="1972189"/>
                  </a:lnTo>
                  <a:lnTo>
                    <a:pt x="14075" y="1932575"/>
                  </a:lnTo>
                  <a:lnTo>
                    <a:pt x="3613" y="1890092"/>
                  </a:lnTo>
                  <a:lnTo>
                    <a:pt x="0" y="1845310"/>
                  </a:lnTo>
                  <a:lnTo>
                    <a:pt x="0" y="276098"/>
                  </a:lnTo>
                  <a:close/>
                </a:path>
              </a:pathLst>
            </a:custGeom>
            <a:ln w="12192">
              <a:solidFill>
                <a:srgbClr val="41709C"/>
              </a:solidFill>
            </a:ln>
          </p:spPr>
          <p:txBody>
            <a:bodyPr wrap="square" lIns="0" tIns="0" rIns="0" bIns="0" rtlCol="0">
              <a:noAutofit/>
            </a:bodyPr>
            <a:lstStyle/>
            <a:p>
              <a:endParaRPr sz="1600"/>
            </a:p>
          </p:txBody>
        </p:sp>
        <p:sp>
          <p:nvSpPr>
            <p:cNvPr id="14" name="object 7">
              <a:extLst>
                <a:ext uri="{FF2B5EF4-FFF2-40B4-BE49-F238E27FC236}">
                  <a16:creationId xmlns:a16="http://schemas.microsoft.com/office/drawing/2014/main" id="{BB413AAB-474F-3D4F-90BC-30F6A389C410}"/>
                </a:ext>
              </a:extLst>
            </p:cNvPr>
            <p:cNvSpPr txBox="1"/>
            <p:nvPr/>
          </p:nvSpPr>
          <p:spPr>
            <a:xfrm>
              <a:off x="-5481310" y="5347817"/>
              <a:ext cx="1335736" cy="950116"/>
            </a:xfrm>
            <a:prstGeom prst="rect">
              <a:avLst/>
            </a:prstGeom>
          </p:spPr>
          <p:txBody>
            <a:bodyPr vert="horz" wrap="square" lIns="0" tIns="0" rIns="0" bIns="0" rtlCol="0">
              <a:noAutofit/>
            </a:bodyPr>
            <a:lstStyle/>
            <a:p>
              <a:pPr marL="18345" marR="18345" indent="6420" algn="ctr"/>
              <a:r>
                <a:rPr sz="1600" b="1" dirty="0">
                  <a:latin typeface="Calibri"/>
                  <a:cs typeface="Calibri"/>
                </a:rPr>
                <a:t>M</a:t>
              </a:r>
              <a:r>
                <a:rPr sz="1600" b="1" spc="-15" dirty="0">
                  <a:latin typeface="Calibri"/>
                  <a:cs typeface="Calibri"/>
                </a:rPr>
                <a:t>eth</a:t>
              </a:r>
              <a:r>
                <a:rPr sz="1600" b="1" spc="-7" dirty="0">
                  <a:latin typeface="Calibri"/>
                  <a:cs typeface="Calibri"/>
                </a:rPr>
                <a:t>o</a:t>
              </a:r>
              <a:r>
                <a:rPr sz="1600" b="1" spc="-15" dirty="0">
                  <a:latin typeface="Calibri"/>
                  <a:cs typeface="Calibri"/>
                </a:rPr>
                <a:t>d</a:t>
              </a:r>
              <a:r>
                <a:rPr sz="1600" b="1" spc="-29" dirty="0">
                  <a:latin typeface="Calibri"/>
                  <a:cs typeface="Calibri"/>
                </a:rPr>
                <a:t>o</a:t>
              </a:r>
              <a:r>
                <a:rPr sz="1600" b="1" spc="-7" dirty="0">
                  <a:latin typeface="Calibri"/>
                  <a:cs typeface="Calibri"/>
                </a:rPr>
                <a:t>l</a:t>
              </a:r>
              <a:r>
                <a:rPr sz="1600" b="1" spc="-29" dirty="0">
                  <a:latin typeface="Calibri"/>
                  <a:cs typeface="Calibri"/>
                </a:rPr>
                <a:t>o</a:t>
              </a:r>
              <a:r>
                <a:rPr sz="1600" b="1" spc="-15" dirty="0">
                  <a:latin typeface="Calibri"/>
                  <a:cs typeface="Calibri"/>
                </a:rPr>
                <a:t>gy</a:t>
              </a:r>
              <a:r>
                <a:rPr sz="1600" b="1" spc="-7" dirty="0">
                  <a:latin typeface="Calibri"/>
                  <a:cs typeface="Calibri"/>
                </a:rPr>
                <a:t> </a:t>
              </a:r>
              <a:r>
                <a:rPr sz="1600" b="1" spc="-43" dirty="0">
                  <a:latin typeface="Calibri"/>
                  <a:cs typeface="Calibri"/>
                </a:rPr>
                <a:t>f</a:t>
              </a:r>
              <a:r>
                <a:rPr sz="1600" b="1" dirty="0">
                  <a:latin typeface="Calibri"/>
                  <a:cs typeface="Calibri"/>
                </a:rPr>
                <a:t>or</a:t>
              </a:r>
              <a:r>
                <a:rPr sz="1600" b="1" spc="-7" dirty="0">
                  <a:latin typeface="Calibri"/>
                  <a:cs typeface="Calibri"/>
                </a:rPr>
                <a:t> </a:t>
              </a:r>
              <a:r>
                <a:rPr sz="1600" b="1" spc="-137" dirty="0">
                  <a:latin typeface="Calibri"/>
                  <a:cs typeface="Calibri"/>
                </a:rPr>
                <a:t>V</a:t>
              </a:r>
              <a:r>
                <a:rPr sz="1600" b="1" spc="-15" dirty="0">
                  <a:latin typeface="Calibri"/>
                  <a:cs typeface="Calibri"/>
                </a:rPr>
                <a:t>ali</a:t>
              </a:r>
              <a:r>
                <a:rPr sz="1600" b="1" spc="-7" dirty="0">
                  <a:latin typeface="Calibri"/>
                  <a:cs typeface="Calibri"/>
                </a:rPr>
                <a:t>d</a:t>
              </a:r>
              <a:r>
                <a:rPr sz="1600" b="1" spc="-36" dirty="0">
                  <a:latin typeface="Calibri"/>
                  <a:cs typeface="Calibri"/>
                </a:rPr>
                <a:t>a</a:t>
              </a:r>
              <a:r>
                <a:rPr sz="1600" b="1" spc="-15" dirty="0">
                  <a:latin typeface="Calibri"/>
                  <a:cs typeface="Calibri"/>
                </a:rPr>
                <a:t>ti</a:t>
              </a:r>
              <a:r>
                <a:rPr sz="1600" b="1" spc="-29" dirty="0">
                  <a:latin typeface="Calibri"/>
                  <a:cs typeface="Calibri"/>
                </a:rPr>
                <a:t>o</a:t>
              </a:r>
              <a:r>
                <a:rPr sz="1600" b="1" spc="-15" dirty="0">
                  <a:latin typeface="Calibri"/>
                  <a:cs typeface="Calibri"/>
                </a:rPr>
                <a:t>n</a:t>
              </a:r>
              <a:endParaRPr lang="en-US" sz="1600" b="1" spc="-15" dirty="0">
                <a:latin typeface="Calibri"/>
                <a:cs typeface="Calibri"/>
              </a:endParaRPr>
            </a:p>
            <a:p>
              <a:pPr marL="18345" marR="18345" indent="6420" algn="ctr"/>
              <a:r>
                <a:rPr lang="en-IN" sz="1600" b="1" spc="-15" dirty="0">
                  <a:latin typeface="Calibri"/>
                  <a:cs typeface="Calibri"/>
                </a:rPr>
                <a:t>Only for Qtr-3</a:t>
              </a:r>
              <a:endParaRPr sz="1600" dirty="0">
                <a:latin typeface="Calibri"/>
                <a:cs typeface="Calibri"/>
              </a:endParaRPr>
            </a:p>
          </p:txBody>
        </p:sp>
        <p:sp>
          <p:nvSpPr>
            <p:cNvPr id="16" name="object 8">
              <a:extLst>
                <a:ext uri="{FF2B5EF4-FFF2-40B4-BE49-F238E27FC236}">
                  <a16:creationId xmlns:a16="http://schemas.microsoft.com/office/drawing/2014/main" id="{AC5B395E-7BEB-4F4F-81DD-AE0AA113A174}"/>
                </a:ext>
              </a:extLst>
            </p:cNvPr>
            <p:cNvSpPr txBox="1"/>
            <p:nvPr/>
          </p:nvSpPr>
          <p:spPr>
            <a:xfrm>
              <a:off x="-5418731" y="7008608"/>
              <a:ext cx="1188024" cy="1217680"/>
            </a:xfrm>
            <a:prstGeom prst="rect">
              <a:avLst/>
            </a:prstGeom>
          </p:spPr>
          <p:txBody>
            <a:bodyPr vert="horz" wrap="square" lIns="0" tIns="0" rIns="0" bIns="0" rtlCol="0">
              <a:noAutofit/>
            </a:bodyPr>
            <a:lstStyle/>
            <a:p>
              <a:pPr marL="1835" algn="ctr"/>
              <a:r>
                <a:rPr sz="1600" b="1" spc="-15" dirty="0">
                  <a:solidFill>
                    <a:srgbClr val="FF0000"/>
                  </a:solidFill>
                  <a:latin typeface="Calibri"/>
                  <a:cs typeface="Calibri"/>
                </a:rPr>
                <a:t>100%</a:t>
              </a:r>
              <a:endParaRPr sz="1600" dirty="0">
                <a:latin typeface="Calibri"/>
                <a:cs typeface="Calibri"/>
              </a:endParaRPr>
            </a:p>
            <a:p>
              <a:pPr algn="ctr">
                <a:lnSpc>
                  <a:spcPct val="100000"/>
                </a:lnSpc>
              </a:pPr>
              <a:r>
                <a:rPr lang="en-US" sz="1600" b="1" spc="-22" dirty="0">
                  <a:solidFill>
                    <a:srgbClr val="FF0000"/>
                  </a:solidFill>
                  <a:latin typeface="Calibri"/>
                  <a:cs typeface="Calibri"/>
                </a:rPr>
                <a:t>Direct Observation</a:t>
              </a:r>
              <a:endParaRPr sz="1600" dirty="0">
                <a:latin typeface="Calibri"/>
                <a:cs typeface="Calibri"/>
              </a:endParaRPr>
            </a:p>
          </p:txBody>
        </p:sp>
      </p:grpSp>
      <p:sp>
        <p:nvSpPr>
          <p:cNvPr id="15" name="Rounded Rectangle 14">
            <a:extLst>
              <a:ext uri="{FF2B5EF4-FFF2-40B4-BE49-F238E27FC236}">
                <a16:creationId xmlns:a16="http://schemas.microsoft.com/office/drawing/2014/main" id="{07721CA5-215A-F646-A9A0-229DDD464D6A}"/>
              </a:ext>
            </a:extLst>
          </p:cNvPr>
          <p:cNvSpPr/>
          <p:nvPr/>
        </p:nvSpPr>
        <p:spPr>
          <a:xfrm>
            <a:off x="1339517" y="714762"/>
            <a:ext cx="5453252" cy="879951"/>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kern="0" dirty="0">
                <a:solidFill>
                  <a:srgbClr val="000000"/>
                </a:solidFill>
                <a:ea typeface="Calibri"/>
                <a:cs typeface="Arial"/>
              </a:rPr>
              <a:t>Percentage of Wet waste processing capacity of functional plants (out of the total wet waste collected)</a:t>
            </a:r>
          </a:p>
        </p:txBody>
      </p:sp>
      <p:sp>
        <p:nvSpPr>
          <p:cNvPr id="20" name="Rounded Rectangle 19">
            <a:extLst>
              <a:ext uri="{FF2B5EF4-FFF2-40B4-BE49-F238E27FC236}">
                <a16:creationId xmlns:a16="http://schemas.microsoft.com/office/drawing/2014/main" id="{F9E9EC92-4C58-C742-A94B-DC8522557358}"/>
              </a:ext>
            </a:extLst>
          </p:cNvPr>
          <p:cNvSpPr/>
          <p:nvPr/>
        </p:nvSpPr>
        <p:spPr>
          <a:xfrm>
            <a:off x="1339516" y="1859012"/>
            <a:ext cx="5453252" cy="786125"/>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kern="0" dirty="0">
                <a:solidFill>
                  <a:srgbClr val="000000"/>
                </a:solidFill>
                <a:ea typeface="Calibri"/>
                <a:cs typeface="Arial"/>
              </a:rPr>
              <a:t>Percentage of </a:t>
            </a:r>
            <a:r>
              <a:rPr lang="en-US" b="1" kern="0" dirty="0">
                <a:solidFill>
                  <a:srgbClr val="000000"/>
                </a:solidFill>
                <a:ea typeface="Calibri"/>
                <a:cs typeface="Arial"/>
              </a:rPr>
              <a:t>wet waste being processed (out of total wet waste collected)</a:t>
            </a:r>
            <a:endParaRPr lang="en-SG" kern="0" dirty="0">
              <a:solidFill>
                <a:sysClr val="window" lastClr="FFFFFF"/>
              </a:solidFill>
              <a:ea typeface="Calibri"/>
              <a:cs typeface="Arial"/>
            </a:endParaRPr>
          </a:p>
        </p:txBody>
      </p:sp>
      <p:sp>
        <p:nvSpPr>
          <p:cNvPr id="32" name="object 11">
            <a:extLst>
              <a:ext uri="{FF2B5EF4-FFF2-40B4-BE49-F238E27FC236}">
                <a16:creationId xmlns:a16="http://schemas.microsoft.com/office/drawing/2014/main" id="{493CB57F-A755-0147-AA7A-27894C7EDB79}"/>
              </a:ext>
            </a:extLst>
          </p:cNvPr>
          <p:cNvSpPr txBox="1"/>
          <p:nvPr/>
        </p:nvSpPr>
        <p:spPr>
          <a:xfrm>
            <a:off x="2463836" y="2680375"/>
            <a:ext cx="4224215" cy="6704257"/>
          </a:xfrm>
          <a:prstGeom prst="rect">
            <a:avLst/>
          </a:prstGeom>
          <a:solidFill>
            <a:schemeClr val="accent6">
              <a:lumMod val="40000"/>
              <a:lumOff val="60000"/>
            </a:schemeClr>
          </a:solidFill>
          <a:ln w="28575">
            <a:solidFill>
              <a:schemeClr val="accent1"/>
            </a:solidFill>
          </a:ln>
        </p:spPr>
        <p:txBody>
          <a:bodyPr vert="horz" wrap="square" lIns="0" tIns="0" rIns="0" bIns="0" rtlCol="0">
            <a:noAutofit/>
          </a:bodyPr>
          <a:lstStyle/>
          <a:p>
            <a:pPr marL="513651" marR="18345" indent="-495307">
              <a:buFont typeface="Calibri"/>
              <a:buAutoNum type="arabicPeriod"/>
              <a:tabLst>
                <a:tab pos="512734" algn="l"/>
              </a:tabLst>
            </a:pPr>
            <a:r>
              <a:rPr sz="1600" spc="-15" dirty="0">
                <a:latin typeface="Calibri"/>
                <a:cs typeface="Calibri"/>
              </a:rPr>
              <a:t>On</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bas</a:t>
            </a:r>
            <a:r>
              <a:rPr sz="1600" dirty="0">
                <a:latin typeface="Calibri"/>
                <a:cs typeface="Calibri"/>
              </a:rPr>
              <a:t>i</a:t>
            </a:r>
            <a:r>
              <a:rPr sz="1600" spc="-15" dirty="0">
                <a:latin typeface="Calibri"/>
                <a:cs typeface="Calibri"/>
              </a:rPr>
              <a:t>s</a:t>
            </a:r>
            <a:r>
              <a:rPr sz="1600" spc="-22" dirty="0">
                <a:latin typeface="Calibri"/>
                <a:cs typeface="Calibri"/>
              </a:rPr>
              <a:t> </a:t>
            </a:r>
            <a:r>
              <a:rPr sz="1600" spc="-15" dirty="0">
                <a:latin typeface="Calibri"/>
                <a:cs typeface="Calibri"/>
              </a:rPr>
              <a:t>of</a:t>
            </a:r>
            <a:r>
              <a:rPr sz="1600" spc="15" dirty="0">
                <a:latin typeface="Calibri"/>
                <a:cs typeface="Calibri"/>
              </a:rPr>
              <a:t> </a:t>
            </a:r>
            <a:r>
              <a:rPr sz="1600" spc="-15" dirty="0">
                <a:latin typeface="Calibri"/>
                <a:cs typeface="Calibri"/>
              </a:rPr>
              <a:t>the</a:t>
            </a:r>
            <a:r>
              <a:rPr sz="1600" spc="-7" dirty="0">
                <a:latin typeface="Calibri"/>
                <a:cs typeface="Calibri"/>
              </a:rPr>
              <a:t> l</a:t>
            </a:r>
            <a:r>
              <a:rPr sz="1600" dirty="0">
                <a:latin typeface="Calibri"/>
                <a:cs typeface="Calibri"/>
              </a:rPr>
              <a:t>i</a:t>
            </a:r>
            <a:r>
              <a:rPr sz="1600" spc="-36" dirty="0">
                <a:latin typeface="Calibri"/>
                <a:cs typeface="Calibri"/>
              </a:rPr>
              <a:t>s</a:t>
            </a:r>
            <a:r>
              <a:rPr sz="1600" spc="-15" dirty="0">
                <a:latin typeface="Calibri"/>
                <a:cs typeface="Calibri"/>
              </a:rPr>
              <a:t>t</a:t>
            </a:r>
            <a:r>
              <a:rPr sz="1600" spc="-36" dirty="0">
                <a:latin typeface="Calibri"/>
                <a:cs typeface="Calibri"/>
              </a:rPr>
              <a:t> </a:t>
            </a:r>
            <a:r>
              <a:rPr sz="1600" spc="-15" dirty="0">
                <a:latin typeface="Calibri"/>
                <a:cs typeface="Calibri"/>
              </a:rPr>
              <a:t>of</a:t>
            </a:r>
            <a:r>
              <a:rPr sz="1600" spc="15"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p</a:t>
            </a:r>
            <a:r>
              <a:rPr sz="1600" spc="-58" dirty="0">
                <a:latin typeface="Calibri"/>
                <a:cs typeface="Calibri"/>
              </a:rPr>
              <a:t>r</a:t>
            </a:r>
            <a:r>
              <a:rPr sz="1600" spc="-15" dirty="0">
                <a:latin typeface="Calibri"/>
                <a:cs typeface="Calibri"/>
              </a:rPr>
              <a:t>oc</a:t>
            </a:r>
            <a:r>
              <a:rPr sz="1600" spc="-29" dirty="0">
                <a:latin typeface="Calibri"/>
                <a:cs typeface="Calibri"/>
              </a:rPr>
              <a:t>e</a:t>
            </a:r>
            <a:r>
              <a:rPr sz="1600" spc="-15" dirty="0">
                <a:latin typeface="Calibri"/>
                <a:cs typeface="Calibri"/>
              </a:rPr>
              <a:t>ssing</a:t>
            </a:r>
            <a:r>
              <a:rPr sz="1600" spc="15" dirty="0">
                <a:latin typeface="Calibri"/>
                <a:cs typeface="Calibri"/>
              </a:rPr>
              <a:t> </a:t>
            </a:r>
            <a:r>
              <a:rPr sz="1600" spc="-58" dirty="0">
                <a:latin typeface="Calibri"/>
                <a:cs typeface="Calibri"/>
              </a:rPr>
              <a:t>f</a:t>
            </a:r>
            <a:r>
              <a:rPr sz="1600" spc="-15" dirty="0">
                <a:latin typeface="Calibri"/>
                <a:cs typeface="Calibri"/>
              </a:rPr>
              <a:t>acilities</a:t>
            </a:r>
            <a:r>
              <a:rPr sz="1600" spc="-29" dirty="0">
                <a:latin typeface="Calibri"/>
                <a:cs typeface="Calibri"/>
              </a:rPr>
              <a:t>/</a:t>
            </a:r>
            <a:r>
              <a:rPr sz="1600" spc="-15" dirty="0">
                <a:latin typeface="Calibri"/>
                <a:cs typeface="Calibri"/>
              </a:rPr>
              <a:t>p</a:t>
            </a:r>
            <a:r>
              <a:rPr sz="1600" dirty="0">
                <a:latin typeface="Calibri"/>
                <a:cs typeface="Calibri"/>
              </a:rPr>
              <a:t>l</a:t>
            </a:r>
            <a:r>
              <a:rPr sz="1600" spc="-29" dirty="0">
                <a:latin typeface="Calibri"/>
                <a:cs typeface="Calibri"/>
              </a:rPr>
              <a:t>a</a:t>
            </a:r>
            <a:r>
              <a:rPr sz="1600" spc="-36" dirty="0">
                <a:latin typeface="Calibri"/>
                <a:cs typeface="Calibri"/>
              </a:rPr>
              <a:t>n</a:t>
            </a:r>
            <a:r>
              <a:rPr sz="1600" spc="-29" dirty="0">
                <a:latin typeface="Calibri"/>
                <a:cs typeface="Calibri"/>
              </a:rPr>
              <a:t>t</a:t>
            </a:r>
            <a:r>
              <a:rPr sz="1600" spc="-15" dirty="0">
                <a:latin typeface="Calibri"/>
                <a:cs typeface="Calibri"/>
              </a:rPr>
              <a:t>s</a:t>
            </a:r>
            <a:r>
              <a:rPr sz="1600" spc="-36" dirty="0">
                <a:latin typeface="Calibri"/>
                <a:cs typeface="Calibri"/>
              </a:rPr>
              <a:t> </a:t>
            </a:r>
            <a:r>
              <a:rPr sz="1600" spc="-15" dirty="0">
                <a:latin typeface="Calibri"/>
                <a:cs typeface="Calibri"/>
              </a:rPr>
              <a:t>upd</a:t>
            </a:r>
            <a:r>
              <a:rPr sz="1600" spc="-29" dirty="0">
                <a:latin typeface="Calibri"/>
                <a:cs typeface="Calibri"/>
              </a:rPr>
              <a:t>at</a:t>
            </a:r>
            <a:r>
              <a:rPr sz="1600" spc="-15" dirty="0">
                <a:latin typeface="Calibri"/>
                <a:cs typeface="Calibri"/>
              </a:rPr>
              <a:t>ed</a:t>
            </a:r>
            <a:r>
              <a:rPr sz="1600" spc="-43" dirty="0">
                <a:latin typeface="Calibri"/>
                <a:cs typeface="Calibri"/>
              </a:rPr>
              <a:t> </a:t>
            </a:r>
            <a:r>
              <a:rPr sz="1600" spc="-36" dirty="0">
                <a:latin typeface="Calibri"/>
                <a:cs typeface="Calibri"/>
              </a:rPr>
              <a:t>b</a:t>
            </a:r>
            <a:r>
              <a:rPr sz="1600" spc="-15" dirty="0">
                <a:latin typeface="Calibri"/>
                <a:cs typeface="Calibri"/>
              </a:rPr>
              <a:t>y</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ULB in</a:t>
            </a:r>
            <a:r>
              <a:rPr sz="1600" spc="-7" dirty="0">
                <a:latin typeface="Calibri"/>
                <a:cs typeface="Calibri"/>
              </a:rPr>
              <a:t> </a:t>
            </a:r>
            <a:r>
              <a:rPr sz="1600" spc="-15" dirty="0">
                <a:latin typeface="Calibri"/>
                <a:cs typeface="Calibri"/>
              </a:rPr>
              <a:t>the</a:t>
            </a:r>
            <a:r>
              <a:rPr sz="1600" spc="-7" dirty="0">
                <a:latin typeface="Calibri"/>
                <a:cs typeface="Calibri"/>
              </a:rPr>
              <a:t> </a:t>
            </a:r>
            <a:r>
              <a:rPr sz="1600" spc="-22" dirty="0">
                <a:latin typeface="Calibri"/>
                <a:cs typeface="Calibri"/>
              </a:rPr>
              <a:t>M</a:t>
            </a:r>
            <a:r>
              <a:rPr sz="1600" dirty="0">
                <a:latin typeface="Calibri"/>
                <a:cs typeface="Calibri"/>
              </a:rPr>
              <a:t>I</a:t>
            </a:r>
            <a:r>
              <a:rPr sz="1600" spc="-15" dirty="0">
                <a:latin typeface="Calibri"/>
                <a:cs typeface="Calibri"/>
              </a:rPr>
              <a:t>S,</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assessor</a:t>
            </a:r>
            <a:r>
              <a:rPr sz="1600" spc="36"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vis</a:t>
            </a:r>
            <a:r>
              <a:rPr sz="1600" dirty="0">
                <a:latin typeface="Calibri"/>
                <a:cs typeface="Calibri"/>
              </a:rPr>
              <a:t>i</a:t>
            </a:r>
            <a:r>
              <a:rPr sz="1600" spc="-15" dirty="0">
                <a:latin typeface="Calibri"/>
                <a:cs typeface="Calibri"/>
              </a:rPr>
              <a:t>t</a:t>
            </a:r>
            <a:r>
              <a:rPr sz="1600" spc="-36" dirty="0">
                <a:latin typeface="Calibri"/>
                <a:cs typeface="Calibri"/>
              </a:rPr>
              <a:t> </a:t>
            </a:r>
            <a:r>
              <a:rPr sz="1600" spc="-15" dirty="0">
                <a:latin typeface="Calibri"/>
                <a:cs typeface="Calibri"/>
              </a:rPr>
              <a:t>a</a:t>
            </a:r>
            <a:r>
              <a:rPr sz="1600" dirty="0">
                <a:latin typeface="Calibri"/>
                <a:cs typeface="Calibri"/>
              </a:rPr>
              <a:t>l</a:t>
            </a:r>
            <a:r>
              <a:rPr sz="1600" spc="-7" dirty="0">
                <a:latin typeface="Calibri"/>
                <a:cs typeface="Calibri"/>
              </a:rPr>
              <a:t>l</a:t>
            </a:r>
            <a:r>
              <a:rPr sz="1600" spc="-15" dirty="0">
                <a:latin typeface="Calibri"/>
                <a:cs typeface="Calibri"/>
              </a:rPr>
              <a:t> p</a:t>
            </a:r>
            <a:r>
              <a:rPr sz="1600" dirty="0">
                <a:latin typeface="Calibri"/>
                <a:cs typeface="Calibri"/>
              </a:rPr>
              <a:t>l</a:t>
            </a:r>
            <a:r>
              <a:rPr sz="1600" spc="-15" dirty="0">
                <a:latin typeface="Calibri"/>
                <a:cs typeface="Calibri"/>
              </a:rPr>
              <a:t>a</a:t>
            </a:r>
            <a:r>
              <a:rPr sz="1600" spc="-29" dirty="0">
                <a:latin typeface="Calibri"/>
                <a:cs typeface="Calibri"/>
              </a:rPr>
              <a:t>n</a:t>
            </a:r>
            <a:r>
              <a:rPr sz="1600" spc="87" dirty="0">
                <a:latin typeface="Calibri"/>
                <a:cs typeface="Calibri"/>
              </a:rPr>
              <a:t>t</a:t>
            </a:r>
            <a:r>
              <a:rPr sz="1600" spc="-15" dirty="0">
                <a:latin typeface="Calibri"/>
                <a:cs typeface="Calibri"/>
              </a:rPr>
              <a:t>s wi</a:t>
            </a:r>
            <a:r>
              <a:rPr sz="1600" spc="-7" dirty="0">
                <a:latin typeface="Calibri"/>
                <a:cs typeface="Calibri"/>
              </a:rPr>
              <a:t>t</a:t>
            </a:r>
            <a:r>
              <a:rPr sz="1600" spc="-15" dirty="0">
                <a:latin typeface="Calibri"/>
                <a:cs typeface="Calibri"/>
              </a:rPr>
              <a:t>h</a:t>
            </a:r>
            <a:r>
              <a:rPr sz="1600" spc="-7" dirty="0">
                <a:latin typeface="Calibri"/>
                <a:cs typeface="Calibri"/>
              </a:rPr>
              <a:t> </a:t>
            </a:r>
            <a:r>
              <a:rPr sz="1600" spc="-15" dirty="0">
                <a:latin typeface="Calibri"/>
                <a:cs typeface="Calibri"/>
              </a:rPr>
              <a:t>&gt;</a:t>
            </a:r>
            <a:r>
              <a:rPr sz="1600" spc="-29" dirty="0">
                <a:latin typeface="Calibri"/>
                <a:cs typeface="Calibri"/>
              </a:rPr>
              <a:t>5</a:t>
            </a:r>
            <a:r>
              <a:rPr sz="1600" spc="-22" dirty="0">
                <a:latin typeface="Calibri"/>
                <a:cs typeface="Calibri"/>
              </a:rPr>
              <a:t>MT</a:t>
            </a:r>
            <a:r>
              <a:rPr sz="1600" spc="15" dirty="0">
                <a:latin typeface="Calibri"/>
                <a:cs typeface="Calibri"/>
              </a:rPr>
              <a:t> </a:t>
            </a:r>
            <a:r>
              <a:rPr sz="1600" spc="-36" dirty="0">
                <a:latin typeface="Calibri"/>
                <a:cs typeface="Calibri"/>
              </a:rPr>
              <a:t>c</a:t>
            </a:r>
            <a:r>
              <a:rPr sz="1600" spc="-15" dirty="0">
                <a:latin typeface="Calibri"/>
                <a:cs typeface="Calibri"/>
              </a:rPr>
              <a:t>apacity</a:t>
            </a:r>
            <a:r>
              <a:rPr sz="1600" spc="-43" dirty="0">
                <a:latin typeface="Calibri"/>
                <a:cs typeface="Calibri"/>
              </a:rPr>
              <a:t> </a:t>
            </a:r>
            <a:r>
              <a:rPr sz="1600" spc="-15" dirty="0">
                <a:latin typeface="Calibri"/>
                <a:cs typeface="Calibri"/>
              </a:rPr>
              <a:t>and</a:t>
            </a:r>
            <a:r>
              <a:rPr sz="1600" spc="-7" dirty="0">
                <a:latin typeface="Calibri"/>
                <a:cs typeface="Calibri"/>
              </a:rPr>
              <a:t> </a:t>
            </a:r>
            <a:r>
              <a:rPr sz="1600" spc="-15" dirty="0">
                <a:latin typeface="Calibri"/>
                <a:cs typeface="Calibri"/>
              </a:rPr>
              <a:t>2</a:t>
            </a:r>
            <a:r>
              <a:rPr sz="1600" spc="-29" dirty="0">
                <a:latin typeface="Calibri"/>
                <a:cs typeface="Calibri"/>
              </a:rPr>
              <a:t>5</a:t>
            </a:r>
            <a:r>
              <a:rPr sz="1600" spc="-22" dirty="0">
                <a:latin typeface="Calibri"/>
                <a:cs typeface="Calibri"/>
              </a:rPr>
              <a:t>%</a:t>
            </a:r>
            <a:r>
              <a:rPr sz="1600" spc="29" dirty="0">
                <a:latin typeface="Calibri"/>
                <a:cs typeface="Calibri"/>
              </a:rPr>
              <a:t> </a:t>
            </a:r>
            <a:r>
              <a:rPr sz="1600" spc="-15" dirty="0">
                <a:latin typeface="Calibri"/>
                <a:cs typeface="Calibri"/>
              </a:rPr>
              <a:t>p</a:t>
            </a:r>
            <a:r>
              <a:rPr sz="1600" spc="-58" dirty="0">
                <a:latin typeface="Calibri"/>
                <a:cs typeface="Calibri"/>
              </a:rPr>
              <a:t>r</a:t>
            </a:r>
            <a:r>
              <a:rPr sz="1600" spc="-15" dirty="0">
                <a:latin typeface="Calibri"/>
                <a:cs typeface="Calibri"/>
              </a:rPr>
              <a:t>oc</a:t>
            </a:r>
            <a:r>
              <a:rPr sz="1600" spc="-29" dirty="0">
                <a:latin typeface="Calibri"/>
                <a:cs typeface="Calibri"/>
              </a:rPr>
              <a:t>e</a:t>
            </a:r>
            <a:r>
              <a:rPr sz="1600" spc="-15" dirty="0">
                <a:latin typeface="Calibri"/>
                <a:cs typeface="Calibri"/>
              </a:rPr>
              <a:t>ssing</a:t>
            </a:r>
            <a:r>
              <a:rPr sz="1600" spc="15" dirty="0">
                <a:latin typeface="Calibri"/>
                <a:cs typeface="Calibri"/>
              </a:rPr>
              <a:t> </a:t>
            </a:r>
            <a:r>
              <a:rPr sz="1600" spc="-58" dirty="0">
                <a:latin typeface="Calibri"/>
                <a:cs typeface="Calibri"/>
              </a:rPr>
              <a:t>f</a:t>
            </a:r>
            <a:r>
              <a:rPr sz="1600" spc="-15" dirty="0">
                <a:latin typeface="Calibri"/>
                <a:cs typeface="Calibri"/>
              </a:rPr>
              <a:t>acilities</a:t>
            </a:r>
            <a:r>
              <a:rPr sz="1600" spc="-43" dirty="0">
                <a:latin typeface="Calibri"/>
                <a:cs typeface="Calibri"/>
              </a:rPr>
              <a:t> </a:t>
            </a:r>
            <a:r>
              <a:rPr sz="1600" spc="-15" dirty="0">
                <a:latin typeface="Calibri"/>
                <a:cs typeface="Calibri"/>
              </a:rPr>
              <a:t>wi</a:t>
            </a:r>
            <a:r>
              <a:rPr sz="1600" spc="-7" dirty="0">
                <a:latin typeface="Calibri"/>
                <a:cs typeface="Calibri"/>
              </a:rPr>
              <a:t>t</a:t>
            </a:r>
            <a:r>
              <a:rPr sz="1600" spc="-15" dirty="0">
                <a:latin typeface="Calibri"/>
                <a:cs typeface="Calibri"/>
              </a:rPr>
              <a:t>h</a:t>
            </a:r>
            <a:r>
              <a:rPr sz="1600" spc="-7" dirty="0">
                <a:latin typeface="Calibri"/>
                <a:cs typeface="Calibri"/>
              </a:rPr>
              <a:t> </a:t>
            </a:r>
            <a:r>
              <a:rPr sz="1600" spc="-15" dirty="0">
                <a:latin typeface="Calibri"/>
                <a:cs typeface="Calibri"/>
              </a:rPr>
              <a:t>&lt;</a:t>
            </a:r>
            <a:r>
              <a:rPr sz="1600" spc="-29" dirty="0">
                <a:latin typeface="Calibri"/>
                <a:cs typeface="Calibri"/>
              </a:rPr>
              <a:t>5</a:t>
            </a:r>
            <a:r>
              <a:rPr sz="1600" spc="-22" dirty="0">
                <a:latin typeface="Calibri"/>
                <a:cs typeface="Calibri"/>
              </a:rPr>
              <a:t>MT </a:t>
            </a:r>
            <a:r>
              <a:rPr sz="1600" spc="-43" dirty="0">
                <a:latin typeface="Calibri"/>
                <a:cs typeface="Calibri"/>
              </a:rPr>
              <a:t>c</a:t>
            </a:r>
            <a:r>
              <a:rPr sz="1600" spc="-15" dirty="0">
                <a:latin typeface="Calibri"/>
                <a:cs typeface="Calibri"/>
              </a:rPr>
              <a:t>apacit</a:t>
            </a:r>
            <a:r>
              <a:rPr sz="1600" spc="-180" dirty="0">
                <a:latin typeface="Calibri"/>
                <a:cs typeface="Calibri"/>
              </a:rPr>
              <a:t>y</a:t>
            </a:r>
            <a:r>
              <a:rPr sz="1600" spc="-7" dirty="0">
                <a:latin typeface="Calibri"/>
                <a:cs typeface="Calibri"/>
              </a:rPr>
              <a:t>.</a:t>
            </a:r>
            <a:endParaRPr sz="1600" dirty="0">
              <a:latin typeface="Calibri"/>
              <a:cs typeface="Calibri"/>
            </a:endParaRPr>
          </a:p>
          <a:p>
            <a:pPr marL="513651" indent="-495307">
              <a:buFont typeface="Calibri"/>
              <a:buAutoNum type="arabicPeriod"/>
              <a:tabLst>
                <a:tab pos="512734" algn="l"/>
              </a:tabLst>
            </a:pPr>
            <a:r>
              <a:rPr sz="1600" spc="-224" dirty="0">
                <a:latin typeface="Calibri"/>
                <a:cs typeface="Calibri"/>
              </a:rPr>
              <a:t>T</a:t>
            </a:r>
            <a:r>
              <a:rPr sz="1600" spc="-15" dirty="0">
                <a:latin typeface="Calibri"/>
                <a:cs typeface="Calibri"/>
              </a:rPr>
              <a:t>o</a:t>
            </a:r>
            <a:r>
              <a:rPr sz="1600" spc="7" dirty="0">
                <a:latin typeface="Calibri"/>
                <a:cs typeface="Calibri"/>
              </a:rPr>
              <a:t> </a:t>
            </a:r>
            <a:r>
              <a:rPr sz="1600" spc="-15" dirty="0">
                <a:latin typeface="Calibri"/>
                <a:cs typeface="Calibri"/>
              </a:rPr>
              <a:t>asce</a:t>
            </a:r>
            <a:r>
              <a:rPr sz="1600" spc="-29" dirty="0">
                <a:latin typeface="Calibri"/>
                <a:cs typeface="Calibri"/>
              </a:rPr>
              <a:t>r</a:t>
            </a:r>
            <a:r>
              <a:rPr sz="1600" spc="-43" dirty="0">
                <a:latin typeface="Calibri"/>
                <a:cs typeface="Calibri"/>
              </a:rPr>
              <a:t>t</a:t>
            </a:r>
            <a:r>
              <a:rPr sz="1600" spc="-15" dirty="0">
                <a:latin typeface="Calibri"/>
                <a:cs typeface="Calibri"/>
              </a:rPr>
              <a:t>a</a:t>
            </a:r>
            <a:r>
              <a:rPr sz="1600" dirty="0">
                <a:latin typeface="Calibri"/>
                <a:cs typeface="Calibri"/>
              </a:rPr>
              <a:t>i</a:t>
            </a:r>
            <a:r>
              <a:rPr sz="1600" spc="-15" dirty="0">
                <a:latin typeface="Calibri"/>
                <a:cs typeface="Calibri"/>
              </a:rPr>
              <a:t>n</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p</a:t>
            </a:r>
            <a:r>
              <a:rPr sz="1600" spc="-58" dirty="0">
                <a:latin typeface="Calibri"/>
                <a:cs typeface="Calibri"/>
              </a:rPr>
              <a:t>r</a:t>
            </a:r>
            <a:r>
              <a:rPr sz="1600" spc="-15" dirty="0">
                <a:latin typeface="Calibri"/>
                <a:cs typeface="Calibri"/>
              </a:rPr>
              <a:t>og</a:t>
            </a:r>
            <a:r>
              <a:rPr sz="1600" spc="-50" dirty="0">
                <a:latin typeface="Calibri"/>
                <a:cs typeface="Calibri"/>
              </a:rPr>
              <a:t>r</a:t>
            </a:r>
            <a:r>
              <a:rPr sz="1600" spc="-15" dirty="0">
                <a:latin typeface="Calibri"/>
                <a:cs typeface="Calibri"/>
              </a:rPr>
              <a:t>ess,</a:t>
            </a:r>
            <a:r>
              <a:rPr sz="1600" spc="36"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assessor</a:t>
            </a:r>
            <a:r>
              <a:rPr sz="1600" spc="36"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a</a:t>
            </a:r>
            <a:r>
              <a:rPr sz="1600" dirty="0">
                <a:latin typeface="Calibri"/>
                <a:cs typeface="Calibri"/>
              </a:rPr>
              <a:t>l</a:t>
            </a:r>
            <a:r>
              <a:rPr sz="1600" spc="-15" dirty="0">
                <a:latin typeface="Calibri"/>
                <a:cs typeface="Calibri"/>
              </a:rPr>
              <a:t>so</a:t>
            </a:r>
            <a:r>
              <a:rPr sz="1600" spc="-29" dirty="0">
                <a:latin typeface="Calibri"/>
                <a:cs typeface="Calibri"/>
              </a:rPr>
              <a:t> </a:t>
            </a:r>
            <a:r>
              <a:rPr sz="1600" spc="-7" dirty="0">
                <a:latin typeface="Calibri"/>
                <a:cs typeface="Calibri"/>
              </a:rPr>
              <a:t>i</a:t>
            </a:r>
            <a:r>
              <a:rPr sz="1600" spc="-36" dirty="0">
                <a:latin typeface="Calibri"/>
                <a:cs typeface="Calibri"/>
              </a:rPr>
              <a:t>n</a:t>
            </a:r>
            <a:r>
              <a:rPr sz="1600" spc="-29" dirty="0">
                <a:latin typeface="Calibri"/>
                <a:cs typeface="Calibri"/>
              </a:rPr>
              <a:t>t</a:t>
            </a:r>
            <a:r>
              <a:rPr sz="1600" spc="-15" dirty="0">
                <a:latin typeface="Calibri"/>
                <a:cs typeface="Calibri"/>
              </a:rPr>
              <a:t>e</a:t>
            </a:r>
            <a:r>
              <a:rPr sz="1600" spc="-80" dirty="0">
                <a:latin typeface="Calibri"/>
                <a:cs typeface="Calibri"/>
              </a:rPr>
              <a:t>r</a:t>
            </a:r>
            <a:r>
              <a:rPr sz="1600" spc="-15" dirty="0">
                <a:latin typeface="Calibri"/>
                <a:cs typeface="Calibri"/>
              </a:rPr>
              <a:t>act wi</a:t>
            </a:r>
            <a:r>
              <a:rPr sz="1600" spc="-7" dirty="0">
                <a:latin typeface="Calibri"/>
                <a:cs typeface="Calibri"/>
              </a:rPr>
              <a:t>t</a:t>
            </a:r>
            <a:r>
              <a:rPr sz="1600" spc="-15" dirty="0">
                <a:latin typeface="Calibri"/>
                <a:cs typeface="Calibri"/>
              </a:rPr>
              <a:t>h</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o</a:t>
            </a:r>
            <a:r>
              <a:rPr sz="1600" spc="-29" dirty="0">
                <a:latin typeface="Calibri"/>
                <a:cs typeface="Calibri"/>
              </a:rPr>
              <a:t>f</a:t>
            </a:r>
            <a:r>
              <a:rPr sz="1600" spc="-15" dirty="0">
                <a:latin typeface="Calibri"/>
                <a:cs typeface="Calibri"/>
              </a:rPr>
              <a:t>ficials</a:t>
            </a:r>
            <a:r>
              <a:rPr sz="1600" spc="-36" dirty="0">
                <a:latin typeface="Calibri"/>
                <a:cs typeface="Calibri"/>
              </a:rPr>
              <a:t> </a:t>
            </a:r>
            <a:r>
              <a:rPr sz="1600" spc="-15" dirty="0">
                <a:latin typeface="Calibri"/>
                <a:cs typeface="Calibri"/>
              </a:rPr>
              <a:t>in</a:t>
            </a:r>
            <a:r>
              <a:rPr sz="1600" spc="-22"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p</a:t>
            </a:r>
            <a:r>
              <a:rPr sz="1600" dirty="0">
                <a:latin typeface="Calibri"/>
                <a:cs typeface="Calibri"/>
              </a:rPr>
              <a:t>l</a:t>
            </a:r>
            <a:r>
              <a:rPr sz="1600" spc="-15" dirty="0">
                <a:latin typeface="Calibri"/>
                <a:cs typeface="Calibri"/>
              </a:rPr>
              <a:t>a</a:t>
            </a:r>
            <a:r>
              <a:rPr sz="1600" spc="-29" dirty="0">
                <a:latin typeface="Calibri"/>
                <a:cs typeface="Calibri"/>
              </a:rPr>
              <a:t>n</a:t>
            </a:r>
            <a:r>
              <a:rPr sz="1600" spc="-7" dirty="0">
                <a:latin typeface="Calibri"/>
                <a:cs typeface="Calibri"/>
              </a:rPr>
              <a:t>t. </a:t>
            </a:r>
            <a:r>
              <a:rPr sz="1600" spc="-50"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assessor</a:t>
            </a:r>
            <a:r>
              <a:rPr sz="1600" spc="36"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a:t>
            </a:r>
            <a:r>
              <a:rPr lang="en-US" sz="1600" spc="-15" dirty="0">
                <a:latin typeface="Calibri"/>
                <a:cs typeface="Calibri"/>
              </a:rPr>
              <a:t>check the electricity bill and monitor  other activities in the plant to ascertain the functionality of the plant.</a:t>
            </a:r>
            <a:endParaRPr sz="1600" dirty="0">
              <a:latin typeface="Calibri"/>
              <a:cs typeface="Calibri"/>
            </a:endParaRPr>
          </a:p>
          <a:p>
            <a:pPr marL="513651" marR="698932" indent="-495307">
              <a:buFont typeface="Calibri"/>
              <a:buAutoNum type="arabicPeriod" startAt="3"/>
              <a:tabLst>
                <a:tab pos="512734" algn="l"/>
              </a:tabLst>
            </a:pPr>
            <a:r>
              <a:rPr sz="1600" spc="-15" dirty="0">
                <a:latin typeface="Calibri"/>
                <a:cs typeface="Calibri"/>
              </a:rPr>
              <a:t>He</a:t>
            </a:r>
            <a:r>
              <a:rPr sz="1600" spc="7"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a</a:t>
            </a:r>
            <a:r>
              <a:rPr sz="1600" dirty="0">
                <a:latin typeface="Calibri"/>
                <a:cs typeface="Calibri"/>
              </a:rPr>
              <a:t>l</a:t>
            </a:r>
            <a:r>
              <a:rPr sz="1600" spc="-15" dirty="0">
                <a:latin typeface="Calibri"/>
                <a:cs typeface="Calibri"/>
              </a:rPr>
              <a:t>so</a:t>
            </a:r>
            <a:r>
              <a:rPr sz="1600" spc="-7" dirty="0">
                <a:latin typeface="Calibri"/>
                <a:cs typeface="Calibri"/>
              </a:rPr>
              <a:t> </a:t>
            </a:r>
            <a:r>
              <a:rPr sz="1600" spc="-22" dirty="0">
                <a:latin typeface="Calibri"/>
                <a:cs typeface="Calibri"/>
              </a:rPr>
              <a:t>c</a:t>
            </a:r>
            <a:r>
              <a:rPr sz="1600" spc="-15" dirty="0">
                <a:latin typeface="Calibri"/>
                <a:cs typeface="Calibri"/>
              </a:rPr>
              <a:t>heck the</a:t>
            </a:r>
            <a:r>
              <a:rPr sz="1600" spc="7" dirty="0">
                <a:latin typeface="Calibri"/>
                <a:cs typeface="Calibri"/>
              </a:rPr>
              <a:t> </a:t>
            </a:r>
            <a:r>
              <a:rPr sz="1600" spc="-15" dirty="0">
                <a:latin typeface="Calibri"/>
                <a:cs typeface="Calibri"/>
              </a:rPr>
              <a:t>outpu</a:t>
            </a:r>
            <a:r>
              <a:rPr sz="1600" spc="-7" dirty="0">
                <a:latin typeface="Calibri"/>
                <a:cs typeface="Calibri"/>
              </a:rPr>
              <a:t>t</a:t>
            </a:r>
            <a:r>
              <a:rPr sz="1600" spc="-80" dirty="0">
                <a:latin typeface="Calibri"/>
                <a:cs typeface="Calibri"/>
              </a:rPr>
              <a:t>/</a:t>
            </a:r>
            <a:r>
              <a:rPr sz="1600" spc="-15" dirty="0">
                <a:latin typeface="Calibri"/>
                <a:cs typeface="Calibri"/>
              </a:rPr>
              <a:t>se</a:t>
            </a:r>
            <a:r>
              <a:rPr sz="1600" spc="-36" dirty="0">
                <a:latin typeface="Calibri"/>
                <a:cs typeface="Calibri"/>
              </a:rPr>
              <a:t>n</a:t>
            </a:r>
            <a:r>
              <a:rPr sz="1600" spc="-15" dirty="0">
                <a:latin typeface="Calibri"/>
                <a:cs typeface="Calibri"/>
              </a:rPr>
              <a:t>t </a:t>
            </a:r>
            <a:r>
              <a:rPr sz="1600" spc="-29" dirty="0">
                <a:latin typeface="Calibri"/>
                <a:cs typeface="Calibri"/>
              </a:rPr>
              <a:t>t</a:t>
            </a:r>
            <a:r>
              <a:rPr sz="1600" spc="-15" dirty="0">
                <a:latin typeface="Calibri"/>
                <a:cs typeface="Calibri"/>
              </a:rPr>
              <a:t>o</a:t>
            </a:r>
            <a:r>
              <a:rPr sz="1600" spc="7" dirty="0">
                <a:latin typeface="Calibri"/>
                <a:cs typeface="Calibri"/>
              </a:rPr>
              <a:t> </a:t>
            </a:r>
            <a:r>
              <a:rPr sz="1600" spc="-15" dirty="0">
                <a:latin typeface="Calibri"/>
                <a:cs typeface="Calibri"/>
              </a:rPr>
              <a:t>dum</a:t>
            </a:r>
            <a:r>
              <a:rPr sz="1600" spc="-36" dirty="0">
                <a:latin typeface="Calibri"/>
                <a:cs typeface="Calibri"/>
              </a:rPr>
              <a:t>p</a:t>
            </a:r>
            <a:r>
              <a:rPr sz="1600" spc="-7" dirty="0">
                <a:latin typeface="Calibri"/>
                <a:cs typeface="Calibri"/>
              </a:rPr>
              <a:t>si</a:t>
            </a:r>
            <a:r>
              <a:rPr sz="1600" spc="-29" dirty="0">
                <a:latin typeface="Calibri"/>
                <a:cs typeface="Calibri"/>
              </a:rPr>
              <a:t>t</a:t>
            </a:r>
            <a:r>
              <a:rPr sz="1600" spc="-15" dirty="0">
                <a:latin typeface="Calibri"/>
                <a:cs typeface="Calibri"/>
              </a:rPr>
              <a:t>e</a:t>
            </a:r>
            <a:r>
              <a:rPr sz="1600" spc="-29" dirty="0">
                <a:latin typeface="Calibri"/>
                <a:cs typeface="Calibri"/>
              </a:rPr>
              <a:t> </a:t>
            </a:r>
            <a:r>
              <a:rPr sz="1600" spc="-15" dirty="0">
                <a:latin typeface="Calibri"/>
                <a:cs typeface="Calibri"/>
              </a:rPr>
              <a:t>(includ</a:t>
            </a:r>
            <a:r>
              <a:rPr sz="1600" dirty="0">
                <a:latin typeface="Calibri"/>
                <a:cs typeface="Calibri"/>
              </a:rPr>
              <a:t>i</a:t>
            </a:r>
            <a:r>
              <a:rPr sz="1600" spc="-15" dirty="0">
                <a:latin typeface="Calibri"/>
                <a:cs typeface="Calibri"/>
              </a:rPr>
              <a:t>ng</a:t>
            </a:r>
            <a:r>
              <a:rPr sz="1600" spc="-36" dirty="0">
                <a:latin typeface="Calibri"/>
                <a:cs typeface="Calibri"/>
              </a:rPr>
              <a:t> </a:t>
            </a:r>
            <a:r>
              <a:rPr sz="1600" spc="-15" dirty="0">
                <a:latin typeface="Calibri"/>
                <a:cs typeface="Calibri"/>
              </a:rPr>
              <a:t>p</a:t>
            </a:r>
            <a:r>
              <a:rPr sz="1600" spc="-58" dirty="0">
                <a:latin typeface="Calibri"/>
                <a:cs typeface="Calibri"/>
              </a:rPr>
              <a:t>r</a:t>
            </a:r>
            <a:r>
              <a:rPr sz="1600" spc="-15" dirty="0">
                <a:latin typeface="Calibri"/>
                <a:cs typeface="Calibri"/>
              </a:rPr>
              <a:t>oc</a:t>
            </a:r>
            <a:r>
              <a:rPr sz="1600" spc="-29" dirty="0">
                <a:latin typeface="Calibri"/>
                <a:cs typeface="Calibri"/>
              </a:rPr>
              <a:t>e</a:t>
            </a:r>
            <a:r>
              <a:rPr sz="1600" spc="-15" dirty="0">
                <a:latin typeface="Calibri"/>
                <a:cs typeface="Calibri"/>
              </a:rPr>
              <a:t>ss</a:t>
            </a:r>
            <a:r>
              <a:rPr sz="1600" spc="29" dirty="0">
                <a:latin typeface="Calibri"/>
                <a:cs typeface="Calibri"/>
              </a:rPr>
              <a:t> </a:t>
            </a:r>
            <a:r>
              <a:rPr sz="1600" spc="-58" dirty="0">
                <a:latin typeface="Calibri"/>
                <a:cs typeface="Calibri"/>
              </a:rPr>
              <a:t>r</a:t>
            </a:r>
            <a:r>
              <a:rPr sz="1600" spc="-15" dirty="0">
                <a:latin typeface="Calibri"/>
                <a:cs typeface="Calibri"/>
              </a:rPr>
              <a:t>eje</a:t>
            </a:r>
            <a:r>
              <a:rPr sz="1600" spc="-29" dirty="0">
                <a:latin typeface="Calibri"/>
                <a:cs typeface="Calibri"/>
              </a:rPr>
              <a:t>c</a:t>
            </a:r>
            <a:r>
              <a:rPr sz="1600" spc="-15" dirty="0">
                <a:latin typeface="Calibri"/>
                <a:cs typeface="Calibri"/>
              </a:rPr>
              <a:t>ts)</a:t>
            </a:r>
            <a:r>
              <a:rPr sz="1600" spc="58" dirty="0">
                <a:latin typeface="Calibri"/>
                <a:cs typeface="Calibri"/>
              </a:rPr>
              <a:t> </a:t>
            </a:r>
            <a:r>
              <a:rPr sz="1600" spc="-15" dirty="0">
                <a:latin typeface="Calibri"/>
                <a:cs typeface="Calibri"/>
              </a:rPr>
              <a:t>on</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bas</a:t>
            </a:r>
            <a:r>
              <a:rPr sz="1600" dirty="0">
                <a:latin typeface="Calibri"/>
                <a:cs typeface="Calibri"/>
              </a:rPr>
              <a:t>i</a:t>
            </a:r>
            <a:r>
              <a:rPr sz="1600" spc="-15" dirty="0">
                <a:latin typeface="Calibri"/>
                <a:cs typeface="Calibri"/>
              </a:rPr>
              <a:t>s</a:t>
            </a:r>
            <a:r>
              <a:rPr sz="1600" spc="-22" dirty="0">
                <a:latin typeface="Calibri"/>
                <a:cs typeface="Calibri"/>
              </a:rPr>
              <a:t> </a:t>
            </a:r>
            <a:r>
              <a:rPr sz="1600" spc="-15" dirty="0">
                <a:latin typeface="Calibri"/>
                <a:cs typeface="Calibri"/>
              </a:rPr>
              <a:t>of</a:t>
            </a:r>
            <a:r>
              <a:rPr sz="1600" spc="15" dirty="0">
                <a:latin typeface="Calibri"/>
                <a:cs typeface="Calibri"/>
              </a:rPr>
              <a:t> </a:t>
            </a:r>
            <a:r>
              <a:rPr sz="1600" spc="-15" dirty="0">
                <a:latin typeface="Calibri"/>
                <a:cs typeface="Calibri"/>
              </a:rPr>
              <a:t>the</a:t>
            </a:r>
            <a:r>
              <a:rPr sz="1600" spc="-7" dirty="0">
                <a:latin typeface="Calibri"/>
                <a:cs typeface="Calibri"/>
              </a:rPr>
              <a:t> in</a:t>
            </a:r>
            <a:r>
              <a:rPr sz="1600" spc="-15" dirty="0">
                <a:latin typeface="Calibri"/>
                <a:cs typeface="Calibri"/>
              </a:rPr>
              <a:t>put </a:t>
            </a:r>
            <a:r>
              <a:rPr sz="1600" spc="-58" dirty="0">
                <a:latin typeface="Calibri"/>
                <a:cs typeface="Calibri"/>
              </a:rPr>
              <a:t>r</a:t>
            </a:r>
            <a:r>
              <a:rPr sz="1600" spc="-15" dirty="0">
                <a:latin typeface="Calibri"/>
                <a:cs typeface="Calibri"/>
              </a:rPr>
              <a:t>e</a:t>
            </a:r>
            <a:r>
              <a:rPr sz="1600" spc="-29" dirty="0">
                <a:latin typeface="Calibri"/>
                <a:cs typeface="Calibri"/>
              </a:rPr>
              <a:t>c</a:t>
            </a:r>
            <a:r>
              <a:rPr sz="1600" spc="-15" dirty="0">
                <a:latin typeface="Calibri"/>
                <a:cs typeface="Calibri"/>
              </a:rPr>
              <a:t>ei</a:t>
            </a:r>
            <a:r>
              <a:rPr sz="1600" spc="-29" dirty="0">
                <a:latin typeface="Calibri"/>
                <a:cs typeface="Calibri"/>
              </a:rPr>
              <a:t>v</a:t>
            </a:r>
            <a:r>
              <a:rPr sz="1600" spc="-15" dirty="0">
                <a:latin typeface="Calibri"/>
                <a:cs typeface="Calibri"/>
              </a:rPr>
              <a:t>ed</a:t>
            </a:r>
            <a:r>
              <a:rPr sz="1600" spc="43" dirty="0">
                <a:latin typeface="Calibri"/>
                <a:cs typeface="Calibri"/>
              </a:rPr>
              <a:t> </a:t>
            </a:r>
            <a:r>
              <a:rPr sz="1600" spc="-7" dirty="0">
                <a:latin typeface="Calibri"/>
                <a:cs typeface="Calibri"/>
              </a:rPr>
              <a:t>(</a:t>
            </a:r>
            <a:r>
              <a:rPr sz="1600" spc="-29" dirty="0">
                <a:latin typeface="Calibri"/>
                <a:cs typeface="Calibri"/>
              </a:rPr>
              <a:t>1</a:t>
            </a:r>
            <a:r>
              <a:rPr sz="1600" spc="-22" dirty="0">
                <a:latin typeface="Calibri"/>
                <a:cs typeface="Calibri"/>
              </a:rPr>
              <a:t>0%</a:t>
            </a:r>
            <a:r>
              <a:rPr sz="1600" spc="-7" dirty="0">
                <a:latin typeface="Calibri"/>
                <a:cs typeface="Calibri"/>
              </a:rPr>
              <a:t> </a:t>
            </a:r>
            <a:r>
              <a:rPr sz="1600" spc="-50" dirty="0">
                <a:latin typeface="Calibri"/>
                <a:cs typeface="Calibri"/>
              </a:rPr>
              <a:t>v</a:t>
            </a:r>
            <a:r>
              <a:rPr sz="1600" spc="-15" dirty="0">
                <a:latin typeface="Calibri"/>
                <a:cs typeface="Calibri"/>
              </a:rPr>
              <a:t>ari</a:t>
            </a:r>
            <a:r>
              <a:rPr sz="1600" spc="-22" dirty="0">
                <a:latin typeface="Calibri"/>
                <a:cs typeface="Calibri"/>
              </a:rPr>
              <a:t>a</a:t>
            </a:r>
            <a:r>
              <a:rPr sz="1600" spc="-15" dirty="0">
                <a:latin typeface="Calibri"/>
                <a:cs typeface="Calibri"/>
              </a:rPr>
              <a:t>tion</a:t>
            </a:r>
            <a:r>
              <a:rPr sz="1600" spc="-22" dirty="0">
                <a:latin typeface="Calibri"/>
                <a:cs typeface="Calibri"/>
              </a:rPr>
              <a:t> </a:t>
            </a:r>
            <a:r>
              <a:rPr sz="1600" spc="-15" dirty="0">
                <a:latin typeface="Calibri"/>
                <a:cs typeface="Calibri"/>
              </a:rPr>
              <a:t>acc</a:t>
            </a:r>
            <a:r>
              <a:rPr sz="1600" spc="-22" dirty="0">
                <a:latin typeface="Calibri"/>
                <a:cs typeface="Calibri"/>
              </a:rPr>
              <a:t>e</a:t>
            </a:r>
            <a:r>
              <a:rPr sz="1600" spc="-36" dirty="0">
                <a:latin typeface="Calibri"/>
                <a:cs typeface="Calibri"/>
              </a:rPr>
              <a:t>p</a:t>
            </a:r>
            <a:r>
              <a:rPr sz="1600" spc="-43" dirty="0">
                <a:latin typeface="Calibri"/>
                <a:cs typeface="Calibri"/>
              </a:rPr>
              <a:t>t</a:t>
            </a:r>
            <a:r>
              <a:rPr sz="1600" spc="-15" dirty="0">
                <a:latin typeface="Calibri"/>
                <a:cs typeface="Calibri"/>
              </a:rPr>
              <a:t>able)</a:t>
            </a:r>
            <a:endParaRPr sz="1600" dirty="0">
              <a:latin typeface="Calibri"/>
              <a:cs typeface="Calibri"/>
            </a:endParaRPr>
          </a:p>
          <a:p>
            <a:pPr marL="513651" marR="284343" indent="-495307">
              <a:buFont typeface="Calibri"/>
              <a:buAutoNum type="arabicPeriod" startAt="3"/>
              <a:tabLst>
                <a:tab pos="512734" algn="l"/>
              </a:tabLst>
            </a:pPr>
            <a:r>
              <a:rPr sz="1600" spc="-15" dirty="0">
                <a:latin typeface="Calibri"/>
                <a:cs typeface="Calibri"/>
              </a:rPr>
              <a:t>On</a:t>
            </a:r>
            <a:r>
              <a:rPr sz="1600" spc="7"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bas</a:t>
            </a:r>
            <a:r>
              <a:rPr sz="1600" dirty="0">
                <a:latin typeface="Calibri"/>
                <a:cs typeface="Calibri"/>
              </a:rPr>
              <a:t>i</a:t>
            </a:r>
            <a:r>
              <a:rPr sz="1600" spc="-15" dirty="0">
                <a:latin typeface="Calibri"/>
                <a:cs typeface="Calibri"/>
              </a:rPr>
              <a:t>s</a:t>
            </a:r>
            <a:r>
              <a:rPr sz="1600" spc="-22" dirty="0">
                <a:latin typeface="Calibri"/>
                <a:cs typeface="Calibri"/>
              </a:rPr>
              <a:t> </a:t>
            </a:r>
            <a:r>
              <a:rPr sz="1600" spc="-15" dirty="0">
                <a:latin typeface="Calibri"/>
                <a:cs typeface="Calibri"/>
              </a:rPr>
              <a:t>of</a:t>
            </a:r>
            <a:r>
              <a:rPr sz="1600" spc="15" dirty="0">
                <a:latin typeface="Calibri"/>
                <a:cs typeface="Calibri"/>
              </a:rPr>
              <a:t> </a:t>
            </a:r>
            <a:r>
              <a:rPr sz="1600" spc="-15" dirty="0">
                <a:latin typeface="Calibri"/>
                <a:cs typeface="Calibri"/>
              </a:rPr>
              <a:t>o</a:t>
            </a:r>
            <a:r>
              <a:rPr sz="1600" spc="-36" dirty="0">
                <a:latin typeface="Calibri"/>
                <a:cs typeface="Calibri"/>
              </a:rPr>
              <a:t>b</a:t>
            </a:r>
            <a:r>
              <a:rPr sz="1600" spc="-15" dirty="0">
                <a:latin typeface="Calibri"/>
                <a:cs typeface="Calibri"/>
              </a:rPr>
              <a:t>ser</a:t>
            </a:r>
            <a:r>
              <a:rPr sz="1600" spc="-43" dirty="0">
                <a:latin typeface="Calibri"/>
                <a:cs typeface="Calibri"/>
              </a:rPr>
              <a:t>v</a:t>
            </a:r>
            <a:r>
              <a:rPr sz="1600" spc="-29" dirty="0">
                <a:latin typeface="Calibri"/>
                <a:cs typeface="Calibri"/>
              </a:rPr>
              <a:t>a</a:t>
            </a:r>
            <a:r>
              <a:rPr sz="1600" spc="-15" dirty="0">
                <a:latin typeface="Calibri"/>
                <a:cs typeface="Calibri"/>
              </a:rPr>
              <a:t>tion</a:t>
            </a:r>
            <a:r>
              <a:rPr sz="1600" spc="29" dirty="0">
                <a:latin typeface="Calibri"/>
                <a:cs typeface="Calibri"/>
              </a:rPr>
              <a:t> </a:t>
            </a:r>
            <a:r>
              <a:rPr sz="1600" spc="-15" dirty="0">
                <a:latin typeface="Calibri"/>
                <a:cs typeface="Calibri"/>
              </a:rPr>
              <a:t>and</a:t>
            </a:r>
            <a:r>
              <a:rPr sz="1600" spc="-22" dirty="0">
                <a:latin typeface="Calibri"/>
                <a:cs typeface="Calibri"/>
              </a:rPr>
              <a:t> </a:t>
            </a:r>
            <a:r>
              <a:rPr sz="1600" spc="-36" dirty="0">
                <a:latin typeface="Calibri"/>
                <a:cs typeface="Calibri"/>
              </a:rPr>
              <a:t>v</a:t>
            </a:r>
            <a:r>
              <a:rPr sz="1600" spc="-15" dirty="0">
                <a:latin typeface="Calibri"/>
                <a:cs typeface="Calibri"/>
              </a:rPr>
              <a:t>e</a:t>
            </a:r>
            <a:r>
              <a:rPr sz="1600" spc="-29" dirty="0">
                <a:latin typeface="Calibri"/>
                <a:cs typeface="Calibri"/>
              </a:rPr>
              <a:t>r</a:t>
            </a:r>
            <a:r>
              <a:rPr sz="1600" spc="-7" dirty="0">
                <a:latin typeface="Calibri"/>
                <a:cs typeface="Calibri"/>
              </a:rPr>
              <a:t>ifi</a:t>
            </a:r>
            <a:r>
              <a:rPr sz="1600" spc="-36" dirty="0">
                <a:latin typeface="Calibri"/>
                <a:cs typeface="Calibri"/>
              </a:rPr>
              <a:t>c</a:t>
            </a:r>
            <a:r>
              <a:rPr sz="1600" spc="-29" dirty="0">
                <a:latin typeface="Calibri"/>
                <a:cs typeface="Calibri"/>
              </a:rPr>
              <a:t>a</a:t>
            </a:r>
            <a:r>
              <a:rPr sz="1600" spc="-15" dirty="0">
                <a:latin typeface="Calibri"/>
                <a:cs typeface="Calibri"/>
              </a:rPr>
              <a:t>tion</a:t>
            </a:r>
            <a:r>
              <a:rPr sz="1600" spc="-22" dirty="0">
                <a:latin typeface="Calibri"/>
                <a:cs typeface="Calibri"/>
              </a:rPr>
              <a:t> </a:t>
            </a:r>
            <a:r>
              <a:rPr sz="1600" spc="-15" dirty="0">
                <a:latin typeface="Calibri"/>
                <a:cs typeface="Calibri"/>
              </a:rPr>
              <a:t>of</a:t>
            </a:r>
            <a:r>
              <a:rPr sz="1600" spc="15" dirty="0">
                <a:latin typeface="Calibri"/>
                <a:cs typeface="Calibri"/>
              </a:rPr>
              <a:t> </a:t>
            </a:r>
            <a:r>
              <a:rPr sz="1600" spc="-15" dirty="0">
                <a:latin typeface="Calibri"/>
                <a:cs typeface="Calibri"/>
              </a:rPr>
              <a:t>log</a:t>
            </a:r>
            <a:r>
              <a:rPr sz="1600" spc="-7" dirty="0">
                <a:latin typeface="Calibri"/>
                <a:cs typeface="Calibri"/>
              </a:rPr>
              <a:t> </a:t>
            </a:r>
            <a:r>
              <a:rPr sz="1600" spc="-15" dirty="0">
                <a:latin typeface="Calibri"/>
                <a:cs typeface="Calibri"/>
              </a:rPr>
              <a:t>book</a:t>
            </a:r>
            <a:r>
              <a:rPr lang="en-US" sz="1600" spc="-65" dirty="0">
                <a:latin typeface="Calibri"/>
                <a:cs typeface="Calibri"/>
              </a:rPr>
              <a:t> and </a:t>
            </a:r>
            <a:r>
              <a:rPr sz="1600" spc="-15" dirty="0">
                <a:latin typeface="Calibri"/>
                <a:cs typeface="Calibri"/>
              </a:rPr>
              <a:t>electrici</a:t>
            </a:r>
            <a:r>
              <a:rPr sz="1600" dirty="0">
                <a:latin typeface="Calibri"/>
                <a:cs typeface="Calibri"/>
              </a:rPr>
              <a:t>t</a:t>
            </a:r>
            <a:r>
              <a:rPr sz="1600" spc="-15" dirty="0">
                <a:latin typeface="Calibri"/>
                <a:cs typeface="Calibri"/>
              </a:rPr>
              <a:t>y</a:t>
            </a:r>
            <a:r>
              <a:rPr sz="1600" spc="22" dirty="0">
                <a:latin typeface="Calibri"/>
                <a:cs typeface="Calibri"/>
              </a:rPr>
              <a:t> </a:t>
            </a:r>
            <a:r>
              <a:rPr sz="1600" spc="-15" dirty="0">
                <a:latin typeface="Calibri"/>
                <a:cs typeface="Calibri"/>
              </a:rPr>
              <a:t>b</a:t>
            </a:r>
            <a:r>
              <a:rPr sz="1600" dirty="0">
                <a:latin typeface="Calibri"/>
                <a:cs typeface="Calibri"/>
              </a:rPr>
              <a:t>i</a:t>
            </a:r>
            <a:r>
              <a:rPr sz="1600" spc="-7" dirty="0">
                <a:latin typeface="Calibri"/>
                <a:cs typeface="Calibri"/>
              </a:rPr>
              <a:t>lls</a:t>
            </a:r>
            <a:r>
              <a:rPr sz="1600" spc="-58" dirty="0">
                <a:latin typeface="Calibri"/>
                <a:cs typeface="Calibri"/>
              </a:rPr>
              <a:t> </a:t>
            </a:r>
            <a:r>
              <a:rPr sz="1600" spc="-15" dirty="0">
                <a:latin typeface="Calibri"/>
                <a:cs typeface="Calibri"/>
              </a:rPr>
              <a:t>Senior</a:t>
            </a:r>
            <a:r>
              <a:rPr sz="1600" spc="43" dirty="0">
                <a:latin typeface="Calibri"/>
                <a:cs typeface="Calibri"/>
              </a:rPr>
              <a:t> </a:t>
            </a:r>
            <a:r>
              <a:rPr sz="1600" spc="-15" dirty="0">
                <a:latin typeface="Calibri"/>
                <a:cs typeface="Calibri"/>
              </a:rPr>
              <a:t>assesso</a:t>
            </a:r>
            <a:r>
              <a:rPr sz="1600" spc="-65" dirty="0">
                <a:latin typeface="Calibri"/>
                <a:cs typeface="Calibri"/>
              </a:rPr>
              <a:t>r</a:t>
            </a:r>
            <a:r>
              <a:rPr sz="1600" spc="-15" dirty="0">
                <a:latin typeface="Calibri"/>
                <a:cs typeface="Calibri"/>
              </a:rPr>
              <a:t>s</a:t>
            </a:r>
            <a:r>
              <a:rPr sz="1600" spc="29" dirty="0">
                <a:latin typeface="Calibri"/>
                <a:cs typeface="Calibri"/>
              </a:rPr>
              <a:t> </a:t>
            </a:r>
            <a:r>
              <a:rPr sz="1600" spc="-29" dirty="0">
                <a:latin typeface="Calibri"/>
                <a:cs typeface="Calibri"/>
              </a:rPr>
              <a:t>a</a:t>
            </a:r>
            <a:r>
              <a:rPr sz="1600" spc="-15" dirty="0">
                <a:latin typeface="Calibri"/>
                <a:cs typeface="Calibri"/>
              </a:rPr>
              <a:t>t</a:t>
            </a:r>
            <a:r>
              <a:rPr sz="1600" spc="-22"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back end</a:t>
            </a:r>
            <a:r>
              <a:rPr sz="1600" spc="-7"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ar</a:t>
            </a:r>
            <a:r>
              <a:rPr sz="1600" spc="-29" dirty="0">
                <a:latin typeface="Calibri"/>
                <a:cs typeface="Calibri"/>
              </a:rPr>
              <a:t>r</a:t>
            </a:r>
            <a:r>
              <a:rPr sz="1600" spc="-7" dirty="0">
                <a:latin typeface="Calibri"/>
                <a:cs typeface="Calibri"/>
              </a:rPr>
              <a:t>i</a:t>
            </a:r>
            <a:r>
              <a:rPr sz="1600" spc="-36" dirty="0">
                <a:latin typeface="Calibri"/>
                <a:cs typeface="Calibri"/>
              </a:rPr>
              <a:t>v</a:t>
            </a:r>
            <a:r>
              <a:rPr sz="1600" spc="-15" dirty="0">
                <a:latin typeface="Calibri"/>
                <a:cs typeface="Calibri"/>
              </a:rPr>
              <a:t>e</a:t>
            </a:r>
            <a:r>
              <a:rPr sz="1600" spc="7" dirty="0">
                <a:latin typeface="Calibri"/>
                <a:cs typeface="Calibri"/>
              </a:rPr>
              <a:t> </a:t>
            </a:r>
            <a:r>
              <a:rPr sz="1600" spc="-29" dirty="0">
                <a:latin typeface="Calibri"/>
                <a:cs typeface="Calibri"/>
              </a:rPr>
              <a:t>a</a:t>
            </a:r>
            <a:r>
              <a:rPr sz="1600" spc="-15" dirty="0">
                <a:latin typeface="Calibri"/>
                <a:cs typeface="Calibri"/>
              </a:rPr>
              <a:t>t the</a:t>
            </a:r>
            <a:r>
              <a:rPr sz="1600" spc="-7" dirty="0">
                <a:latin typeface="Calibri"/>
                <a:cs typeface="Calibri"/>
              </a:rPr>
              <a:t> </a:t>
            </a:r>
            <a:r>
              <a:rPr sz="1600" spc="-43" dirty="0">
                <a:latin typeface="Calibri"/>
                <a:cs typeface="Calibri"/>
              </a:rPr>
              <a:t>e</a:t>
            </a:r>
            <a:r>
              <a:rPr sz="1600" spc="-22" dirty="0">
                <a:latin typeface="Calibri"/>
                <a:cs typeface="Calibri"/>
              </a:rPr>
              <a:t>f</a:t>
            </a:r>
            <a:r>
              <a:rPr sz="1600" spc="-15" dirty="0">
                <a:latin typeface="Calibri"/>
                <a:cs typeface="Calibri"/>
              </a:rPr>
              <a:t>ficiency</a:t>
            </a:r>
            <a:r>
              <a:rPr sz="1600" spc="-7" dirty="0">
                <a:latin typeface="Calibri"/>
                <a:cs typeface="Calibri"/>
              </a:rPr>
              <a:t> l</a:t>
            </a:r>
            <a:r>
              <a:rPr sz="1600" spc="-29" dirty="0">
                <a:latin typeface="Calibri"/>
                <a:cs typeface="Calibri"/>
              </a:rPr>
              <a:t>e</a:t>
            </a:r>
            <a:r>
              <a:rPr sz="1600" spc="-36" dirty="0">
                <a:latin typeface="Calibri"/>
                <a:cs typeface="Calibri"/>
              </a:rPr>
              <a:t>v</a:t>
            </a:r>
            <a:r>
              <a:rPr sz="1600" spc="-15" dirty="0">
                <a:latin typeface="Calibri"/>
                <a:cs typeface="Calibri"/>
              </a:rPr>
              <a:t>el of</a:t>
            </a:r>
            <a:r>
              <a:rPr sz="1600" spc="15"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p</a:t>
            </a:r>
            <a:r>
              <a:rPr sz="1600" dirty="0">
                <a:latin typeface="Calibri"/>
                <a:cs typeface="Calibri"/>
              </a:rPr>
              <a:t>l</a:t>
            </a:r>
            <a:r>
              <a:rPr sz="1600" spc="-15" dirty="0">
                <a:latin typeface="Calibri"/>
                <a:cs typeface="Calibri"/>
              </a:rPr>
              <a:t>a</a:t>
            </a:r>
            <a:r>
              <a:rPr sz="1600" spc="-29" dirty="0">
                <a:latin typeface="Calibri"/>
                <a:cs typeface="Calibri"/>
              </a:rPr>
              <a:t>n</a:t>
            </a:r>
            <a:r>
              <a:rPr sz="1600" spc="-15" dirty="0">
                <a:latin typeface="Calibri"/>
                <a:cs typeface="Calibri"/>
              </a:rPr>
              <a:t>t(s) and</a:t>
            </a:r>
            <a:r>
              <a:rPr sz="1600" spc="-22" dirty="0">
                <a:latin typeface="Calibri"/>
                <a:cs typeface="Calibri"/>
              </a:rPr>
              <a:t> </a:t>
            </a:r>
            <a:r>
              <a:rPr sz="1600" spc="-15" dirty="0">
                <a:latin typeface="Calibri"/>
                <a:cs typeface="Calibri"/>
              </a:rPr>
              <a:t>ind</a:t>
            </a:r>
            <a:r>
              <a:rPr sz="1600" dirty="0">
                <a:latin typeface="Calibri"/>
                <a:cs typeface="Calibri"/>
              </a:rPr>
              <a:t>i</a:t>
            </a:r>
            <a:r>
              <a:rPr sz="1600" spc="-36" dirty="0">
                <a:latin typeface="Calibri"/>
                <a:cs typeface="Calibri"/>
              </a:rPr>
              <a:t>c</a:t>
            </a:r>
            <a:r>
              <a:rPr sz="1600" spc="-29" dirty="0">
                <a:latin typeface="Calibri"/>
                <a:cs typeface="Calibri"/>
              </a:rPr>
              <a:t>at</a:t>
            </a:r>
            <a:r>
              <a:rPr sz="1600" spc="-15" dirty="0">
                <a:latin typeface="Calibri"/>
                <a:cs typeface="Calibri"/>
              </a:rPr>
              <a:t>or</a:t>
            </a:r>
            <a:r>
              <a:rPr sz="1600" spc="-29" dirty="0">
                <a:latin typeface="Calibri"/>
                <a:cs typeface="Calibri"/>
              </a:rPr>
              <a:t> </a:t>
            </a:r>
            <a:r>
              <a:rPr sz="1600" spc="-15" dirty="0">
                <a:latin typeface="Calibri"/>
                <a:cs typeface="Calibri"/>
              </a:rPr>
              <a:t>wise</a:t>
            </a:r>
            <a:r>
              <a:rPr sz="1600" spc="15" dirty="0">
                <a:latin typeface="Calibri"/>
                <a:cs typeface="Calibri"/>
              </a:rPr>
              <a:t> </a:t>
            </a:r>
            <a:r>
              <a:rPr sz="1600" spc="-15" dirty="0">
                <a:latin typeface="Calibri"/>
                <a:cs typeface="Calibri"/>
              </a:rPr>
              <a:t>mar</a:t>
            </a:r>
            <a:r>
              <a:rPr sz="1600" spc="-50" dirty="0">
                <a:latin typeface="Calibri"/>
                <a:cs typeface="Calibri"/>
              </a:rPr>
              <a:t>k</a:t>
            </a:r>
            <a:r>
              <a:rPr sz="1600" spc="-15" dirty="0">
                <a:latin typeface="Calibri"/>
                <a:cs typeface="Calibri"/>
              </a:rPr>
              <a:t>s</a:t>
            </a:r>
            <a:r>
              <a:rPr sz="1600" spc="7" dirty="0">
                <a:latin typeface="Calibri"/>
                <a:cs typeface="Calibri"/>
              </a:rPr>
              <a:t> </a:t>
            </a:r>
            <a:r>
              <a:rPr sz="1600" spc="-15" dirty="0">
                <a:latin typeface="Calibri"/>
                <a:cs typeface="Calibri"/>
              </a:rPr>
              <a:t>wi</a:t>
            </a:r>
            <a:r>
              <a:rPr sz="1600" dirty="0">
                <a:latin typeface="Calibri"/>
                <a:cs typeface="Calibri"/>
              </a:rPr>
              <a:t>l</a:t>
            </a:r>
            <a:r>
              <a:rPr sz="1600" spc="-7" dirty="0">
                <a:latin typeface="Calibri"/>
                <a:cs typeface="Calibri"/>
              </a:rPr>
              <a:t>l</a:t>
            </a:r>
            <a:r>
              <a:rPr sz="1600" spc="-15" dirty="0">
                <a:latin typeface="Calibri"/>
                <a:cs typeface="Calibri"/>
              </a:rPr>
              <a:t> be</a:t>
            </a:r>
            <a:r>
              <a:rPr sz="1600" spc="7" dirty="0">
                <a:latin typeface="Calibri"/>
                <a:cs typeface="Calibri"/>
              </a:rPr>
              <a:t> </a:t>
            </a:r>
            <a:r>
              <a:rPr sz="1600" spc="-15" dirty="0">
                <a:latin typeface="Calibri"/>
                <a:cs typeface="Calibri"/>
              </a:rPr>
              <a:t>g</a:t>
            </a:r>
            <a:r>
              <a:rPr sz="1600" dirty="0">
                <a:latin typeface="Calibri"/>
                <a:cs typeface="Calibri"/>
              </a:rPr>
              <a:t>i</a:t>
            </a:r>
            <a:r>
              <a:rPr sz="1600" spc="-36" dirty="0">
                <a:latin typeface="Calibri"/>
                <a:cs typeface="Calibri"/>
              </a:rPr>
              <a:t>v</a:t>
            </a:r>
            <a:r>
              <a:rPr sz="1600" spc="-15" dirty="0">
                <a:latin typeface="Calibri"/>
                <a:cs typeface="Calibri"/>
              </a:rPr>
              <a:t>en. </a:t>
            </a:r>
            <a:r>
              <a:rPr sz="1600" spc="-22" dirty="0">
                <a:latin typeface="Calibri"/>
                <a:cs typeface="Calibri"/>
              </a:rPr>
              <a:t> </a:t>
            </a:r>
            <a:r>
              <a:rPr sz="1600" spc="-15" dirty="0">
                <a:latin typeface="Calibri"/>
                <a:cs typeface="Calibri"/>
              </a:rPr>
              <a:t>The</a:t>
            </a:r>
            <a:r>
              <a:rPr sz="1600" spc="-7" dirty="0">
                <a:latin typeface="Calibri"/>
                <a:cs typeface="Calibri"/>
              </a:rPr>
              <a:t> </a:t>
            </a:r>
            <a:r>
              <a:rPr sz="1600" spc="-15" dirty="0">
                <a:latin typeface="Calibri"/>
                <a:cs typeface="Calibri"/>
              </a:rPr>
              <a:t>a</a:t>
            </a:r>
            <a:r>
              <a:rPr sz="1600" spc="-29" dirty="0">
                <a:latin typeface="Calibri"/>
                <a:cs typeface="Calibri"/>
              </a:rPr>
              <a:t>g</a:t>
            </a:r>
            <a:r>
              <a:rPr sz="1600" spc="-15" dirty="0">
                <a:latin typeface="Calibri"/>
                <a:cs typeface="Calibri"/>
              </a:rPr>
              <a:t>ency </a:t>
            </a:r>
            <a:r>
              <a:rPr sz="1600" spc="-22" dirty="0">
                <a:latin typeface="Calibri"/>
                <a:cs typeface="Calibri"/>
              </a:rPr>
              <a:t>m</a:t>
            </a:r>
            <a:r>
              <a:rPr sz="1600" spc="-50" dirty="0">
                <a:latin typeface="Calibri"/>
                <a:cs typeface="Calibri"/>
              </a:rPr>
              <a:t>a</a:t>
            </a:r>
            <a:r>
              <a:rPr sz="1600" spc="-15" dirty="0">
                <a:latin typeface="Calibri"/>
                <a:cs typeface="Calibri"/>
              </a:rPr>
              <a:t>y</a:t>
            </a:r>
            <a:r>
              <a:rPr sz="1600" spc="-7" dirty="0">
                <a:latin typeface="Calibri"/>
                <a:cs typeface="Calibri"/>
              </a:rPr>
              <a:t> </a:t>
            </a:r>
            <a:r>
              <a:rPr sz="1600" spc="-15" dirty="0">
                <a:latin typeface="Calibri"/>
                <a:cs typeface="Calibri"/>
              </a:rPr>
              <a:t>further</a:t>
            </a:r>
            <a:r>
              <a:rPr sz="1600" spc="15" dirty="0">
                <a:latin typeface="Calibri"/>
                <a:cs typeface="Calibri"/>
              </a:rPr>
              <a:t> </a:t>
            </a:r>
            <a:r>
              <a:rPr sz="1600" spc="-15" dirty="0">
                <a:latin typeface="Calibri"/>
                <a:cs typeface="Calibri"/>
              </a:rPr>
              <a:t>se</a:t>
            </a:r>
            <a:r>
              <a:rPr sz="1600" spc="-29" dirty="0">
                <a:latin typeface="Calibri"/>
                <a:cs typeface="Calibri"/>
              </a:rPr>
              <a:t>e</a:t>
            </a:r>
            <a:r>
              <a:rPr sz="1600" spc="-15" dirty="0">
                <a:latin typeface="Calibri"/>
                <a:cs typeface="Calibri"/>
              </a:rPr>
              <a:t>k</a:t>
            </a:r>
            <a:r>
              <a:rPr sz="1600" spc="22" dirty="0">
                <a:latin typeface="Calibri"/>
                <a:cs typeface="Calibri"/>
              </a:rPr>
              <a:t> </a:t>
            </a:r>
            <a:r>
              <a:rPr sz="1600" spc="-15" dirty="0">
                <a:latin typeface="Calibri"/>
                <a:cs typeface="Calibri"/>
              </a:rPr>
              <a:t>cla</a:t>
            </a:r>
            <a:r>
              <a:rPr sz="1600" spc="-22" dirty="0">
                <a:latin typeface="Calibri"/>
                <a:cs typeface="Calibri"/>
              </a:rPr>
              <a:t>r</a:t>
            </a:r>
            <a:r>
              <a:rPr sz="1600" spc="-7" dirty="0">
                <a:latin typeface="Calibri"/>
                <a:cs typeface="Calibri"/>
              </a:rPr>
              <a:t>ifi</a:t>
            </a:r>
            <a:r>
              <a:rPr sz="1600" spc="-36" dirty="0">
                <a:latin typeface="Calibri"/>
                <a:cs typeface="Calibri"/>
              </a:rPr>
              <a:t>c</a:t>
            </a:r>
            <a:r>
              <a:rPr sz="1600" spc="-29" dirty="0">
                <a:latin typeface="Calibri"/>
                <a:cs typeface="Calibri"/>
              </a:rPr>
              <a:t>a</a:t>
            </a:r>
            <a:r>
              <a:rPr sz="1600" spc="-15" dirty="0">
                <a:latin typeface="Calibri"/>
                <a:cs typeface="Calibri"/>
              </a:rPr>
              <a:t>t</a:t>
            </a:r>
            <a:r>
              <a:rPr sz="1600" spc="-22" dirty="0">
                <a:latin typeface="Calibri"/>
                <a:cs typeface="Calibri"/>
              </a:rPr>
              <a:t>i</a:t>
            </a:r>
            <a:r>
              <a:rPr sz="1600" spc="-15" dirty="0">
                <a:latin typeface="Calibri"/>
                <a:cs typeface="Calibri"/>
              </a:rPr>
              <a:t>on</a:t>
            </a:r>
            <a:r>
              <a:rPr sz="1600" spc="-7" dirty="0">
                <a:latin typeface="Calibri"/>
                <a:cs typeface="Calibri"/>
              </a:rPr>
              <a:t> f</a:t>
            </a:r>
            <a:r>
              <a:rPr sz="1600" spc="-58" dirty="0">
                <a:latin typeface="Calibri"/>
                <a:cs typeface="Calibri"/>
              </a:rPr>
              <a:t>r</a:t>
            </a:r>
            <a:r>
              <a:rPr sz="1600" spc="-22" dirty="0">
                <a:latin typeface="Calibri"/>
                <a:cs typeface="Calibri"/>
              </a:rPr>
              <a:t>om</a:t>
            </a:r>
            <a:r>
              <a:rPr sz="1600" spc="22" dirty="0">
                <a:latin typeface="Calibri"/>
                <a:cs typeface="Calibri"/>
              </a:rPr>
              <a:t> </a:t>
            </a:r>
            <a:r>
              <a:rPr sz="1600" spc="-15" dirty="0">
                <a:latin typeface="Calibri"/>
                <a:cs typeface="Calibri"/>
              </a:rPr>
              <a:t>the</a:t>
            </a:r>
            <a:r>
              <a:rPr sz="1600" spc="-7" dirty="0">
                <a:latin typeface="Calibri"/>
                <a:cs typeface="Calibri"/>
              </a:rPr>
              <a:t> </a:t>
            </a:r>
            <a:r>
              <a:rPr sz="1600" spc="-36" dirty="0">
                <a:latin typeface="Calibri"/>
                <a:cs typeface="Calibri"/>
              </a:rPr>
              <a:t>U</a:t>
            </a:r>
            <a:r>
              <a:rPr sz="1600" spc="-15" dirty="0">
                <a:latin typeface="Calibri"/>
                <a:cs typeface="Calibri"/>
              </a:rPr>
              <a:t>LB</a:t>
            </a:r>
            <a:r>
              <a:rPr sz="1600" spc="22" dirty="0">
                <a:latin typeface="Calibri"/>
                <a:cs typeface="Calibri"/>
              </a:rPr>
              <a:t> </a:t>
            </a:r>
            <a:r>
              <a:rPr sz="1600" spc="-36" dirty="0">
                <a:latin typeface="Calibri"/>
                <a:cs typeface="Calibri"/>
              </a:rPr>
              <a:t>b</a:t>
            </a:r>
            <a:r>
              <a:rPr sz="1600" spc="-15" dirty="0">
                <a:latin typeface="Calibri"/>
                <a:cs typeface="Calibri"/>
              </a:rPr>
              <a:t>y</a:t>
            </a:r>
            <a:r>
              <a:rPr sz="1600" spc="7" dirty="0">
                <a:latin typeface="Calibri"/>
                <a:cs typeface="Calibri"/>
              </a:rPr>
              <a:t> </a:t>
            </a:r>
            <a:r>
              <a:rPr sz="1600" spc="-15" dirty="0">
                <a:latin typeface="Calibri"/>
                <a:cs typeface="Calibri"/>
              </a:rPr>
              <a:t>asking</a:t>
            </a:r>
            <a:r>
              <a:rPr sz="1600" spc="-29" dirty="0">
                <a:latin typeface="Calibri"/>
                <a:cs typeface="Calibri"/>
              </a:rPr>
              <a:t> </a:t>
            </a:r>
            <a:r>
              <a:rPr sz="1600" spc="-15" dirty="0">
                <a:latin typeface="Calibri"/>
                <a:cs typeface="Calibri"/>
              </a:rPr>
              <a:t>docum</a:t>
            </a:r>
            <a:r>
              <a:rPr sz="1600" spc="-29" dirty="0">
                <a:latin typeface="Calibri"/>
                <a:cs typeface="Calibri"/>
              </a:rPr>
              <a:t>e</a:t>
            </a:r>
            <a:r>
              <a:rPr sz="1600" spc="-36" dirty="0">
                <a:latin typeface="Calibri"/>
                <a:cs typeface="Calibri"/>
              </a:rPr>
              <a:t>n</a:t>
            </a:r>
            <a:r>
              <a:rPr sz="1600" spc="-15" dirty="0">
                <a:latin typeface="Calibri"/>
                <a:cs typeface="Calibri"/>
              </a:rPr>
              <a:t>ts</a:t>
            </a:r>
            <a:r>
              <a:rPr sz="1600" spc="29" dirty="0">
                <a:latin typeface="Calibri"/>
                <a:cs typeface="Calibri"/>
              </a:rPr>
              <a:t> </a:t>
            </a:r>
            <a:r>
              <a:rPr sz="1600" spc="-15" dirty="0">
                <a:latin typeface="Calibri"/>
                <a:cs typeface="Calibri"/>
              </a:rPr>
              <a:t>mai</a:t>
            </a:r>
            <a:r>
              <a:rPr sz="1600" spc="-36" dirty="0">
                <a:latin typeface="Calibri"/>
                <a:cs typeface="Calibri"/>
              </a:rPr>
              <a:t>n</a:t>
            </a:r>
            <a:r>
              <a:rPr sz="1600" spc="-43" dirty="0">
                <a:latin typeface="Calibri"/>
                <a:cs typeface="Calibri"/>
              </a:rPr>
              <a:t>t</a:t>
            </a:r>
            <a:r>
              <a:rPr sz="1600" spc="-15" dirty="0">
                <a:latin typeface="Calibri"/>
                <a:cs typeface="Calibri"/>
              </a:rPr>
              <a:t>a</a:t>
            </a:r>
            <a:r>
              <a:rPr sz="1600" dirty="0">
                <a:latin typeface="Calibri"/>
                <a:cs typeface="Calibri"/>
              </a:rPr>
              <a:t>i</a:t>
            </a:r>
            <a:r>
              <a:rPr sz="1600" spc="-15" dirty="0">
                <a:latin typeface="Calibri"/>
                <a:cs typeface="Calibri"/>
              </a:rPr>
              <a:t>ned</a:t>
            </a:r>
            <a:r>
              <a:rPr sz="1600" spc="-43" dirty="0">
                <a:latin typeface="Calibri"/>
                <a:cs typeface="Calibri"/>
              </a:rPr>
              <a:t> </a:t>
            </a:r>
            <a:r>
              <a:rPr sz="1600" spc="-36" dirty="0">
                <a:latin typeface="Calibri"/>
                <a:cs typeface="Calibri"/>
              </a:rPr>
              <a:t>b</a:t>
            </a:r>
            <a:r>
              <a:rPr sz="1600" spc="-15" dirty="0">
                <a:latin typeface="Calibri"/>
                <a:cs typeface="Calibri"/>
              </a:rPr>
              <a:t>y</a:t>
            </a:r>
            <a:r>
              <a:rPr sz="1600" spc="-7" dirty="0">
                <a:latin typeface="Calibri"/>
                <a:cs typeface="Calibri"/>
              </a:rPr>
              <a:t> </a:t>
            </a:r>
            <a:r>
              <a:rPr sz="1600" spc="-15" dirty="0">
                <a:latin typeface="Calibri"/>
                <a:cs typeface="Calibri"/>
              </a:rPr>
              <a:t>the</a:t>
            </a:r>
            <a:r>
              <a:rPr sz="1600" spc="15" dirty="0">
                <a:latin typeface="Calibri"/>
                <a:cs typeface="Calibri"/>
              </a:rPr>
              <a:t> </a:t>
            </a:r>
            <a:r>
              <a:rPr sz="1600" spc="-15" dirty="0">
                <a:latin typeface="Calibri"/>
                <a:cs typeface="Calibri"/>
              </a:rPr>
              <a:t>UL</a:t>
            </a:r>
            <a:r>
              <a:rPr sz="1600" spc="-29" dirty="0">
                <a:latin typeface="Calibri"/>
                <a:cs typeface="Calibri"/>
              </a:rPr>
              <a:t>B</a:t>
            </a:r>
            <a:r>
              <a:rPr sz="1600" spc="-7" dirty="0">
                <a:latin typeface="Calibri"/>
                <a:cs typeface="Calibri"/>
              </a:rPr>
              <a:t>.</a:t>
            </a:r>
            <a:endParaRPr sz="1600" dirty="0">
              <a:latin typeface="Calibri"/>
              <a:cs typeface="Calibri"/>
            </a:endParaRPr>
          </a:p>
          <a:p>
            <a:pPr marL="513651" indent="-495307">
              <a:buFont typeface="Calibri"/>
              <a:buAutoNum type="arabicPeriod" startAt="3"/>
              <a:tabLst>
                <a:tab pos="512734" algn="l"/>
              </a:tabLst>
            </a:pPr>
            <a:r>
              <a:rPr sz="1600" spc="-15" dirty="0">
                <a:latin typeface="Calibri"/>
                <a:cs typeface="Calibri"/>
              </a:rPr>
              <a:t>In</a:t>
            </a:r>
            <a:r>
              <a:rPr sz="1600" spc="-22" dirty="0">
                <a:latin typeface="Calibri"/>
                <a:cs typeface="Calibri"/>
              </a:rPr>
              <a:t> </a:t>
            </a:r>
            <a:r>
              <a:rPr sz="1600" spc="-43" dirty="0">
                <a:latin typeface="Calibri"/>
                <a:cs typeface="Calibri"/>
              </a:rPr>
              <a:t>c</a:t>
            </a:r>
            <a:r>
              <a:rPr sz="1600" spc="-15" dirty="0">
                <a:latin typeface="Calibri"/>
                <a:cs typeface="Calibri"/>
              </a:rPr>
              <a:t>ase</a:t>
            </a:r>
            <a:r>
              <a:rPr sz="1600" spc="7" dirty="0">
                <a:latin typeface="Calibri"/>
                <a:cs typeface="Calibri"/>
              </a:rPr>
              <a:t> </a:t>
            </a:r>
            <a:r>
              <a:rPr sz="1600" spc="-15" dirty="0">
                <a:latin typeface="Calibri"/>
                <a:cs typeface="Calibri"/>
              </a:rPr>
              <a:t>of</a:t>
            </a:r>
            <a:r>
              <a:rPr sz="1600" spc="15" dirty="0">
                <a:latin typeface="Calibri"/>
                <a:cs typeface="Calibri"/>
              </a:rPr>
              <a:t> </a:t>
            </a:r>
            <a:r>
              <a:rPr lang="en-US" sz="1600" spc="15" dirty="0">
                <a:latin typeface="Calibri"/>
                <a:cs typeface="Calibri"/>
              </a:rPr>
              <a:t>sale of finished products</a:t>
            </a:r>
            <a:r>
              <a:rPr lang="en-IN" sz="1600" spc="-29" dirty="0">
                <a:cs typeface="Calibri"/>
              </a:rPr>
              <a:t> /</a:t>
            </a:r>
            <a:r>
              <a:rPr lang="en-IN" sz="1600" spc="-15" dirty="0">
                <a:cs typeface="Calibri"/>
              </a:rPr>
              <a:t>used</a:t>
            </a:r>
            <a:r>
              <a:rPr lang="en-IN" sz="1600" spc="-7" dirty="0">
                <a:cs typeface="Calibri"/>
              </a:rPr>
              <a:t> </a:t>
            </a:r>
            <a:r>
              <a:rPr lang="en-IN" sz="1600" spc="-43" dirty="0">
                <a:cs typeface="Calibri"/>
              </a:rPr>
              <a:t>b</a:t>
            </a:r>
            <a:r>
              <a:rPr lang="en-IN" sz="1600" spc="-15" dirty="0">
                <a:cs typeface="Calibri"/>
              </a:rPr>
              <a:t>y</a:t>
            </a:r>
            <a:r>
              <a:rPr lang="en-IN" sz="1600" spc="7" dirty="0">
                <a:cs typeface="Calibri"/>
              </a:rPr>
              <a:t> </a:t>
            </a:r>
            <a:r>
              <a:rPr lang="en-IN" sz="1600" spc="-15" dirty="0">
                <a:cs typeface="Calibri"/>
              </a:rPr>
              <a:t>the</a:t>
            </a:r>
            <a:r>
              <a:rPr lang="en-IN" sz="1600" spc="-7" dirty="0">
                <a:cs typeface="Calibri"/>
              </a:rPr>
              <a:t> </a:t>
            </a:r>
            <a:r>
              <a:rPr lang="en-IN" sz="1600" spc="-15" dirty="0">
                <a:cs typeface="Calibri"/>
              </a:rPr>
              <a:t>ho</a:t>
            </a:r>
            <a:r>
              <a:rPr lang="en-IN" sz="1600" spc="-29" dirty="0">
                <a:cs typeface="Calibri"/>
              </a:rPr>
              <a:t>r</a:t>
            </a:r>
            <a:r>
              <a:rPr lang="en-IN" sz="1600" spc="-15" dirty="0">
                <a:cs typeface="Calibri"/>
              </a:rPr>
              <a:t>t</a:t>
            </a:r>
            <a:r>
              <a:rPr lang="en-IN" sz="1600" dirty="0">
                <a:cs typeface="Calibri"/>
              </a:rPr>
              <a:t>i</a:t>
            </a:r>
            <a:r>
              <a:rPr lang="en-IN" sz="1600" spc="-15" dirty="0">
                <a:cs typeface="Calibri"/>
              </a:rPr>
              <a:t>cul</a:t>
            </a:r>
            <a:r>
              <a:rPr lang="en-IN" sz="1600" spc="-7" dirty="0">
                <a:cs typeface="Calibri"/>
              </a:rPr>
              <a:t>t</a:t>
            </a:r>
            <a:r>
              <a:rPr lang="en-IN" sz="1600" spc="-15" dirty="0">
                <a:cs typeface="Calibri"/>
              </a:rPr>
              <a:t>u</a:t>
            </a:r>
            <a:r>
              <a:rPr lang="en-IN" sz="1600" spc="-58" dirty="0">
                <a:cs typeface="Calibri"/>
              </a:rPr>
              <a:t>r</a:t>
            </a:r>
            <a:r>
              <a:rPr lang="en-IN" sz="1600" spc="-15" dirty="0">
                <a:cs typeface="Calibri"/>
              </a:rPr>
              <a:t>e</a:t>
            </a:r>
            <a:r>
              <a:rPr lang="en-IN" sz="1600" spc="22" dirty="0">
                <a:cs typeface="Calibri"/>
              </a:rPr>
              <a:t> or other </a:t>
            </a:r>
            <a:r>
              <a:rPr lang="en-IN" sz="1600" spc="-15" dirty="0">
                <a:cs typeface="Calibri"/>
              </a:rPr>
              <a:t>depa</a:t>
            </a:r>
            <a:r>
              <a:rPr lang="en-IN" sz="1600" spc="-29" dirty="0">
                <a:cs typeface="Calibri"/>
              </a:rPr>
              <a:t>r</a:t>
            </a:r>
            <a:r>
              <a:rPr lang="en-IN" sz="1600" spc="-15" dirty="0">
                <a:cs typeface="Calibri"/>
              </a:rPr>
              <a:t>tme</a:t>
            </a:r>
            <a:r>
              <a:rPr lang="en-IN" sz="1600" spc="-43" dirty="0">
                <a:cs typeface="Calibri"/>
              </a:rPr>
              <a:t>n</a:t>
            </a:r>
            <a:r>
              <a:rPr lang="en-IN" sz="1600" spc="-15" dirty="0">
                <a:cs typeface="Calibri"/>
              </a:rPr>
              <a:t>ts</a:t>
            </a:r>
            <a:r>
              <a:rPr sz="1600" spc="-15" dirty="0">
                <a:latin typeface="Calibri"/>
                <a:cs typeface="Calibri"/>
              </a:rPr>
              <a:t>,</a:t>
            </a:r>
            <a:r>
              <a:rPr sz="1600" spc="15" dirty="0">
                <a:latin typeface="Calibri"/>
                <a:cs typeface="Calibri"/>
              </a:rPr>
              <a:t> </a:t>
            </a:r>
            <a:r>
              <a:rPr sz="1600" spc="-15" dirty="0">
                <a:latin typeface="Calibri"/>
                <a:cs typeface="Calibri"/>
              </a:rPr>
              <a:t>sa</a:t>
            </a:r>
            <a:r>
              <a:rPr sz="1600" dirty="0">
                <a:latin typeface="Calibri"/>
                <a:cs typeface="Calibri"/>
              </a:rPr>
              <a:t>l</a:t>
            </a:r>
            <a:r>
              <a:rPr sz="1600" spc="-15" dirty="0">
                <a:latin typeface="Calibri"/>
                <a:cs typeface="Calibri"/>
              </a:rPr>
              <a:t>e</a:t>
            </a:r>
            <a:r>
              <a:rPr sz="1600" spc="-7" dirty="0">
                <a:latin typeface="Calibri"/>
                <a:cs typeface="Calibri"/>
              </a:rPr>
              <a:t> </a:t>
            </a:r>
            <a:r>
              <a:rPr sz="1600" spc="-58" dirty="0">
                <a:latin typeface="Calibri"/>
                <a:cs typeface="Calibri"/>
              </a:rPr>
              <a:t>r</a:t>
            </a:r>
            <a:r>
              <a:rPr sz="1600" spc="-15" dirty="0">
                <a:latin typeface="Calibri"/>
                <a:cs typeface="Calibri"/>
              </a:rPr>
              <a:t>e</a:t>
            </a:r>
            <a:r>
              <a:rPr sz="1600" spc="-29" dirty="0">
                <a:latin typeface="Calibri"/>
                <a:cs typeface="Calibri"/>
              </a:rPr>
              <a:t>c</a:t>
            </a:r>
            <a:r>
              <a:rPr sz="1600" spc="-15" dirty="0">
                <a:latin typeface="Calibri"/>
                <a:cs typeface="Calibri"/>
              </a:rPr>
              <a:t>ei</a:t>
            </a:r>
            <a:r>
              <a:rPr sz="1600" spc="-36" dirty="0">
                <a:latin typeface="Calibri"/>
                <a:cs typeface="Calibri"/>
              </a:rPr>
              <a:t>p</a:t>
            </a:r>
            <a:r>
              <a:rPr sz="1600" spc="-15" dirty="0">
                <a:latin typeface="Calibri"/>
                <a:cs typeface="Calibri"/>
              </a:rPr>
              <a:t>ts</a:t>
            </a:r>
            <a:r>
              <a:rPr sz="1600" spc="29" dirty="0">
                <a:latin typeface="Calibri"/>
                <a:cs typeface="Calibri"/>
              </a:rPr>
              <a:t> </a:t>
            </a:r>
            <a:r>
              <a:rPr sz="1600" spc="-58" dirty="0">
                <a:latin typeface="Calibri"/>
                <a:cs typeface="Calibri"/>
              </a:rPr>
              <a:t>r</a:t>
            </a:r>
            <a:r>
              <a:rPr sz="1600" spc="-15" dirty="0">
                <a:latin typeface="Calibri"/>
                <a:cs typeface="Calibri"/>
              </a:rPr>
              <a:t>equi</a:t>
            </a:r>
            <a:r>
              <a:rPr sz="1600" spc="-58" dirty="0">
                <a:latin typeface="Calibri"/>
                <a:cs typeface="Calibri"/>
              </a:rPr>
              <a:t>r</a:t>
            </a:r>
            <a:r>
              <a:rPr sz="1600" spc="-15" dirty="0">
                <a:latin typeface="Calibri"/>
                <a:cs typeface="Calibri"/>
              </a:rPr>
              <a:t>ed</a:t>
            </a:r>
            <a:r>
              <a:rPr sz="1600" spc="43" dirty="0">
                <a:latin typeface="Calibri"/>
                <a:cs typeface="Calibri"/>
              </a:rPr>
              <a:t> </a:t>
            </a:r>
            <a:r>
              <a:rPr lang="en-US" sz="1600" spc="-29" dirty="0">
                <a:latin typeface="Calibri"/>
                <a:cs typeface="Calibri"/>
              </a:rPr>
              <a:t>-</a:t>
            </a:r>
            <a:r>
              <a:rPr lang="en-US" sz="1600" spc="-15" dirty="0">
                <a:latin typeface="Calibri"/>
                <a:cs typeface="Calibri"/>
              </a:rPr>
              <a:t> </a:t>
            </a:r>
            <a:r>
              <a:rPr sz="1600" spc="-15" dirty="0">
                <a:latin typeface="Calibri"/>
                <a:cs typeface="Calibri"/>
              </a:rPr>
              <a:t> </a:t>
            </a:r>
            <a:r>
              <a:rPr sz="1600" spc="-7" dirty="0">
                <a:latin typeface="Calibri"/>
                <a:cs typeface="Calibri"/>
              </a:rPr>
              <a:t>f</a:t>
            </a:r>
            <a:r>
              <a:rPr sz="1600" spc="-58" dirty="0">
                <a:latin typeface="Calibri"/>
                <a:cs typeface="Calibri"/>
              </a:rPr>
              <a:t>r</a:t>
            </a:r>
            <a:r>
              <a:rPr sz="1600" spc="-15" dirty="0">
                <a:latin typeface="Calibri"/>
                <a:cs typeface="Calibri"/>
              </a:rPr>
              <a:t>ee</a:t>
            </a:r>
            <a:r>
              <a:rPr sz="1600" spc="15" dirty="0">
                <a:latin typeface="Calibri"/>
                <a:cs typeface="Calibri"/>
              </a:rPr>
              <a:t> </a:t>
            </a:r>
            <a:r>
              <a:rPr sz="1600" dirty="0">
                <a:latin typeface="Calibri"/>
                <a:cs typeface="Calibri"/>
              </a:rPr>
              <a:t>di</a:t>
            </a:r>
            <a:r>
              <a:rPr sz="1600" spc="-36" dirty="0">
                <a:latin typeface="Calibri"/>
                <a:cs typeface="Calibri"/>
              </a:rPr>
              <a:t>s</a:t>
            </a:r>
            <a:r>
              <a:rPr sz="1600" spc="-15" dirty="0">
                <a:latin typeface="Calibri"/>
                <a:cs typeface="Calibri"/>
              </a:rPr>
              <a:t>tribu</a:t>
            </a:r>
            <a:r>
              <a:rPr sz="1600" spc="-7" dirty="0">
                <a:latin typeface="Calibri"/>
                <a:cs typeface="Calibri"/>
              </a:rPr>
              <a:t>t</a:t>
            </a:r>
            <a:r>
              <a:rPr sz="1600" spc="-15" dirty="0">
                <a:latin typeface="Calibri"/>
                <a:cs typeface="Calibri"/>
              </a:rPr>
              <a:t>ion</a:t>
            </a:r>
            <a:r>
              <a:rPr sz="1600" spc="-36" dirty="0">
                <a:latin typeface="Calibri"/>
                <a:cs typeface="Calibri"/>
              </a:rPr>
              <a:t> </a:t>
            </a:r>
            <a:r>
              <a:rPr lang="en-US" sz="1600" spc="-7" dirty="0">
                <a:latin typeface="Calibri"/>
                <a:cs typeface="Calibri"/>
              </a:rPr>
              <a:t>is not encouraged (e.g. farmers/citizens)</a:t>
            </a:r>
            <a:endParaRPr sz="1600" dirty="0">
              <a:latin typeface="Calibri"/>
              <a:cs typeface="Calibri"/>
            </a:endParaRPr>
          </a:p>
        </p:txBody>
      </p:sp>
      <p:sp>
        <p:nvSpPr>
          <p:cNvPr id="4" name="Slide Number Placeholder 3">
            <a:extLst>
              <a:ext uri="{FF2B5EF4-FFF2-40B4-BE49-F238E27FC236}">
                <a16:creationId xmlns:a16="http://schemas.microsoft.com/office/drawing/2014/main" id="{D8B1FE58-5185-4FE0-A09E-D60F58F51284}"/>
              </a:ext>
            </a:extLst>
          </p:cNvPr>
          <p:cNvSpPr>
            <a:spLocks noGrp="1"/>
          </p:cNvSpPr>
          <p:nvPr>
            <p:ph type="sldNum" sz="quarter" idx="12"/>
          </p:nvPr>
        </p:nvSpPr>
        <p:spPr/>
        <p:txBody>
          <a:bodyPr/>
          <a:lstStyle/>
          <a:p>
            <a:fld id="{871FDAF4-F9BA-4E6E-AE28-9371978FF90C}" type="slidenum">
              <a:rPr lang="en-US" smtClean="0"/>
              <a:t>42</a:t>
            </a:fld>
            <a:endParaRPr lang="en-US"/>
          </a:p>
        </p:txBody>
      </p:sp>
    </p:spTree>
    <p:extLst>
      <p:ext uri="{BB962C8B-B14F-4D97-AF65-F5344CB8AC3E}">
        <p14:creationId xmlns:p14="http://schemas.microsoft.com/office/powerpoint/2010/main" val="913220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377780"/>
            <a:ext cx="6858000" cy="1201866"/>
          </a:xfrm>
          <a:prstGeom prst="rect">
            <a:avLst/>
          </a:prstGeom>
          <a:solidFill>
            <a:schemeClr val="bg1">
              <a:lumMod val="75000"/>
            </a:schemeClr>
          </a:solidFill>
        </p:spPr>
        <p:txBody>
          <a:bodyPr wrap="square" lIns="128117" tIns="64057" rIns="128117" bIns="64057" rtlCol="0">
            <a:noAutofit/>
          </a:bodyPr>
          <a:lstStyle/>
          <a:p>
            <a:pPr algn="just"/>
            <a:r>
              <a:rPr lang="en-US" sz="2400" dirty="0">
                <a:solidFill>
                  <a:srgbClr val="000000"/>
                </a:solidFill>
                <a:ea typeface="ＭＳ 明朝"/>
                <a:cs typeface="Mangal"/>
              </a:rPr>
              <a:t>The indicator would assess whether a city has adequate facility/infrastructure to process the total dry waste collected. </a:t>
            </a:r>
            <a:endParaRPr lang="en-SG" sz="2400" dirty="0">
              <a:solidFill>
                <a:prstClr val="black"/>
              </a:solidFill>
              <a:ea typeface="Times New Roman"/>
              <a:cs typeface="Mangal"/>
            </a:endParaRPr>
          </a:p>
        </p:txBody>
      </p:sp>
      <p:sp>
        <p:nvSpPr>
          <p:cNvPr id="11" name="Rounded Rectangle 10"/>
          <p:cNvSpPr/>
          <p:nvPr/>
        </p:nvSpPr>
        <p:spPr>
          <a:xfrm>
            <a:off x="-1" y="13117"/>
            <a:ext cx="951995" cy="132751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3200" b="1" dirty="0">
                <a:solidFill>
                  <a:srgbClr val="FFFFFF"/>
                </a:solidFill>
                <a:latin typeface="Arial"/>
                <a:ea typeface="Calibri"/>
                <a:cs typeface="Times New Roman"/>
              </a:rPr>
              <a:t>2.3</a:t>
            </a:r>
            <a:endParaRPr lang="en-SG" sz="1000" dirty="0">
              <a:solidFill>
                <a:prstClr val="white"/>
              </a:solidFill>
              <a:ea typeface="Calibri"/>
              <a:cs typeface="Times New Roman"/>
            </a:endParaRPr>
          </a:p>
        </p:txBody>
      </p:sp>
      <p:sp>
        <p:nvSpPr>
          <p:cNvPr id="12" name="Rounded Rectangle 11"/>
          <p:cNvSpPr/>
          <p:nvPr/>
        </p:nvSpPr>
        <p:spPr>
          <a:xfrm>
            <a:off x="971550" y="63063"/>
            <a:ext cx="4895850" cy="1243558"/>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kern="0" dirty="0">
                <a:solidFill>
                  <a:srgbClr val="000000"/>
                </a:solidFill>
                <a:ea typeface="Calibri"/>
                <a:cs typeface="Arial"/>
              </a:rPr>
              <a:t>Whether </a:t>
            </a:r>
            <a:r>
              <a:rPr lang="en-US" b="1" kern="0" dirty="0">
                <a:solidFill>
                  <a:srgbClr val="000000"/>
                </a:solidFill>
                <a:ea typeface="Calibri"/>
                <a:cs typeface="Arial"/>
              </a:rPr>
              <a:t>capacity</a:t>
            </a:r>
            <a:r>
              <a:rPr lang="en-US" kern="0" dirty="0">
                <a:solidFill>
                  <a:srgbClr val="000000"/>
                </a:solidFill>
                <a:ea typeface="Calibri"/>
                <a:cs typeface="Arial"/>
              </a:rPr>
              <a:t> of </a:t>
            </a:r>
            <a:r>
              <a:rPr lang="en-US" b="1" kern="0" dirty="0">
                <a:solidFill>
                  <a:srgbClr val="000000"/>
                </a:solidFill>
                <a:ea typeface="Calibri"/>
                <a:cs typeface="Arial"/>
              </a:rPr>
              <a:t>dry waste processing facility</a:t>
            </a:r>
            <a:r>
              <a:rPr lang="en-US" kern="0" dirty="0">
                <a:solidFill>
                  <a:srgbClr val="000000"/>
                </a:solidFill>
                <a:ea typeface="Calibri"/>
                <a:cs typeface="Arial"/>
              </a:rPr>
              <a:t>/facilities in the city is matching with the total </a:t>
            </a:r>
            <a:r>
              <a:rPr lang="en-US" b="1" kern="0" dirty="0">
                <a:solidFill>
                  <a:srgbClr val="000000"/>
                </a:solidFill>
                <a:ea typeface="Calibri"/>
                <a:cs typeface="Arial"/>
              </a:rPr>
              <a:t>dry waste collected in the city</a:t>
            </a:r>
            <a:r>
              <a:rPr lang="en-US" kern="0" dirty="0">
                <a:solidFill>
                  <a:srgbClr val="000000"/>
                </a:solidFill>
                <a:ea typeface="Calibri"/>
                <a:cs typeface="Arial"/>
              </a:rPr>
              <a:t>? </a:t>
            </a:r>
            <a:endParaRPr lang="en-SG" kern="0" dirty="0">
              <a:solidFill>
                <a:sysClr val="window" lastClr="FFFFFF"/>
              </a:solidFill>
              <a:ea typeface="Calibri"/>
              <a:cs typeface="Arial"/>
            </a:endParaRPr>
          </a:p>
        </p:txBody>
      </p:sp>
      <p:sp>
        <p:nvSpPr>
          <p:cNvPr id="13" name="Rounded Rectangle 12"/>
          <p:cNvSpPr/>
          <p:nvPr/>
        </p:nvSpPr>
        <p:spPr>
          <a:xfrm>
            <a:off x="5867400" y="48904"/>
            <a:ext cx="990600" cy="130434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1600" b="1" dirty="0">
                <a:solidFill>
                  <a:srgbClr val="FFFFFF"/>
                </a:solidFill>
                <a:latin typeface="Arial"/>
                <a:ea typeface="Calibri"/>
                <a:cs typeface="Times New Roman"/>
              </a:rPr>
              <a:t>Marks</a:t>
            </a:r>
          </a:p>
          <a:p>
            <a:pPr algn="ctr">
              <a:lnSpc>
                <a:spcPct val="107000"/>
              </a:lnSpc>
            </a:pPr>
            <a:r>
              <a:rPr lang="en-US" b="1" dirty="0">
                <a:solidFill>
                  <a:srgbClr val="FFFFFF"/>
                </a:solidFill>
                <a:latin typeface="Arial"/>
                <a:ea typeface="Calibri"/>
                <a:cs typeface="Times New Roman"/>
              </a:rPr>
              <a:t>80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1272655452"/>
              </p:ext>
            </p:extLst>
          </p:nvPr>
        </p:nvGraphicFramePr>
        <p:xfrm>
          <a:off x="3070378" y="2952013"/>
          <a:ext cx="3771900" cy="5600778"/>
        </p:xfrm>
        <a:graphic>
          <a:graphicData uri="http://schemas.openxmlformats.org/drawingml/2006/table">
            <a:tbl>
              <a:tblPr firstRow="1" bandRow="1">
                <a:tableStyleId>{FABFCF23-3B69-468F-B69F-88F6DE6A72F2}</a:tableStyleId>
              </a:tblPr>
              <a:tblGrid>
                <a:gridCol w="2818431">
                  <a:extLst>
                    <a:ext uri="{9D8B030D-6E8A-4147-A177-3AD203B41FA5}">
                      <a16:colId xmlns:a16="http://schemas.microsoft.com/office/drawing/2014/main" val="20000"/>
                    </a:ext>
                  </a:extLst>
                </a:gridCol>
                <a:gridCol w="953469">
                  <a:extLst>
                    <a:ext uri="{9D8B030D-6E8A-4147-A177-3AD203B41FA5}">
                      <a16:colId xmlns:a16="http://schemas.microsoft.com/office/drawing/2014/main" val="20001"/>
                    </a:ext>
                  </a:extLst>
                </a:gridCol>
              </a:tblGrid>
              <a:tr h="547226">
                <a:tc>
                  <a:txBody>
                    <a:bodyPr/>
                    <a:lstStyle/>
                    <a:p>
                      <a:r>
                        <a:rPr lang="en-US" sz="2000" dirty="0"/>
                        <a:t>Scheme of Marking</a:t>
                      </a:r>
                    </a:p>
                  </a:txBody>
                  <a:tcPr marL="124094" marR="124094" marT="62046" marB="62046"/>
                </a:tc>
                <a:tc>
                  <a:txBody>
                    <a:bodyPr/>
                    <a:lstStyle/>
                    <a:p>
                      <a:pPr algn="ctr"/>
                      <a:r>
                        <a:rPr lang="en-US" sz="2000" dirty="0"/>
                        <a:t>Marks</a:t>
                      </a:r>
                    </a:p>
                  </a:txBody>
                  <a:tcPr marL="124094" marR="124094" marT="62046" marB="62046"/>
                </a:tc>
                <a:extLst>
                  <a:ext uri="{0D108BD9-81ED-4DB2-BD59-A6C34878D82A}">
                    <a16:rowId xmlns:a16="http://schemas.microsoft.com/office/drawing/2014/main" val="10000"/>
                  </a:ext>
                </a:extLst>
              </a:tr>
              <a:tr h="920064">
                <a:tc>
                  <a:txBody>
                    <a:bodyPr/>
                    <a:lstStyle/>
                    <a:p>
                      <a:r>
                        <a:rPr lang="en-US" sz="2400" baseline="0" dirty="0"/>
                        <a:t>Between 91-</a:t>
                      </a:r>
                      <a:r>
                        <a:rPr lang="en-US" sz="2400" dirty="0"/>
                        <a:t> 100%</a:t>
                      </a:r>
                    </a:p>
                  </a:txBody>
                  <a:tcPr marL="124094" marR="124094" marT="62046" marB="62046"/>
                </a:tc>
                <a:tc>
                  <a:txBody>
                    <a:bodyPr/>
                    <a:lstStyle/>
                    <a:p>
                      <a:pPr algn="ctr"/>
                      <a:r>
                        <a:rPr lang="en-US" sz="2400" dirty="0"/>
                        <a:t>80</a:t>
                      </a:r>
                    </a:p>
                  </a:txBody>
                  <a:tcPr marL="124094" marR="124094" marT="62046" marB="62046"/>
                </a:tc>
                <a:extLst>
                  <a:ext uri="{0D108BD9-81ED-4DB2-BD59-A6C34878D82A}">
                    <a16:rowId xmlns:a16="http://schemas.microsoft.com/office/drawing/2014/main" val="10001"/>
                  </a:ext>
                </a:extLst>
              </a:tr>
              <a:tr h="686648">
                <a:tc>
                  <a:txBody>
                    <a:bodyPr/>
                    <a:lstStyle/>
                    <a:p>
                      <a:r>
                        <a:rPr lang="en-US" sz="2400" baseline="0" dirty="0"/>
                        <a:t>Between 81- 90%</a:t>
                      </a:r>
                    </a:p>
                  </a:txBody>
                  <a:tcPr marL="124094" marR="124094" marT="62046" marB="62046"/>
                </a:tc>
                <a:tc>
                  <a:txBody>
                    <a:bodyPr/>
                    <a:lstStyle/>
                    <a:p>
                      <a:pPr algn="ctr"/>
                      <a:r>
                        <a:rPr lang="en-US" sz="2400" dirty="0"/>
                        <a:t>70</a:t>
                      </a:r>
                    </a:p>
                  </a:txBody>
                  <a:tcPr marL="124094" marR="124094" marT="62046" marB="62046"/>
                </a:tc>
                <a:extLst>
                  <a:ext uri="{0D108BD9-81ED-4DB2-BD59-A6C34878D82A}">
                    <a16:rowId xmlns:a16="http://schemas.microsoft.com/office/drawing/2014/main" val="10002"/>
                  </a:ext>
                </a:extLst>
              </a:tr>
              <a:tr h="920064">
                <a:tc>
                  <a:txBody>
                    <a:bodyPr/>
                    <a:lstStyle/>
                    <a:p>
                      <a:r>
                        <a:rPr lang="en-US" sz="2400" dirty="0"/>
                        <a:t>Between</a:t>
                      </a:r>
                      <a:r>
                        <a:rPr lang="en-US" sz="2400" baseline="0" dirty="0"/>
                        <a:t> 71 - </a:t>
                      </a:r>
                      <a:r>
                        <a:rPr lang="en-US" sz="2400" dirty="0"/>
                        <a:t>80%</a:t>
                      </a:r>
                    </a:p>
                  </a:txBody>
                  <a:tcPr marL="124094" marR="124094" marT="62046" marB="62046"/>
                </a:tc>
                <a:tc>
                  <a:txBody>
                    <a:bodyPr/>
                    <a:lstStyle/>
                    <a:p>
                      <a:pPr algn="ctr"/>
                      <a:r>
                        <a:rPr lang="en-US" sz="2400" dirty="0"/>
                        <a:t>60</a:t>
                      </a:r>
                    </a:p>
                  </a:txBody>
                  <a:tcPr marL="124094" marR="124094" marT="62046" marB="62046"/>
                </a:tc>
                <a:extLst>
                  <a:ext uri="{0D108BD9-81ED-4DB2-BD59-A6C34878D82A}">
                    <a16:rowId xmlns:a16="http://schemas.microsoft.com/office/drawing/2014/main" val="10003"/>
                  </a:ext>
                </a:extLst>
              </a:tr>
              <a:tr h="686648">
                <a:tc>
                  <a:txBody>
                    <a:bodyPr/>
                    <a:lstStyle/>
                    <a:p>
                      <a:r>
                        <a:rPr lang="en-US" sz="2400" dirty="0"/>
                        <a:t>Between 61 -70%</a:t>
                      </a:r>
                    </a:p>
                  </a:txBody>
                  <a:tcPr marL="124094" marR="124094" marT="62046" marB="62046"/>
                </a:tc>
                <a:tc>
                  <a:txBody>
                    <a:bodyPr/>
                    <a:lstStyle/>
                    <a:p>
                      <a:pPr algn="ctr"/>
                      <a:r>
                        <a:rPr lang="en-US" sz="2400" dirty="0"/>
                        <a:t>50</a:t>
                      </a:r>
                    </a:p>
                  </a:txBody>
                  <a:tcPr marL="124094" marR="124094" marT="62046" marB="62046"/>
                </a:tc>
                <a:extLst>
                  <a:ext uri="{0D108BD9-81ED-4DB2-BD59-A6C34878D82A}">
                    <a16:rowId xmlns:a16="http://schemas.microsoft.com/office/drawing/2014/main" val="10004"/>
                  </a:ext>
                </a:extLst>
              </a:tr>
              <a:tr h="920064">
                <a:tc>
                  <a:txBody>
                    <a:bodyPr/>
                    <a:lstStyle/>
                    <a:p>
                      <a:r>
                        <a:rPr lang="en-US" sz="2400" dirty="0"/>
                        <a:t>Between</a:t>
                      </a:r>
                      <a:r>
                        <a:rPr lang="en-US" sz="2400" baseline="0" dirty="0"/>
                        <a:t> 51 -</a:t>
                      </a:r>
                      <a:r>
                        <a:rPr lang="en-US" sz="2400" dirty="0"/>
                        <a:t> 60%</a:t>
                      </a:r>
                    </a:p>
                  </a:txBody>
                  <a:tcPr marL="124094" marR="124094" marT="62046" marB="62046"/>
                </a:tc>
                <a:tc>
                  <a:txBody>
                    <a:bodyPr/>
                    <a:lstStyle/>
                    <a:p>
                      <a:pPr algn="ctr"/>
                      <a:r>
                        <a:rPr lang="en-US" sz="2400" dirty="0"/>
                        <a:t>40</a:t>
                      </a:r>
                    </a:p>
                  </a:txBody>
                  <a:tcPr marL="124094" marR="124094" marT="62046" marB="62046"/>
                </a:tc>
                <a:extLst>
                  <a:ext uri="{0D108BD9-81ED-4DB2-BD59-A6C34878D82A}">
                    <a16:rowId xmlns:a16="http://schemas.microsoft.com/office/drawing/2014/main" val="10005"/>
                  </a:ext>
                </a:extLst>
              </a:tr>
              <a:tr h="920064">
                <a:tc>
                  <a:txBody>
                    <a:bodyPr/>
                    <a:lstStyle/>
                    <a:p>
                      <a:r>
                        <a:rPr lang="en-US" sz="2400" dirty="0"/>
                        <a:t>Between 41 – 50%</a:t>
                      </a:r>
                    </a:p>
                  </a:txBody>
                  <a:tcPr marL="124094" marR="124094" marT="62046" marB="62046"/>
                </a:tc>
                <a:tc>
                  <a:txBody>
                    <a:bodyPr/>
                    <a:lstStyle/>
                    <a:p>
                      <a:pPr algn="ctr"/>
                      <a:r>
                        <a:rPr lang="en-US" sz="2400" dirty="0"/>
                        <a:t>30</a:t>
                      </a:r>
                    </a:p>
                  </a:txBody>
                  <a:tcPr marL="124094" marR="124094" marT="62046" marB="62046"/>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DB1DDC65-D672-49C3-87E5-16209AEEE2C5}"/>
              </a:ext>
            </a:extLst>
          </p:cNvPr>
          <p:cNvPicPr>
            <a:picLocks noChangeAspect="1"/>
          </p:cNvPicPr>
          <p:nvPr/>
        </p:nvPicPr>
        <p:blipFill>
          <a:blip r:embed="rId3"/>
          <a:stretch>
            <a:fillRect/>
          </a:stretch>
        </p:blipFill>
        <p:spPr>
          <a:xfrm>
            <a:off x="69851" y="5981759"/>
            <a:ext cx="2933700" cy="1350905"/>
          </a:xfrm>
          <a:prstGeom prst="rect">
            <a:avLst/>
          </a:prstGeom>
          <a:ln>
            <a:noFill/>
          </a:ln>
          <a:effectLst>
            <a:softEdge rad="112500"/>
          </a:effectLst>
        </p:spPr>
      </p:pic>
      <p:pic>
        <p:nvPicPr>
          <p:cNvPr id="16" name="Picture 15">
            <a:extLst>
              <a:ext uri="{FF2B5EF4-FFF2-40B4-BE49-F238E27FC236}">
                <a16:creationId xmlns:a16="http://schemas.microsoft.com/office/drawing/2014/main" id="{5091B66E-7B0D-4EAD-9480-C5C75EBA421B}"/>
              </a:ext>
            </a:extLst>
          </p:cNvPr>
          <p:cNvPicPr>
            <a:picLocks noChangeAspect="1"/>
          </p:cNvPicPr>
          <p:nvPr/>
        </p:nvPicPr>
        <p:blipFill>
          <a:blip r:embed="rId4"/>
          <a:stretch>
            <a:fillRect/>
          </a:stretch>
        </p:blipFill>
        <p:spPr>
          <a:xfrm>
            <a:off x="69851" y="7259489"/>
            <a:ext cx="2933699" cy="1598761"/>
          </a:xfrm>
          <a:prstGeom prst="rect">
            <a:avLst/>
          </a:prstGeom>
          <a:ln>
            <a:noFill/>
          </a:ln>
          <a:effectLst>
            <a:softEdge rad="112500"/>
          </a:effectLst>
        </p:spPr>
      </p:pic>
      <p:pic>
        <p:nvPicPr>
          <p:cNvPr id="17" name="Picture 16">
            <a:extLst>
              <a:ext uri="{FF2B5EF4-FFF2-40B4-BE49-F238E27FC236}">
                <a16:creationId xmlns:a16="http://schemas.microsoft.com/office/drawing/2014/main" id="{C37251F5-8D95-4849-82F1-EF55C7389E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2517455"/>
            <a:ext cx="3086102" cy="1990504"/>
          </a:xfrm>
          <a:prstGeom prst="rect">
            <a:avLst/>
          </a:prstGeom>
          <a:ln>
            <a:noFill/>
          </a:ln>
          <a:effectLst>
            <a:softEdge rad="112500"/>
          </a:effectLst>
        </p:spPr>
      </p:pic>
      <p:pic>
        <p:nvPicPr>
          <p:cNvPr id="18" name="Picture 17">
            <a:extLst>
              <a:ext uri="{FF2B5EF4-FFF2-40B4-BE49-F238E27FC236}">
                <a16:creationId xmlns:a16="http://schemas.microsoft.com/office/drawing/2014/main" id="{45459E6A-5031-4FA7-AD73-938FA5486C73}"/>
              </a:ext>
            </a:extLst>
          </p:cNvPr>
          <p:cNvPicPr>
            <a:picLocks noChangeAspect="1"/>
          </p:cNvPicPr>
          <p:nvPr/>
        </p:nvPicPr>
        <p:blipFill>
          <a:blip r:embed="rId6"/>
          <a:stretch>
            <a:fillRect/>
          </a:stretch>
        </p:blipFill>
        <p:spPr>
          <a:xfrm>
            <a:off x="0" y="4475222"/>
            <a:ext cx="3070378" cy="1598761"/>
          </a:xfrm>
          <a:prstGeom prst="rect">
            <a:avLst/>
          </a:prstGeom>
          <a:ln>
            <a:noFill/>
          </a:ln>
          <a:effectLst>
            <a:softEdge rad="112500"/>
          </a:effectLst>
        </p:spPr>
      </p:pic>
      <p:sp>
        <p:nvSpPr>
          <p:cNvPr id="15" name="Rectangle 14">
            <a:extLst>
              <a:ext uri="{FF2B5EF4-FFF2-40B4-BE49-F238E27FC236}">
                <a16:creationId xmlns:a16="http://schemas.microsoft.com/office/drawing/2014/main" id="{7803CD8A-6A07-D54A-905A-A5751D3DD04C}"/>
              </a:ext>
            </a:extLst>
          </p:cNvPr>
          <p:cNvSpPr/>
          <p:nvPr/>
        </p:nvSpPr>
        <p:spPr>
          <a:xfrm>
            <a:off x="0" y="8858250"/>
            <a:ext cx="6015789" cy="10477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solidFill>
                <a:ea typeface="Calibri"/>
                <a:cs typeface="Arial"/>
              </a:rPr>
              <a:t>Geo coordinates </a:t>
            </a:r>
            <a:r>
              <a:rPr lang="en-US" sz="1600" dirty="0">
                <a:solidFill>
                  <a:schemeClr val="tx1"/>
                </a:solidFill>
                <a:ea typeface="Calibri"/>
                <a:cs typeface="Arial"/>
              </a:rPr>
              <a:t>(GIS details) </a:t>
            </a:r>
            <a:r>
              <a:rPr lang="en-SG" sz="1600" dirty="0">
                <a:solidFill>
                  <a:schemeClr val="tx1"/>
                </a:solidFill>
                <a:ea typeface="Times New Roman"/>
                <a:cs typeface="Mangal"/>
              </a:rPr>
              <a:t>in terms of ULB boundaries, ward number, ward boundaries, landmark etc </a:t>
            </a:r>
            <a:r>
              <a:rPr lang="en-US" sz="1600" dirty="0">
                <a:solidFill>
                  <a:schemeClr val="tx1"/>
                </a:solidFill>
                <a:ea typeface="Calibri"/>
                <a:cs typeface="Arial"/>
              </a:rPr>
              <a:t>of all Dry Waste Processing Plants to be mapped and updated on SBM portal as per the prescribed details (to be given by </a:t>
            </a:r>
            <a:r>
              <a:rPr lang="en-US" sz="1600" dirty="0" err="1">
                <a:solidFill>
                  <a:schemeClr val="tx1"/>
                </a:solidFill>
                <a:ea typeface="Calibri"/>
                <a:cs typeface="Arial"/>
              </a:rPr>
              <a:t>MoHUA</a:t>
            </a:r>
            <a:r>
              <a:rPr lang="en-US" sz="1600" dirty="0">
                <a:solidFill>
                  <a:schemeClr val="tx1"/>
                </a:solidFill>
                <a:ea typeface="Calibri"/>
                <a:cs typeface="Arial"/>
              </a:rPr>
              <a:t>) to qualify for marks</a:t>
            </a:r>
            <a:endParaRPr lang="en-US" sz="1600" dirty="0">
              <a:solidFill>
                <a:schemeClr val="tx1"/>
              </a:solidFill>
            </a:endParaRPr>
          </a:p>
        </p:txBody>
      </p:sp>
      <p:sp>
        <p:nvSpPr>
          <p:cNvPr id="4" name="Slide Number Placeholder 3">
            <a:extLst>
              <a:ext uri="{FF2B5EF4-FFF2-40B4-BE49-F238E27FC236}">
                <a16:creationId xmlns:a16="http://schemas.microsoft.com/office/drawing/2014/main" id="{45F85C19-55E1-4877-98FD-F55FE6BA426F}"/>
              </a:ext>
            </a:extLst>
          </p:cNvPr>
          <p:cNvSpPr>
            <a:spLocks noGrp="1"/>
          </p:cNvSpPr>
          <p:nvPr>
            <p:ph type="sldNum" sz="quarter" idx="12"/>
          </p:nvPr>
        </p:nvSpPr>
        <p:spPr/>
        <p:txBody>
          <a:bodyPr/>
          <a:lstStyle/>
          <a:p>
            <a:fld id="{871FDAF4-F9BA-4E6E-AE28-9371978FF90C}" type="slidenum">
              <a:rPr lang="en-US" smtClean="0"/>
              <a:t>43</a:t>
            </a:fld>
            <a:endParaRPr lang="en-US" dirty="0"/>
          </a:p>
        </p:txBody>
      </p:sp>
    </p:spTree>
    <p:extLst>
      <p:ext uri="{BB962C8B-B14F-4D97-AF65-F5344CB8AC3E}">
        <p14:creationId xmlns:p14="http://schemas.microsoft.com/office/powerpoint/2010/main" val="803860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651322"/>
            <a:ext cx="6858000" cy="1141850"/>
          </a:xfrm>
          <a:prstGeom prst="rect">
            <a:avLst/>
          </a:prstGeom>
          <a:solidFill>
            <a:schemeClr val="bg1">
              <a:lumMod val="75000"/>
            </a:schemeClr>
          </a:solidFill>
        </p:spPr>
        <p:txBody>
          <a:bodyPr wrap="square" lIns="128117" tIns="64057" rIns="128117" bIns="64057" rtlCol="0">
            <a:noAutofit/>
          </a:bodyPr>
          <a:lstStyle/>
          <a:p>
            <a:r>
              <a:rPr lang="en-US" sz="1100" dirty="0">
                <a:solidFill>
                  <a:srgbClr val="000000"/>
                </a:solidFill>
                <a:ea typeface="ＭＳ 明朝"/>
                <a:cs typeface="Mangal"/>
              </a:rPr>
              <a:t>This indicator assesses the extent of decentralized and centralized management of dry waste collected. Is the dry waste of the city being recycled or reused?  Dry waste sold to cement plants, used for road construction and other use of non-recyclable dry waste should be explained. </a:t>
            </a:r>
            <a:r>
              <a:rPr lang="en-US" sz="1100" b="1" dirty="0"/>
              <a:t>ULBs need to ensure that in MRFs </a:t>
            </a:r>
            <a:r>
              <a:rPr lang="en-US" sz="1100" i="1" dirty="0"/>
              <a:t>– </a:t>
            </a:r>
            <a:r>
              <a:rPr lang="en-US" sz="1100" b="1" i="1" dirty="0"/>
              <a:t>(a)</a:t>
            </a:r>
            <a:r>
              <a:rPr lang="en-US" sz="1100" i="1" dirty="0"/>
              <a:t> Dry Waste is further segregated  </a:t>
            </a:r>
            <a:r>
              <a:rPr lang="en-US" sz="1100" b="1" i="1" dirty="0"/>
              <a:t>(b)</a:t>
            </a:r>
            <a:r>
              <a:rPr lang="en-US" sz="1100" i="1" dirty="0"/>
              <a:t> Recyclables  are  sold  to  recyclers  or scrap dealers, and </a:t>
            </a:r>
            <a:r>
              <a:rPr lang="en-US" sz="1100" b="1" i="1" dirty="0"/>
              <a:t>(c)</a:t>
            </a:r>
            <a:r>
              <a:rPr lang="en-US" sz="1100" i="1" dirty="0"/>
              <a:t> Records are maintained for quantity of     waste     received,  segregated, recycled/ processed,   sold,   disposed at landfill and revenue generated by sale of recyclables </a:t>
            </a:r>
            <a:r>
              <a:rPr lang="en-US" sz="1100" i="1" dirty="0">
                <a:solidFill>
                  <a:srgbClr val="FF0000"/>
                </a:solidFill>
              </a:rPr>
              <a:t>(dry waste directly collected by scrap dealers or informal workers)</a:t>
            </a:r>
          </a:p>
          <a:p>
            <a:pPr defTabSz="660021"/>
            <a:endParaRPr lang="en-SG" sz="1100" u="sng" dirty="0">
              <a:solidFill>
                <a:prstClr val="black"/>
              </a:solidFill>
              <a:ea typeface="Times New Roman"/>
              <a:cs typeface="Mangal"/>
            </a:endParaRPr>
          </a:p>
        </p:txBody>
      </p:sp>
      <p:sp>
        <p:nvSpPr>
          <p:cNvPr id="11" name="Rounded Rectangle 10"/>
          <p:cNvSpPr/>
          <p:nvPr/>
        </p:nvSpPr>
        <p:spPr>
          <a:xfrm>
            <a:off x="0" y="608492"/>
            <a:ext cx="831547" cy="102890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2000" b="1" dirty="0">
                <a:solidFill>
                  <a:srgbClr val="FFFFFF"/>
                </a:solidFill>
                <a:latin typeface="Arial"/>
                <a:ea typeface="Calibri"/>
                <a:cs typeface="Times New Roman"/>
              </a:rPr>
              <a:t>2.4</a:t>
            </a:r>
            <a:endParaRPr lang="en-SG" sz="800" dirty="0">
              <a:solidFill>
                <a:prstClr val="white"/>
              </a:solidFill>
              <a:ea typeface="Calibri"/>
              <a:cs typeface="Times New Roman"/>
            </a:endParaRPr>
          </a:p>
        </p:txBody>
      </p:sp>
      <p:sp>
        <p:nvSpPr>
          <p:cNvPr id="12" name="Rounded Rectangle 11"/>
          <p:cNvSpPr/>
          <p:nvPr/>
        </p:nvSpPr>
        <p:spPr>
          <a:xfrm>
            <a:off x="831547" y="323851"/>
            <a:ext cx="4901849" cy="1283014"/>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600" b="1" kern="0" dirty="0">
                <a:solidFill>
                  <a:schemeClr val="tx1"/>
                </a:solidFill>
                <a:ea typeface="Calibri"/>
                <a:cs typeface="Arial"/>
              </a:rPr>
              <a:t>Dry waste </a:t>
            </a:r>
            <a:r>
              <a:rPr lang="en-US" sz="1600" kern="0" dirty="0">
                <a:solidFill>
                  <a:schemeClr val="tx1"/>
                </a:solidFill>
                <a:ea typeface="Calibri"/>
                <a:cs typeface="Arial"/>
              </a:rPr>
              <a:t>being </a:t>
            </a:r>
            <a:r>
              <a:rPr lang="en-US" sz="1600" b="1" kern="0" dirty="0">
                <a:solidFill>
                  <a:schemeClr val="tx1"/>
                </a:solidFill>
                <a:ea typeface="Calibri"/>
                <a:cs typeface="Arial"/>
              </a:rPr>
              <a:t>processed </a:t>
            </a:r>
            <a:r>
              <a:rPr lang="en-US" sz="1600" kern="0" dirty="0">
                <a:solidFill>
                  <a:schemeClr val="tx1"/>
                </a:solidFill>
                <a:ea typeface="Calibri"/>
                <a:cs typeface="Arial"/>
              </a:rPr>
              <a:t>out of total dry waste collected </a:t>
            </a:r>
            <a:r>
              <a:rPr lang="en-US" sz="1600" kern="0" dirty="0">
                <a:solidFill>
                  <a:srgbClr val="000000"/>
                </a:solidFill>
                <a:ea typeface="Calibri"/>
                <a:cs typeface="Arial"/>
              </a:rPr>
              <a:t>(</a:t>
            </a:r>
            <a:r>
              <a:rPr lang="en-US" sz="1600" kern="0" dirty="0">
                <a:solidFill>
                  <a:srgbClr val="FF0000"/>
                </a:solidFill>
                <a:ea typeface="Calibri"/>
                <a:cs typeface="Arial"/>
              </a:rPr>
              <a:t>excluding</a:t>
            </a:r>
            <a:r>
              <a:rPr lang="en-US" sz="1600" kern="0" dirty="0">
                <a:solidFill>
                  <a:srgbClr val="000000"/>
                </a:solidFill>
                <a:ea typeface="Calibri"/>
                <a:cs typeface="Arial"/>
              </a:rPr>
              <a:t> sanitary and domestic hazardous waste) </a:t>
            </a:r>
            <a:r>
              <a:rPr lang="en-US" sz="1600" kern="0" dirty="0">
                <a:solidFill>
                  <a:schemeClr val="tx1"/>
                </a:solidFill>
                <a:ea typeface="Calibri"/>
                <a:cs typeface="Arial"/>
              </a:rPr>
              <a:t>through MRF, RDF or Waste To Energy plants etc.  </a:t>
            </a:r>
            <a:r>
              <a:rPr lang="en-US" sz="1400" kern="0" dirty="0">
                <a:solidFill>
                  <a:srgbClr val="FF0000"/>
                </a:solidFill>
                <a:ea typeface="Calibri"/>
                <a:cs typeface="Arial"/>
              </a:rPr>
              <a:t>(ULBs are encouraged to engage Informal Waste Pickers/Women/SHGs/Transgenders in MRF </a:t>
            </a:r>
            <a:r>
              <a:rPr lang="en-US" sz="1400" kern="0" dirty="0" err="1">
                <a:solidFill>
                  <a:srgbClr val="FF0000"/>
                </a:solidFill>
                <a:ea typeface="Calibri"/>
                <a:cs typeface="Arial"/>
              </a:rPr>
              <a:t>Centres</a:t>
            </a:r>
            <a:r>
              <a:rPr lang="en-US" sz="1400" kern="0" dirty="0">
                <a:solidFill>
                  <a:srgbClr val="FF0000"/>
                </a:solidFill>
                <a:ea typeface="Calibri"/>
                <a:cs typeface="Arial"/>
              </a:rPr>
              <a:t>)</a:t>
            </a:r>
            <a:endParaRPr lang="en-SG" sz="1400" kern="0" dirty="0">
              <a:solidFill>
                <a:srgbClr val="FF0000"/>
              </a:solidFill>
              <a:ea typeface="Calibri"/>
              <a:cs typeface="Arial"/>
            </a:endParaRPr>
          </a:p>
        </p:txBody>
      </p:sp>
      <p:sp>
        <p:nvSpPr>
          <p:cNvPr id="13" name="Rounded Rectangle 12"/>
          <p:cNvSpPr/>
          <p:nvPr/>
        </p:nvSpPr>
        <p:spPr>
          <a:xfrm>
            <a:off x="5720729" y="544514"/>
            <a:ext cx="1137271" cy="1105747"/>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1600" b="1" dirty="0">
                <a:solidFill>
                  <a:srgbClr val="FFFFFF"/>
                </a:solidFill>
                <a:latin typeface="Arial"/>
                <a:ea typeface="Calibri"/>
                <a:cs typeface="Times New Roman"/>
              </a:rPr>
              <a:t>Marks</a:t>
            </a:r>
          </a:p>
          <a:p>
            <a:pPr algn="ctr">
              <a:lnSpc>
                <a:spcPct val="107000"/>
              </a:lnSpc>
            </a:pPr>
            <a:r>
              <a:rPr lang="en-US" sz="1600" b="1" dirty="0">
                <a:solidFill>
                  <a:srgbClr val="FFFFFF"/>
                </a:solidFill>
                <a:latin typeface="Arial"/>
                <a:ea typeface="Calibri"/>
                <a:cs typeface="Times New Roman"/>
              </a:rPr>
              <a:t>100</a:t>
            </a:r>
          </a:p>
          <a:p>
            <a:pPr algn="ctr">
              <a:lnSpc>
                <a:spcPct val="107000"/>
              </a:lnSpc>
            </a:pPr>
            <a:r>
              <a:rPr lang="en-US" sz="1600" dirty="0">
                <a:solidFill>
                  <a:srgbClr val="FFFFFF"/>
                </a:solidFill>
                <a:latin typeface="Arial"/>
                <a:ea typeface="Calibri"/>
                <a:cs typeface="Times New Roman"/>
              </a:rPr>
              <a:t>(80+20)</a:t>
            </a:r>
          </a:p>
        </p:txBody>
      </p:sp>
      <p:graphicFrame>
        <p:nvGraphicFramePr>
          <p:cNvPr id="9" name="Table 8">
            <a:extLst>
              <a:ext uri="{FF2B5EF4-FFF2-40B4-BE49-F238E27FC236}">
                <a16:creationId xmlns:a16="http://schemas.microsoft.com/office/drawing/2014/main" id="{91007F1F-0554-4AA8-B62D-7091A5564A7F}"/>
              </a:ext>
            </a:extLst>
          </p:cNvPr>
          <p:cNvGraphicFramePr>
            <a:graphicFrameLocks noGrp="1"/>
          </p:cNvGraphicFramePr>
          <p:nvPr>
            <p:extLst>
              <p:ext uri="{D42A27DB-BD31-4B8C-83A1-F6EECF244321}">
                <p14:modId xmlns:p14="http://schemas.microsoft.com/office/powerpoint/2010/main" val="976041048"/>
              </p:ext>
            </p:extLst>
          </p:nvPr>
        </p:nvGraphicFramePr>
        <p:xfrm>
          <a:off x="2562280" y="2837629"/>
          <a:ext cx="4295720" cy="2943456"/>
        </p:xfrm>
        <a:graphic>
          <a:graphicData uri="http://schemas.openxmlformats.org/drawingml/2006/table">
            <a:tbl>
              <a:tblPr firstRow="1" bandRow="1">
                <a:tableStyleId>{FABFCF23-3B69-468F-B69F-88F6DE6A72F2}</a:tableStyleId>
              </a:tblPr>
              <a:tblGrid>
                <a:gridCol w="3426873">
                  <a:extLst>
                    <a:ext uri="{9D8B030D-6E8A-4147-A177-3AD203B41FA5}">
                      <a16:colId xmlns:a16="http://schemas.microsoft.com/office/drawing/2014/main" val="20000"/>
                    </a:ext>
                  </a:extLst>
                </a:gridCol>
                <a:gridCol w="868847">
                  <a:extLst>
                    <a:ext uri="{9D8B030D-6E8A-4147-A177-3AD203B41FA5}">
                      <a16:colId xmlns:a16="http://schemas.microsoft.com/office/drawing/2014/main" val="20001"/>
                    </a:ext>
                  </a:extLst>
                </a:gridCol>
              </a:tblGrid>
              <a:tr h="172071">
                <a:tc>
                  <a:txBody>
                    <a:bodyPr/>
                    <a:lstStyle/>
                    <a:p>
                      <a:r>
                        <a:rPr lang="en-US" sz="1600" dirty="0"/>
                        <a:t>Scheme of Marking</a:t>
                      </a:r>
                    </a:p>
                  </a:txBody>
                  <a:tcPr marL="124094" marR="124094" marT="62046" marB="62046"/>
                </a:tc>
                <a:tc>
                  <a:txBody>
                    <a:bodyPr/>
                    <a:lstStyle/>
                    <a:p>
                      <a:pPr algn="ctr"/>
                      <a:r>
                        <a:rPr lang="en-US" sz="1600" dirty="0"/>
                        <a:t>Marks</a:t>
                      </a:r>
                    </a:p>
                  </a:txBody>
                  <a:tcPr marL="124094" marR="124094" marT="62046" marB="62046"/>
                </a:tc>
                <a:extLst>
                  <a:ext uri="{0D108BD9-81ED-4DB2-BD59-A6C34878D82A}">
                    <a16:rowId xmlns:a16="http://schemas.microsoft.com/office/drawing/2014/main" val="10000"/>
                  </a:ext>
                </a:extLst>
              </a:tr>
              <a:tr h="172071">
                <a:tc>
                  <a:txBody>
                    <a:bodyPr/>
                    <a:lstStyle/>
                    <a:p>
                      <a:r>
                        <a:rPr lang="en-US" sz="1600" baseline="0" dirty="0"/>
                        <a:t>Processed/sold  between 91-</a:t>
                      </a:r>
                      <a:r>
                        <a:rPr lang="en-US" sz="1600" dirty="0"/>
                        <a:t> 100%</a:t>
                      </a:r>
                    </a:p>
                  </a:txBody>
                  <a:tcPr marL="124094" marR="124094" marT="62046" marB="62046"/>
                </a:tc>
                <a:tc>
                  <a:txBody>
                    <a:bodyPr/>
                    <a:lstStyle/>
                    <a:p>
                      <a:pPr algn="ctr"/>
                      <a:r>
                        <a:rPr lang="en-US" sz="1600" dirty="0"/>
                        <a:t>80</a:t>
                      </a:r>
                    </a:p>
                  </a:txBody>
                  <a:tcPr marL="124094" marR="124094" marT="62046" marB="62046"/>
                </a:tc>
                <a:extLst>
                  <a:ext uri="{0D108BD9-81ED-4DB2-BD59-A6C34878D82A}">
                    <a16:rowId xmlns:a16="http://schemas.microsoft.com/office/drawing/2014/main" val="10001"/>
                  </a:ext>
                </a:extLst>
              </a:tr>
              <a:tr h="172071">
                <a:tc>
                  <a:txBody>
                    <a:bodyPr/>
                    <a:lstStyle/>
                    <a:p>
                      <a:r>
                        <a:rPr lang="en-US" sz="1600" baseline="0" dirty="0"/>
                        <a:t>Between 81- 90%</a:t>
                      </a:r>
                    </a:p>
                  </a:txBody>
                  <a:tcPr marL="124094" marR="124094" marT="62046" marB="62046"/>
                </a:tc>
                <a:tc>
                  <a:txBody>
                    <a:bodyPr/>
                    <a:lstStyle/>
                    <a:p>
                      <a:pPr algn="ctr"/>
                      <a:r>
                        <a:rPr lang="en-US" sz="1600" dirty="0"/>
                        <a:t>70</a:t>
                      </a:r>
                    </a:p>
                  </a:txBody>
                  <a:tcPr marL="124094" marR="124094" marT="62046" marB="62046"/>
                </a:tc>
                <a:extLst>
                  <a:ext uri="{0D108BD9-81ED-4DB2-BD59-A6C34878D82A}">
                    <a16:rowId xmlns:a16="http://schemas.microsoft.com/office/drawing/2014/main" val="10002"/>
                  </a:ext>
                </a:extLst>
              </a:tr>
              <a:tr h="172071">
                <a:tc>
                  <a:txBody>
                    <a:bodyPr/>
                    <a:lstStyle/>
                    <a:p>
                      <a:r>
                        <a:rPr lang="en-US" sz="1600" dirty="0"/>
                        <a:t>Between</a:t>
                      </a:r>
                      <a:r>
                        <a:rPr lang="en-US" sz="1600" baseline="0" dirty="0"/>
                        <a:t> 71 - </a:t>
                      </a:r>
                      <a:r>
                        <a:rPr lang="en-US" sz="1600" dirty="0"/>
                        <a:t>80%</a:t>
                      </a:r>
                    </a:p>
                  </a:txBody>
                  <a:tcPr marL="124094" marR="124094" marT="62046" marB="62046"/>
                </a:tc>
                <a:tc>
                  <a:txBody>
                    <a:bodyPr/>
                    <a:lstStyle/>
                    <a:p>
                      <a:pPr algn="ctr"/>
                      <a:r>
                        <a:rPr lang="en-US" sz="1600" dirty="0"/>
                        <a:t>60</a:t>
                      </a:r>
                    </a:p>
                  </a:txBody>
                  <a:tcPr marL="124094" marR="124094" marT="62046" marB="62046"/>
                </a:tc>
                <a:extLst>
                  <a:ext uri="{0D108BD9-81ED-4DB2-BD59-A6C34878D82A}">
                    <a16:rowId xmlns:a16="http://schemas.microsoft.com/office/drawing/2014/main" val="10003"/>
                  </a:ext>
                </a:extLst>
              </a:tr>
              <a:tr h="172071">
                <a:tc>
                  <a:txBody>
                    <a:bodyPr/>
                    <a:lstStyle/>
                    <a:p>
                      <a:r>
                        <a:rPr lang="en-US" sz="1600" dirty="0"/>
                        <a:t>Between 61 -70%</a:t>
                      </a:r>
                    </a:p>
                  </a:txBody>
                  <a:tcPr marL="124094" marR="124094" marT="62046" marB="62046"/>
                </a:tc>
                <a:tc>
                  <a:txBody>
                    <a:bodyPr/>
                    <a:lstStyle/>
                    <a:p>
                      <a:pPr algn="ctr"/>
                      <a:r>
                        <a:rPr lang="en-US" sz="1600" dirty="0"/>
                        <a:t>50</a:t>
                      </a:r>
                    </a:p>
                  </a:txBody>
                  <a:tcPr marL="124094" marR="124094" marT="62046" marB="62046"/>
                </a:tc>
                <a:extLst>
                  <a:ext uri="{0D108BD9-81ED-4DB2-BD59-A6C34878D82A}">
                    <a16:rowId xmlns:a16="http://schemas.microsoft.com/office/drawing/2014/main" val="10004"/>
                  </a:ext>
                </a:extLst>
              </a:tr>
              <a:tr h="172071">
                <a:tc>
                  <a:txBody>
                    <a:bodyPr/>
                    <a:lstStyle/>
                    <a:p>
                      <a:r>
                        <a:rPr lang="en-US" sz="1600" dirty="0"/>
                        <a:t>Between</a:t>
                      </a:r>
                      <a:r>
                        <a:rPr lang="en-US" sz="1600" baseline="0" dirty="0"/>
                        <a:t> 51 -</a:t>
                      </a:r>
                      <a:r>
                        <a:rPr lang="en-US" sz="1600" dirty="0"/>
                        <a:t> 60%</a:t>
                      </a:r>
                    </a:p>
                  </a:txBody>
                  <a:tcPr marL="124094" marR="124094" marT="62046" marB="62046"/>
                </a:tc>
                <a:tc>
                  <a:txBody>
                    <a:bodyPr/>
                    <a:lstStyle/>
                    <a:p>
                      <a:pPr algn="ctr"/>
                      <a:r>
                        <a:rPr lang="en-US" sz="1600" dirty="0"/>
                        <a:t>40</a:t>
                      </a:r>
                    </a:p>
                  </a:txBody>
                  <a:tcPr marL="124094" marR="124094" marT="62046" marB="62046"/>
                </a:tc>
                <a:extLst>
                  <a:ext uri="{0D108BD9-81ED-4DB2-BD59-A6C34878D82A}">
                    <a16:rowId xmlns:a16="http://schemas.microsoft.com/office/drawing/2014/main" val="10005"/>
                  </a:ext>
                </a:extLst>
              </a:tr>
              <a:tr h="172071">
                <a:tc>
                  <a:txBody>
                    <a:bodyPr/>
                    <a:lstStyle/>
                    <a:p>
                      <a:r>
                        <a:rPr lang="en-US" sz="1600" dirty="0"/>
                        <a:t>Between 41 – 50%</a:t>
                      </a:r>
                    </a:p>
                  </a:txBody>
                  <a:tcPr marL="124094" marR="124094" marT="62046" marB="62046"/>
                </a:tc>
                <a:tc>
                  <a:txBody>
                    <a:bodyPr/>
                    <a:lstStyle/>
                    <a:p>
                      <a:pPr algn="ctr"/>
                      <a:r>
                        <a:rPr lang="en-US" sz="1600" dirty="0"/>
                        <a:t>30</a:t>
                      </a:r>
                    </a:p>
                  </a:txBody>
                  <a:tcPr marL="124094" marR="124094" marT="62046" marB="62046"/>
                </a:tc>
                <a:extLst>
                  <a:ext uri="{0D108BD9-81ED-4DB2-BD59-A6C34878D82A}">
                    <a16:rowId xmlns:a16="http://schemas.microsoft.com/office/drawing/2014/main" val="10006"/>
                  </a:ext>
                </a:extLst>
              </a:tr>
              <a:tr h="172071">
                <a:tc>
                  <a:txBody>
                    <a:bodyPr/>
                    <a:lstStyle/>
                    <a:p>
                      <a:r>
                        <a:rPr lang="en-US" sz="1600" dirty="0"/>
                        <a:t>Between 30 – 40%</a:t>
                      </a:r>
                    </a:p>
                  </a:txBody>
                  <a:tcPr marL="124094" marR="124094" marT="62046" marB="62046"/>
                </a:tc>
                <a:tc>
                  <a:txBody>
                    <a:bodyPr/>
                    <a:lstStyle/>
                    <a:p>
                      <a:pPr algn="ctr"/>
                      <a:r>
                        <a:rPr lang="en-US" sz="1600" dirty="0"/>
                        <a:t>20</a:t>
                      </a:r>
                    </a:p>
                  </a:txBody>
                  <a:tcPr marL="124094" marR="124094" marT="62046" marB="62046"/>
                </a:tc>
                <a:extLst>
                  <a:ext uri="{0D108BD9-81ED-4DB2-BD59-A6C34878D82A}">
                    <a16:rowId xmlns:a16="http://schemas.microsoft.com/office/drawing/2014/main" val="3599593016"/>
                  </a:ext>
                </a:extLst>
              </a:tr>
            </a:tbl>
          </a:graphicData>
        </a:graphic>
      </p:graphicFrame>
      <p:grpSp>
        <p:nvGrpSpPr>
          <p:cNvPr id="5" name="Group 4">
            <a:extLst>
              <a:ext uri="{FF2B5EF4-FFF2-40B4-BE49-F238E27FC236}">
                <a16:creationId xmlns:a16="http://schemas.microsoft.com/office/drawing/2014/main" id="{A99B6276-C639-40F6-A7CA-5031CFCFC423}"/>
              </a:ext>
            </a:extLst>
          </p:cNvPr>
          <p:cNvGrpSpPr/>
          <p:nvPr/>
        </p:nvGrpSpPr>
        <p:grpSpPr>
          <a:xfrm>
            <a:off x="-118517" y="2814643"/>
            <a:ext cx="2747732" cy="7154857"/>
            <a:chOff x="-6056886" y="210148"/>
            <a:chExt cx="5102108" cy="13285448"/>
          </a:xfrm>
        </p:grpSpPr>
        <p:pic>
          <p:nvPicPr>
            <p:cNvPr id="2" name="Picture 1">
              <a:extLst>
                <a:ext uri="{FF2B5EF4-FFF2-40B4-BE49-F238E27FC236}">
                  <a16:creationId xmlns:a16="http://schemas.microsoft.com/office/drawing/2014/main" id="{E21675E0-194C-4CF9-BFCA-53B7F31D8BB4}"/>
                </a:ext>
              </a:extLst>
            </p:cNvPr>
            <p:cNvPicPr>
              <a:picLocks noChangeAspect="1"/>
            </p:cNvPicPr>
            <p:nvPr/>
          </p:nvPicPr>
          <p:blipFill>
            <a:blip r:embed="rId3"/>
            <a:stretch>
              <a:fillRect/>
            </a:stretch>
          </p:blipFill>
          <p:spPr>
            <a:xfrm>
              <a:off x="-5904703" y="3437862"/>
              <a:ext cx="4774182" cy="3292077"/>
            </a:xfrm>
            <a:prstGeom prst="rect">
              <a:avLst/>
            </a:prstGeom>
            <a:ln>
              <a:noFill/>
            </a:ln>
            <a:effectLst>
              <a:softEdge rad="112500"/>
            </a:effectLst>
          </p:spPr>
        </p:pic>
        <p:pic>
          <p:nvPicPr>
            <p:cNvPr id="3" name="Picture 2">
              <a:extLst>
                <a:ext uri="{FF2B5EF4-FFF2-40B4-BE49-F238E27FC236}">
                  <a16:creationId xmlns:a16="http://schemas.microsoft.com/office/drawing/2014/main" id="{4BA01A2F-0BF0-4223-8E21-C12785C2D9D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07195" y="10023910"/>
              <a:ext cx="5052417" cy="3471686"/>
            </a:xfrm>
            <a:prstGeom prst="rect">
              <a:avLst/>
            </a:prstGeom>
            <a:ln>
              <a:noFill/>
            </a:ln>
            <a:effectLst>
              <a:softEdge rad="112500"/>
            </a:effectLst>
          </p:spPr>
        </p:pic>
        <p:pic>
          <p:nvPicPr>
            <p:cNvPr id="14" name="Picture 13">
              <a:extLst>
                <a:ext uri="{FF2B5EF4-FFF2-40B4-BE49-F238E27FC236}">
                  <a16:creationId xmlns:a16="http://schemas.microsoft.com/office/drawing/2014/main" id="{51C8013E-CC0B-41AD-98E9-67433A1945F1}"/>
                </a:ext>
              </a:extLst>
            </p:cNvPr>
            <p:cNvPicPr>
              <a:picLocks noChangeAspect="1"/>
            </p:cNvPicPr>
            <p:nvPr/>
          </p:nvPicPr>
          <p:blipFill>
            <a:blip r:embed="rId5"/>
            <a:stretch>
              <a:fillRect/>
            </a:stretch>
          </p:blipFill>
          <p:spPr>
            <a:xfrm>
              <a:off x="-6056886" y="210148"/>
              <a:ext cx="5043168" cy="3363467"/>
            </a:xfrm>
            <a:prstGeom prst="rect">
              <a:avLst/>
            </a:prstGeom>
            <a:ln>
              <a:noFill/>
            </a:ln>
            <a:effectLst>
              <a:softEdge rad="112500"/>
            </a:effectLst>
          </p:spPr>
        </p:pic>
        <p:pic>
          <p:nvPicPr>
            <p:cNvPr id="16" name="Picture 15">
              <a:extLst>
                <a:ext uri="{FF2B5EF4-FFF2-40B4-BE49-F238E27FC236}">
                  <a16:creationId xmlns:a16="http://schemas.microsoft.com/office/drawing/2014/main" id="{CE93CE7D-1BB5-414F-A70C-FB9CFE1758D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80876" y="6570247"/>
              <a:ext cx="4799782" cy="3500827"/>
            </a:xfrm>
            <a:prstGeom prst="rect">
              <a:avLst/>
            </a:prstGeom>
            <a:ln>
              <a:noFill/>
            </a:ln>
            <a:effectLst>
              <a:softEdge rad="112500"/>
            </a:effectLst>
          </p:spPr>
        </p:pic>
      </p:grpSp>
      <p:sp>
        <p:nvSpPr>
          <p:cNvPr id="4" name="Rectangle 3">
            <a:extLst>
              <a:ext uri="{FF2B5EF4-FFF2-40B4-BE49-F238E27FC236}">
                <a16:creationId xmlns:a16="http://schemas.microsoft.com/office/drawing/2014/main" id="{A3CFC058-14E1-FF45-AC16-9D1CF2E061D2}"/>
              </a:ext>
            </a:extLst>
          </p:cNvPr>
          <p:cNvSpPr/>
          <p:nvPr/>
        </p:nvSpPr>
        <p:spPr>
          <a:xfrm>
            <a:off x="2562281" y="7029261"/>
            <a:ext cx="4295719" cy="2332225"/>
          </a:xfrm>
          <a:prstGeom prst="rect">
            <a:avLst/>
          </a:prstGeom>
          <a:solidFill>
            <a:schemeClr val="bg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Note: Recyclables sold to be documented in terms of revenue generated and details of buyers for validation.</a:t>
            </a:r>
          </a:p>
          <a:p>
            <a:pPr algn="ctr"/>
            <a:r>
              <a:rPr lang="en-US" b="1" dirty="0">
                <a:solidFill>
                  <a:schemeClr val="tx1"/>
                </a:solidFill>
              </a:rPr>
              <a:t>Non-recyclables</a:t>
            </a:r>
            <a:r>
              <a:rPr lang="en-US" dirty="0">
                <a:solidFill>
                  <a:schemeClr val="tx1"/>
                </a:solidFill>
              </a:rPr>
              <a:t> sent to the </a:t>
            </a:r>
            <a:r>
              <a:rPr lang="en-US" b="1" dirty="0">
                <a:solidFill>
                  <a:schemeClr val="tx1"/>
                </a:solidFill>
              </a:rPr>
              <a:t>cement factory </a:t>
            </a:r>
            <a:r>
              <a:rPr lang="en-US" dirty="0">
                <a:solidFill>
                  <a:schemeClr val="tx1"/>
                </a:solidFill>
              </a:rPr>
              <a:t>will also be considered under processing. </a:t>
            </a:r>
            <a:r>
              <a:rPr lang="en-US" u="sng" dirty="0">
                <a:solidFill>
                  <a:schemeClr val="tx1"/>
                </a:solidFill>
              </a:rPr>
              <a:t>Informal Waste Pickers, if available should be given first right to collect &amp; sell recyclables – Receipts can be documented</a:t>
            </a:r>
            <a:r>
              <a:rPr lang="en-US" dirty="0">
                <a:solidFill>
                  <a:schemeClr val="tx1"/>
                </a:solidFill>
              </a:rPr>
              <a:t>.</a:t>
            </a:r>
          </a:p>
        </p:txBody>
      </p:sp>
      <p:graphicFrame>
        <p:nvGraphicFramePr>
          <p:cNvPr id="15" name="Table 14">
            <a:extLst>
              <a:ext uri="{FF2B5EF4-FFF2-40B4-BE49-F238E27FC236}">
                <a16:creationId xmlns:a16="http://schemas.microsoft.com/office/drawing/2014/main" id="{69431D09-15EE-9547-B05F-4C53BAA9F549}"/>
              </a:ext>
            </a:extLst>
          </p:cNvPr>
          <p:cNvGraphicFramePr>
            <a:graphicFrameLocks noGrp="1"/>
          </p:cNvGraphicFramePr>
          <p:nvPr>
            <p:extLst>
              <p:ext uri="{D42A27DB-BD31-4B8C-83A1-F6EECF244321}">
                <p14:modId xmlns:p14="http://schemas.microsoft.com/office/powerpoint/2010/main" val="3976243246"/>
              </p:ext>
            </p:extLst>
          </p:nvPr>
        </p:nvGraphicFramePr>
        <p:xfrm>
          <a:off x="2562281" y="5814807"/>
          <a:ext cx="4295720" cy="1105747"/>
        </p:xfrm>
        <a:graphic>
          <a:graphicData uri="http://schemas.openxmlformats.org/drawingml/2006/table">
            <a:tbl>
              <a:tblPr firstRow="1" bandRow="1">
                <a:tableStyleId>{FABFCF23-3B69-468F-B69F-88F6DE6A72F2}</a:tableStyleId>
              </a:tblPr>
              <a:tblGrid>
                <a:gridCol w="3647081">
                  <a:extLst>
                    <a:ext uri="{9D8B030D-6E8A-4147-A177-3AD203B41FA5}">
                      <a16:colId xmlns:a16="http://schemas.microsoft.com/office/drawing/2014/main" val="2267837347"/>
                    </a:ext>
                  </a:extLst>
                </a:gridCol>
                <a:gridCol w="648639">
                  <a:extLst>
                    <a:ext uri="{9D8B030D-6E8A-4147-A177-3AD203B41FA5}">
                      <a16:colId xmlns:a16="http://schemas.microsoft.com/office/drawing/2014/main" val="2096343318"/>
                    </a:ext>
                  </a:extLst>
                </a:gridCol>
              </a:tblGrid>
              <a:tr h="1105747">
                <a:tc>
                  <a:txBody>
                    <a:bodyPr/>
                    <a:lstStyle/>
                    <a:p>
                      <a:r>
                        <a:rPr lang="en-US" sz="1600" b="0" dirty="0">
                          <a:solidFill>
                            <a:srgbClr val="FFFF00"/>
                          </a:solidFill>
                        </a:rPr>
                        <a:t>Weekly Processing Log Book, Sale Register </a:t>
                      </a:r>
                      <a:r>
                        <a:rPr lang="en-US" sz="1600" b="0" dirty="0">
                          <a:solidFill>
                            <a:schemeClr val="bg1"/>
                          </a:solidFill>
                        </a:rPr>
                        <a:t>&amp; </a:t>
                      </a:r>
                      <a:r>
                        <a:rPr lang="en-US" sz="1600" b="0" dirty="0">
                          <a:solidFill>
                            <a:srgbClr val="FFFF00"/>
                          </a:solidFill>
                        </a:rPr>
                        <a:t>Vendor details </a:t>
                      </a:r>
                      <a:r>
                        <a:rPr lang="en-US" sz="1600" b="0" dirty="0">
                          <a:solidFill>
                            <a:schemeClr val="bg1"/>
                          </a:solidFill>
                        </a:rPr>
                        <a:t>(if outsourced) digitally maintained (e.g. excel file) by ULB are linked with </a:t>
                      </a:r>
                      <a:r>
                        <a:rPr lang="en-US" sz="1600" b="0" dirty="0">
                          <a:solidFill>
                            <a:srgbClr val="FFFF00"/>
                          </a:solidFill>
                        </a:rPr>
                        <a:t>SBM portal </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600" b="0" dirty="0">
                        <a:solidFill>
                          <a:schemeClr val="bg1"/>
                        </a:solidFill>
                      </a:endParaRPr>
                    </a:p>
                    <a:p>
                      <a:pPr algn="ctr"/>
                      <a:r>
                        <a:rPr lang="en-US" sz="1800" b="0" dirty="0">
                          <a:solidFill>
                            <a:schemeClr val="bg1"/>
                          </a:solidFill>
                        </a:rPr>
                        <a:t>20</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17" name="Bevel 16">
            <a:extLst>
              <a:ext uri="{FF2B5EF4-FFF2-40B4-BE49-F238E27FC236}">
                <a16:creationId xmlns:a16="http://schemas.microsoft.com/office/drawing/2014/main" id="{67F44B38-8158-EC43-85E5-02C0135A06D3}"/>
              </a:ext>
            </a:extLst>
          </p:cNvPr>
          <p:cNvSpPr/>
          <p:nvPr/>
        </p:nvSpPr>
        <p:spPr>
          <a:xfrm>
            <a:off x="831546" y="21755"/>
            <a:ext cx="4889183" cy="302096"/>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Linearity to Circularity</a:t>
            </a:r>
          </a:p>
        </p:txBody>
      </p:sp>
      <p:sp>
        <p:nvSpPr>
          <p:cNvPr id="8" name="Slide Number Placeholder 7">
            <a:extLst>
              <a:ext uri="{FF2B5EF4-FFF2-40B4-BE49-F238E27FC236}">
                <a16:creationId xmlns:a16="http://schemas.microsoft.com/office/drawing/2014/main" id="{4998631E-A37E-471B-81A1-C1E664F3C411}"/>
              </a:ext>
            </a:extLst>
          </p:cNvPr>
          <p:cNvSpPr>
            <a:spLocks noGrp="1"/>
          </p:cNvSpPr>
          <p:nvPr>
            <p:ph type="sldNum" sz="quarter" idx="12"/>
          </p:nvPr>
        </p:nvSpPr>
        <p:spPr/>
        <p:txBody>
          <a:bodyPr/>
          <a:lstStyle/>
          <a:p>
            <a:fld id="{871FDAF4-F9BA-4E6E-AE28-9371978FF90C}" type="slidenum">
              <a:rPr lang="en-US" smtClean="0"/>
              <a:t>44</a:t>
            </a:fld>
            <a:endParaRPr lang="en-US"/>
          </a:p>
        </p:txBody>
      </p:sp>
    </p:spTree>
    <p:extLst>
      <p:ext uri="{BB962C8B-B14F-4D97-AF65-F5344CB8AC3E}">
        <p14:creationId xmlns:p14="http://schemas.microsoft.com/office/powerpoint/2010/main" val="13538715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0" y="73042"/>
            <a:ext cx="1147934" cy="210711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4400" b="1" dirty="0">
                <a:solidFill>
                  <a:srgbClr val="FFFFFF"/>
                </a:solidFill>
                <a:latin typeface="Arial"/>
                <a:ea typeface="Calibri"/>
                <a:cs typeface="Times New Roman"/>
              </a:rPr>
              <a:t>2.5</a:t>
            </a:r>
            <a:endParaRPr lang="en-SG" sz="1200" dirty="0">
              <a:solidFill>
                <a:prstClr val="white"/>
              </a:solidFill>
              <a:ea typeface="Calibri"/>
              <a:cs typeface="Times New Roman"/>
            </a:endParaRPr>
          </a:p>
        </p:txBody>
      </p:sp>
      <p:sp>
        <p:nvSpPr>
          <p:cNvPr id="12" name="Rounded Rectangle 11"/>
          <p:cNvSpPr/>
          <p:nvPr/>
        </p:nvSpPr>
        <p:spPr>
          <a:xfrm>
            <a:off x="1147934" y="43599"/>
            <a:ext cx="4439612" cy="2166005"/>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500" kern="0" dirty="0">
                <a:solidFill>
                  <a:srgbClr val="000000"/>
                </a:solidFill>
                <a:ea typeface="Calibri"/>
                <a:cs typeface="Arial"/>
              </a:rPr>
              <a:t>Percentage of total </a:t>
            </a:r>
            <a:r>
              <a:rPr lang="en-US" sz="1500" b="1" kern="0" dirty="0">
                <a:solidFill>
                  <a:srgbClr val="000000"/>
                </a:solidFill>
                <a:ea typeface="Calibri"/>
                <a:cs typeface="Arial"/>
              </a:rPr>
              <a:t>sanitary</a:t>
            </a:r>
            <a:r>
              <a:rPr lang="en-US" sz="1500" kern="0" dirty="0">
                <a:solidFill>
                  <a:srgbClr val="000000"/>
                </a:solidFill>
                <a:ea typeface="Calibri"/>
                <a:cs typeface="Arial"/>
              </a:rPr>
              <a:t> and </a:t>
            </a:r>
            <a:r>
              <a:rPr lang="en-US" sz="1500" b="1" kern="0" dirty="0">
                <a:solidFill>
                  <a:srgbClr val="000000"/>
                </a:solidFill>
                <a:ea typeface="Calibri"/>
                <a:cs typeface="Arial"/>
              </a:rPr>
              <a:t>domestic hazardous waste (</a:t>
            </a:r>
            <a:r>
              <a:rPr lang="en-US" sz="1500" b="1" kern="0" dirty="0">
                <a:solidFill>
                  <a:srgbClr val="FF0000"/>
                </a:solidFill>
                <a:ea typeface="Calibri"/>
                <a:cs typeface="Arial"/>
              </a:rPr>
              <a:t>*menstrual waste and baby/adult diapers and others**</a:t>
            </a:r>
            <a:r>
              <a:rPr lang="en-US" sz="1500" b="1" kern="0" dirty="0">
                <a:solidFill>
                  <a:srgbClr val="000000"/>
                </a:solidFill>
                <a:ea typeface="Calibri"/>
                <a:cs typeface="Arial"/>
              </a:rPr>
              <a:t>) </a:t>
            </a:r>
            <a:r>
              <a:rPr lang="en-US" sz="1500" kern="0" dirty="0">
                <a:solidFill>
                  <a:srgbClr val="000000"/>
                </a:solidFill>
                <a:ea typeface="Calibri"/>
                <a:cs typeface="Arial"/>
              </a:rPr>
              <a:t>collected (either collected separately at source or received from MRF Centre) is </a:t>
            </a:r>
            <a:r>
              <a:rPr lang="en-US" sz="1500" b="1" kern="0" dirty="0">
                <a:solidFill>
                  <a:srgbClr val="000000"/>
                </a:solidFill>
                <a:ea typeface="Calibri"/>
                <a:cs typeface="Arial"/>
              </a:rPr>
              <a:t>treated</a:t>
            </a:r>
            <a:r>
              <a:rPr lang="en-US" sz="1500" kern="0" dirty="0">
                <a:solidFill>
                  <a:srgbClr val="000000"/>
                </a:solidFill>
                <a:ea typeface="Calibri"/>
                <a:cs typeface="Arial"/>
              </a:rPr>
              <a:t>, either by </a:t>
            </a:r>
            <a:r>
              <a:rPr lang="en-IN" sz="1500" kern="0" dirty="0">
                <a:solidFill>
                  <a:srgbClr val="000000"/>
                </a:solidFill>
                <a:ea typeface="Calibri"/>
                <a:cs typeface="Arial"/>
              </a:rPr>
              <a:t>ULB or through third party managing bio-medical waste.   Hazardous waste from Hospitals, Nursing homes/clinics/Labs etc. </a:t>
            </a:r>
            <a:r>
              <a:rPr lang="en-IN" sz="1500" b="1" kern="0" dirty="0">
                <a:solidFill>
                  <a:srgbClr val="000000"/>
                </a:solidFill>
                <a:ea typeface="Calibri"/>
                <a:cs typeface="Arial"/>
              </a:rPr>
              <a:t>not considered</a:t>
            </a:r>
            <a:r>
              <a:rPr lang="en-IN" sz="1500" kern="0" dirty="0">
                <a:solidFill>
                  <a:srgbClr val="000000"/>
                </a:solidFill>
                <a:ea typeface="Calibri"/>
                <a:cs typeface="Arial"/>
              </a:rPr>
              <a:t>.</a:t>
            </a:r>
            <a:endParaRPr lang="en-SG" sz="1500" kern="0" dirty="0">
              <a:solidFill>
                <a:sysClr val="window" lastClr="FFFFFF"/>
              </a:solidFill>
              <a:ea typeface="Calibri"/>
              <a:cs typeface="Arial"/>
            </a:endParaRPr>
          </a:p>
        </p:txBody>
      </p:sp>
      <p:sp>
        <p:nvSpPr>
          <p:cNvPr id="13" name="Rounded Rectangle 12"/>
          <p:cNvSpPr/>
          <p:nvPr/>
        </p:nvSpPr>
        <p:spPr>
          <a:xfrm>
            <a:off x="5587547" y="43599"/>
            <a:ext cx="1270454" cy="212562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2400" b="1" dirty="0">
                <a:solidFill>
                  <a:srgbClr val="FFFFFF"/>
                </a:solidFill>
                <a:latin typeface="Arial"/>
                <a:ea typeface="Calibri"/>
                <a:cs typeface="Times New Roman"/>
              </a:rPr>
              <a:t>Marks</a:t>
            </a:r>
          </a:p>
          <a:p>
            <a:pPr algn="ctr">
              <a:lnSpc>
                <a:spcPct val="107000"/>
              </a:lnSpc>
            </a:pPr>
            <a:r>
              <a:rPr lang="en-US" sz="2400" b="1" dirty="0">
                <a:solidFill>
                  <a:srgbClr val="FFFFFF"/>
                </a:solidFill>
                <a:latin typeface="Arial"/>
                <a:ea typeface="Calibri"/>
                <a:cs typeface="Times New Roman"/>
              </a:rPr>
              <a:t>100</a:t>
            </a:r>
          </a:p>
          <a:p>
            <a:pPr algn="ctr">
              <a:lnSpc>
                <a:spcPct val="107000"/>
              </a:lnSpc>
            </a:pPr>
            <a:r>
              <a:rPr lang="en-US" sz="2000" dirty="0">
                <a:solidFill>
                  <a:srgbClr val="FFFFFF"/>
                </a:solidFill>
                <a:latin typeface="Arial"/>
                <a:ea typeface="Calibri"/>
                <a:cs typeface="Times New Roman"/>
              </a:rPr>
              <a:t>(80+20)</a:t>
            </a:r>
          </a:p>
        </p:txBody>
      </p:sp>
      <p:graphicFrame>
        <p:nvGraphicFramePr>
          <p:cNvPr id="18" name="Table 17">
            <a:extLst>
              <a:ext uri="{FF2B5EF4-FFF2-40B4-BE49-F238E27FC236}">
                <a16:creationId xmlns:a16="http://schemas.microsoft.com/office/drawing/2014/main" id="{C6DE8329-8D6B-4F0B-B4B6-92EBB7B1E010}"/>
              </a:ext>
            </a:extLst>
          </p:cNvPr>
          <p:cNvGraphicFramePr>
            <a:graphicFrameLocks noGrp="1"/>
          </p:cNvGraphicFramePr>
          <p:nvPr>
            <p:extLst>
              <p:ext uri="{D42A27DB-BD31-4B8C-83A1-F6EECF244321}">
                <p14:modId xmlns:p14="http://schemas.microsoft.com/office/powerpoint/2010/main" val="4091789150"/>
              </p:ext>
            </p:extLst>
          </p:nvPr>
        </p:nvGraphicFramePr>
        <p:xfrm>
          <a:off x="1" y="2259518"/>
          <a:ext cx="6858000" cy="2455776"/>
        </p:xfrm>
        <a:graphic>
          <a:graphicData uri="http://schemas.openxmlformats.org/drawingml/2006/table">
            <a:tbl>
              <a:tblPr firstRow="1" bandRow="1">
                <a:tableStyleId>{FABFCF23-3B69-468F-B69F-88F6DE6A72F2}</a:tableStyleId>
              </a:tblPr>
              <a:tblGrid>
                <a:gridCol w="5541387">
                  <a:extLst>
                    <a:ext uri="{9D8B030D-6E8A-4147-A177-3AD203B41FA5}">
                      <a16:colId xmlns:a16="http://schemas.microsoft.com/office/drawing/2014/main" val="20000"/>
                    </a:ext>
                  </a:extLst>
                </a:gridCol>
                <a:gridCol w="1316613">
                  <a:extLst>
                    <a:ext uri="{9D8B030D-6E8A-4147-A177-3AD203B41FA5}">
                      <a16:colId xmlns:a16="http://schemas.microsoft.com/office/drawing/2014/main" val="20001"/>
                    </a:ext>
                  </a:extLst>
                </a:gridCol>
              </a:tblGrid>
              <a:tr h="192903">
                <a:tc>
                  <a:txBody>
                    <a:bodyPr/>
                    <a:lstStyle/>
                    <a:p>
                      <a:r>
                        <a:rPr lang="en-US" sz="1200" dirty="0"/>
                        <a:t>Scheme of Marking</a:t>
                      </a:r>
                    </a:p>
                  </a:txBody>
                  <a:tcPr marL="124094" marR="124094" marT="62046" marB="62046"/>
                </a:tc>
                <a:tc>
                  <a:txBody>
                    <a:bodyPr/>
                    <a:lstStyle/>
                    <a:p>
                      <a:pPr algn="ctr"/>
                      <a:r>
                        <a:rPr lang="en-US" sz="1100" dirty="0"/>
                        <a:t>Marks</a:t>
                      </a:r>
                    </a:p>
                  </a:txBody>
                  <a:tcPr marL="124094" marR="124094" marT="62046" marB="62046"/>
                </a:tc>
                <a:extLst>
                  <a:ext uri="{0D108BD9-81ED-4DB2-BD59-A6C34878D82A}">
                    <a16:rowId xmlns:a16="http://schemas.microsoft.com/office/drawing/2014/main" val="10000"/>
                  </a:ext>
                </a:extLst>
              </a:tr>
              <a:tr h="192903">
                <a:tc>
                  <a:txBody>
                    <a:bodyPr/>
                    <a:lstStyle/>
                    <a:p>
                      <a:r>
                        <a:rPr lang="en-US" sz="1200" baseline="0" dirty="0"/>
                        <a:t>Processed  between 91-</a:t>
                      </a:r>
                      <a:r>
                        <a:rPr lang="en-US" sz="1200" dirty="0"/>
                        <a:t> 100%</a:t>
                      </a:r>
                    </a:p>
                  </a:txBody>
                  <a:tcPr marL="124094" marR="124094" marT="62046" marB="62046"/>
                </a:tc>
                <a:tc>
                  <a:txBody>
                    <a:bodyPr/>
                    <a:lstStyle/>
                    <a:p>
                      <a:pPr algn="ctr"/>
                      <a:r>
                        <a:rPr lang="en-US" sz="1200" dirty="0"/>
                        <a:t>80</a:t>
                      </a:r>
                    </a:p>
                  </a:txBody>
                  <a:tcPr marL="124094" marR="124094" marT="62046" marB="62046"/>
                </a:tc>
                <a:extLst>
                  <a:ext uri="{0D108BD9-81ED-4DB2-BD59-A6C34878D82A}">
                    <a16:rowId xmlns:a16="http://schemas.microsoft.com/office/drawing/2014/main" val="10001"/>
                  </a:ext>
                </a:extLst>
              </a:tr>
              <a:tr h="192903">
                <a:tc>
                  <a:txBody>
                    <a:bodyPr/>
                    <a:lstStyle/>
                    <a:p>
                      <a:r>
                        <a:rPr lang="en-US" sz="1200" baseline="0" dirty="0"/>
                        <a:t>Between 81- 90%</a:t>
                      </a:r>
                    </a:p>
                  </a:txBody>
                  <a:tcPr marL="124094" marR="124094" marT="62046" marB="62046"/>
                </a:tc>
                <a:tc>
                  <a:txBody>
                    <a:bodyPr/>
                    <a:lstStyle/>
                    <a:p>
                      <a:pPr algn="ctr"/>
                      <a:r>
                        <a:rPr lang="en-US" sz="1200" dirty="0"/>
                        <a:t>70</a:t>
                      </a:r>
                    </a:p>
                  </a:txBody>
                  <a:tcPr marL="124094" marR="124094" marT="62046" marB="62046"/>
                </a:tc>
                <a:extLst>
                  <a:ext uri="{0D108BD9-81ED-4DB2-BD59-A6C34878D82A}">
                    <a16:rowId xmlns:a16="http://schemas.microsoft.com/office/drawing/2014/main" val="10002"/>
                  </a:ext>
                </a:extLst>
              </a:tr>
              <a:tr h="192903">
                <a:tc>
                  <a:txBody>
                    <a:bodyPr/>
                    <a:lstStyle/>
                    <a:p>
                      <a:r>
                        <a:rPr lang="en-US" sz="1200" dirty="0"/>
                        <a:t>Between</a:t>
                      </a:r>
                      <a:r>
                        <a:rPr lang="en-US" sz="1200" baseline="0" dirty="0"/>
                        <a:t> 71 - </a:t>
                      </a:r>
                      <a:r>
                        <a:rPr lang="en-US" sz="1200" dirty="0"/>
                        <a:t>80%</a:t>
                      </a:r>
                    </a:p>
                  </a:txBody>
                  <a:tcPr marL="124094" marR="124094" marT="62046" marB="62046"/>
                </a:tc>
                <a:tc>
                  <a:txBody>
                    <a:bodyPr/>
                    <a:lstStyle/>
                    <a:p>
                      <a:pPr algn="ctr"/>
                      <a:r>
                        <a:rPr lang="en-US" sz="1200" dirty="0"/>
                        <a:t>60</a:t>
                      </a:r>
                    </a:p>
                  </a:txBody>
                  <a:tcPr marL="124094" marR="124094" marT="62046" marB="62046"/>
                </a:tc>
                <a:extLst>
                  <a:ext uri="{0D108BD9-81ED-4DB2-BD59-A6C34878D82A}">
                    <a16:rowId xmlns:a16="http://schemas.microsoft.com/office/drawing/2014/main" val="10003"/>
                  </a:ext>
                </a:extLst>
              </a:tr>
              <a:tr h="192903">
                <a:tc>
                  <a:txBody>
                    <a:bodyPr/>
                    <a:lstStyle/>
                    <a:p>
                      <a:r>
                        <a:rPr lang="en-US" sz="1200" dirty="0"/>
                        <a:t>Between 61 -70%</a:t>
                      </a:r>
                    </a:p>
                  </a:txBody>
                  <a:tcPr marL="124094" marR="124094" marT="62046" marB="62046"/>
                </a:tc>
                <a:tc>
                  <a:txBody>
                    <a:bodyPr/>
                    <a:lstStyle/>
                    <a:p>
                      <a:pPr algn="ctr"/>
                      <a:r>
                        <a:rPr lang="en-US" sz="1200" dirty="0"/>
                        <a:t>50</a:t>
                      </a:r>
                    </a:p>
                  </a:txBody>
                  <a:tcPr marL="124094" marR="124094" marT="62046" marB="62046"/>
                </a:tc>
                <a:extLst>
                  <a:ext uri="{0D108BD9-81ED-4DB2-BD59-A6C34878D82A}">
                    <a16:rowId xmlns:a16="http://schemas.microsoft.com/office/drawing/2014/main" val="10004"/>
                  </a:ext>
                </a:extLst>
              </a:tr>
              <a:tr h="192903">
                <a:tc>
                  <a:txBody>
                    <a:bodyPr/>
                    <a:lstStyle/>
                    <a:p>
                      <a:r>
                        <a:rPr lang="en-US" sz="1200" dirty="0"/>
                        <a:t>Between</a:t>
                      </a:r>
                      <a:r>
                        <a:rPr lang="en-US" sz="1200" baseline="0" dirty="0"/>
                        <a:t> 51 -</a:t>
                      </a:r>
                      <a:r>
                        <a:rPr lang="en-US" sz="1200" dirty="0"/>
                        <a:t> 60%</a:t>
                      </a:r>
                    </a:p>
                  </a:txBody>
                  <a:tcPr marL="124094" marR="124094" marT="62046" marB="62046"/>
                </a:tc>
                <a:tc>
                  <a:txBody>
                    <a:bodyPr/>
                    <a:lstStyle/>
                    <a:p>
                      <a:pPr algn="ctr"/>
                      <a:r>
                        <a:rPr lang="en-US" sz="1200" dirty="0"/>
                        <a:t>40</a:t>
                      </a:r>
                    </a:p>
                  </a:txBody>
                  <a:tcPr marL="124094" marR="124094" marT="62046" marB="62046"/>
                </a:tc>
                <a:extLst>
                  <a:ext uri="{0D108BD9-81ED-4DB2-BD59-A6C34878D82A}">
                    <a16:rowId xmlns:a16="http://schemas.microsoft.com/office/drawing/2014/main" val="10005"/>
                  </a:ext>
                </a:extLst>
              </a:tr>
              <a:tr h="192903">
                <a:tc>
                  <a:txBody>
                    <a:bodyPr/>
                    <a:lstStyle/>
                    <a:p>
                      <a:r>
                        <a:rPr lang="en-US" sz="1200" dirty="0"/>
                        <a:t>Between 41 – 50%</a:t>
                      </a:r>
                    </a:p>
                  </a:txBody>
                  <a:tcPr marL="124094" marR="124094" marT="62046" marB="62046"/>
                </a:tc>
                <a:tc>
                  <a:txBody>
                    <a:bodyPr/>
                    <a:lstStyle/>
                    <a:p>
                      <a:pPr algn="ctr"/>
                      <a:r>
                        <a:rPr lang="en-US" sz="1200" dirty="0"/>
                        <a:t>30</a:t>
                      </a:r>
                    </a:p>
                  </a:txBody>
                  <a:tcPr marL="124094" marR="124094" marT="62046" marB="62046"/>
                </a:tc>
                <a:extLst>
                  <a:ext uri="{0D108BD9-81ED-4DB2-BD59-A6C34878D82A}">
                    <a16:rowId xmlns:a16="http://schemas.microsoft.com/office/drawing/2014/main" val="10006"/>
                  </a:ext>
                </a:extLst>
              </a:tr>
              <a:tr h="192903">
                <a:tc>
                  <a:txBody>
                    <a:bodyPr/>
                    <a:lstStyle/>
                    <a:p>
                      <a:r>
                        <a:rPr lang="en-US" sz="1200" dirty="0"/>
                        <a:t>Between 30 – 40%</a:t>
                      </a:r>
                    </a:p>
                  </a:txBody>
                  <a:tcPr marL="124094" marR="124094" marT="62046" marB="62046"/>
                </a:tc>
                <a:tc>
                  <a:txBody>
                    <a:bodyPr/>
                    <a:lstStyle/>
                    <a:p>
                      <a:pPr algn="ctr"/>
                      <a:r>
                        <a:rPr lang="en-US" sz="1200" dirty="0"/>
                        <a:t>20</a:t>
                      </a:r>
                    </a:p>
                  </a:txBody>
                  <a:tcPr marL="124094" marR="124094" marT="62046" marB="62046"/>
                </a:tc>
                <a:extLst>
                  <a:ext uri="{0D108BD9-81ED-4DB2-BD59-A6C34878D82A}">
                    <a16:rowId xmlns:a16="http://schemas.microsoft.com/office/drawing/2014/main" val="3599593016"/>
                  </a:ext>
                </a:extLst>
              </a:tr>
            </a:tbl>
          </a:graphicData>
        </a:graphic>
      </p:graphicFrame>
      <p:pic>
        <p:nvPicPr>
          <p:cNvPr id="2" name="Picture 1">
            <a:extLst>
              <a:ext uri="{FF2B5EF4-FFF2-40B4-BE49-F238E27FC236}">
                <a16:creationId xmlns:a16="http://schemas.microsoft.com/office/drawing/2014/main" id="{614719A7-6C3B-442E-8E54-83E2815BD145}"/>
              </a:ext>
            </a:extLst>
          </p:cNvPr>
          <p:cNvPicPr>
            <a:picLocks noChangeAspect="1"/>
          </p:cNvPicPr>
          <p:nvPr/>
        </p:nvPicPr>
        <p:blipFill>
          <a:blip r:embed="rId3"/>
          <a:stretch>
            <a:fillRect/>
          </a:stretch>
        </p:blipFill>
        <p:spPr>
          <a:xfrm>
            <a:off x="3492502" y="6392352"/>
            <a:ext cx="3231334" cy="1890075"/>
          </a:xfrm>
          <a:prstGeom prst="rect">
            <a:avLst/>
          </a:prstGeom>
          <a:ln>
            <a:noFill/>
          </a:ln>
          <a:effectLst>
            <a:softEdge rad="112500"/>
          </a:effectLst>
        </p:spPr>
      </p:pic>
      <p:pic>
        <p:nvPicPr>
          <p:cNvPr id="3" name="Picture 2">
            <a:extLst>
              <a:ext uri="{FF2B5EF4-FFF2-40B4-BE49-F238E27FC236}">
                <a16:creationId xmlns:a16="http://schemas.microsoft.com/office/drawing/2014/main" id="{62BDC993-8870-4558-BF4D-C18EC14BEAB0}"/>
              </a:ext>
            </a:extLst>
          </p:cNvPr>
          <p:cNvPicPr>
            <a:picLocks noChangeAspect="1"/>
          </p:cNvPicPr>
          <p:nvPr/>
        </p:nvPicPr>
        <p:blipFill>
          <a:blip r:embed="rId4"/>
          <a:stretch>
            <a:fillRect/>
          </a:stretch>
        </p:blipFill>
        <p:spPr>
          <a:xfrm>
            <a:off x="0" y="8243127"/>
            <a:ext cx="6015789" cy="1701703"/>
          </a:xfrm>
          <a:prstGeom prst="rect">
            <a:avLst/>
          </a:prstGeom>
          <a:ln>
            <a:noFill/>
          </a:ln>
          <a:effectLst>
            <a:softEdge rad="112500"/>
          </a:effectLst>
        </p:spPr>
      </p:pic>
      <p:pic>
        <p:nvPicPr>
          <p:cNvPr id="5" name="Picture 4">
            <a:extLst>
              <a:ext uri="{FF2B5EF4-FFF2-40B4-BE49-F238E27FC236}">
                <a16:creationId xmlns:a16="http://schemas.microsoft.com/office/drawing/2014/main" id="{DEE0C3E7-D607-4E41-B524-CE584A37B0FF}"/>
              </a:ext>
            </a:extLst>
          </p:cNvPr>
          <p:cNvPicPr>
            <a:picLocks noChangeAspect="1"/>
          </p:cNvPicPr>
          <p:nvPr/>
        </p:nvPicPr>
        <p:blipFill>
          <a:blip r:embed="rId5"/>
          <a:stretch>
            <a:fillRect/>
          </a:stretch>
        </p:blipFill>
        <p:spPr>
          <a:xfrm>
            <a:off x="0" y="6392352"/>
            <a:ext cx="3327399" cy="1850775"/>
          </a:xfrm>
          <a:prstGeom prst="rect">
            <a:avLst/>
          </a:prstGeom>
          <a:ln>
            <a:noFill/>
          </a:ln>
          <a:effectLst>
            <a:softEdge rad="112500"/>
          </a:effectLst>
        </p:spPr>
      </p:pic>
      <p:sp>
        <p:nvSpPr>
          <p:cNvPr id="10" name="Flowchart: Process 9">
            <a:extLst>
              <a:ext uri="{FF2B5EF4-FFF2-40B4-BE49-F238E27FC236}">
                <a16:creationId xmlns:a16="http://schemas.microsoft.com/office/drawing/2014/main" id="{F57F1504-8C46-4704-A745-94FF2B702281}"/>
              </a:ext>
            </a:extLst>
          </p:cNvPr>
          <p:cNvSpPr/>
          <p:nvPr/>
        </p:nvSpPr>
        <p:spPr>
          <a:xfrm>
            <a:off x="0" y="5365622"/>
            <a:ext cx="6858000" cy="977121"/>
          </a:xfrm>
          <a:prstGeom prst="flowChartProcess">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i="1" dirty="0">
                <a:solidFill>
                  <a:srgbClr val="FF0000"/>
                </a:solidFill>
              </a:rPr>
              <a:t>*</a:t>
            </a:r>
            <a:r>
              <a:rPr lang="en-US" sz="1400" i="1" dirty="0">
                <a:solidFill>
                  <a:schemeClr val="tx1"/>
                </a:solidFill>
              </a:rPr>
              <a:t>to be processed through incineration process</a:t>
            </a:r>
          </a:p>
          <a:p>
            <a:pPr algn="just"/>
            <a:r>
              <a:rPr lang="en-US" sz="1400" i="1" dirty="0">
                <a:solidFill>
                  <a:srgbClr val="FF0000"/>
                </a:solidFill>
              </a:rPr>
              <a:t>*</a:t>
            </a:r>
            <a:r>
              <a:rPr lang="en-US" sz="1400" b="1" i="1" dirty="0">
                <a:solidFill>
                  <a:srgbClr val="FF0000"/>
                </a:solidFill>
              </a:rPr>
              <a:t>*</a:t>
            </a:r>
            <a:r>
              <a:rPr lang="en-US" sz="1400" i="1" dirty="0">
                <a:solidFill>
                  <a:schemeClr val="tx1"/>
                </a:solidFill>
              </a:rPr>
              <a:t>Discarded paint drums, pesticide cans, CFL bulbs, tube lights, expired medicines, broken mercury thermometers, used batteries, used needles and syringes and contaminated gauge, etc., generated at the household level – </a:t>
            </a:r>
            <a:r>
              <a:rPr lang="en-US" sz="1400" b="1" i="1" dirty="0">
                <a:solidFill>
                  <a:schemeClr val="tx1"/>
                </a:solidFill>
              </a:rPr>
              <a:t>to be given to authorized recyclers</a:t>
            </a:r>
          </a:p>
        </p:txBody>
      </p:sp>
      <p:graphicFrame>
        <p:nvGraphicFramePr>
          <p:cNvPr id="14" name="Table 13">
            <a:extLst>
              <a:ext uri="{FF2B5EF4-FFF2-40B4-BE49-F238E27FC236}">
                <a16:creationId xmlns:a16="http://schemas.microsoft.com/office/drawing/2014/main" id="{FCB67DDE-6700-0E43-A3D9-06DC05B57158}"/>
              </a:ext>
            </a:extLst>
          </p:cNvPr>
          <p:cNvGraphicFramePr>
            <a:graphicFrameLocks noGrp="1"/>
          </p:cNvGraphicFramePr>
          <p:nvPr>
            <p:extLst>
              <p:ext uri="{D42A27DB-BD31-4B8C-83A1-F6EECF244321}">
                <p14:modId xmlns:p14="http://schemas.microsoft.com/office/powerpoint/2010/main" val="1629101325"/>
              </p:ext>
            </p:extLst>
          </p:nvPr>
        </p:nvGraphicFramePr>
        <p:xfrm>
          <a:off x="0" y="4715294"/>
          <a:ext cx="6857999" cy="650328"/>
        </p:xfrm>
        <a:graphic>
          <a:graphicData uri="http://schemas.openxmlformats.org/drawingml/2006/table">
            <a:tbl>
              <a:tblPr firstRow="1" bandRow="1">
                <a:tableStyleId>{FABFCF23-3B69-468F-B69F-88F6DE6A72F2}</a:tableStyleId>
              </a:tblPr>
              <a:tblGrid>
                <a:gridCol w="5466391">
                  <a:extLst>
                    <a:ext uri="{9D8B030D-6E8A-4147-A177-3AD203B41FA5}">
                      <a16:colId xmlns:a16="http://schemas.microsoft.com/office/drawing/2014/main" val="2267837347"/>
                    </a:ext>
                  </a:extLst>
                </a:gridCol>
                <a:gridCol w="1391608">
                  <a:extLst>
                    <a:ext uri="{9D8B030D-6E8A-4147-A177-3AD203B41FA5}">
                      <a16:colId xmlns:a16="http://schemas.microsoft.com/office/drawing/2014/main" val="2096343318"/>
                    </a:ext>
                  </a:extLst>
                </a:gridCol>
              </a:tblGrid>
              <a:tr h="650328">
                <a:tc>
                  <a:txBody>
                    <a:bodyPr/>
                    <a:lstStyle/>
                    <a:p>
                      <a:r>
                        <a:rPr lang="en-US" sz="1200" b="0" dirty="0">
                          <a:solidFill>
                            <a:srgbClr val="FFFF00"/>
                          </a:solidFill>
                        </a:rPr>
                        <a:t>Weekly Processing Log Book </a:t>
                      </a:r>
                      <a:r>
                        <a:rPr lang="en-US" sz="1200" b="0" dirty="0">
                          <a:solidFill>
                            <a:schemeClr val="bg1"/>
                          </a:solidFill>
                        </a:rPr>
                        <a:t>&amp; </a:t>
                      </a:r>
                      <a:r>
                        <a:rPr lang="en-US" sz="1200" b="0" dirty="0">
                          <a:solidFill>
                            <a:srgbClr val="FFFF00"/>
                          </a:solidFill>
                        </a:rPr>
                        <a:t>Vendor details </a:t>
                      </a:r>
                      <a:r>
                        <a:rPr lang="en-US" sz="1200" b="0" dirty="0">
                          <a:solidFill>
                            <a:schemeClr val="bg1"/>
                          </a:solidFill>
                        </a:rPr>
                        <a:t>(if outsourced) digitally maintained (e.g. excel file) by ULB are linked with </a:t>
                      </a:r>
                      <a:r>
                        <a:rPr lang="en-US" sz="1200" b="0" dirty="0">
                          <a:solidFill>
                            <a:srgbClr val="FFFF00"/>
                          </a:solidFill>
                        </a:rPr>
                        <a:t>SBM portal </a:t>
                      </a:r>
                      <a:endParaRPr lang="en-US" sz="1200" dirty="0">
                        <a:solidFill>
                          <a:schemeClr val="accent4"/>
                        </a:solidFill>
                      </a:endParaRPr>
                    </a:p>
                  </a:txBody>
                  <a:tcPr marL="124094" marR="124094" marT="62046" marB="62046">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tc>
                  <a:txBody>
                    <a:bodyPr/>
                    <a:lstStyle/>
                    <a:p>
                      <a:pPr algn="ctr"/>
                      <a:endParaRPr lang="en-US" sz="1200" dirty="0">
                        <a:solidFill>
                          <a:schemeClr val="bg1"/>
                        </a:solidFill>
                      </a:endParaRPr>
                    </a:p>
                    <a:p>
                      <a:pPr algn="ctr"/>
                      <a:r>
                        <a:rPr lang="en-US" sz="1400" dirty="0">
                          <a:solidFill>
                            <a:schemeClr val="bg1"/>
                          </a:solidFill>
                        </a:rPr>
                        <a:t>20</a:t>
                      </a:r>
                    </a:p>
                  </a:txBody>
                  <a:tcPr marL="124094" marR="124094" marT="62046" marB="62046">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6" name="Slide Number Placeholder 5">
            <a:extLst>
              <a:ext uri="{FF2B5EF4-FFF2-40B4-BE49-F238E27FC236}">
                <a16:creationId xmlns:a16="http://schemas.microsoft.com/office/drawing/2014/main" id="{77D9023F-5CBB-4E4F-B675-37E45B5883D3}"/>
              </a:ext>
            </a:extLst>
          </p:cNvPr>
          <p:cNvSpPr>
            <a:spLocks noGrp="1"/>
          </p:cNvSpPr>
          <p:nvPr>
            <p:ph type="sldNum" sz="quarter" idx="12"/>
          </p:nvPr>
        </p:nvSpPr>
        <p:spPr/>
        <p:txBody>
          <a:bodyPr/>
          <a:lstStyle/>
          <a:p>
            <a:fld id="{871FDAF4-F9BA-4E6E-AE28-9371978FF90C}" type="slidenum">
              <a:rPr lang="en-US" smtClean="0"/>
              <a:t>45</a:t>
            </a:fld>
            <a:endParaRPr lang="en-US"/>
          </a:p>
        </p:txBody>
      </p:sp>
    </p:spTree>
    <p:extLst>
      <p:ext uri="{BB962C8B-B14F-4D97-AF65-F5344CB8AC3E}">
        <p14:creationId xmlns:p14="http://schemas.microsoft.com/office/powerpoint/2010/main" val="1755140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ED5CC0-3A35-4085-B4E7-9DED4289FF75}"/>
              </a:ext>
            </a:extLst>
          </p:cNvPr>
          <p:cNvGrpSpPr/>
          <p:nvPr/>
        </p:nvGrpSpPr>
        <p:grpSpPr>
          <a:xfrm>
            <a:off x="15168" y="5701641"/>
            <a:ext cx="2139491" cy="3429049"/>
            <a:chOff x="-5937820" y="5684470"/>
            <a:chExt cx="2403222" cy="3429049"/>
          </a:xfrm>
        </p:grpSpPr>
        <p:sp>
          <p:nvSpPr>
            <p:cNvPr id="4" name="object 2">
              <a:extLst>
                <a:ext uri="{FF2B5EF4-FFF2-40B4-BE49-F238E27FC236}">
                  <a16:creationId xmlns:a16="http://schemas.microsoft.com/office/drawing/2014/main" id="{13974313-C404-E140-875A-48E575D5BCE1}"/>
                </a:ext>
              </a:extLst>
            </p:cNvPr>
            <p:cNvSpPr/>
            <p:nvPr/>
          </p:nvSpPr>
          <p:spPr>
            <a:xfrm>
              <a:off x="-5937820" y="5684470"/>
              <a:ext cx="2388445" cy="3429049"/>
            </a:xfrm>
            <a:custGeom>
              <a:avLst/>
              <a:gdLst/>
              <a:ahLst/>
              <a:cxnLst/>
              <a:rect l="l" t="t" r="r" b="b"/>
              <a:pathLst>
                <a:path w="1653539" h="2010155">
                  <a:moveTo>
                    <a:pt x="1377950" y="0"/>
                  </a:moveTo>
                  <a:lnTo>
                    <a:pt x="275602" y="0"/>
                  </a:lnTo>
                  <a:lnTo>
                    <a:pt x="252999" y="913"/>
                  </a:lnTo>
                  <a:lnTo>
                    <a:pt x="209372" y="8012"/>
                  </a:lnTo>
                  <a:lnTo>
                    <a:pt x="168326" y="21665"/>
                  </a:lnTo>
                  <a:lnTo>
                    <a:pt x="130427" y="41303"/>
                  </a:lnTo>
                  <a:lnTo>
                    <a:pt x="96244" y="66358"/>
                  </a:lnTo>
                  <a:lnTo>
                    <a:pt x="66343" y="96262"/>
                  </a:lnTo>
                  <a:lnTo>
                    <a:pt x="41292" y="130446"/>
                  </a:lnTo>
                  <a:lnTo>
                    <a:pt x="21658" y="168342"/>
                  </a:lnTo>
                  <a:lnTo>
                    <a:pt x="8009" y="209381"/>
                  </a:lnTo>
                  <a:lnTo>
                    <a:pt x="913" y="252995"/>
                  </a:lnTo>
                  <a:lnTo>
                    <a:pt x="0" y="275590"/>
                  </a:lnTo>
                  <a:lnTo>
                    <a:pt x="0" y="1734553"/>
                  </a:lnTo>
                  <a:lnTo>
                    <a:pt x="3607" y="1779257"/>
                  </a:lnTo>
                  <a:lnTo>
                    <a:pt x="14050" y="1821664"/>
                  </a:lnTo>
                  <a:lnTo>
                    <a:pt x="30762" y="1861207"/>
                  </a:lnTo>
                  <a:lnTo>
                    <a:pt x="53175" y="1897319"/>
                  </a:lnTo>
                  <a:lnTo>
                    <a:pt x="80722" y="1929433"/>
                  </a:lnTo>
                  <a:lnTo>
                    <a:pt x="112836" y="1956980"/>
                  </a:lnTo>
                  <a:lnTo>
                    <a:pt x="148948" y="1979393"/>
                  </a:lnTo>
                  <a:lnTo>
                    <a:pt x="188491" y="1996105"/>
                  </a:lnTo>
                  <a:lnTo>
                    <a:pt x="230898" y="2006548"/>
                  </a:lnTo>
                  <a:lnTo>
                    <a:pt x="275602" y="2010156"/>
                  </a:lnTo>
                  <a:lnTo>
                    <a:pt x="1377950" y="2010156"/>
                  </a:lnTo>
                  <a:lnTo>
                    <a:pt x="1422637" y="2006548"/>
                  </a:lnTo>
                  <a:lnTo>
                    <a:pt x="1465035" y="1996105"/>
                  </a:lnTo>
                  <a:lnTo>
                    <a:pt x="1504573" y="1979393"/>
                  </a:lnTo>
                  <a:lnTo>
                    <a:pt x="1540684" y="1956980"/>
                  </a:lnTo>
                  <a:lnTo>
                    <a:pt x="1572799" y="1929433"/>
                  </a:lnTo>
                  <a:lnTo>
                    <a:pt x="1600350" y="1897319"/>
                  </a:lnTo>
                  <a:lnTo>
                    <a:pt x="1622768" y="1861207"/>
                  </a:lnTo>
                  <a:lnTo>
                    <a:pt x="1639484" y="1821664"/>
                  </a:lnTo>
                  <a:lnTo>
                    <a:pt x="1649931" y="1779257"/>
                  </a:lnTo>
                  <a:lnTo>
                    <a:pt x="1653539" y="1734553"/>
                  </a:lnTo>
                  <a:lnTo>
                    <a:pt x="1653539" y="275590"/>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endParaRPr/>
            </a:p>
          </p:txBody>
        </p:sp>
        <p:sp>
          <p:nvSpPr>
            <p:cNvPr id="5" name="object 3">
              <a:extLst>
                <a:ext uri="{FF2B5EF4-FFF2-40B4-BE49-F238E27FC236}">
                  <a16:creationId xmlns:a16="http://schemas.microsoft.com/office/drawing/2014/main" id="{D70F10D9-18E1-D945-A8F3-700A0C77D5C1}"/>
                </a:ext>
              </a:extLst>
            </p:cNvPr>
            <p:cNvSpPr/>
            <p:nvPr/>
          </p:nvSpPr>
          <p:spPr>
            <a:xfrm>
              <a:off x="-5937820" y="5684471"/>
              <a:ext cx="2388445" cy="3429047"/>
            </a:xfrm>
            <a:custGeom>
              <a:avLst/>
              <a:gdLst/>
              <a:ahLst/>
              <a:cxnLst/>
              <a:rect l="l" t="t" r="r" b="b"/>
              <a:pathLst>
                <a:path w="1653539" h="2010155">
                  <a:moveTo>
                    <a:pt x="0" y="275590"/>
                  </a:moveTo>
                  <a:lnTo>
                    <a:pt x="3607" y="230902"/>
                  </a:lnTo>
                  <a:lnTo>
                    <a:pt x="14050" y="188504"/>
                  </a:lnTo>
                  <a:lnTo>
                    <a:pt x="30762" y="148966"/>
                  </a:lnTo>
                  <a:lnTo>
                    <a:pt x="53175" y="112855"/>
                  </a:lnTo>
                  <a:lnTo>
                    <a:pt x="80722" y="80740"/>
                  </a:lnTo>
                  <a:lnTo>
                    <a:pt x="112836" y="53189"/>
                  </a:lnTo>
                  <a:lnTo>
                    <a:pt x="148948" y="30771"/>
                  </a:lnTo>
                  <a:lnTo>
                    <a:pt x="188491" y="14055"/>
                  </a:lnTo>
                  <a:lnTo>
                    <a:pt x="230898" y="3608"/>
                  </a:lnTo>
                  <a:lnTo>
                    <a:pt x="275602"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90"/>
                  </a:lnTo>
                  <a:lnTo>
                    <a:pt x="1653539" y="1734553"/>
                  </a:lnTo>
                  <a:lnTo>
                    <a:pt x="1649931" y="1779257"/>
                  </a:lnTo>
                  <a:lnTo>
                    <a:pt x="1639484" y="1821664"/>
                  </a:lnTo>
                  <a:lnTo>
                    <a:pt x="1622768" y="1861207"/>
                  </a:lnTo>
                  <a:lnTo>
                    <a:pt x="1600350" y="1897319"/>
                  </a:lnTo>
                  <a:lnTo>
                    <a:pt x="1572799" y="1929433"/>
                  </a:lnTo>
                  <a:lnTo>
                    <a:pt x="1540684" y="1956980"/>
                  </a:lnTo>
                  <a:lnTo>
                    <a:pt x="1504573" y="1979393"/>
                  </a:lnTo>
                  <a:lnTo>
                    <a:pt x="1465035" y="1996105"/>
                  </a:lnTo>
                  <a:lnTo>
                    <a:pt x="1422637" y="2006548"/>
                  </a:lnTo>
                  <a:lnTo>
                    <a:pt x="1377950" y="2010156"/>
                  </a:lnTo>
                  <a:lnTo>
                    <a:pt x="275602" y="2010156"/>
                  </a:lnTo>
                  <a:lnTo>
                    <a:pt x="230898" y="2006548"/>
                  </a:lnTo>
                  <a:lnTo>
                    <a:pt x="188491" y="1996105"/>
                  </a:lnTo>
                  <a:lnTo>
                    <a:pt x="148948" y="1979393"/>
                  </a:lnTo>
                  <a:lnTo>
                    <a:pt x="112836" y="1956980"/>
                  </a:lnTo>
                  <a:lnTo>
                    <a:pt x="80722" y="1929433"/>
                  </a:lnTo>
                  <a:lnTo>
                    <a:pt x="53175" y="1897319"/>
                  </a:lnTo>
                  <a:lnTo>
                    <a:pt x="30762" y="1861207"/>
                  </a:lnTo>
                  <a:lnTo>
                    <a:pt x="14050" y="1821664"/>
                  </a:lnTo>
                  <a:lnTo>
                    <a:pt x="3607" y="1779257"/>
                  </a:lnTo>
                  <a:lnTo>
                    <a:pt x="0" y="1734553"/>
                  </a:lnTo>
                  <a:lnTo>
                    <a:pt x="0" y="275590"/>
                  </a:lnTo>
                  <a:close/>
                </a:path>
              </a:pathLst>
            </a:custGeom>
            <a:ln w="12192">
              <a:solidFill>
                <a:srgbClr val="41709C"/>
              </a:solidFill>
            </a:ln>
          </p:spPr>
          <p:txBody>
            <a:bodyPr wrap="square" lIns="0" tIns="0" rIns="0" bIns="0" rtlCol="0">
              <a:noAutofit/>
            </a:bodyPr>
            <a:lstStyle/>
            <a:p>
              <a:endParaRPr/>
            </a:p>
          </p:txBody>
        </p:sp>
        <p:sp>
          <p:nvSpPr>
            <p:cNvPr id="9" name="object 7">
              <a:extLst>
                <a:ext uri="{FF2B5EF4-FFF2-40B4-BE49-F238E27FC236}">
                  <a16:creationId xmlns:a16="http://schemas.microsoft.com/office/drawing/2014/main" id="{F304626D-4654-E041-9CC5-56A48E858A65}"/>
                </a:ext>
              </a:extLst>
            </p:cNvPr>
            <p:cNvSpPr txBox="1"/>
            <p:nvPr/>
          </p:nvSpPr>
          <p:spPr>
            <a:xfrm>
              <a:off x="-5823350" y="5817439"/>
              <a:ext cx="2095119" cy="737447"/>
            </a:xfrm>
            <a:prstGeom prst="rect">
              <a:avLst/>
            </a:prstGeom>
          </p:spPr>
          <p:txBody>
            <a:bodyPr vert="horz" wrap="square" lIns="0" tIns="0" rIns="0" bIns="0" rtlCol="0">
              <a:noAutofit/>
            </a:bodyPr>
            <a:lstStyle/>
            <a:p>
              <a:pPr marL="18345" marR="18345" indent="8255" algn="ctr"/>
              <a:r>
                <a:rPr b="1" spc="-22" dirty="0">
                  <a:latin typeface="Calibri"/>
                  <a:cs typeface="Calibri"/>
                </a:rPr>
                <a:t>M</a:t>
              </a:r>
              <a:r>
                <a:rPr b="1" spc="-36" dirty="0">
                  <a:latin typeface="Calibri"/>
                  <a:cs typeface="Calibri"/>
                </a:rPr>
                <a:t>e</a:t>
              </a:r>
              <a:r>
                <a:rPr b="1" spc="-15" dirty="0">
                  <a:latin typeface="Calibri"/>
                  <a:cs typeface="Calibri"/>
                </a:rPr>
                <a:t>t</a:t>
              </a:r>
              <a:r>
                <a:rPr b="1" spc="-29" dirty="0">
                  <a:latin typeface="Calibri"/>
                  <a:cs typeface="Calibri"/>
                </a:rPr>
                <a:t>h</a:t>
              </a:r>
              <a:r>
                <a:rPr b="1" spc="-15" dirty="0">
                  <a:latin typeface="Calibri"/>
                  <a:cs typeface="Calibri"/>
                </a:rPr>
                <a:t>o</a:t>
              </a:r>
              <a:r>
                <a:rPr b="1" spc="-22" dirty="0">
                  <a:latin typeface="Calibri"/>
                  <a:cs typeface="Calibri"/>
                </a:rPr>
                <a:t>d</a:t>
              </a:r>
              <a:r>
                <a:rPr b="1" spc="-15" dirty="0">
                  <a:latin typeface="Calibri"/>
                  <a:cs typeface="Calibri"/>
                </a:rPr>
                <a:t>ol</a:t>
              </a:r>
              <a:r>
                <a:rPr b="1" spc="-7" dirty="0">
                  <a:latin typeface="Calibri"/>
                  <a:cs typeface="Calibri"/>
                </a:rPr>
                <a:t>o</a:t>
              </a:r>
              <a:r>
                <a:rPr b="1" spc="-15" dirty="0">
                  <a:latin typeface="Calibri"/>
                  <a:cs typeface="Calibri"/>
                </a:rPr>
                <a:t>gy</a:t>
              </a:r>
              <a:r>
                <a:rPr b="1" spc="-7" dirty="0">
                  <a:latin typeface="Calibri"/>
                  <a:cs typeface="Calibri"/>
                </a:rPr>
                <a:t> </a:t>
              </a:r>
              <a:r>
                <a:rPr b="1" spc="-43" dirty="0">
                  <a:latin typeface="Calibri"/>
                  <a:cs typeface="Calibri"/>
                </a:rPr>
                <a:t>f</a:t>
              </a:r>
              <a:r>
                <a:rPr b="1" spc="-15" dirty="0">
                  <a:latin typeface="Calibri"/>
                  <a:cs typeface="Calibri"/>
                </a:rPr>
                <a:t>or</a:t>
              </a:r>
              <a:r>
                <a:rPr b="1" spc="22" dirty="0">
                  <a:latin typeface="Calibri"/>
                  <a:cs typeface="Calibri"/>
                </a:rPr>
                <a:t> </a:t>
              </a:r>
              <a:r>
                <a:rPr b="1" spc="-137" dirty="0">
                  <a:latin typeface="Calibri"/>
                  <a:cs typeface="Calibri"/>
                </a:rPr>
                <a:t>V</a:t>
              </a:r>
              <a:r>
                <a:rPr b="1" spc="-15" dirty="0">
                  <a:latin typeface="Calibri"/>
                  <a:cs typeface="Calibri"/>
                </a:rPr>
                <a:t>a</a:t>
              </a:r>
              <a:r>
                <a:rPr b="1" dirty="0">
                  <a:latin typeface="Calibri"/>
                  <a:cs typeface="Calibri"/>
                </a:rPr>
                <a:t>l</a:t>
              </a:r>
              <a:r>
                <a:rPr b="1" spc="-15" dirty="0">
                  <a:latin typeface="Calibri"/>
                  <a:cs typeface="Calibri"/>
                </a:rPr>
                <a:t>id</a:t>
              </a:r>
              <a:r>
                <a:rPr b="1" spc="-29" dirty="0">
                  <a:latin typeface="Calibri"/>
                  <a:cs typeface="Calibri"/>
                </a:rPr>
                <a:t>a</a:t>
              </a:r>
              <a:r>
                <a:rPr b="1" spc="-7" dirty="0">
                  <a:latin typeface="Calibri"/>
                  <a:cs typeface="Calibri"/>
                </a:rPr>
                <a:t>tio</a:t>
              </a:r>
              <a:r>
                <a:rPr b="1" spc="-15" dirty="0">
                  <a:latin typeface="Calibri"/>
                  <a:cs typeface="Calibri"/>
                </a:rPr>
                <a:t>n</a:t>
              </a:r>
              <a:endParaRPr dirty="0">
                <a:latin typeface="Calibri"/>
                <a:cs typeface="Calibri"/>
              </a:endParaRPr>
            </a:p>
          </p:txBody>
        </p:sp>
        <p:sp>
          <p:nvSpPr>
            <p:cNvPr id="10" name="object 8">
              <a:extLst>
                <a:ext uri="{FF2B5EF4-FFF2-40B4-BE49-F238E27FC236}">
                  <a16:creationId xmlns:a16="http://schemas.microsoft.com/office/drawing/2014/main" id="{631E3E0F-5692-6246-A934-8E2936025306}"/>
                </a:ext>
              </a:extLst>
            </p:cNvPr>
            <p:cNvSpPr txBox="1"/>
            <p:nvPr/>
          </p:nvSpPr>
          <p:spPr>
            <a:xfrm>
              <a:off x="-5911820" y="6986906"/>
              <a:ext cx="2349449" cy="591510"/>
            </a:xfrm>
            <a:prstGeom prst="rect">
              <a:avLst/>
            </a:prstGeom>
          </p:spPr>
          <p:txBody>
            <a:bodyPr vert="horz" wrap="square" lIns="0" tIns="0" rIns="0" bIns="0" rtlCol="0">
              <a:noAutofit/>
            </a:bodyPr>
            <a:lstStyle/>
            <a:p>
              <a:pPr marL="18345" algn="ctr"/>
              <a:r>
                <a:rPr sz="2000" b="1" spc="-15" dirty="0">
                  <a:latin typeface="Calibri"/>
                  <a:cs typeface="Calibri"/>
                </a:rPr>
                <a:t>Only</a:t>
              </a:r>
              <a:r>
                <a:rPr sz="2000" b="1" spc="29" dirty="0">
                  <a:latin typeface="Calibri"/>
                  <a:cs typeface="Calibri"/>
                </a:rPr>
                <a:t> </a:t>
              </a:r>
              <a:r>
                <a:rPr sz="2000" b="1" spc="-43" dirty="0">
                  <a:latin typeface="Calibri"/>
                  <a:cs typeface="Calibri"/>
                </a:rPr>
                <a:t>f</a:t>
              </a:r>
              <a:r>
                <a:rPr sz="2000" b="1" spc="-15" dirty="0">
                  <a:latin typeface="Calibri"/>
                  <a:cs typeface="Calibri"/>
                </a:rPr>
                <a:t>or Q</a:t>
              </a:r>
              <a:r>
                <a:rPr lang="en-US" sz="2000" b="1" spc="-15" dirty="0">
                  <a:latin typeface="Calibri"/>
                  <a:cs typeface="Calibri"/>
                </a:rPr>
                <a:t>tr</a:t>
              </a:r>
              <a:r>
                <a:rPr sz="2000" b="1" spc="-15" dirty="0">
                  <a:latin typeface="Calibri"/>
                  <a:cs typeface="Calibri"/>
                </a:rPr>
                <a:t>-3</a:t>
              </a:r>
              <a:endParaRPr sz="2000" dirty="0">
                <a:latin typeface="Calibri"/>
                <a:cs typeface="Calibri"/>
              </a:endParaRPr>
            </a:p>
          </p:txBody>
        </p:sp>
        <p:sp>
          <p:nvSpPr>
            <p:cNvPr id="11" name="object 9">
              <a:extLst>
                <a:ext uri="{FF2B5EF4-FFF2-40B4-BE49-F238E27FC236}">
                  <a16:creationId xmlns:a16="http://schemas.microsoft.com/office/drawing/2014/main" id="{7E8707F0-B813-ED44-93BB-51E178619570}"/>
                </a:ext>
              </a:extLst>
            </p:cNvPr>
            <p:cNvSpPr txBox="1"/>
            <p:nvPr/>
          </p:nvSpPr>
          <p:spPr>
            <a:xfrm>
              <a:off x="-5898826" y="7641478"/>
              <a:ext cx="2364228" cy="737447"/>
            </a:xfrm>
            <a:prstGeom prst="rect">
              <a:avLst/>
            </a:prstGeom>
          </p:spPr>
          <p:txBody>
            <a:bodyPr vert="horz" wrap="square" lIns="0" tIns="0" rIns="0" bIns="0" rtlCol="0">
              <a:noAutofit/>
            </a:bodyPr>
            <a:lstStyle/>
            <a:p>
              <a:pPr marL="33021" algn="ctr"/>
              <a:r>
                <a:rPr b="1" spc="-22" dirty="0">
                  <a:solidFill>
                    <a:srgbClr val="FF0000"/>
                  </a:solidFill>
                  <a:latin typeface="Calibri"/>
                  <a:cs typeface="Calibri"/>
                </a:rPr>
                <a:t>100%</a:t>
              </a:r>
              <a:r>
                <a:rPr b="1" spc="29" dirty="0">
                  <a:solidFill>
                    <a:srgbClr val="FF0000"/>
                  </a:solidFill>
                  <a:latin typeface="Calibri"/>
                  <a:cs typeface="Calibri"/>
                </a:rPr>
                <a:t> </a:t>
              </a:r>
              <a:endParaRPr lang="en-US" b="1" spc="29" dirty="0">
                <a:solidFill>
                  <a:srgbClr val="FF0000"/>
                </a:solidFill>
                <a:latin typeface="Calibri"/>
                <a:cs typeface="Calibri"/>
              </a:endParaRPr>
            </a:p>
            <a:p>
              <a:pPr marL="33021" algn="ctr"/>
              <a:r>
                <a:rPr b="1" spc="-15" dirty="0">
                  <a:solidFill>
                    <a:srgbClr val="FF0000"/>
                  </a:solidFill>
                  <a:latin typeface="Calibri"/>
                  <a:cs typeface="Calibri"/>
                </a:rPr>
                <a:t>Di</a:t>
              </a:r>
              <a:r>
                <a:rPr b="1" spc="-43" dirty="0">
                  <a:solidFill>
                    <a:srgbClr val="FF0000"/>
                  </a:solidFill>
                  <a:latin typeface="Calibri"/>
                  <a:cs typeface="Calibri"/>
                </a:rPr>
                <a:t>r</a:t>
              </a:r>
              <a:r>
                <a:rPr b="1" spc="-15" dirty="0">
                  <a:solidFill>
                    <a:srgbClr val="FF0000"/>
                  </a:solidFill>
                  <a:latin typeface="Calibri"/>
                  <a:cs typeface="Calibri"/>
                </a:rPr>
                <a:t>ect</a:t>
              </a:r>
              <a:endParaRPr dirty="0">
                <a:latin typeface="Calibri"/>
                <a:cs typeface="Calibri"/>
              </a:endParaRPr>
            </a:p>
            <a:p>
              <a:pPr marL="18345" algn="ctr"/>
              <a:r>
                <a:rPr b="1" spc="-22" dirty="0">
                  <a:solidFill>
                    <a:srgbClr val="FF0000"/>
                  </a:solidFill>
                  <a:latin typeface="Calibri"/>
                  <a:cs typeface="Calibri"/>
                </a:rPr>
                <a:t>O</a:t>
              </a:r>
              <a:r>
                <a:rPr b="1" spc="-43" dirty="0">
                  <a:solidFill>
                    <a:srgbClr val="FF0000"/>
                  </a:solidFill>
                  <a:latin typeface="Calibri"/>
                  <a:cs typeface="Calibri"/>
                </a:rPr>
                <a:t>b</a:t>
              </a:r>
              <a:r>
                <a:rPr b="1" spc="-15" dirty="0">
                  <a:solidFill>
                    <a:srgbClr val="FF0000"/>
                  </a:solidFill>
                  <a:latin typeface="Calibri"/>
                  <a:cs typeface="Calibri"/>
                </a:rPr>
                <a:t>ser</a:t>
              </a:r>
              <a:r>
                <a:rPr b="1" spc="-50" dirty="0">
                  <a:solidFill>
                    <a:srgbClr val="FF0000"/>
                  </a:solidFill>
                  <a:latin typeface="Calibri"/>
                  <a:cs typeface="Calibri"/>
                </a:rPr>
                <a:t>v</a:t>
              </a:r>
              <a:r>
                <a:rPr b="1" spc="-29" dirty="0">
                  <a:solidFill>
                    <a:srgbClr val="FF0000"/>
                  </a:solidFill>
                  <a:latin typeface="Calibri"/>
                  <a:cs typeface="Calibri"/>
                </a:rPr>
                <a:t>a</a:t>
              </a:r>
              <a:r>
                <a:rPr b="1" spc="-15" dirty="0">
                  <a:solidFill>
                    <a:srgbClr val="FF0000"/>
                  </a:solidFill>
                  <a:latin typeface="Calibri"/>
                  <a:cs typeface="Calibri"/>
                </a:rPr>
                <a:t>tion</a:t>
              </a:r>
              <a:endParaRPr dirty="0">
                <a:latin typeface="Calibri"/>
                <a:cs typeface="Calibri"/>
              </a:endParaRPr>
            </a:p>
          </p:txBody>
        </p:sp>
      </p:grpSp>
      <p:sp>
        <p:nvSpPr>
          <p:cNvPr id="12" name="object 10">
            <a:extLst>
              <a:ext uri="{FF2B5EF4-FFF2-40B4-BE49-F238E27FC236}">
                <a16:creationId xmlns:a16="http://schemas.microsoft.com/office/drawing/2014/main" id="{E5827F83-2A32-6F40-BE58-736FEBBAEDBC}"/>
              </a:ext>
            </a:extLst>
          </p:cNvPr>
          <p:cNvSpPr/>
          <p:nvPr/>
        </p:nvSpPr>
        <p:spPr>
          <a:xfrm>
            <a:off x="2168349" y="5722569"/>
            <a:ext cx="4572575" cy="3393829"/>
          </a:xfrm>
          <a:custGeom>
            <a:avLst/>
            <a:gdLst/>
            <a:ahLst/>
            <a:cxnLst/>
            <a:rect l="l" t="t" r="r" b="b"/>
            <a:pathLst>
              <a:path w="10283952" h="2031492">
                <a:moveTo>
                  <a:pt x="9945369" y="0"/>
                </a:moveTo>
                <a:lnTo>
                  <a:pt x="338581" y="0"/>
                </a:lnTo>
                <a:lnTo>
                  <a:pt x="310819" y="1122"/>
                </a:lnTo>
                <a:lnTo>
                  <a:pt x="257232" y="9842"/>
                </a:lnTo>
                <a:lnTo>
                  <a:pt x="206811" y="26614"/>
                </a:lnTo>
                <a:lnTo>
                  <a:pt x="160253" y="50739"/>
                </a:lnTo>
                <a:lnTo>
                  <a:pt x="118256" y="81519"/>
                </a:lnTo>
                <a:lnTo>
                  <a:pt x="81519" y="118256"/>
                </a:lnTo>
                <a:lnTo>
                  <a:pt x="50739" y="160253"/>
                </a:lnTo>
                <a:lnTo>
                  <a:pt x="26614" y="206811"/>
                </a:lnTo>
                <a:lnTo>
                  <a:pt x="9842" y="257232"/>
                </a:lnTo>
                <a:lnTo>
                  <a:pt x="1122" y="310819"/>
                </a:lnTo>
                <a:lnTo>
                  <a:pt x="0" y="338581"/>
                </a:lnTo>
                <a:lnTo>
                  <a:pt x="0" y="1692897"/>
                </a:lnTo>
                <a:lnTo>
                  <a:pt x="4432" y="1747817"/>
                </a:lnTo>
                <a:lnTo>
                  <a:pt x="17265" y="1799917"/>
                </a:lnTo>
                <a:lnTo>
                  <a:pt x="37801" y="1848498"/>
                </a:lnTo>
                <a:lnTo>
                  <a:pt x="65340" y="1892864"/>
                </a:lnTo>
                <a:lnTo>
                  <a:pt x="99187" y="1932317"/>
                </a:lnTo>
                <a:lnTo>
                  <a:pt x="138641" y="1966161"/>
                </a:lnTo>
                <a:lnTo>
                  <a:pt x="183005" y="1993697"/>
                </a:lnTo>
                <a:lnTo>
                  <a:pt x="231582" y="2014229"/>
                </a:lnTo>
                <a:lnTo>
                  <a:pt x="283674" y="2027060"/>
                </a:lnTo>
                <a:lnTo>
                  <a:pt x="338581" y="2031492"/>
                </a:lnTo>
                <a:lnTo>
                  <a:pt x="9945369" y="2031492"/>
                </a:lnTo>
                <a:lnTo>
                  <a:pt x="10000277" y="2027060"/>
                </a:lnTo>
                <a:lnTo>
                  <a:pt x="10052369" y="2014229"/>
                </a:lnTo>
                <a:lnTo>
                  <a:pt x="10100946" y="1993697"/>
                </a:lnTo>
                <a:lnTo>
                  <a:pt x="10145310" y="1966161"/>
                </a:lnTo>
                <a:lnTo>
                  <a:pt x="10184765" y="1932317"/>
                </a:lnTo>
                <a:lnTo>
                  <a:pt x="10218611" y="1892864"/>
                </a:lnTo>
                <a:lnTo>
                  <a:pt x="10246150" y="1848498"/>
                </a:lnTo>
                <a:lnTo>
                  <a:pt x="10266686" y="1799917"/>
                </a:lnTo>
                <a:lnTo>
                  <a:pt x="10279519" y="1747817"/>
                </a:lnTo>
                <a:lnTo>
                  <a:pt x="10283952" y="1692897"/>
                </a:lnTo>
                <a:lnTo>
                  <a:pt x="10283952" y="338581"/>
                </a:lnTo>
                <a:lnTo>
                  <a:pt x="10279519" y="283674"/>
                </a:lnTo>
                <a:lnTo>
                  <a:pt x="10266686" y="231582"/>
                </a:lnTo>
                <a:lnTo>
                  <a:pt x="10246150" y="183005"/>
                </a:lnTo>
                <a:lnTo>
                  <a:pt x="10218611" y="138641"/>
                </a:lnTo>
                <a:lnTo>
                  <a:pt x="10184765" y="99187"/>
                </a:lnTo>
                <a:lnTo>
                  <a:pt x="10145310" y="65340"/>
                </a:lnTo>
                <a:lnTo>
                  <a:pt x="10100946" y="37801"/>
                </a:lnTo>
                <a:lnTo>
                  <a:pt x="10052369" y="17265"/>
                </a:lnTo>
                <a:lnTo>
                  <a:pt x="10000277" y="4432"/>
                </a:lnTo>
                <a:lnTo>
                  <a:pt x="9945369" y="0"/>
                </a:lnTo>
                <a:close/>
              </a:path>
            </a:pathLst>
          </a:custGeom>
          <a:solidFill>
            <a:srgbClr val="E1EFD9"/>
          </a:solidFill>
        </p:spPr>
        <p:txBody>
          <a:bodyPr wrap="square" lIns="0" tIns="0" rIns="0" bIns="0" rtlCol="0">
            <a:noAutofit/>
          </a:bodyPr>
          <a:lstStyle/>
          <a:p>
            <a:endParaRPr sz="1200" dirty="0"/>
          </a:p>
        </p:txBody>
      </p:sp>
      <p:sp>
        <p:nvSpPr>
          <p:cNvPr id="13" name="object 11">
            <a:extLst>
              <a:ext uri="{FF2B5EF4-FFF2-40B4-BE49-F238E27FC236}">
                <a16:creationId xmlns:a16="http://schemas.microsoft.com/office/drawing/2014/main" id="{D73C2C53-D9D3-CD49-A3F1-A2631FCC426D}"/>
              </a:ext>
            </a:extLst>
          </p:cNvPr>
          <p:cNvSpPr/>
          <p:nvPr/>
        </p:nvSpPr>
        <p:spPr>
          <a:xfrm>
            <a:off x="2155649" y="5691073"/>
            <a:ext cx="4585275" cy="3422445"/>
          </a:xfrm>
          <a:custGeom>
            <a:avLst/>
            <a:gdLst/>
            <a:ahLst/>
            <a:cxnLst/>
            <a:rect l="l" t="t" r="r" b="b"/>
            <a:pathLst>
              <a:path w="10283952" h="2031492">
                <a:moveTo>
                  <a:pt x="0" y="338581"/>
                </a:moveTo>
                <a:lnTo>
                  <a:pt x="4432" y="283674"/>
                </a:lnTo>
                <a:lnTo>
                  <a:pt x="17265" y="231582"/>
                </a:lnTo>
                <a:lnTo>
                  <a:pt x="37801" y="183005"/>
                </a:lnTo>
                <a:lnTo>
                  <a:pt x="65340" y="138641"/>
                </a:lnTo>
                <a:lnTo>
                  <a:pt x="99187" y="99187"/>
                </a:lnTo>
                <a:lnTo>
                  <a:pt x="138641" y="65340"/>
                </a:lnTo>
                <a:lnTo>
                  <a:pt x="183005" y="37801"/>
                </a:lnTo>
                <a:lnTo>
                  <a:pt x="231582" y="17265"/>
                </a:lnTo>
                <a:lnTo>
                  <a:pt x="283674" y="4432"/>
                </a:lnTo>
                <a:lnTo>
                  <a:pt x="338581" y="0"/>
                </a:lnTo>
                <a:lnTo>
                  <a:pt x="9945369" y="0"/>
                </a:lnTo>
                <a:lnTo>
                  <a:pt x="10000277" y="4432"/>
                </a:lnTo>
                <a:lnTo>
                  <a:pt x="10052369" y="17265"/>
                </a:lnTo>
                <a:lnTo>
                  <a:pt x="10100946" y="37801"/>
                </a:lnTo>
                <a:lnTo>
                  <a:pt x="10145310" y="65340"/>
                </a:lnTo>
                <a:lnTo>
                  <a:pt x="10184765" y="99187"/>
                </a:lnTo>
                <a:lnTo>
                  <a:pt x="10218611" y="138641"/>
                </a:lnTo>
                <a:lnTo>
                  <a:pt x="10246150" y="183005"/>
                </a:lnTo>
                <a:lnTo>
                  <a:pt x="10266686" y="231582"/>
                </a:lnTo>
                <a:lnTo>
                  <a:pt x="10279519" y="283674"/>
                </a:lnTo>
                <a:lnTo>
                  <a:pt x="10283952" y="338581"/>
                </a:lnTo>
                <a:lnTo>
                  <a:pt x="10283952" y="1692897"/>
                </a:lnTo>
                <a:lnTo>
                  <a:pt x="10279519" y="1747817"/>
                </a:lnTo>
                <a:lnTo>
                  <a:pt x="10266686" y="1799917"/>
                </a:lnTo>
                <a:lnTo>
                  <a:pt x="10246150" y="1848498"/>
                </a:lnTo>
                <a:lnTo>
                  <a:pt x="10218611" y="1892864"/>
                </a:lnTo>
                <a:lnTo>
                  <a:pt x="10184765" y="1932317"/>
                </a:lnTo>
                <a:lnTo>
                  <a:pt x="10145310" y="1966161"/>
                </a:lnTo>
                <a:lnTo>
                  <a:pt x="10100946" y="1993697"/>
                </a:lnTo>
                <a:lnTo>
                  <a:pt x="10052369" y="2014229"/>
                </a:lnTo>
                <a:lnTo>
                  <a:pt x="10000277" y="2027060"/>
                </a:lnTo>
                <a:lnTo>
                  <a:pt x="9945369" y="2031492"/>
                </a:lnTo>
                <a:lnTo>
                  <a:pt x="338581" y="2031492"/>
                </a:lnTo>
                <a:lnTo>
                  <a:pt x="283674" y="2027060"/>
                </a:lnTo>
                <a:lnTo>
                  <a:pt x="231582" y="2014229"/>
                </a:lnTo>
                <a:lnTo>
                  <a:pt x="183005" y="1993697"/>
                </a:lnTo>
                <a:lnTo>
                  <a:pt x="138641" y="1966161"/>
                </a:lnTo>
                <a:lnTo>
                  <a:pt x="99187" y="1932317"/>
                </a:lnTo>
                <a:lnTo>
                  <a:pt x="65340" y="1892864"/>
                </a:lnTo>
                <a:lnTo>
                  <a:pt x="37801" y="1848498"/>
                </a:lnTo>
                <a:lnTo>
                  <a:pt x="17265" y="1799917"/>
                </a:lnTo>
                <a:lnTo>
                  <a:pt x="4432" y="1747817"/>
                </a:lnTo>
                <a:lnTo>
                  <a:pt x="0" y="1692897"/>
                </a:lnTo>
                <a:lnTo>
                  <a:pt x="0" y="338581"/>
                </a:lnTo>
                <a:close/>
              </a:path>
            </a:pathLst>
          </a:custGeom>
          <a:ln w="12191">
            <a:solidFill>
              <a:srgbClr val="41709C"/>
            </a:solidFill>
          </a:ln>
        </p:spPr>
        <p:txBody>
          <a:bodyPr wrap="square" lIns="0" tIns="0" rIns="0" bIns="0" rtlCol="0">
            <a:noAutofit/>
          </a:bodyPr>
          <a:lstStyle/>
          <a:p>
            <a:endParaRPr sz="1200"/>
          </a:p>
        </p:txBody>
      </p:sp>
      <p:sp>
        <p:nvSpPr>
          <p:cNvPr id="14" name="object 12">
            <a:extLst>
              <a:ext uri="{FF2B5EF4-FFF2-40B4-BE49-F238E27FC236}">
                <a16:creationId xmlns:a16="http://schemas.microsoft.com/office/drawing/2014/main" id="{EC8A2D09-7D31-C149-A915-4FEB9EE08246}"/>
              </a:ext>
            </a:extLst>
          </p:cNvPr>
          <p:cNvSpPr txBox="1"/>
          <p:nvPr/>
        </p:nvSpPr>
        <p:spPr>
          <a:xfrm>
            <a:off x="2295851" y="5810398"/>
            <a:ext cx="4483488" cy="3211537"/>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z="1200" spc="-15" dirty="0">
                <a:latin typeface="Calibri"/>
                <a:cs typeface="Calibri"/>
              </a:rPr>
              <a:t>The</a:t>
            </a:r>
            <a:r>
              <a:rPr sz="1200" spc="-7" dirty="0">
                <a:latin typeface="Calibri"/>
                <a:cs typeface="Calibri"/>
              </a:rPr>
              <a:t> </a:t>
            </a:r>
            <a:r>
              <a:rPr sz="1200" spc="-15" dirty="0">
                <a:latin typeface="Calibri"/>
                <a:cs typeface="Calibri"/>
              </a:rPr>
              <a:t>assessor</a:t>
            </a:r>
            <a:r>
              <a:rPr sz="1200" spc="29" dirty="0">
                <a:latin typeface="Calibri"/>
                <a:cs typeface="Calibri"/>
              </a:rPr>
              <a:t> </a:t>
            </a:r>
            <a:r>
              <a:rPr sz="1200" spc="-15" dirty="0">
                <a:latin typeface="Calibri"/>
                <a:cs typeface="Calibri"/>
              </a:rPr>
              <a:t>wi</a:t>
            </a:r>
            <a:r>
              <a:rPr sz="1200" dirty="0">
                <a:latin typeface="Calibri"/>
                <a:cs typeface="Calibri"/>
              </a:rPr>
              <a:t>l</a:t>
            </a:r>
            <a:r>
              <a:rPr sz="1200" spc="-7" dirty="0">
                <a:latin typeface="Calibri"/>
                <a:cs typeface="Calibri"/>
              </a:rPr>
              <a:t>l</a:t>
            </a:r>
            <a:r>
              <a:rPr sz="1200" spc="-36" dirty="0">
                <a:latin typeface="Calibri"/>
                <a:cs typeface="Calibri"/>
              </a:rPr>
              <a:t> </a:t>
            </a:r>
            <a:r>
              <a:rPr sz="1200" spc="-15" dirty="0">
                <a:latin typeface="Calibri"/>
                <a:cs typeface="Calibri"/>
              </a:rPr>
              <a:t>vis</a:t>
            </a:r>
            <a:r>
              <a:rPr sz="1200" dirty="0">
                <a:latin typeface="Calibri"/>
                <a:cs typeface="Calibri"/>
              </a:rPr>
              <a:t>i</a:t>
            </a:r>
            <a:r>
              <a:rPr sz="1200" spc="-15" dirty="0">
                <a:latin typeface="Calibri"/>
                <a:cs typeface="Calibri"/>
              </a:rPr>
              <a:t>t</a:t>
            </a:r>
            <a:r>
              <a:rPr sz="1200" spc="-22" dirty="0">
                <a:latin typeface="Calibri"/>
                <a:cs typeface="Calibri"/>
              </a:rPr>
              <a:t> </a:t>
            </a:r>
            <a:r>
              <a:rPr sz="1200" spc="-15" dirty="0">
                <a:latin typeface="Calibri"/>
                <a:cs typeface="Calibri"/>
              </a:rPr>
              <a:t>a</a:t>
            </a:r>
            <a:r>
              <a:rPr sz="1200" dirty="0">
                <a:latin typeface="Calibri"/>
                <a:cs typeface="Calibri"/>
              </a:rPr>
              <a:t>l</a:t>
            </a:r>
            <a:r>
              <a:rPr sz="1200" spc="-7" dirty="0">
                <a:latin typeface="Calibri"/>
                <a:cs typeface="Calibri"/>
              </a:rPr>
              <a:t>l</a:t>
            </a:r>
            <a:r>
              <a:rPr sz="1200" spc="-36" dirty="0">
                <a:latin typeface="Calibri"/>
                <a:cs typeface="Calibri"/>
              </a:rPr>
              <a:t> </a:t>
            </a:r>
            <a:r>
              <a:rPr sz="1200" spc="-15" dirty="0">
                <a:latin typeface="Calibri"/>
                <a:cs typeface="Calibri"/>
              </a:rPr>
              <a:t>p</a:t>
            </a:r>
            <a:r>
              <a:rPr sz="1200" dirty="0">
                <a:latin typeface="Calibri"/>
                <a:cs typeface="Calibri"/>
              </a:rPr>
              <a:t>l</a:t>
            </a:r>
            <a:r>
              <a:rPr sz="1200" spc="-15" dirty="0">
                <a:latin typeface="Calibri"/>
                <a:cs typeface="Calibri"/>
              </a:rPr>
              <a:t>a</a:t>
            </a:r>
            <a:r>
              <a:rPr sz="1200" spc="-29" dirty="0">
                <a:latin typeface="Calibri"/>
                <a:cs typeface="Calibri"/>
              </a:rPr>
              <a:t>n</a:t>
            </a:r>
            <a:r>
              <a:rPr sz="1200" spc="-15" dirty="0">
                <a:latin typeface="Calibri"/>
                <a:cs typeface="Calibri"/>
              </a:rPr>
              <a:t>t(s</a:t>
            </a:r>
            <a:r>
              <a:rPr sz="1200" spc="-22" dirty="0">
                <a:latin typeface="Calibri"/>
                <a:cs typeface="Calibri"/>
              </a:rPr>
              <a:t>)</a:t>
            </a:r>
            <a:r>
              <a:rPr sz="1200" spc="-15" dirty="0">
                <a:latin typeface="Calibri"/>
                <a:cs typeface="Calibri"/>
              </a:rPr>
              <a:t>/p</a:t>
            </a:r>
            <a:r>
              <a:rPr sz="1200" spc="-65" dirty="0">
                <a:latin typeface="Calibri"/>
                <a:cs typeface="Calibri"/>
              </a:rPr>
              <a:t>r</a:t>
            </a:r>
            <a:r>
              <a:rPr sz="1200" spc="-15" dirty="0">
                <a:latin typeface="Calibri"/>
                <a:cs typeface="Calibri"/>
              </a:rPr>
              <a:t>oc</a:t>
            </a:r>
            <a:r>
              <a:rPr sz="1200" spc="-29" dirty="0">
                <a:latin typeface="Calibri"/>
                <a:cs typeface="Calibri"/>
              </a:rPr>
              <a:t>e</a:t>
            </a:r>
            <a:r>
              <a:rPr sz="1200" spc="-15" dirty="0">
                <a:latin typeface="Calibri"/>
                <a:cs typeface="Calibri"/>
              </a:rPr>
              <a:t>ssing</a:t>
            </a:r>
            <a:r>
              <a:rPr sz="1200" spc="15" dirty="0">
                <a:latin typeface="Calibri"/>
                <a:cs typeface="Calibri"/>
              </a:rPr>
              <a:t> </a:t>
            </a:r>
            <a:r>
              <a:rPr sz="1200" spc="-58" dirty="0">
                <a:latin typeface="Calibri"/>
                <a:cs typeface="Calibri"/>
              </a:rPr>
              <a:t>f</a:t>
            </a:r>
            <a:r>
              <a:rPr sz="1200" spc="-7" dirty="0">
                <a:latin typeface="Calibri"/>
                <a:cs typeface="Calibri"/>
              </a:rPr>
              <a:t>acilit</a:t>
            </a:r>
            <a:r>
              <a:rPr sz="1200" spc="-22" dirty="0">
                <a:latin typeface="Calibri"/>
                <a:cs typeface="Calibri"/>
              </a:rPr>
              <a:t>i</a:t>
            </a:r>
            <a:r>
              <a:rPr sz="1200" spc="-15" dirty="0">
                <a:latin typeface="Calibri"/>
                <a:cs typeface="Calibri"/>
              </a:rPr>
              <a:t>es </a:t>
            </a:r>
            <a:r>
              <a:rPr sz="1200" spc="-43" dirty="0">
                <a:latin typeface="Calibri"/>
                <a:cs typeface="Calibri"/>
              </a:rPr>
              <a:t> </a:t>
            </a:r>
            <a:r>
              <a:rPr sz="1200" spc="-15" dirty="0">
                <a:latin typeface="Calibri"/>
                <a:cs typeface="Calibri"/>
              </a:rPr>
              <a:t>upd</a:t>
            </a:r>
            <a:r>
              <a:rPr sz="1200" spc="-29" dirty="0">
                <a:latin typeface="Calibri"/>
                <a:cs typeface="Calibri"/>
              </a:rPr>
              <a:t>at</a:t>
            </a:r>
            <a:r>
              <a:rPr sz="1200" spc="-15" dirty="0">
                <a:latin typeface="Calibri"/>
                <a:cs typeface="Calibri"/>
              </a:rPr>
              <a:t>ed</a:t>
            </a:r>
            <a:r>
              <a:rPr sz="1200" spc="-22" dirty="0">
                <a:latin typeface="Calibri"/>
                <a:cs typeface="Calibri"/>
              </a:rPr>
              <a:t> </a:t>
            </a:r>
            <a:r>
              <a:rPr sz="1200" spc="-15" dirty="0">
                <a:latin typeface="Calibri"/>
                <a:cs typeface="Calibri"/>
              </a:rPr>
              <a:t>in</a:t>
            </a:r>
            <a:r>
              <a:rPr sz="1200" spc="-22" dirty="0">
                <a:latin typeface="Calibri"/>
                <a:cs typeface="Calibri"/>
              </a:rPr>
              <a:t> </a:t>
            </a:r>
            <a:r>
              <a:rPr sz="1200" spc="-15" dirty="0">
                <a:latin typeface="Calibri"/>
                <a:cs typeface="Calibri"/>
              </a:rPr>
              <a:t>the</a:t>
            </a:r>
            <a:r>
              <a:rPr sz="1200" spc="7" dirty="0">
                <a:latin typeface="Calibri"/>
                <a:cs typeface="Calibri"/>
              </a:rPr>
              <a:t> </a:t>
            </a:r>
            <a:r>
              <a:rPr sz="1200" spc="-22" dirty="0">
                <a:latin typeface="Calibri"/>
                <a:cs typeface="Calibri"/>
              </a:rPr>
              <a:t>M</a:t>
            </a:r>
            <a:r>
              <a:rPr sz="1200" dirty="0">
                <a:latin typeface="Calibri"/>
                <a:cs typeface="Calibri"/>
              </a:rPr>
              <a:t>I</a:t>
            </a:r>
            <a:r>
              <a:rPr sz="1200" spc="-15" dirty="0">
                <a:latin typeface="Calibri"/>
                <a:cs typeface="Calibri"/>
              </a:rPr>
              <a:t>S.</a:t>
            </a:r>
            <a:endParaRPr sz="1200" dirty="0">
              <a:latin typeface="Calibri"/>
              <a:cs typeface="Calibri"/>
            </a:endParaRPr>
          </a:p>
          <a:p>
            <a:pPr marL="513651" indent="-495307">
              <a:buFont typeface="Calibri"/>
              <a:buAutoNum type="arabicPeriod"/>
              <a:tabLst>
                <a:tab pos="512734" algn="l"/>
              </a:tabLst>
            </a:pPr>
            <a:r>
              <a:rPr sz="1200" spc="-224" dirty="0">
                <a:latin typeface="Calibri"/>
                <a:cs typeface="Calibri"/>
              </a:rPr>
              <a:t>T</a:t>
            </a:r>
            <a:r>
              <a:rPr sz="1200" spc="-15" dirty="0">
                <a:latin typeface="Calibri"/>
                <a:cs typeface="Calibri"/>
              </a:rPr>
              <a:t>o</a:t>
            </a:r>
            <a:r>
              <a:rPr sz="1200" spc="7" dirty="0">
                <a:latin typeface="Calibri"/>
                <a:cs typeface="Calibri"/>
              </a:rPr>
              <a:t> </a:t>
            </a:r>
            <a:r>
              <a:rPr sz="1200" spc="-15" dirty="0">
                <a:latin typeface="Calibri"/>
                <a:cs typeface="Calibri"/>
              </a:rPr>
              <a:t>asce</a:t>
            </a:r>
            <a:r>
              <a:rPr sz="1200" spc="-29" dirty="0">
                <a:latin typeface="Calibri"/>
                <a:cs typeface="Calibri"/>
              </a:rPr>
              <a:t>r</a:t>
            </a:r>
            <a:r>
              <a:rPr sz="1200" spc="-43" dirty="0">
                <a:latin typeface="Calibri"/>
                <a:cs typeface="Calibri"/>
              </a:rPr>
              <a:t>t</a:t>
            </a:r>
            <a:r>
              <a:rPr sz="1200" spc="-15" dirty="0">
                <a:latin typeface="Calibri"/>
                <a:cs typeface="Calibri"/>
              </a:rPr>
              <a:t>a</a:t>
            </a:r>
            <a:r>
              <a:rPr sz="1200" dirty="0">
                <a:latin typeface="Calibri"/>
                <a:cs typeface="Calibri"/>
              </a:rPr>
              <a:t>i</a:t>
            </a:r>
            <a:r>
              <a:rPr sz="1200" spc="-15" dirty="0">
                <a:latin typeface="Calibri"/>
                <a:cs typeface="Calibri"/>
              </a:rPr>
              <a:t>n</a:t>
            </a:r>
            <a:r>
              <a:rPr sz="1200" spc="-7"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p</a:t>
            </a:r>
            <a:r>
              <a:rPr sz="1200" spc="-58" dirty="0">
                <a:latin typeface="Calibri"/>
                <a:cs typeface="Calibri"/>
              </a:rPr>
              <a:t>r</a:t>
            </a:r>
            <a:r>
              <a:rPr sz="1200" spc="-15" dirty="0">
                <a:latin typeface="Calibri"/>
                <a:cs typeface="Calibri"/>
              </a:rPr>
              <a:t>og</a:t>
            </a:r>
            <a:r>
              <a:rPr sz="1200" spc="-50" dirty="0">
                <a:latin typeface="Calibri"/>
                <a:cs typeface="Calibri"/>
              </a:rPr>
              <a:t>r</a:t>
            </a:r>
            <a:r>
              <a:rPr sz="1200" spc="-15" dirty="0">
                <a:latin typeface="Calibri"/>
                <a:cs typeface="Calibri"/>
              </a:rPr>
              <a:t>ess,</a:t>
            </a:r>
            <a:r>
              <a:rPr sz="1200" spc="36"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assessor</a:t>
            </a:r>
            <a:r>
              <a:rPr sz="1200" spc="36" dirty="0">
                <a:latin typeface="Calibri"/>
                <a:cs typeface="Calibri"/>
              </a:rPr>
              <a:t> </a:t>
            </a:r>
            <a:r>
              <a:rPr sz="1200" spc="-15" dirty="0">
                <a:latin typeface="Calibri"/>
                <a:cs typeface="Calibri"/>
              </a:rPr>
              <a:t>wi</a:t>
            </a:r>
            <a:r>
              <a:rPr sz="1200" dirty="0">
                <a:latin typeface="Calibri"/>
                <a:cs typeface="Calibri"/>
              </a:rPr>
              <a:t>l</a:t>
            </a:r>
            <a:r>
              <a:rPr sz="1200" spc="-7" dirty="0">
                <a:latin typeface="Calibri"/>
                <a:cs typeface="Calibri"/>
              </a:rPr>
              <a:t>l</a:t>
            </a:r>
            <a:r>
              <a:rPr sz="1200" spc="-15" dirty="0">
                <a:latin typeface="Calibri"/>
                <a:cs typeface="Calibri"/>
              </a:rPr>
              <a:t> a</a:t>
            </a:r>
            <a:r>
              <a:rPr sz="1200" dirty="0">
                <a:latin typeface="Calibri"/>
                <a:cs typeface="Calibri"/>
              </a:rPr>
              <a:t>l</a:t>
            </a:r>
            <a:r>
              <a:rPr sz="1200" spc="-15" dirty="0">
                <a:latin typeface="Calibri"/>
                <a:cs typeface="Calibri"/>
              </a:rPr>
              <a:t>so</a:t>
            </a:r>
            <a:r>
              <a:rPr sz="1200" spc="-29" dirty="0">
                <a:latin typeface="Calibri"/>
                <a:cs typeface="Calibri"/>
              </a:rPr>
              <a:t> </a:t>
            </a:r>
            <a:r>
              <a:rPr sz="1200" spc="-7" dirty="0">
                <a:latin typeface="Calibri"/>
                <a:cs typeface="Calibri"/>
              </a:rPr>
              <a:t>i</a:t>
            </a:r>
            <a:r>
              <a:rPr sz="1200" spc="-36" dirty="0">
                <a:latin typeface="Calibri"/>
                <a:cs typeface="Calibri"/>
              </a:rPr>
              <a:t>n</a:t>
            </a:r>
            <a:r>
              <a:rPr sz="1200" spc="-29" dirty="0">
                <a:latin typeface="Calibri"/>
                <a:cs typeface="Calibri"/>
              </a:rPr>
              <a:t>t</a:t>
            </a:r>
            <a:r>
              <a:rPr sz="1200" spc="-15" dirty="0">
                <a:latin typeface="Calibri"/>
                <a:cs typeface="Calibri"/>
              </a:rPr>
              <a:t>e</a:t>
            </a:r>
            <a:r>
              <a:rPr sz="1200" spc="-80" dirty="0">
                <a:latin typeface="Calibri"/>
                <a:cs typeface="Calibri"/>
              </a:rPr>
              <a:t>r</a:t>
            </a:r>
            <a:r>
              <a:rPr sz="1200" spc="-15" dirty="0">
                <a:latin typeface="Calibri"/>
                <a:cs typeface="Calibri"/>
              </a:rPr>
              <a:t>act wi</a:t>
            </a:r>
            <a:r>
              <a:rPr sz="1200" spc="-7" dirty="0">
                <a:latin typeface="Calibri"/>
                <a:cs typeface="Calibri"/>
              </a:rPr>
              <a:t>t</a:t>
            </a:r>
            <a:r>
              <a:rPr sz="1200" spc="-15" dirty="0">
                <a:latin typeface="Calibri"/>
                <a:cs typeface="Calibri"/>
              </a:rPr>
              <a:t>h</a:t>
            </a:r>
            <a:r>
              <a:rPr sz="1200" spc="-7"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o</a:t>
            </a:r>
            <a:r>
              <a:rPr sz="1200" spc="-29" dirty="0">
                <a:latin typeface="Calibri"/>
                <a:cs typeface="Calibri"/>
              </a:rPr>
              <a:t>f</a:t>
            </a:r>
            <a:r>
              <a:rPr sz="1200" spc="-15" dirty="0">
                <a:latin typeface="Calibri"/>
                <a:cs typeface="Calibri"/>
              </a:rPr>
              <a:t>ficials</a:t>
            </a:r>
            <a:r>
              <a:rPr sz="1200" spc="-36" dirty="0">
                <a:latin typeface="Calibri"/>
                <a:cs typeface="Calibri"/>
              </a:rPr>
              <a:t> </a:t>
            </a:r>
            <a:r>
              <a:rPr sz="1200" spc="-15" dirty="0">
                <a:latin typeface="Calibri"/>
                <a:cs typeface="Calibri"/>
              </a:rPr>
              <a:t>in</a:t>
            </a:r>
            <a:r>
              <a:rPr sz="1200" spc="-22"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p</a:t>
            </a:r>
            <a:r>
              <a:rPr sz="1200" dirty="0">
                <a:latin typeface="Calibri"/>
                <a:cs typeface="Calibri"/>
              </a:rPr>
              <a:t>l</a:t>
            </a:r>
            <a:r>
              <a:rPr sz="1200" spc="-15" dirty="0">
                <a:latin typeface="Calibri"/>
                <a:cs typeface="Calibri"/>
              </a:rPr>
              <a:t>a</a:t>
            </a:r>
            <a:r>
              <a:rPr sz="1200" spc="-29" dirty="0">
                <a:latin typeface="Calibri"/>
                <a:cs typeface="Calibri"/>
              </a:rPr>
              <a:t>n</a:t>
            </a:r>
            <a:r>
              <a:rPr sz="1200" spc="-15" dirty="0">
                <a:latin typeface="Calibri"/>
                <a:cs typeface="Calibri"/>
              </a:rPr>
              <a:t>t</a:t>
            </a:r>
            <a:endParaRPr sz="1200" dirty="0">
              <a:latin typeface="Calibri"/>
              <a:cs typeface="Calibri"/>
            </a:endParaRPr>
          </a:p>
          <a:p>
            <a:pPr marL="513651" marR="18345" indent="-495307">
              <a:buFont typeface="Calibri"/>
              <a:buAutoNum type="arabicPeriod"/>
              <a:tabLst>
                <a:tab pos="512734" algn="l"/>
              </a:tabLst>
            </a:pPr>
            <a:r>
              <a:rPr sz="1200" spc="-15" dirty="0">
                <a:latin typeface="Calibri"/>
                <a:cs typeface="Calibri"/>
              </a:rPr>
              <a:t>The</a:t>
            </a:r>
            <a:r>
              <a:rPr sz="1200" spc="-7" dirty="0">
                <a:latin typeface="Calibri"/>
                <a:cs typeface="Calibri"/>
              </a:rPr>
              <a:t> </a:t>
            </a:r>
            <a:r>
              <a:rPr sz="1200" spc="-15" dirty="0">
                <a:latin typeface="Calibri"/>
                <a:cs typeface="Calibri"/>
              </a:rPr>
              <a:t>assessor</a:t>
            </a:r>
            <a:r>
              <a:rPr sz="1200" spc="29" dirty="0">
                <a:latin typeface="Calibri"/>
                <a:cs typeface="Calibri"/>
              </a:rPr>
              <a:t> </a:t>
            </a:r>
            <a:r>
              <a:rPr sz="1200" spc="-15" dirty="0">
                <a:latin typeface="Calibri"/>
                <a:cs typeface="Calibri"/>
              </a:rPr>
              <a:t>wi</a:t>
            </a:r>
            <a:r>
              <a:rPr sz="1200" dirty="0">
                <a:latin typeface="Calibri"/>
                <a:cs typeface="Calibri"/>
              </a:rPr>
              <a:t>l</a:t>
            </a:r>
            <a:r>
              <a:rPr sz="1200" spc="-7" dirty="0">
                <a:latin typeface="Calibri"/>
                <a:cs typeface="Calibri"/>
              </a:rPr>
              <a:t>l</a:t>
            </a:r>
            <a:r>
              <a:rPr sz="1200" spc="-36" dirty="0">
                <a:latin typeface="Calibri"/>
                <a:cs typeface="Calibri"/>
              </a:rPr>
              <a:t> </a:t>
            </a:r>
            <a:r>
              <a:rPr sz="1200" spc="-15" dirty="0">
                <a:latin typeface="Calibri"/>
                <a:cs typeface="Calibri"/>
              </a:rPr>
              <a:t>ask</a:t>
            </a:r>
            <a:r>
              <a:rPr sz="1200" spc="7" dirty="0">
                <a:latin typeface="Calibri"/>
                <a:cs typeface="Calibri"/>
              </a:rPr>
              <a:t> </a:t>
            </a:r>
            <a:r>
              <a:rPr sz="1200" spc="-58" dirty="0">
                <a:latin typeface="Calibri"/>
                <a:cs typeface="Calibri"/>
              </a:rPr>
              <a:t>f</a:t>
            </a:r>
            <a:r>
              <a:rPr sz="1200" spc="-15" dirty="0">
                <a:latin typeface="Calibri"/>
                <a:cs typeface="Calibri"/>
              </a:rPr>
              <a:t>or </a:t>
            </a:r>
            <a:r>
              <a:rPr lang="en-US" sz="1200" spc="-15" dirty="0">
                <a:latin typeface="Calibri"/>
                <a:cs typeface="Calibri"/>
              </a:rPr>
              <a:t>the</a:t>
            </a:r>
            <a:r>
              <a:rPr sz="1200" spc="7" dirty="0">
                <a:latin typeface="Calibri"/>
                <a:cs typeface="Calibri"/>
              </a:rPr>
              <a:t> </a:t>
            </a:r>
            <a:r>
              <a:rPr sz="1200" spc="-15" dirty="0">
                <a:latin typeface="Calibri"/>
                <a:cs typeface="Calibri"/>
              </a:rPr>
              <a:t>elec</a:t>
            </a:r>
            <a:r>
              <a:rPr sz="1200" spc="-7" dirty="0">
                <a:latin typeface="Calibri"/>
                <a:cs typeface="Calibri"/>
              </a:rPr>
              <a:t>t</a:t>
            </a:r>
            <a:r>
              <a:rPr sz="1200" spc="-22" dirty="0">
                <a:latin typeface="Calibri"/>
                <a:cs typeface="Calibri"/>
              </a:rPr>
              <a:t>r</a:t>
            </a:r>
            <a:r>
              <a:rPr sz="1200" dirty="0">
                <a:latin typeface="Calibri"/>
                <a:cs typeface="Calibri"/>
              </a:rPr>
              <a:t>i</a:t>
            </a:r>
            <a:r>
              <a:rPr sz="1200" spc="-15" dirty="0">
                <a:latin typeface="Calibri"/>
                <a:cs typeface="Calibri"/>
              </a:rPr>
              <a:t>ci</a:t>
            </a:r>
            <a:r>
              <a:rPr sz="1200" spc="-7" dirty="0">
                <a:latin typeface="Calibri"/>
                <a:cs typeface="Calibri"/>
              </a:rPr>
              <a:t>t</a:t>
            </a:r>
            <a:r>
              <a:rPr sz="1200" spc="-15" dirty="0">
                <a:latin typeface="Calibri"/>
                <a:cs typeface="Calibri"/>
              </a:rPr>
              <a:t>y</a:t>
            </a:r>
            <a:r>
              <a:rPr sz="1200" spc="-7" dirty="0">
                <a:latin typeface="Calibri"/>
                <a:cs typeface="Calibri"/>
              </a:rPr>
              <a:t> </a:t>
            </a:r>
            <a:r>
              <a:rPr sz="1200" spc="-15" dirty="0">
                <a:latin typeface="Calibri"/>
                <a:cs typeface="Calibri"/>
              </a:rPr>
              <a:t>b</a:t>
            </a:r>
            <a:r>
              <a:rPr sz="1200" dirty="0">
                <a:latin typeface="Calibri"/>
                <a:cs typeface="Calibri"/>
              </a:rPr>
              <a:t>ill</a:t>
            </a:r>
            <a:r>
              <a:rPr sz="1200" spc="-36" dirty="0">
                <a:latin typeface="Calibri"/>
                <a:cs typeface="Calibri"/>
              </a:rPr>
              <a:t> </a:t>
            </a:r>
            <a:r>
              <a:rPr lang="en-US" sz="1200" spc="-36" dirty="0">
                <a:latin typeface="Calibri"/>
                <a:cs typeface="Calibri"/>
              </a:rPr>
              <a:t>and see other activities in the plant </a:t>
            </a:r>
            <a:r>
              <a:rPr sz="1200" spc="-29" dirty="0">
                <a:latin typeface="Calibri"/>
                <a:cs typeface="Calibri"/>
              </a:rPr>
              <a:t>t</a:t>
            </a:r>
            <a:r>
              <a:rPr sz="1200" spc="-15" dirty="0">
                <a:latin typeface="Calibri"/>
                <a:cs typeface="Calibri"/>
              </a:rPr>
              <a:t>o</a:t>
            </a:r>
            <a:r>
              <a:rPr sz="1200" spc="-7" dirty="0">
                <a:latin typeface="Calibri"/>
                <a:cs typeface="Calibri"/>
              </a:rPr>
              <a:t> </a:t>
            </a:r>
            <a:r>
              <a:rPr sz="1200" spc="-36" dirty="0">
                <a:latin typeface="Calibri"/>
                <a:cs typeface="Calibri"/>
              </a:rPr>
              <a:t>v</a:t>
            </a:r>
            <a:r>
              <a:rPr sz="1200" spc="-15" dirty="0">
                <a:latin typeface="Calibri"/>
                <a:cs typeface="Calibri"/>
              </a:rPr>
              <a:t>e</a:t>
            </a:r>
            <a:r>
              <a:rPr sz="1200" spc="-22" dirty="0">
                <a:latin typeface="Calibri"/>
                <a:cs typeface="Calibri"/>
              </a:rPr>
              <a:t>r</a:t>
            </a:r>
            <a:r>
              <a:rPr sz="1200" dirty="0">
                <a:latin typeface="Calibri"/>
                <a:cs typeface="Calibri"/>
              </a:rPr>
              <a:t>i</a:t>
            </a:r>
            <a:r>
              <a:rPr sz="1200" spc="15" dirty="0">
                <a:latin typeface="Calibri"/>
                <a:cs typeface="Calibri"/>
              </a:rPr>
              <a:t>f</a:t>
            </a:r>
            <a:r>
              <a:rPr sz="1200" spc="-15" dirty="0">
                <a:latin typeface="Calibri"/>
                <a:cs typeface="Calibri"/>
              </a:rPr>
              <a:t>y</a:t>
            </a:r>
            <a:r>
              <a:rPr sz="1200" spc="7"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functiona</a:t>
            </a:r>
            <a:r>
              <a:rPr sz="1200" dirty="0">
                <a:latin typeface="Calibri"/>
                <a:cs typeface="Calibri"/>
              </a:rPr>
              <a:t>l</a:t>
            </a:r>
            <a:r>
              <a:rPr sz="1200" spc="-15" dirty="0">
                <a:latin typeface="Calibri"/>
                <a:cs typeface="Calibri"/>
              </a:rPr>
              <a:t>ity</a:t>
            </a:r>
            <a:r>
              <a:rPr sz="1200" spc="-65" dirty="0">
                <a:latin typeface="Calibri"/>
                <a:cs typeface="Calibri"/>
              </a:rPr>
              <a:t> </a:t>
            </a:r>
            <a:r>
              <a:rPr sz="1200" spc="-15" dirty="0">
                <a:latin typeface="Calibri"/>
                <a:cs typeface="Calibri"/>
              </a:rPr>
              <a:t>of</a:t>
            </a:r>
            <a:r>
              <a:rPr sz="1200" spc="15" dirty="0">
                <a:latin typeface="Calibri"/>
                <a:cs typeface="Calibri"/>
              </a:rPr>
              <a:t> </a:t>
            </a:r>
            <a:r>
              <a:rPr sz="1200" spc="-15" dirty="0">
                <a:latin typeface="Calibri"/>
                <a:cs typeface="Calibri"/>
              </a:rPr>
              <a:t>the</a:t>
            </a:r>
            <a:r>
              <a:rPr sz="1200" spc="7" dirty="0">
                <a:latin typeface="Calibri"/>
                <a:cs typeface="Calibri"/>
              </a:rPr>
              <a:t> </a:t>
            </a:r>
            <a:r>
              <a:rPr sz="1200" spc="-58" dirty="0">
                <a:latin typeface="Calibri"/>
                <a:cs typeface="Calibri"/>
              </a:rPr>
              <a:t>f</a:t>
            </a:r>
            <a:r>
              <a:rPr sz="1200" spc="-7" dirty="0">
                <a:latin typeface="Calibri"/>
                <a:cs typeface="Calibri"/>
              </a:rPr>
              <a:t>acilit</a:t>
            </a:r>
            <a:r>
              <a:rPr sz="1200" spc="-180" dirty="0">
                <a:latin typeface="Calibri"/>
                <a:cs typeface="Calibri"/>
              </a:rPr>
              <a:t>y</a:t>
            </a:r>
            <a:r>
              <a:rPr sz="1200" spc="-7" dirty="0">
                <a:latin typeface="Calibri"/>
                <a:cs typeface="Calibri"/>
              </a:rPr>
              <a:t>.</a:t>
            </a:r>
            <a:r>
              <a:rPr sz="1200" spc="-50"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assessor</a:t>
            </a:r>
            <a:r>
              <a:rPr sz="1200" spc="29" dirty="0">
                <a:latin typeface="Calibri"/>
                <a:cs typeface="Calibri"/>
              </a:rPr>
              <a:t> </a:t>
            </a:r>
            <a:r>
              <a:rPr sz="1200" spc="-15" dirty="0">
                <a:latin typeface="Calibri"/>
                <a:cs typeface="Calibri"/>
              </a:rPr>
              <a:t>wi</a:t>
            </a:r>
            <a:r>
              <a:rPr sz="1200" dirty="0">
                <a:latin typeface="Calibri"/>
                <a:cs typeface="Calibri"/>
              </a:rPr>
              <a:t>l</a:t>
            </a:r>
            <a:r>
              <a:rPr sz="1200" spc="-7" dirty="0">
                <a:latin typeface="Calibri"/>
                <a:cs typeface="Calibri"/>
              </a:rPr>
              <a:t>l</a:t>
            </a:r>
            <a:r>
              <a:rPr sz="1200" spc="-36" dirty="0">
                <a:latin typeface="Calibri"/>
                <a:cs typeface="Calibri"/>
              </a:rPr>
              <a:t> </a:t>
            </a:r>
            <a:r>
              <a:rPr sz="1200" spc="-15" dirty="0">
                <a:latin typeface="Calibri"/>
                <a:cs typeface="Calibri"/>
              </a:rPr>
              <a:t>a</a:t>
            </a:r>
            <a:r>
              <a:rPr sz="1200" dirty="0">
                <a:latin typeface="Calibri"/>
                <a:cs typeface="Calibri"/>
              </a:rPr>
              <a:t>l</a:t>
            </a:r>
            <a:r>
              <a:rPr sz="1200" spc="-15" dirty="0">
                <a:latin typeface="Calibri"/>
                <a:cs typeface="Calibri"/>
              </a:rPr>
              <a:t>so</a:t>
            </a:r>
            <a:r>
              <a:rPr sz="1200" spc="-7" dirty="0">
                <a:latin typeface="Calibri"/>
                <a:cs typeface="Calibri"/>
              </a:rPr>
              <a:t> </a:t>
            </a:r>
            <a:r>
              <a:rPr sz="1200" spc="-15" dirty="0">
                <a:latin typeface="Calibri"/>
                <a:cs typeface="Calibri"/>
              </a:rPr>
              <a:t>see</a:t>
            </a:r>
            <a:r>
              <a:rPr sz="1200" spc="15" dirty="0">
                <a:latin typeface="Calibri"/>
                <a:cs typeface="Calibri"/>
              </a:rPr>
              <a:t> </a:t>
            </a:r>
            <a:r>
              <a:rPr sz="1200" spc="-7" dirty="0">
                <a:latin typeface="Calibri"/>
                <a:cs typeface="Calibri"/>
              </a:rPr>
              <a:t>if</a:t>
            </a:r>
            <a:r>
              <a:rPr sz="1200" spc="-22" dirty="0">
                <a:latin typeface="Calibri"/>
                <a:cs typeface="Calibri"/>
              </a:rPr>
              <a:t> </a:t>
            </a:r>
            <a:r>
              <a:rPr sz="1200" spc="-15" dirty="0">
                <a:latin typeface="Calibri"/>
                <a:cs typeface="Calibri"/>
              </a:rPr>
              <a:t>a</a:t>
            </a:r>
            <a:r>
              <a:rPr sz="1200" spc="-43" dirty="0">
                <a:latin typeface="Calibri"/>
                <a:cs typeface="Calibri"/>
              </a:rPr>
              <a:t>n</a:t>
            </a:r>
            <a:r>
              <a:rPr sz="1200" spc="-15" dirty="0">
                <a:latin typeface="Calibri"/>
                <a:cs typeface="Calibri"/>
              </a:rPr>
              <a:t>y</a:t>
            </a:r>
            <a:r>
              <a:rPr sz="1200" spc="-29" dirty="0">
                <a:latin typeface="Calibri"/>
                <a:cs typeface="Calibri"/>
              </a:rPr>
              <a:t> </a:t>
            </a:r>
            <a:r>
              <a:rPr sz="1200" spc="-15" dirty="0">
                <a:latin typeface="Calibri"/>
                <a:cs typeface="Calibri"/>
              </a:rPr>
              <a:t>ha</a:t>
            </a:r>
            <a:r>
              <a:rPr sz="1200" spc="-43" dirty="0">
                <a:latin typeface="Calibri"/>
                <a:cs typeface="Calibri"/>
              </a:rPr>
              <a:t>z</a:t>
            </a:r>
            <a:r>
              <a:rPr sz="1200" spc="-15" dirty="0">
                <a:latin typeface="Calibri"/>
                <a:cs typeface="Calibri"/>
              </a:rPr>
              <a:t>a</a:t>
            </a:r>
            <a:r>
              <a:rPr sz="1200" spc="-50" dirty="0">
                <a:latin typeface="Calibri"/>
                <a:cs typeface="Calibri"/>
              </a:rPr>
              <a:t>r</a:t>
            </a:r>
            <a:r>
              <a:rPr sz="1200" spc="-15" dirty="0">
                <a:latin typeface="Calibri"/>
                <a:cs typeface="Calibri"/>
              </a:rPr>
              <a:t>dous</a:t>
            </a:r>
            <a:r>
              <a:rPr sz="1200" spc="7" dirty="0">
                <a:latin typeface="Calibri"/>
                <a:cs typeface="Calibri"/>
              </a:rPr>
              <a:t> </a:t>
            </a:r>
            <a:r>
              <a:rPr sz="1200" spc="-43" dirty="0">
                <a:latin typeface="Calibri"/>
                <a:cs typeface="Calibri"/>
              </a:rPr>
              <a:t>w</a:t>
            </a:r>
            <a:r>
              <a:rPr sz="1200" spc="-15" dirty="0">
                <a:latin typeface="Calibri"/>
                <a:cs typeface="Calibri"/>
              </a:rPr>
              <a:t>a</a:t>
            </a:r>
            <a:r>
              <a:rPr sz="1200" spc="-29" dirty="0">
                <a:latin typeface="Calibri"/>
                <a:cs typeface="Calibri"/>
              </a:rPr>
              <a:t>st</a:t>
            </a:r>
            <a:r>
              <a:rPr sz="1200" spc="-15" dirty="0">
                <a:latin typeface="Calibri"/>
                <a:cs typeface="Calibri"/>
              </a:rPr>
              <a:t>e</a:t>
            </a:r>
            <a:r>
              <a:rPr sz="1200" spc="-7" dirty="0">
                <a:latin typeface="Calibri"/>
                <a:cs typeface="Calibri"/>
              </a:rPr>
              <a:t> is</a:t>
            </a:r>
            <a:r>
              <a:rPr sz="1200" spc="-22" dirty="0">
                <a:latin typeface="Calibri"/>
                <a:cs typeface="Calibri"/>
              </a:rPr>
              <a:t> </a:t>
            </a:r>
            <a:r>
              <a:rPr sz="1200" spc="-15" dirty="0">
                <a:latin typeface="Calibri"/>
                <a:cs typeface="Calibri"/>
              </a:rPr>
              <a:t>dumped</a:t>
            </a:r>
            <a:r>
              <a:rPr sz="1200" spc="-80" dirty="0">
                <a:latin typeface="Calibri"/>
                <a:cs typeface="Calibri"/>
              </a:rPr>
              <a:t>/</a:t>
            </a:r>
            <a:r>
              <a:rPr sz="1200" spc="-36" dirty="0">
                <a:latin typeface="Calibri"/>
                <a:cs typeface="Calibri"/>
              </a:rPr>
              <a:t>s</a:t>
            </a:r>
            <a:r>
              <a:rPr sz="1200" spc="-29" dirty="0">
                <a:latin typeface="Calibri"/>
                <a:cs typeface="Calibri"/>
              </a:rPr>
              <a:t>t</a:t>
            </a:r>
            <a:r>
              <a:rPr sz="1200" spc="-15" dirty="0">
                <a:latin typeface="Calibri"/>
                <a:cs typeface="Calibri"/>
              </a:rPr>
              <a:t>o</a:t>
            </a:r>
            <a:r>
              <a:rPr sz="1200" spc="-65" dirty="0">
                <a:latin typeface="Calibri"/>
                <a:cs typeface="Calibri"/>
              </a:rPr>
              <a:t>r</a:t>
            </a:r>
            <a:r>
              <a:rPr sz="1200" spc="-15" dirty="0">
                <a:latin typeface="Calibri"/>
                <a:cs typeface="Calibri"/>
              </a:rPr>
              <a:t>ed</a:t>
            </a:r>
            <a:r>
              <a:rPr sz="1200" spc="29" dirty="0">
                <a:latin typeface="Calibri"/>
                <a:cs typeface="Calibri"/>
              </a:rPr>
              <a:t> </a:t>
            </a:r>
            <a:r>
              <a:rPr sz="1200" spc="-15" dirty="0">
                <a:latin typeface="Calibri"/>
                <a:cs typeface="Calibri"/>
              </a:rPr>
              <a:t>wi</a:t>
            </a:r>
            <a:r>
              <a:rPr sz="1200" spc="-7" dirty="0">
                <a:latin typeface="Calibri"/>
                <a:cs typeface="Calibri"/>
              </a:rPr>
              <a:t>t</a:t>
            </a:r>
            <a:r>
              <a:rPr sz="1200" spc="-15" dirty="0">
                <a:latin typeface="Calibri"/>
                <a:cs typeface="Calibri"/>
              </a:rPr>
              <a:t>h</a:t>
            </a:r>
            <a:r>
              <a:rPr sz="1200" dirty="0">
                <a:latin typeface="Calibri"/>
                <a:cs typeface="Calibri"/>
              </a:rPr>
              <a:t>i</a:t>
            </a:r>
            <a:r>
              <a:rPr sz="1200" spc="-15" dirty="0">
                <a:latin typeface="Calibri"/>
                <a:cs typeface="Calibri"/>
              </a:rPr>
              <a:t>n</a:t>
            </a:r>
            <a:r>
              <a:rPr sz="1200" spc="-22" dirty="0">
                <a:latin typeface="Calibri"/>
                <a:cs typeface="Calibri"/>
              </a:rPr>
              <a:t> </a:t>
            </a:r>
            <a:r>
              <a:rPr sz="1200" spc="-15" dirty="0">
                <a:latin typeface="Calibri"/>
                <a:cs typeface="Calibri"/>
              </a:rPr>
              <a:t>the</a:t>
            </a:r>
            <a:r>
              <a:rPr sz="1200" spc="7" dirty="0">
                <a:latin typeface="Calibri"/>
                <a:cs typeface="Calibri"/>
              </a:rPr>
              <a:t> </a:t>
            </a:r>
            <a:r>
              <a:rPr sz="1200" spc="-58" dirty="0">
                <a:latin typeface="Calibri"/>
                <a:cs typeface="Calibri"/>
              </a:rPr>
              <a:t>f</a:t>
            </a:r>
            <a:r>
              <a:rPr sz="1200" spc="-15" dirty="0">
                <a:latin typeface="Calibri"/>
                <a:cs typeface="Calibri"/>
              </a:rPr>
              <a:t>acility</a:t>
            </a:r>
            <a:r>
              <a:rPr sz="1200" spc="58" dirty="0">
                <a:latin typeface="Calibri"/>
                <a:cs typeface="Calibri"/>
              </a:rPr>
              <a:t> </a:t>
            </a:r>
            <a:r>
              <a:rPr sz="1200" spc="-15" dirty="0">
                <a:latin typeface="Calibri"/>
                <a:cs typeface="Calibri"/>
              </a:rPr>
              <a:t>–</a:t>
            </a:r>
            <a:r>
              <a:rPr sz="1200" spc="-7" dirty="0">
                <a:latin typeface="Calibri"/>
                <a:cs typeface="Calibri"/>
              </a:rPr>
              <a:t> </a:t>
            </a:r>
            <a:r>
              <a:rPr sz="1200" spc="-15" dirty="0">
                <a:latin typeface="Calibri"/>
                <a:cs typeface="Calibri"/>
              </a:rPr>
              <a:t>shou</a:t>
            </a:r>
            <a:r>
              <a:rPr sz="1200" dirty="0">
                <a:latin typeface="Calibri"/>
                <a:cs typeface="Calibri"/>
              </a:rPr>
              <a:t>l</a:t>
            </a:r>
            <a:r>
              <a:rPr sz="1200" spc="-15" dirty="0">
                <a:latin typeface="Calibri"/>
                <a:cs typeface="Calibri"/>
              </a:rPr>
              <a:t>d</a:t>
            </a:r>
            <a:r>
              <a:rPr sz="1200" spc="-7" dirty="0">
                <a:latin typeface="Calibri"/>
                <a:cs typeface="Calibri"/>
              </a:rPr>
              <a:t> </a:t>
            </a:r>
            <a:r>
              <a:rPr sz="1200" spc="-15" dirty="0">
                <a:latin typeface="Calibri"/>
                <a:cs typeface="Calibri"/>
              </a:rPr>
              <a:t>be</a:t>
            </a:r>
            <a:r>
              <a:rPr sz="1200" spc="-7" dirty="0">
                <a:latin typeface="Calibri"/>
                <a:cs typeface="Calibri"/>
              </a:rPr>
              <a:t> </a:t>
            </a:r>
            <a:r>
              <a:rPr sz="1200" spc="-15" dirty="0">
                <a:latin typeface="Calibri"/>
                <a:cs typeface="Calibri"/>
              </a:rPr>
              <a:t>t</a:t>
            </a:r>
            <a:r>
              <a:rPr sz="1200" spc="-58" dirty="0">
                <a:latin typeface="Calibri"/>
                <a:cs typeface="Calibri"/>
              </a:rPr>
              <a:t>r</a:t>
            </a:r>
            <a:r>
              <a:rPr sz="1200" spc="-15" dirty="0">
                <a:latin typeface="Calibri"/>
                <a:cs typeface="Calibri"/>
              </a:rPr>
              <a:t>e</a:t>
            </a:r>
            <a:r>
              <a:rPr sz="1200" spc="-36" dirty="0">
                <a:latin typeface="Calibri"/>
                <a:cs typeface="Calibri"/>
              </a:rPr>
              <a:t>a</a:t>
            </a:r>
            <a:r>
              <a:rPr sz="1200" spc="-29" dirty="0">
                <a:latin typeface="Calibri"/>
                <a:cs typeface="Calibri"/>
              </a:rPr>
              <a:t>t</a:t>
            </a:r>
            <a:r>
              <a:rPr sz="1200" spc="-15" dirty="0">
                <a:latin typeface="Calibri"/>
                <a:cs typeface="Calibri"/>
              </a:rPr>
              <a:t>ed</a:t>
            </a:r>
            <a:r>
              <a:rPr sz="1200" spc="7" dirty="0">
                <a:latin typeface="Calibri"/>
                <a:cs typeface="Calibri"/>
              </a:rPr>
              <a:t> </a:t>
            </a:r>
            <a:r>
              <a:rPr sz="1200" spc="-15" dirty="0">
                <a:latin typeface="Calibri"/>
                <a:cs typeface="Calibri"/>
              </a:rPr>
              <a:t>sepa</a:t>
            </a:r>
            <a:r>
              <a:rPr sz="1200" spc="-72" dirty="0">
                <a:latin typeface="Calibri"/>
                <a:cs typeface="Calibri"/>
              </a:rPr>
              <a:t>r</a:t>
            </a:r>
            <a:r>
              <a:rPr sz="1200" spc="-29" dirty="0">
                <a:latin typeface="Calibri"/>
                <a:cs typeface="Calibri"/>
              </a:rPr>
              <a:t>at</a:t>
            </a:r>
            <a:r>
              <a:rPr sz="1200" spc="-15" dirty="0">
                <a:latin typeface="Calibri"/>
                <a:cs typeface="Calibri"/>
              </a:rPr>
              <a:t>el</a:t>
            </a:r>
            <a:r>
              <a:rPr sz="1200" spc="-173" dirty="0">
                <a:latin typeface="Calibri"/>
                <a:cs typeface="Calibri"/>
              </a:rPr>
              <a:t>y</a:t>
            </a:r>
            <a:r>
              <a:rPr sz="1200" spc="-7" dirty="0">
                <a:latin typeface="Calibri"/>
                <a:cs typeface="Calibri"/>
              </a:rPr>
              <a:t>.</a:t>
            </a:r>
            <a:endParaRPr sz="1200" dirty="0">
              <a:latin typeface="Calibri"/>
              <a:cs typeface="Calibri"/>
            </a:endParaRPr>
          </a:p>
          <a:p>
            <a:pPr marL="513651" marR="22014" indent="-495307">
              <a:lnSpc>
                <a:spcPts val="2773"/>
              </a:lnSpc>
              <a:spcBef>
                <a:spcPts val="94"/>
              </a:spcBef>
              <a:buFont typeface="Calibri"/>
              <a:buAutoNum type="arabicPeriod"/>
              <a:tabLst>
                <a:tab pos="512734" algn="l"/>
              </a:tabLst>
            </a:pPr>
            <a:r>
              <a:rPr sz="1200" spc="-15" dirty="0">
                <a:latin typeface="Calibri"/>
                <a:cs typeface="Calibri"/>
              </a:rPr>
              <a:t>On</a:t>
            </a:r>
            <a:r>
              <a:rPr sz="1200" spc="7"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bas</a:t>
            </a:r>
            <a:r>
              <a:rPr sz="1200" dirty="0">
                <a:latin typeface="Calibri"/>
                <a:cs typeface="Calibri"/>
              </a:rPr>
              <a:t>i</a:t>
            </a:r>
            <a:r>
              <a:rPr sz="1200" spc="-15" dirty="0">
                <a:latin typeface="Calibri"/>
                <a:cs typeface="Calibri"/>
              </a:rPr>
              <a:t>s</a:t>
            </a:r>
            <a:r>
              <a:rPr sz="1200" spc="-22" dirty="0">
                <a:latin typeface="Calibri"/>
                <a:cs typeface="Calibri"/>
              </a:rPr>
              <a:t> </a:t>
            </a:r>
            <a:r>
              <a:rPr sz="1200" spc="-15" dirty="0">
                <a:latin typeface="Calibri"/>
                <a:cs typeface="Calibri"/>
              </a:rPr>
              <a:t>of</a:t>
            </a:r>
            <a:r>
              <a:rPr sz="1200" spc="15" dirty="0">
                <a:latin typeface="Calibri"/>
                <a:cs typeface="Calibri"/>
              </a:rPr>
              <a:t> </a:t>
            </a:r>
            <a:r>
              <a:rPr sz="1200" spc="-15" dirty="0">
                <a:latin typeface="Calibri"/>
                <a:cs typeface="Calibri"/>
              </a:rPr>
              <a:t>o</a:t>
            </a:r>
            <a:r>
              <a:rPr sz="1200" spc="-36" dirty="0">
                <a:latin typeface="Calibri"/>
                <a:cs typeface="Calibri"/>
              </a:rPr>
              <a:t>b</a:t>
            </a:r>
            <a:r>
              <a:rPr sz="1200" spc="-15" dirty="0">
                <a:latin typeface="Calibri"/>
                <a:cs typeface="Calibri"/>
              </a:rPr>
              <a:t>ser</a:t>
            </a:r>
            <a:r>
              <a:rPr sz="1200" spc="-43" dirty="0">
                <a:latin typeface="Calibri"/>
                <a:cs typeface="Calibri"/>
              </a:rPr>
              <a:t>v</a:t>
            </a:r>
            <a:r>
              <a:rPr sz="1200" spc="-29" dirty="0">
                <a:latin typeface="Calibri"/>
                <a:cs typeface="Calibri"/>
              </a:rPr>
              <a:t>a</a:t>
            </a:r>
            <a:r>
              <a:rPr sz="1200" spc="-15" dirty="0">
                <a:latin typeface="Calibri"/>
                <a:cs typeface="Calibri"/>
              </a:rPr>
              <a:t>tion</a:t>
            </a:r>
            <a:r>
              <a:rPr sz="1200" spc="29" dirty="0">
                <a:latin typeface="Calibri"/>
                <a:cs typeface="Calibri"/>
              </a:rPr>
              <a:t> </a:t>
            </a:r>
            <a:r>
              <a:rPr sz="1200" spc="-15" dirty="0">
                <a:latin typeface="Calibri"/>
                <a:cs typeface="Calibri"/>
              </a:rPr>
              <a:t>and</a:t>
            </a:r>
            <a:r>
              <a:rPr sz="1200" spc="-22" dirty="0">
                <a:latin typeface="Calibri"/>
                <a:cs typeface="Calibri"/>
              </a:rPr>
              <a:t> </a:t>
            </a:r>
            <a:r>
              <a:rPr sz="1200" spc="-36" dirty="0">
                <a:latin typeface="Calibri"/>
                <a:cs typeface="Calibri"/>
              </a:rPr>
              <a:t>v</a:t>
            </a:r>
            <a:r>
              <a:rPr sz="1200" spc="-15" dirty="0">
                <a:latin typeface="Calibri"/>
                <a:cs typeface="Calibri"/>
              </a:rPr>
              <a:t>e</a:t>
            </a:r>
            <a:r>
              <a:rPr sz="1200" spc="-29" dirty="0">
                <a:latin typeface="Calibri"/>
                <a:cs typeface="Calibri"/>
              </a:rPr>
              <a:t>r</a:t>
            </a:r>
            <a:r>
              <a:rPr sz="1200" spc="-7" dirty="0">
                <a:latin typeface="Calibri"/>
                <a:cs typeface="Calibri"/>
              </a:rPr>
              <a:t>ifi</a:t>
            </a:r>
            <a:r>
              <a:rPr sz="1200" spc="-36" dirty="0">
                <a:latin typeface="Calibri"/>
                <a:cs typeface="Calibri"/>
              </a:rPr>
              <a:t>c</a:t>
            </a:r>
            <a:r>
              <a:rPr sz="1200" spc="-29" dirty="0">
                <a:latin typeface="Calibri"/>
                <a:cs typeface="Calibri"/>
              </a:rPr>
              <a:t>a</a:t>
            </a:r>
            <a:r>
              <a:rPr sz="1200" spc="-15" dirty="0">
                <a:latin typeface="Calibri"/>
                <a:cs typeface="Calibri"/>
              </a:rPr>
              <a:t>tion</a:t>
            </a:r>
            <a:r>
              <a:rPr sz="1200" spc="-22" dirty="0">
                <a:latin typeface="Calibri"/>
                <a:cs typeface="Calibri"/>
              </a:rPr>
              <a:t> </a:t>
            </a:r>
            <a:r>
              <a:rPr sz="1200" spc="-15" dirty="0">
                <a:latin typeface="Calibri"/>
                <a:cs typeface="Calibri"/>
              </a:rPr>
              <a:t>of</a:t>
            </a:r>
            <a:r>
              <a:rPr sz="1200" spc="15" dirty="0">
                <a:latin typeface="Calibri"/>
                <a:cs typeface="Calibri"/>
              </a:rPr>
              <a:t> </a:t>
            </a:r>
            <a:r>
              <a:rPr sz="1200" spc="-15" dirty="0">
                <a:latin typeface="Calibri"/>
                <a:cs typeface="Calibri"/>
              </a:rPr>
              <a:t>log</a:t>
            </a:r>
            <a:r>
              <a:rPr sz="1200" spc="-7" dirty="0">
                <a:latin typeface="Calibri"/>
                <a:cs typeface="Calibri"/>
              </a:rPr>
              <a:t> </a:t>
            </a:r>
            <a:r>
              <a:rPr sz="1200" spc="-15" dirty="0">
                <a:latin typeface="Calibri"/>
                <a:cs typeface="Calibri"/>
              </a:rPr>
              <a:t>book</a:t>
            </a:r>
            <a:r>
              <a:rPr lang="en-US" sz="1200" spc="-65" dirty="0">
                <a:latin typeface="Calibri"/>
                <a:cs typeface="Calibri"/>
              </a:rPr>
              <a:t> and </a:t>
            </a:r>
            <a:r>
              <a:rPr sz="1200" spc="-15" dirty="0">
                <a:latin typeface="Calibri"/>
                <a:cs typeface="Calibri"/>
              </a:rPr>
              <a:t>electrici</a:t>
            </a:r>
            <a:r>
              <a:rPr sz="1200" dirty="0">
                <a:latin typeface="Calibri"/>
                <a:cs typeface="Calibri"/>
              </a:rPr>
              <a:t>t</a:t>
            </a:r>
            <a:r>
              <a:rPr sz="1200" spc="-15" dirty="0">
                <a:latin typeface="Calibri"/>
                <a:cs typeface="Calibri"/>
              </a:rPr>
              <a:t>y</a:t>
            </a:r>
            <a:r>
              <a:rPr sz="1200" spc="22" dirty="0">
                <a:latin typeface="Calibri"/>
                <a:cs typeface="Calibri"/>
              </a:rPr>
              <a:t> </a:t>
            </a:r>
            <a:r>
              <a:rPr sz="1200" spc="-15" dirty="0">
                <a:latin typeface="Calibri"/>
                <a:cs typeface="Calibri"/>
              </a:rPr>
              <a:t>b</a:t>
            </a:r>
            <a:r>
              <a:rPr sz="1200" dirty="0">
                <a:latin typeface="Calibri"/>
                <a:cs typeface="Calibri"/>
              </a:rPr>
              <a:t>i</a:t>
            </a:r>
            <a:r>
              <a:rPr sz="1200" spc="-7" dirty="0">
                <a:latin typeface="Calibri"/>
                <a:cs typeface="Calibri"/>
              </a:rPr>
              <a:t>lls</a:t>
            </a:r>
            <a:r>
              <a:rPr sz="1200" spc="-58" dirty="0">
                <a:latin typeface="Calibri"/>
                <a:cs typeface="Calibri"/>
              </a:rPr>
              <a:t> </a:t>
            </a:r>
            <a:r>
              <a:rPr sz="1200" spc="-15" dirty="0">
                <a:latin typeface="Calibri"/>
                <a:cs typeface="Calibri"/>
              </a:rPr>
              <a:t>Senior</a:t>
            </a:r>
            <a:r>
              <a:rPr sz="1200" spc="43" dirty="0">
                <a:latin typeface="Calibri"/>
                <a:cs typeface="Calibri"/>
              </a:rPr>
              <a:t> </a:t>
            </a:r>
            <a:r>
              <a:rPr sz="1200" spc="-15" dirty="0">
                <a:latin typeface="Calibri"/>
                <a:cs typeface="Calibri"/>
              </a:rPr>
              <a:t>assesso</a:t>
            </a:r>
            <a:r>
              <a:rPr sz="1200" spc="-65" dirty="0">
                <a:latin typeface="Calibri"/>
                <a:cs typeface="Calibri"/>
              </a:rPr>
              <a:t>r</a:t>
            </a:r>
            <a:r>
              <a:rPr sz="1200" spc="-15" dirty="0">
                <a:latin typeface="Calibri"/>
                <a:cs typeface="Calibri"/>
              </a:rPr>
              <a:t>s</a:t>
            </a:r>
            <a:r>
              <a:rPr sz="1200" spc="29" dirty="0">
                <a:latin typeface="Calibri"/>
                <a:cs typeface="Calibri"/>
              </a:rPr>
              <a:t> </a:t>
            </a:r>
            <a:r>
              <a:rPr sz="1200" spc="-29" dirty="0">
                <a:latin typeface="Calibri"/>
                <a:cs typeface="Calibri"/>
              </a:rPr>
              <a:t>a</a:t>
            </a:r>
            <a:r>
              <a:rPr sz="1200" spc="-15" dirty="0">
                <a:latin typeface="Calibri"/>
                <a:cs typeface="Calibri"/>
              </a:rPr>
              <a:t>t</a:t>
            </a:r>
            <a:r>
              <a:rPr sz="1200" spc="-22" dirty="0">
                <a:latin typeface="Calibri"/>
                <a:cs typeface="Calibri"/>
              </a:rPr>
              <a:t> </a:t>
            </a:r>
            <a:r>
              <a:rPr sz="1200" spc="-15" dirty="0">
                <a:latin typeface="Calibri"/>
                <a:cs typeface="Calibri"/>
              </a:rPr>
              <a:t>the</a:t>
            </a:r>
            <a:r>
              <a:rPr sz="1200" spc="7" dirty="0">
                <a:latin typeface="Calibri"/>
                <a:cs typeface="Calibri"/>
              </a:rPr>
              <a:t> </a:t>
            </a:r>
            <a:r>
              <a:rPr sz="1200" spc="-15" dirty="0">
                <a:latin typeface="Calibri"/>
                <a:cs typeface="Calibri"/>
              </a:rPr>
              <a:t>back end</a:t>
            </a:r>
            <a:r>
              <a:rPr sz="1200" spc="-7" dirty="0">
                <a:latin typeface="Calibri"/>
                <a:cs typeface="Calibri"/>
              </a:rPr>
              <a:t> </a:t>
            </a:r>
            <a:r>
              <a:rPr sz="1200" spc="-15" dirty="0">
                <a:latin typeface="Calibri"/>
                <a:cs typeface="Calibri"/>
              </a:rPr>
              <a:t>wi</a:t>
            </a:r>
            <a:r>
              <a:rPr sz="1200" dirty="0">
                <a:latin typeface="Calibri"/>
                <a:cs typeface="Calibri"/>
              </a:rPr>
              <a:t>l</a:t>
            </a:r>
            <a:r>
              <a:rPr sz="1200" spc="-7" dirty="0">
                <a:latin typeface="Calibri"/>
                <a:cs typeface="Calibri"/>
              </a:rPr>
              <a:t>l</a:t>
            </a:r>
            <a:r>
              <a:rPr sz="1200" spc="-15" dirty="0">
                <a:latin typeface="Calibri"/>
                <a:cs typeface="Calibri"/>
              </a:rPr>
              <a:t> ar</a:t>
            </a:r>
            <a:r>
              <a:rPr sz="1200" spc="-29" dirty="0">
                <a:latin typeface="Calibri"/>
                <a:cs typeface="Calibri"/>
              </a:rPr>
              <a:t>r</a:t>
            </a:r>
            <a:r>
              <a:rPr sz="1200" spc="-7" dirty="0">
                <a:latin typeface="Calibri"/>
                <a:cs typeface="Calibri"/>
              </a:rPr>
              <a:t>i</a:t>
            </a:r>
            <a:r>
              <a:rPr sz="1200" spc="-36" dirty="0">
                <a:latin typeface="Calibri"/>
                <a:cs typeface="Calibri"/>
              </a:rPr>
              <a:t>v</a:t>
            </a:r>
            <a:r>
              <a:rPr sz="1200" spc="-15" dirty="0">
                <a:latin typeface="Calibri"/>
                <a:cs typeface="Calibri"/>
              </a:rPr>
              <a:t>e</a:t>
            </a:r>
            <a:r>
              <a:rPr sz="1200" spc="-7" dirty="0">
                <a:latin typeface="Calibri"/>
                <a:cs typeface="Calibri"/>
              </a:rPr>
              <a:t> </a:t>
            </a:r>
            <a:r>
              <a:rPr sz="1200" spc="-29" dirty="0">
                <a:latin typeface="Calibri"/>
                <a:cs typeface="Calibri"/>
              </a:rPr>
              <a:t>a</a:t>
            </a:r>
            <a:r>
              <a:rPr sz="1200" spc="-15" dirty="0">
                <a:latin typeface="Calibri"/>
                <a:cs typeface="Calibri"/>
              </a:rPr>
              <a:t>t</a:t>
            </a:r>
            <a:r>
              <a:rPr sz="1200" spc="-22" dirty="0">
                <a:latin typeface="Calibri"/>
                <a:cs typeface="Calibri"/>
              </a:rPr>
              <a:t> </a:t>
            </a:r>
            <a:r>
              <a:rPr sz="1200" spc="-15" dirty="0">
                <a:latin typeface="Calibri"/>
                <a:cs typeface="Calibri"/>
              </a:rPr>
              <a:t>the</a:t>
            </a:r>
            <a:r>
              <a:rPr sz="1200" spc="7" dirty="0">
                <a:latin typeface="Calibri"/>
                <a:cs typeface="Calibri"/>
              </a:rPr>
              <a:t> </a:t>
            </a:r>
            <a:r>
              <a:rPr sz="1200" spc="-36" dirty="0">
                <a:latin typeface="Calibri"/>
                <a:cs typeface="Calibri"/>
              </a:rPr>
              <a:t>e</a:t>
            </a:r>
            <a:r>
              <a:rPr sz="1200" spc="-22" dirty="0">
                <a:latin typeface="Calibri"/>
                <a:cs typeface="Calibri"/>
              </a:rPr>
              <a:t>f</a:t>
            </a:r>
            <a:r>
              <a:rPr sz="1200" spc="-15" dirty="0">
                <a:latin typeface="Calibri"/>
                <a:cs typeface="Calibri"/>
              </a:rPr>
              <a:t>ficiency</a:t>
            </a:r>
            <a:r>
              <a:rPr sz="1200" spc="-29" dirty="0">
                <a:latin typeface="Calibri"/>
                <a:cs typeface="Calibri"/>
              </a:rPr>
              <a:t> </a:t>
            </a:r>
            <a:r>
              <a:rPr sz="1200" spc="-7" dirty="0">
                <a:latin typeface="Calibri"/>
                <a:cs typeface="Calibri"/>
              </a:rPr>
              <a:t>l</a:t>
            </a:r>
            <a:r>
              <a:rPr sz="1200" spc="-36" dirty="0">
                <a:latin typeface="Calibri"/>
                <a:cs typeface="Calibri"/>
              </a:rPr>
              <a:t>ev</a:t>
            </a:r>
            <a:r>
              <a:rPr sz="1200" spc="-15" dirty="0">
                <a:latin typeface="Calibri"/>
                <a:cs typeface="Calibri"/>
              </a:rPr>
              <a:t>el</a:t>
            </a:r>
            <a:r>
              <a:rPr sz="1200" spc="15" dirty="0">
                <a:latin typeface="Calibri"/>
                <a:cs typeface="Calibri"/>
              </a:rPr>
              <a:t> </a:t>
            </a:r>
            <a:r>
              <a:rPr sz="1200" spc="-15" dirty="0">
                <a:latin typeface="Calibri"/>
                <a:cs typeface="Calibri"/>
              </a:rPr>
              <a:t>of</a:t>
            </a:r>
            <a:r>
              <a:rPr sz="1200" spc="-7" dirty="0">
                <a:latin typeface="Calibri"/>
                <a:cs typeface="Calibri"/>
              </a:rPr>
              <a:t> t</a:t>
            </a:r>
            <a:r>
              <a:rPr sz="1200" spc="-15" dirty="0">
                <a:latin typeface="Calibri"/>
                <a:cs typeface="Calibri"/>
              </a:rPr>
              <a:t>he</a:t>
            </a:r>
            <a:r>
              <a:rPr sz="1200" spc="7" dirty="0">
                <a:latin typeface="Calibri"/>
                <a:cs typeface="Calibri"/>
              </a:rPr>
              <a:t> </a:t>
            </a:r>
            <a:r>
              <a:rPr sz="1200" spc="-15" dirty="0">
                <a:latin typeface="Calibri"/>
                <a:cs typeface="Calibri"/>
              </a:rPr>
              <a:t>p</a:t>
            </a:r>
            <a:r>
              <a:rPr sz="1200" dirty="0">
                <a:latin typeface="Calibri"/>
                <a:cs typeface="Calibri"/>
              </a:rPr>
              <a:t>l</a:t>
            </a:r>
            <a:r>
              <a:rPr sz="1200" spc="-15" dirty="0">
                <a:latin typeface="Calibri"/>
                <a:cs typeface="Calibri"/>
              </a:rPr>
              <a:t>a</a:t>
            </a:r>
            <a:r>
              <a:rPr sz="1200" spc="-29" dirty="0">
                <a:latin typeface="Calibri"/>
                <a:cs typeface="Calibri"/>
              </a:rPr>
              <a:t>n</a:t>
            </a:r>
            <a:r>
              <a:rPr sz="1200" spc="-15" dirty="0">
                <a:latin typeface="Calibri"/>
                <a:cs typeface="Calibri"/>
              </a:rPr>
              <a:t>t(s)</a:t>
            </a:r>
            <a:r>
              <a:rPr sz="1200" spc="-36" dirty="0">
                <a:latin typeface="Calibri"/>
                <a:cs typeface="Calibri"/>
              </a:rPr>
              <a:t> </a:t>
            </a:r>
            <a:r>
              <a:rPr sz="1200" spc="-15" dirty="0">
                <a:latin typeface="Calibri"/>
                <a:cs typeface="Calibri"/>
              </a:rPr>
              <a:t>and</a:t>
            </a:r>
            <a:r>
              <a:rPr sz="1200" spc="-7" dirty="0">
                <a:latin typeface="Calibri"/>
                <a:cs typeface="Calibri"/>
              </a:rPr>
              <a:t> </a:t>
            </a:r>
            <a:r>
              <a:rPr sz="1200" dirty="0">
                <a:latin typeface="Calibri"/>
                <a:cs typeface="Calibri"/>
              </a:rPr>
              <a:t>i</a:t>
            </a:r>
            <a:r>
              <a:rPr sz="1200" spc="-15" dirty="0">
                <a:latin typeface="Calibri"/>
                <a:cs typeface="Calibri"/>
              </a:rPr>
              <a:t>nd</a:t>
            </a:r>
            <a:r>
              <a:rPr sz="1200" dirty="0">
                <a:latin typeface="Calibri"/>
                <a:cs typeface="Calibri"/>
              </a:rPr>
              <a:t>i</a:t>
            </a:r>
            <a:r>
              <a:rPr sz="1200" spc="-36" dirty="0">
                <a:latin typeface="Calibri"/>
                <a:cs typeface="Calibri"/>
              </a:rPr>
              <a:t>c</a:t>
            </a:r>
            <a:r>
              <a:rPr sz="1200" spc="-29" dirty="0">
                <a:latin typeface="Calibri"/>
                <a:cs typeface="Calibri"/>
              </a:rPr>
              <a:t>a</a:t>
            </a:r>
            <a:r>
              <a:rPr sz="1200" spc="-43" dirty="0">
                <a:latin typeface="Calibri"/>
                <a:cs typeface="Calibri"/>
              </a:rPr>
              <a:t>t</a:t>
            </a:r>
            <a:r>
              <a:rPr sz="1200" spc="-15" dirty="0">
                <a:latin typeface="Calibri"/>
                <a:cs typeface="Calibri"/>
              </a:rPr>
              <a:t>or</a:t>
            </a:r>
            <a:r>
              <a:rPr sz="1200" spc="-29" dirty="0">
                <a:latin typeface="Calibri"/>
                <a:cs typeface="Calibri"/>
              </a:rPr>
              <a:t> </a:t>
            </a:r>
            <a:r>
              <a:rPr sz="1200" spc="-15" dirty="0">
                <a:latin typeface="Calibri"/>
                <a:cs typeface="Calibri"/>
              </a:rPr>
              <a:t>wise</a:t>
            </a:r>
            <a:r>
              <a:rPr sz="1200" spc="15" dirty="0">
                <a:latin typeface="Calibri"/>
                <a:cs typeface="Calibri"/>
              </a:rPr>
              <a:t> </a:t>
            </a:r>
            <a:r>
              <a:rPr sz="1200" spc="-15" dirty="0">
                <a:latin typeface="Calibri"/>
                <a:cs typeface="Calibri"/>
              </a:rPr>
              <a:t>mar</a:t>
            </a:r>
            <a:r>
              <a:rPr sz="1200" spc="-50" dirty="0">
                <a:latin typeface="Calibri"/>
                <a:cs typeface="Calibri"/>
              </a:rPr>
              <a:t>k</a:t>
            </a:r>
            <a:r>
              <a:rPr sz="1200" spc="-15" dirty="0">
                <a:latin typeface="Calibri"/>
                <a:cs typeface="Calibri"/>
              </a:rPr>
              <a:t>s</a:t>
            </a:r>
            <a:r>
              <a:rPr sz="1200" spc="7" dirty="0">
                <a:latin typeface="Calibri"/>
                <a:cs typeface="Calibri"/>
              </a:rPr>
              <a:t> </a:t>
            </a:r>
            <a:r>
              <a:rPr sz="1200" spc="-15" dirty="0">
                <a:latin typeface="Calibri"/>
                <a:cs typeface="Calibri"/>
              </a:rPr>
              <a:t>wi</a:t>
            </a:r>
            <a:r>
              <a:rPr sz="1200" dirty="0">
                <a:latin typeface="Calibri"/>
                <a:cs typeface="Calibri"/>
              </a:rPr>
              <a:t>l</a:t>
            </a:r>
            <a:r>
              <a:rPr sz="1200" spc="-7" dirty="0">
                <a:latin typeface="Calibri"/>
                <a:cs typeface="Calibri"/>
              </a:rPr>
              <a:t>l</a:t>
            </a:r>
            <a:r>
              <a:rPr sz="1200" spc="-15" dirty="0">
                <a:latin typeface="Calibri"/>
                <a:cs typeface="Calibri"/>
              </a:rPr>
              <a:t> be</a:t>
            </a:r>
            <a:r>
              <a:rPr sz="1200" spc="7" dirty="0">
                <a:latin typeface="Calibri"/>
                <a:cs typeface="Calibri"/>
              </a:rPr>
              <a:t> </a:t>
            </a:r>
            <a:r>
              <a:rPr sz="1200" spc="-15" dirty="0">
                <a:latin typeface="Calibri"/>
                <a:cs typeface="Calibri"/>
              </a:rPr>
              <a:t>g</a:t>
            </a:r>
            <a:r>
              <a:rPr sz="1200" dirty="0">
                <a:latin typeface="Calibri"/>
                <a:cs typeface="Calibri"/>
              </a:rPr>
              <a:t>i</a:t>
            </a:r>
            <a:r>
              <a:rPr sz="1200" spc="-36" dirty="0">
                <a:latin typeface="Calibri"/>
                <a:cs typeface="Calibri"/>
              </a:rPr>
              <a:t>v</a:t>
            </a:r>
            <a:r>
              <a:rPr sz="1200" spc="-15" dirty="0">
                <a:latin typeface="Calibri"/>
                <a:cs typeface="Calibri"/>
              </a:rPr>
              <a:t>en.</a:t>
            </a:r>
            <a:endParaRPr lang="en-US" sz="1200" spc="-15" dirty="0">
              <a:latin typeface="Calibri"/>
              <a:cs typeface="Calibri"/>
            </a:endParaRPr>
          </a:p>
        </p:txBody>
      </p:sp>
      <p:sp>
        <p:nvSpPr>
          <p:cNvPr id="15" name="Rounded Rectangle 14">
            <a:extLst>
              <a:ext uri="{FF2B5EF4-FFF2-40B4-BE49-F238E27FC236}">
                <a16:creationId xmlns:a16="http://schemas.microsoft.com/office/drawing/2014/main" id="{406E6B23-D4AF-A14B-AECA-517C67EC360B}"/>
              </a:ext>
            </a:extLst>
          </p:cNvPr>
          <p:cNvSpPr/>
          <p:nvPr/>
        </p:nvSpPr>
        <p:spPr>
          <a:xfrm>
            <a:off x="1497868" y="977899"/>
            <a:ext cx="5228029" cy="1217721"/>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400" kern="0" dirty="0">
                <a:solidFill>
                  <a:srgbClr val="000000"/>
                </a:solidFill>
                <a:ea typeface="Calibri"/>
                <a:cs typeface="Arial"/>
              </a:rPr>
              <a:t>Whether </a:t>
            </a:r>
            <a:r>
              <a:rPr lang="en-US" sz="1400" b="1" kern="0" dirty="0">
                <a:solidFill>
                  <a:srgbClr val="000000"/>
                </a:solidFill>
                <a:ea typeface="Calibri"/>
                <a:cs typeface="Arial"/>
              </a:rPr>
              <a:t>capacity</a:t>
            </a:r>
            <a:r>
              <a:rPr lang="en-US" sz="1400" kern="0" dirty="0">
                <a:solidFill>
                  <a:srgbClr val="000000"/>
                </a:solidFill>
                <a:ea typeface="Calibri"/>
                <a:cs typeface="Arial"/>
              </a:rPr>
              <a:t> of </a:t>
            </a:r>
            <a:r>
              <a:rPr lang="en-US" sz="1400" b="1" kern="0" dirty="0">
                <a:solidFill>
                  <a:srgbClr val="000000"/>
                </a:solidFill>
                <a:ea typeface="Calibri"/>
                <a:cs typeface="Arial"/>
              </a:rPr>
              <a:t>dry waste processing facility</a:t>
            </a:r>
            <a:r>
              <a:rPr lang="en-US" sz="1400" kern="0" dirty="0">
                <a:solidFill>
                  <a:srgbClr val="000000"/>
                </a:solidFill>
                <a:ea typeface="Calibri"/>
                <a:cs typeface="Arial"/>
              </a:rPr>
              <a:t>/facilities in the city is matching with the total </a:t>
            </a:r>
            <a:r>
              <a:rPr lang="en-US" sz="1400" b="1" kern="0" dirty="0">
                <a:solidFill>
                  <a:srgbClr val="000000"/>
                </a:solidFill>
                <a:ea typeface="Calibri"/>
                <a:cs typeface="Arial"/>
              </a:rPr>
              <a:t>dry waste collected in the city</a:t>
            </a:r>
            <a:r>
              <a:rPr lang="en-US" sz="1400" kern="0" dirty="0">
                <a:solidFill>
                  <a:srgbClr val="000000"/>
                </a:solidFill>
                <a:ea typeface="Calibri"/>
                <a:cs typeface="Arial"/>
              </a:rPr>
              <a:t>? </a:t>
            </a:r>
            <a:endParaRPr lang="en-SG" sz="1400" kern="0" dirty="0">
              <a:solidFill>
                <a:sysClr val="window" lastClr="FFFFFF"/>
              </a:solidFill>
              <a:ea typeface="Calibri"/>
              <a:cs typeface="Arial"/>
            </a:endParaRPr>
          </a:p>
        </p:txBody>
      </p:sp>
      <p:sp>
        <p:nvSpPr>
          <p:cNvPr id="16" name="Rounded Rectangle 15">
            <a:extLst>
              <a:ext uri="{FF2B5EF4-FFF2-40B4-BE49-F238E27FC236}">
                <a16:creationId xmlns:a16="http://schemas.microsoft.com/office/drawing/2014/main" id="{45DE648F-B745-F543-B70E-172968BA967F}"/>
              </a:ext>
            </a:extLst>
          </p:cNvPr>
          <p:cNvSpPr/>
          <p:nvPr/>
        </p:nvSpPr>
        <p:spPr>
          <a:xfrm>
            <a:off x="1483449" y="2361469"/>
            <a:ext cx="5228030" cy="921199"/>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400" b="1" kern="0" dirty="0">
                <a:solidFill>
                  <a:schemeClr val="tx1"/>
                </a:solidFill>
                <a:ea typeface="Calibri"/>
                <a:cs typeface="Arial"/>
              </a:rPr>
              <a:t>Dry waste </a:t>
            </a:r>
            <a:r>
              <a:rPr lang="en-US" sz="1400" kern="0" dirty="0">
                <a:solidFill>
                  <a:schemeClr val="tx1"/>
                </a:solidFill>
                <a:ea typeface="Calibri"/>
                <a:cs typeface="Arial"/>
              </a:rPr>
              <a:t>being </a:t>
            </a:r>
            <a:r>
              <a:rPr lang="en-US" sz="1400" b="1" kern="0" dirty="0">
                <a:solidFill>
                  <a:schemeClr val="tx1"/>
                </a:solidFill>
                <a:ea typeface="Calibri"/>
                <a:cs typeface="Arial"/>
              </a:rPr>
              <a:t>processed </a:t>
            </a:r>
            <a:r>
              <a:rPr lang="en-US" sz="1400" kern="0" dirty="0">
                <a:solidFill>
                  <a:schemeClr val="tx1"/>
                </a:solidFill>
                <a:ea typeface="Calibri"/>
                <a:cs typeface="Arial"/>
              </a:rPr>
              <a:t>out of total dry waste collected </a:t>
            </a:r>
            <a:r>
              <a:rPr lang="en-US" sz="1400" kern="0" dirty="0">
                <a:solidFill>
                  <a:srgbClr val="000000"/>
                </a:solidFill>
                <a:ea typeface="Calibri"/>
                <a:cs typeface="Arial"/>
              </a:rPr>
              <a:t>(</a:t>
            </a:r>
            <a:r>
              <a:rPr lang="en-US" sz="1400" kern="0" dirty="0">
                <a:solidFill>
                  <a:srgbClr val="FF0000"/>
                </a:solidFill>
                <a:ea typeface="Calibri"/>
                <a:cs typeface="Arial"/>
              </a:rPr>
              <a:t>excluding</a:t>
            </a:r>
            <a:r>
              <a:rPr lang="en-US" sz="1400" kern="0" dirty="0">
                <a:solidFill>
                  <a:srgbClr val="000000"/>
                </a:solidFill>
                <a:ea typeface="Calibri"/>
                <a:cs typeface="Arial"/>
              </a:rPr>
              <a:t> sanitary and domestic hazardous waste) </a:t>
            </a:r>
            <a:r>
              <a:rPr lang="en-US" sz="1400" kern="0" dirty="0">
                <a:solidFill>
                  <a:schemeClr val="tx1"/>
                </a:solidFill>
                <a:ea typeface="Calibri"/>
                <a:cs typeface="Arial"/>
              </a:rPr>
              <a:t>through MRF, RDF or Waste To Energy plants etc.</a:t>
            </a:r>
            <a:endParaRPr lang="en-SG" sz="1400" kern="0" dirty="0">
              <a:solidFill>
                <a:schemeClr val="tx1"/>
              </a:solidFill>
              <a:ea typeface="Calibri"/>
              <a:cs typeface="Arial"/>
            </a:endParaRPr>
          </a:p>
        </p:txBody>
      </p:sp>
      <p:sp>
        <p:nvSpPr>
          <p:cNvPr id="17" name="Rounded Rectangle 16">
            <a:extLst>
              <a:ext uri="{FF2B5EF4-FFF2-40B4-BE49-F238E27FC236}">
                <a16:creationId xmlns:a16="http://schemas.microsoft.com/office/drawing/2014/main" id="{814BAC2D-692F-644A-8E7A-0B929DCD83CF}"/>
              </a:ext>
            </a:extLst>
          </p:cNvPr>
          <p:cNvSpPr/>
          <p:nvPr/>
        </p:nvSpPr>
        <p:spPr>
          <a:xfrm>
            <a:off x="1483449" y="3460990"/>
            <a:ext cx="5226626" cy="1908888"/>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200" kern="0" dirty="0">
                <a:solidFill>
                  <a:srgbClr val="000000"/>
                </a:solidFill>
                <a:ea typeface="Calibri"/>
                <a:cs typeface="Arial"/>
              </a:rPr>
              <a:t>Percentage of total </a:t>
            </a:r>
            <a:r>
              <a:rPr lang="en-US" sz="1200" b="1" kern="0" dirty="0">
                <a:solidFill>
                  <a:srgbClr val="000000"/>
                </a:solidFill>
                <a:ea typeface="Calibri"/>
                <a:cs typeface="Arial"/>
              </a:rPr>
              <a:t>sanitary</a:t>
            </a:r>
            <a:r>
              <a:rPr lang="en-US" sz="1200" kern="0" dirty="0">
                <a:solidFill>
                  <a:srgbClr val="000000"/>
                </a:solidFill>
                <a:ea typeface="Calibri"/>
                <a:cs typeface="Arial"/>
              </a:rPr>
              <a:t> and </a:t>
            </a:r>
            <a:r>
              <a:rPr lang="en-US" sz="1200" b="1" kern="0" dirty="0">
                <a:solidFill>
                  <a:srgbClr val="000000"/>
                </a:solidFill>
                <a:ea typeface="Calibri"/>
                <a:cs typeface="Arial"/>
              </a:rPr>
              <a:t>domestic hazardous waste (</a:t>
            </a:r>
            <a:r>
              <a:rPr lang="en-US" sz="1200" b="1" kern="0" dirty="0">
                <a:solidFill>
                  <a:srgbClr val="FF0000"/>
                </a:solidFill>
                <a:ea typeface="Calibri"/>
                <a:cs typeface="Arial"/>
              </a:rPr>
              <a:t>menstrual waste and baby/adult diapers and others*</a:t>
            </a:r>
            <a:r>
              <a:rPr lang="en-US" sz="1200" b="1" kern="0" dirty="0">
                <a:solidFill>
                  <a:srgbClr val="000000"/>
                </a:solidFill>
                <a:ea typeface="Calibri"/>
                <a:cs typeface="Arial"/>
              </a:rPr>
              <a:t>) </a:t>
            </a:r>
            <a:r>
              <a:rPr lang="en-US" sz="1200" kern="0" dirty="0">
                <a:solidFill>
                  <a:srgbClr val="000000"/>
                </a:solidFill>
                <a:ea typeface="Calibri"/>
                <a:cs typeface="Arial"/>
              </a:rPr>
              <a:t>collected (either collected separately at source or received from MRF Centre) is </a:t>
            </a:r>
            <a:r>
              <a:rPr lang="en-US" sz="1200" b="1" kern="0" dirty="0">
                <a:solidFill>
                  <a:srgbClr val="000000"/>
                </a:solidFill>
                <a:ea typeface="Calibri"/>
                <a:cs typeface="Arial"/>
              </a:rPr>
              <a:t>treated</a:t>
            </a:r>
            <a:r>
              <a:rPr lang="en-US" sz="1200" kern="0" dirty="0">
                <a:solidFill>
                  <a:srgbClr val="000000"/>
                </a:solidFill>
                <a:ea typeface="Calibri"/>
                <a:cs typeface="Arial"/>
              </a:rPr>
              <a:t>, either by </a:t>
            </a:r>
            <a:r>
              <a:rPr lang="en-IN" sz="1200" kern="0" dirty="0">
                <a:solidFill>
                  <a:srgbClr val="000000"/>
                </a:solidFill>
                <a:ea typeface="Calibri"/>
                <a:cs typeface="Arial"/>
              </a:rPr>
              <a:t>ULB or through third party managing bio-medical waste.   Hazardous waste from Hospitals, Nursing homes/clinics/Labs etc. </a:t>
            </a:r>
            <a:r>
              <a:rPr lang="en-IN" sz="1200" b="1" kern="0" dirty="0">
                <a:solidFill>
                  <a:srgbClr val="000000"/>
                </a:solidFill>
                <a:ea typeface="Calibri"/>
                <a:cs typeface="Arial"/>
              </a:rPr>
              <a:t>not considered</a:t>
            </a:r>
            <a:r>
              <a:rPr lang="en-IN" sz="1200" kern="0" dirty="0">
                <a:solidFill>
                  <a:srgbClr val="000000"/>
                </a:solidFill>
                <a:ea typeface="Calibri"/>
                <a:cs typeface="Arial"/>
              </a:rPr>
              <a:t>.</a:t>
            </a:r>
            <a:endParaRPr lang="en-SG" sz="1200" kern="0" dirty="0">
              <a:solidFill>
                <a:sysClr val="window" lastClr="FFFFFF"/>
              </a:solidFill>
              <a:ea typeface="Calibri"/>
              <a:cs typeface="Arial"/>
            </a:endParaRPr>
          </a:p>
        </p:txBody>
      </p:sp>
      <p:sp>
        <p:nvSpPr>
          <p:cNvPr id="20" name="Rounded Rectangle 3">
            <a:extLst>
              <a:ext uri="{FF2B5EF4-FFF2-40B4-BE49-F238E27FC236}">
                <a16:creationId xmlns:a16="http://schemas.microsoft.com/office/drawing/2014/main" id="{75926C25-53A9-614E-A0C2-F897367F22B1}"/>
              </a:ext>
            </a:extLst>
          </p:cNvPr>
          <p:cNvSpPr/>
          <p:nvPr/>
        </p:nvSpPr>
        <p:spPr>
          <a:xfrm>
            <a:off x="-41982" y="889000"/>
            <a:ext cx="1525431" cy="4417816"/>
          </a:xfrm>
          <a:prstGeom prst="roundRect">
            <a:avLst/>
          </a:prstGeom>
          <a:solidFill>
            <a:schemeClr val="tx1"/>
          </a:solidFill>
          <a:ln>
            <a:solidFill>
              <a:srgbClr val="FFC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8121" tIns="64060" rIns="128121" bIns="64060" numCol="1" spcCol="0" rtlCol="0" fromWordArt="0" anchor="ctr" anchorCtr="0" forceAA="0" compatLnSpc="1">
            <a:prstTxWarp prst="textNoShape">
              <a:avLst/>
            </a:prstTxWarp>
            <a:noAutofit/>
          </a:bodyPr>
          <a:lstStyle/>
          <a:p>
            <a:pPr algn="ctr" defTabSz="1320816">
              <a:lnSpc>
                <a:spcPct val="107000"/>
              </a:lnSpc>
              <a:spcAft>
                <a:spcPts val="1121"/>
              </a:spcAft>
              <a:defRPr/>
            </a:pPr>
            <a:endParaRPr lang="en-SG" sz="2800" b="1" dirty="0">
              <a:solidFill>
                <a:schemeClr val="bg1"/>
              </a:solidFill>
              <a:latin typeface="Arial"/>
              <a:ea typeface="Calibri"/>
              <a:cs typeface="Times New Roman"/>
            </a:endParaRPr>
          </a:p>
        </p:txBody>
      </p:sp>
      <p:sp>
        <p:nvSpPr>
          <p:cNvPr id="3" name="TextBox 2">
            <a:extLst>
              <a:ext uri="{FF2B5EF4-FFF2-40B4-BE49-F238E27FC236}">
                <a16:creationId xmlns:a16="http://schemas.microsoft.com/office/drawing/2014/main" id="{5251CC1C-4A49-4D8A-BBD7-E698C542E272}"/>
              </a:ext>
            </a:extLst>
          </p:cNvPr>
          <p:cNvSpPr txBox="1"/>
          <p:nvPr/>
        </p:nvSpPr>
        <p:spPr>
          <a:xfrm>
            <a:off x="405585" y="1348885"/>
            <a:ext cx="828129" cy="646331"/>
          </a:xfrm>
          <a:prstGeom prst="rect">
            <a:avLst/>
          </a:prstGeom>
          <a:noFill/>
        </p:spPr>
        <p:txBody>
          <a:bodyPr wrap="square" rtlCol="0">
            <a:spAutoFit/>
          </a:bodyPr>
          <a:lstStyle/>
          <a:p>
            <a:r>
              <a:rPr lang="en-US" sz="3600" b="1" dirty="0">
                <a:solidFill>
                  <a:schemeClr val="bg1"/>
                </a:solidFill>
              </a:rPr>
              <a:t>2.3</a:t>
            </a:r>
            <a:endParaRPr lang="en-IN" sz="3600" b="1" dirty="0">
              <a:solidFill>
                <a:schemeClr val="bg1"/>
              </a:solidFill>
            </a:endParaRPr>
          </a:p>
        </p:txBody>
      </p:sp>
      <p:sp>
        <p:nvSpPr>
          <p:cNvPr id="19" name="TextBox 18">
            <a:extLst>
              <a:ext uri="{FF2B5EF4-FFF2-40B4-BE49-F238E27FC236}">
                <a16:creationId xmlns:a16="http://schemas.microsoft.com/office/drawing/2014/main" id="{C8311917-165A-44D1-BD2D-AF12878E85D0}"/>
              </a:ext>
            </a:extLst>
          </p:cNvPr>
          <p:cNvSpPr txBox="1"/>
          <p:nvPr/>
        </p:nvSpPr>
        <p:spPr>
          <a:xfrm>
            <a:off x="405585" y="2427570"/>
            <a:ext cx="828129" cy="646331"/>
          </a:xfrm>
          <a:prstGeom prst="rect">
            <a:avLst/>
          </a:prstGeom>
          <a:noFill/>
        </p:spPr>
        <p:txBody>
          <a:bodyPr wrap="square" rtlCol="0">
            <a:spAutoFit/>
          </a:bodyPr>
          <a:lstStyle/>
          <a:p>
            <a:r>
              <a:rPr lang="en-US" sz="3600" b="1" dirty="0">
                <a:solidFill>
                  <a:schemeClr val="bg1"/>
                </a:solidFill>
              </a:rPr>
              <a:t>2.4</a:t>
            </a:r>
            <a:endParaRPr lang="en-IN" sz="3600" b="1" dirty="0">
              <a:solidFill>
                <a:schemeClr val="bg1"/>
              </a:solidFill>
            </a:endParaRPr>
          </a:p>
        </p:txBody>
      </p:sp>
      <p:sp>
        <p:nvSpPr>
          <p:cNvPr id="21" name="TextBox 20">
            <a:extLst>
              <a:ext uri="{FF2B5EF4-FFF2-40B4-BE49-F238E27FC236}">
                <a16:creationId xmlns:a16="http://schemas.microsoft.com/office/drawing/2014/main" id="{4557CEC2-BDAD-4005-AFE2-F8392E11FD07}"/>
              </a:ext>
            </a:extLst>
          </p:cNvPr>
          <p:cNvSpPr txBox="1"/>
          <p:nvPr/>
        </p:nvSpPr>
        <p:spPr>
          <a:xfrm>
            <a:off x="395151" y="3895032"/>
            <a:ext cx="828129" cy="646331"/>
          </a:xfrm>
          <a:prstGeom prst="rect">
            <a:avLst/>
          </a:prstGeom>
          <a:noFill/>
        </p:spPr>
        <p:txBody>
          <a:bodyPr wrap="square" rtlCol="0">
            <a:spAutoFit/>
          </a:bodyPr>
          <a:lstStyle/>
          <a:p>
            <a:r>
              <a:rPr lang="en-US" sz="3600" b="1" dirty="0">
                <a:solidFill>
                  <a:schemeClr val="bg1"/>
                </a:solidFill>
              </a:rPr>
              <a:t>2.5</a:t>
            </a:r>
            <a:endParaRPr lang="en-IN" sz="3600" b="1" dirty="0">
              <a:solidFill>
                <a:schemeClr val="bg1"/>
              </a:solidFill>
            </a:endParaRPr>
          </a:p>
        </p:txBody>
      </p:sp>
      <p:sp>
        <p:nvSpPr>
          <p:cNvPr id="22" name="TextBox 21">
            <a:extLst>
              <a:ext uri="{FF2B5EF4-FFF2-40B4-BE49-F238E27FC236}">
                <a16:creationId xmlns:a16="http://schemas.microsoft.com/office/drawing/2014/main" id="{2B9C9403-4DC3-466B-B2D5-106757E8A1E5}"/>
              </a:ext>
            </a:extLst>
          </p:cNvPr>
          <p:cNvSpPr txBox="1"/>
          <p:nvPr/>
        </p:nvSpPr>
        <p:spPr>
          <a:xfrm>
            <a:off x="547709" y="3129579"/>
            <a:ext cx="479786" cy="646331"/>
          </a:xfrm>
          <a:prstGeom prst="rect">
            <a:avLst/>
          </a:prstGeom>
          <a:noFill/>
        </p:spPr>
        <p:txBody>
          <a:bodyPr wrap="square" rtlCol="0">
            <a:spAutoFit/>
          </a:bodyPr>
          <a:lstStyle/>
          <a:p>
            <a:r>
              <a:rPr lang="en-US" sz="3600" b="1" dirty="0">
                <a:solidFill>
                  <a:schemeClr val="bg1"/>
                </a:solidFill>
              </a:rPr>
              <a:t>&amp;</a:t>
            </a:r>
            <a:endParaRPr lang="en-IN" sz="3600" b="1" dirty="0">
              <a:solidFill>
                <a:schemeClr val="bg1"/>
              </a:solidFill>
            </a:endParaRPr>
          </a:p>
        </p:txBody>
      </p:sp>
      <p:sp>
        <p:nvSpPr>
          <p:cNvPr id="7" name="Slide Number Placeholder 6">
            <a:extLst>
              <a:ext uri="{FF2B5EF4-FFF2-40B4-BE49-F238E27FC236}">
                <a16:creationId xmlns:a16="http://schemas.microsoft.com/office/drawing/2014/main" id="{02E956EE-943C-4997-8C1E-D43775E2C0F5}"/>
              </a:ext>
            </a:extLst>
          </p:cNvPr>
          <p:cNvSpPr>
            <a:spLocks noGrp="1"/>
          </p:cNvSpPr>
          <p:nvPr>
            <p:ph type="sldNum" sz="quarter" idx="12"/>
          </p:nvPr>
        </p:nvSpPr>
        <p:spPr/>
        <p:txBody>
          <a:bodyPr/>
          <a:lstStyle/>
          <a:p>
            <a:fld id="{871FDAF4-F9BA-4E6E-AE28-9371978FF90C}" type="slidenum">
              <a:rPr lang="en-US" smtClean="0"/>
              <a:t>46</a:t>
            </a:fld>
            <a:endParaRPr lang="en-US"/>
          </a:p>
        </p:txBody>
      </p:sp>
    </p:spTree>
    <p:extLst>
      <p:ext uri="{BB962C8B-B14F-4D97-AF65-F5344CB8AC3E}">
        <p14:creationId xmlns:p14="http://schemas.microsoft.com/office/powerpoint/2010/main" val="1529420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Construction and Demolition Waste Disposal Management in NDMC Area ...">
            <a:extLst>
              <a:ext uri="{FF2B5EF4-FFF2-40B4-BE49-F238E27FC236}">
                <a16:creationId xmlns:a16="http://schemas.microsoft.com/office/drawing/2014/main" id="{44D99F2A-B9C7-4260-8484-4C13278B80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1732" y="7905750"/>
            <a:ext cx="2147546" cy="11503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371933"/>
            <a:ext cx="6858000" cy="474314"/>
          </a:xfrm>
          <a:prstGeom prst="rect">
            <a:avLst/>
          </a:prstGeom>
          <a:solidFill>
            <a:schemeClr val="bg1">
              <a:lumMod val="75000"/>
            </a:schemeClr>
          </a:solidFill>
        </p:spPr>
        <p:txBody>
          <a:bodyPr wrap="square" lIns="128117" tIns="64057" rIns="128117" bIns="64057" rtlCol="0">
            <a:noAutofit/>
          </a:bodyPr>
          <a:lstStyle/>
          <a:p>
            <a:r>
              <a:rPr lang="en-US" sz="1100" kern="0" dirty="0">
                <a:solidFill>
                  <a:prstClr val="black"/>
                </a:solidFill>
                <a:cs typeface="Arial"/>
              </a:rPr>
              <a:t>For C&amp;D Waste, </a:t>
            </a:r>
            <a:r>
              <a:rPr lang="en-US" sz="1100" b="1" kern="0" dirty="0">
                <a:solidFill>
                  <a:prstClr val="black"/>
                </a:solidFill>
                <a:cs typeface="Arial"/>
              </a:rPr>
              <a:t>Bulk Generators </a:t>
            </a:r>
            <a:r>
              <a:rPr lang="en-US" sz="1100" kern="0" dirty="0">
                <a:solidFill>
                  <a:prstClr val="black"/>
                </a:solidFill>
                <a:cs typeface="Arial"/>
              </a:rPr>
              <a:t>are that </a:t>
            </a:r>
            <a:r>
              <a:rPr lang="en-US" sz="1100" b="1" kern="0" dirty="0">
                <a:solidFill>
                  <a:prstClr val="black"/>
                </a:solidFill>
                <a:cs typeface="Arial"/>
              </a:rPr>
              <a:t>generate &gt;=20 </a:t>
            </a:r>
            <a:r>
              <a:rPr lang="en-US" sz="1100" b="1" kern="0" dirty="0" err="1">
                <a:solidFill>
                  <a:prstClr val="black"/>
                </a:solidFill>
                <a:cs typeface="Arial"/>
              </a:rPr>
              <a:t>Tonnes</a:t>
            </a:r>
            <a:r>
              <a:rPr lang="en-US" sz="1100" b="1" kern="0" dirty="0">
                <a:solidFill>
                  <a:prstClr val="black"/>
                </a:solidFill>
                <a:cs typeface="Arial"/>
              </a:rPr>
              <a:t>/day or 300 </a:t>
            </a:r>
            <a:r>
              <a:rPr lang="en-US" sz="1100" b="1" kern="0" dirty="0" err="1">
                <a:solidFill>
                  <a:prstClr val="black"/>
                </a:solidFill>
                <a:cs typeface="Arial"/>
              </a:rPr>
              <a:t>tonnes</a:t>
            </a:r>
            <a:r>
              <a:rPr lang="en-US" sz="1100" b="1" kern="0" dirty="0">
                <a:solidFill>
                  <a:prstClr val="black"/>
                </a:solidFill>
                <a:cs typeface="Arial"/>
              </a:rPr>
              <a:t>/month per project</a:t>
            </a:r>
            <a:r>
              <a:rPr lang="en-US" sz="1100" kern="0" dirty="0">
                <a:solidFill>
                  <a:prstClr val="black"/>
                </a:solidFill>
                <a:cs typeface="Arial"/>
              </a:rPr>
              <a:t>, other generators are considered non-bulk generators</a:t>
            </a:r>
          </a:p>
        </p:txBody>
      </p:sp>
      <p:sp>
        <p:nvSpPr>
          <p:cNvPr id="11" name="Rounded Rectangle 10"/>
          <p:cNvSpPr/>
          <p:nvPr/>
        </p:nvSpPr>
        <p:spPr>
          <a:xfrm>
            <a:off x="-1" y="0"/>
            <a:ext cx="880611" cy="130217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2800" b="1" dirty="0">
                <a:solidFill>
                  <a:srgbClr val="FFFFFF"/>
                </a:solidFill>
                <a:latin typeface="Arial"/>
                <a:ea typeface="Calibri"/>
                <a:cs typeface="Times New Roman"/>
              </a:rPr>
              <a:t>2.6</a:t>
            </a:r>
            <a:endParaRPr lang="en-SG" sz="1050" dirty="0">
              <a:solidFill>
                <a:prstClr val="white"/>
              </a:solidFill>
              <a:ea typeface="Calibri"/>
              <a:cs typeface="Times New Roman"/>
            </a:endParaRPr>
          </a:p>
        </p:txBody>
      </p:sp>
      <p:sp>
        <p:nvSpPr>
          <p:cNvPr id="12" name="Rounded Rectangle 11"/>
          <p:cNvSpPr/>
          <p:nvPr/>
        </p:nvSpPr>
        <p:spPr>
          <a:xfrm>
            <a:off x="880610" y="620547"/>
            <a:ext cx="4664579" cy="749171"/>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39985">
              <a:defRPr/>
            </a:pPr>
            <a:r>
              <a:rPr lang="en-IN" sz="1200" kern="0" dirty="0">
                <a:solidFill>
                  <a:prstClr val="black"/>
                </a:solidFill>
                <a:ea typeface="Calibri"/>
                <a:cs typeface="Arial"/>
              </a:rPr>
              <a:t>Any mechanism in place to </a:t>
            </a:r>
            <a:r>
              <a:rPr lang="en-IN" sz="1200" b="1" kern="0" dirty="0">
                <a:solidFill>
                  <a:prstClr val="black"/>
                </a:solidFill>
                <a:ea typeface="Calibri"/>
                <a:cs typeface="Arial"/>
              </a:rPr>
              <a:t>collect </a:t>
            </a:r>
            <a:r>
              <a:rPr lang="en-IN" sz="1200" kern="0" dirty="0">
                <a:solidFill>
                  <a:prstClr val="black"/>
                </a:solidFill>
                <a:ea typeface="Calibri"/>
                <a:cs typeface="Arial"/>
              </a:rPr>
              <a:t>and</a:t>
            </a:r>
            <a:r>
              <a:rPr lang="en-IN" sz="1200" b="1" kern="0" dirty="0">
                <a:solidFill>
                  <a:prstClr val="black"/>
                </a:solidFill>
                <a:ea typeface="Calibri"/>
                <a:cs typeface="Arial"/>
              </a:rPr>
              <a:t> process/re-use Construction &amp; Demolition (C&amp;D) waste as per C&amp;D Waste Management Rule, 2016? </a:t>
            </a:r>
          </a:p>
        </p:txBody>
      </p:sp>
      <p:sp>
        <p:nvSpPr>
          <p:cNvPr id="13" name="Rounded Rectangle 12"/>
          <p:cNvSpPr/>
          <p:nvPr/>
        </p:nvSpPr>
        <p:spPr>
          <a:xfrm>
            <a:off x="5587246" y="-30026"/>
            <a:ext cx="1270754" cy="141647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1200" b="1" dirty="0">
                <a:solidFill>
                  <a:srgbClr val="FFFFFF"/>
                </a:solidFill>
                <a:latin typeface="Arial"/>
                <a:ea typeface="Calibri"/>
                <a:cs typeface="Times New Roman"/>
              </a:rPr>
              <a:t>Marks 120</a:t>
            </a:r>
          </a:p>
          <a:p>
            <a:pPr algn="ctr">
              <a:lnSpc>
                <a:spcPct val="107000"/>
              </a:lnSpc>
            </a:pPr>
            <a:r>
              <a:rPr lang="en-US" sz="1100" dirty="0">
                <a:solidFill>
                  <a:srgbClr val="FFFFFF"/>
                </a:solidFill>
                <a:latin typeface="Arial"/>
                <a:ea typeface="Calibri"/>
                <a:cs typeface="Times New Roman"/>
              </a:rPr>
              <a:t>(50+50+20)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97569821"/>
              </p:ext>
            </p:extLst>
          </p:nvPr>
        </p:nvGraphicFramePr>
        <p:xfrm>
          <a:off x="0" y="2310592"/>
          <a:ext cx="6858000" cy="4445664"/>
        </p:xfrm>
        <a:graphic>
          <a:graphicData uri="http://schemas.openxmlformats.org/drawingml/2006/table">
            <a:tbl>
              <a:tblPr firstRow="1" bandRow="1">
                <a:tableStyleId>{FABFCF23-3B69-468F-B69F-88F6DE6A72F2}</a:tableStyleId>
              </a:tblPr>
              <a:tblGrid>
                <a:gridCol w="5993094">
                  <a:extLst>
                    <a:ext uri="{9D8B030D-6E8A-4147-A177-3AD203B41FA5}">
                      <a16:colId xmlns:a16="http://schemas.microsoft.com/office/drawing/2014/main" val="20000"/>
                    </a:ext>
                  </a:extLst>
                </a:gridCol>
                <a:gridCol w="864906">
                  <a:extLst>
                    <a:ext uri="{9D8B030D-6E8A-4147-A177-3AD203B41FA5}">
                      <a16:colId xmlns:a16="http://schemas.microsoft.com/office/drawing/2014/main" val="4143293839"/>
                    </a:ext>
                  </a:extLst>
                </a:gridCol>
              </a:tblGrid>
              <a:tr h="250408">
                <a:tc>
                  <a:txBody>
                    <a:bodyPr/>
                    <a:lstStyle/>
                    <a:p>
                      <a:r>
                        <a:rPr lang="en-US" sz="900" kern="1200" dirty="0">
                          <a:solidFill>
                            <a:schemeClr val="bg1"/>
                          </a:solidFill>
                          <a:latin typeface="+mn-lt"/>
                          <a:ea typeface="+mn-ea"/>
                          <a:cs typeface="+mn-cs"/>
                        </a:rPr>
                        <a:t>Scheme of Marking</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algn="ctr"/>
                      <a:r>
                        <a:rPr lang="en-US" sz="900" dirty="0"/>
                        <a:t>Total Marks </a:t>
                      </a:r>
                      <a:r>
                        <a:rPr lang="en-US" sz="900" dirty="0">
                          <a:solidFill>
                            <a:schemeClr val="accent4">
                              <a:lumMod val="20000"/>
                              <a:lumOff val="80000"/>
                            </a:schemeClr>
                          </a:solidFill>
                        </a:rPr>
                        <a:t>50</a:t>
                      </a:r>
                      <a:endParaRPr lang="en-US" sz="900" kern="1200" dirty="0">
                        <a:solidFill>
                          <a:schemeClr val="accent4">
                            <a:lumMod val="20000"/>
                            <a:lumOff val="80000"/>
                          </a:schemeClr>
                        </a:solidFill>
                        <a:latin typeface="+mn-lt"/>
                        <a:ea typeface="+mn-ea"/>
                        <a:cs typeface="+mn-cs"/>
                      </a:endParaRPr>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388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dk1"/>
                          </a:solidFill>
                          <a:latin typeface="+mn-lt"/>
                          <a:ea typeface="+mn-ea"/>
                          <a:cs typeface="+mn-cs"/>
                        </a:rPr>
                        <a:t>Mobile collection unit for citizens. </a:t>
                      </a:r>
                      <a:r>
                        <a:rPr lang="en-US" sz="900" kern="1200" dirty="0">
                          <a:solidFill>
                            <a:schemeClr val="dk1"/>
                          </a:solidFill>
                          <a:latin typeface="+mn-lt"/>
                          <a:ea typeface="+mn-ea"/>
                          <a:cs typeface="+mn-cs"/>
                        </a:rPr>
                        <a:t>(on call basis C&amp;D waste collection facility - weekly schedule) available </a:t>
                      </a:r>
                      <a:r>
                        <a:rPr lang="en-US" sz="900" b="1" kern="1200" dirty="0">
                          <a:solidFill>
                            <a:schemeClr val="dk1"/>
                          </a:solidFill>
                          <a:latin typeface="+mn-lt"/>
                          <a:ea typeface="+mn-ea"/>
                          <a:cs typeface="+mn-cs"/>
                        </a:rPr>
                        <a:t>along with  designated collection points duly geo-tagged </a:t>
                      </a:r>
                      <a:r>
                        <a:rPr lang="en-US" sz="900" kern="1200" dirty="0">
                          <a:solidFill>
                            <a:schemeClr val="dk1"/>
                          </a:solidFill>
                          <a:latin typeface="+mn-lt"/>
                          <a:ea typeface="+mn-ea"/>
                          <a:cs typeface="+mn-cs"/>
                        </a:rPr>
                        <a:t>within reasonable distance for C&amp;D waste generator to bring and deposit</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20</a:t>
                      </a:r>
                      <a:endParaRPr lang="en-US" sz="900" kern="1200" dirty="0">
                        <a:solidFill>
                          <a:schemeClr val="dk1"/>
                        </a:solidFill>
                        <a:latin typeface="+mn-lt"/>
                        <a:ea typeface="+mn-ea"/>
                        <a:cs typeface="+mn-cs"/>
                      </a:endParaRPr>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88431">
                <a:tc>
                  <a:txBody>
                    <a:bodyPr/>
                    <a:lstStyle/>
                    <a:p>
                      <a:pPr algn="l"/>
                      <a:r>
                        <a:rPr lang="en-US" sz="900" b="1" kern="1200" dirty="0">
                          <a:solidFill>
                            <a:schemeClr val="dk1"/>
                          </a:solidFill>
                          <a:latin typeface="+mn-lt"/>
                          <a:ea typeface="+mn-ea"/>
                          <a:cs typeface="+mn-cs"/>
                        </a:rPr>
                        <a:t>Notification of charges</a:t>
                      </a:r>
                      <a:r>
                        <a:rPr lang="en-US" sz="900" kern="1200" dirty="0">
                          <a:solidFill>
                            <a:schemeClr val="dk1"/>
                          </a:solidFill>
                          <a:latin typeface="+mn-lt"/>
                          <a:ea typeface="+mn-ea"/>
                          <a:cs typeface="+mn-cs"/>
                        </a:rPr>
                        <a:t> (including in-built charges at the time of permission for construction) for Collection &amp; Transportation and  Processing &amp; Disposal of C&amp;D Waste notified and enforced </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algn="ctr"/>
                      <a:r>
                        <a:rPr lang="en-US" sz="900" dirty="0"/>
                        <a:t>10</a:t>
                      </a:r>
                      <a:endParaRPr lang="en-US" sz="900" kern="1200" dirty="0">
                        <a:solidFill>
                          <a:schemeClr val="dk1"/>
                        </a:solidFill>
                        <a:latin typeface="+mn-lt"/>
                        <a:ea typeface="+mn-ea"/>
                        <a:cs typeface="+mn-cs"/>
                      </a:endParaRPr>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88431">
                <a:tc>
                  <a:txBody>
                    <a:bodyPr/>
                    <a:lstStyle/>
                    <a:p>
                      <a:r>
                        <a:rPr lang="en-US" sz="900" dirty="0"/>
                        <a:t>All C&amp;D Waste collected from </a:t>
                      </a:r>
                      <a:r>
                        <a:rPr lang="en-US" sz="900" b="0" dirty="0"/>
                        <a:t>Bulk/</a:t>
                      </a:r>
                      <a:r>
                        <a:rPr lang="en-US" sz="900" b="0" dirty="0">
                          <a:solidFill>
                            <a:schemeClr val="tx1"/>
                          </a:solidFill>
                        </a:rPr>
                        <a:t>Non-Bulk Generators are </a:t>
                      </a:r>
                      <a:r>
                        <a:rPr lang="en-US" sz="900" b="1" dirty="0">
                          <a:solidFill>
                            <a:schemeClr val="tx1"/>
                          </a:solidFill>
                        </a:rPr>
                        <a:t>segregated</a:t>
                      </a:r>
                      <a:r>
                        <a:rPr lang="en-US" sz="900" b="0" dirty="0">
                          <a:solidFill>
                            <a:schemeClr val="tx1"/>
                          </a:solidFill>
                        </a:rPr>
                        <a:t> </a:t>
                      </a:r>
                      <a:r>
                        <a:rPr lang="en-US" sz="900" dirty="0"/>
                        <a:t>in the following five categories: </a:t>
                      </a:r>
                      <a:r>
                        <a:rPr lang="en-US" sz="900" b="1" dirty="0"/>
                        <a:t>Concrete, soil, steel, wood &amp; plastics, bricks&amp; mortar </a:t>
                      </a:r>
                      <a:r>
                        <a:rPr lang="en-US" sz="900" b="0" dirty="0"/>
                        <a:t>at designated collection points (if quantity is manageable)  and processing plants.</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algn="ctr"/>
                      <a:r>
                        <a:rPr lang="en-US" sz="900" dirty="0"/>
                        <a:t>20</a:t>
                      </a:r>
                      <a:endParaRPr lang="en-US" sz="900" b="0" dirty="0"/>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847021">
                <a:tc gridSpan="2">
                  <a:txBody>
                    <a:bodyPr/>
                    <a:lstStyle/>
                    <a:p>
                      <a:r>
                        <a:rPr lang="en-US" sz="1000" b="1" kern="1200" dirty="0">
                          <a:solidFill>
                            <a:srgbClr val="FF0000"/>
                          </a:solidFill>
                          <a:latin typeface="+mn-lt"/>
                          <a:ea typeface="+mn-ea"/>
                          <a:cs typeface="+mn-cs"/>
                        </a:rPr>
                        <a:t>Section-B:  </a:t>
                      </a:r>
                      <a:r>
                        <a:rPr lang="en-US" sz="1000" b="0" kern="1200" dirty="0">
                          <a:solidFill>
                            <a:schemeClr val="tx1"/>
                          </a:solidFill>
                          <a:latin typeface="+mn-lt"/>
                          <a:ea typeface="+mn-ea"/>
                          <a:cs typeface="+mn-cs"/>
                        </a:rPr>
                        <a:t>Provisions made for use of raw C&amp;D waste in municipal/ government/ municipality approved construction activities in nonstructural applications or used by private agency: lower layers of road pavements, inner colony roads, filling of plinth and basement etc.             </a:t>
                      </a:r>
                      <a:r>
                        <a:rPr lang="en-US" sz="1000" b="1" kern="1200" dirty="0">
                          <a:solidFill>
                            <a:srgbClr val="FF0000"/>
                          </a:solidFill>
                          <a:latin typeface="+mn-lt"/>
                          <a:ea typeface="+mn-ea"/>
                          <a:cs typeface="+mn-cs"/>
                        </a:rPr>
                        <a:t>And / OR</a:t>
                      </a:r>
                    </a:p>
                    <a:p>
                      <a:r>
                        <a:rPr lang="en-US" sz="1000" b="0" kern="1200" dirty="0">
                          <a:solidFill>
                            <a:schemeClr val="tx1"/>
                          </a:solidFill>
                          <a:latin typeface="+mn-lt"/>
                          <a:ea typeface="+mn-ea"/>
                          <a:cs typeface="+mn-cs"/>
                        </a:rPr>
                        <a:t>Provisions made for use of material made out of C&amp;D Waste in municipal and/or government construction activity (if available) or used by private agency in </a:t>
                      </a:r>
                      <a:r>
                        <a:rPr lang="en-US" sz="1000" b="0" kern="1200" dirty="0" err="1">
                          <a:solidFill>
                            <a:schemeClr val="tx1"/>
                          </a:solidFill>
                          <a:latin typeface="+mn-lt"/>
                          <a:ea typeface="+mn-ea"/>
                          <a:cs typeface="+mn-cs"/>
                        </a:rPr>
                        <a:t>kerb</a:t>
                      </a:r>
                      <a:r>
                        <a:rPr lang="en-US" sz="1000" b="0" kern="1200" dirty="0">
                          <a:solidFill>
                            <a:schemeClr val="tx1"/>
                          </a:solidFill>
                          <a:latin typeface="+mn-lt"/>
                          <a:ea typeface="+mn-ea"/>
                          <a:cs typeface="+mn-cs"/>
                        </a:rPr>
                        <a:t> stones, structural concrete as manufactured aggregate, paving blocks, bricks etc.</a:t>
                      </a:r>
                      <a:endParaRPr lang="en-US" sz="1000" b="0" kern="1200" dirty="0">
                        <a:solidFill>
                          <a:srgbClr val="0070C0"/>
                        </a:solidFill>
                        <a:latin typeface="+mn-lt"/>
                        <a:ea typeface="+mn-ea"/>
                        <a:cs typeface="+mn-cs"/>
                      </a:endParaRPr>
                    </a:p>
                  </a:txBody>
                  <a:tcPr marL="124094" marR="124094" marT="62046" marB="62046">
                    <a:solidFill>
                      <a:schemeClr val="accent6">
                        <a:lumMod val="20000"/>
                        <a:lumOff val="80000"/>
                      </a:schemeClr>
                    </a:solidFill>
                  </a:tcPr>
                </a:tc>
                <a:tc hMerge="1">
                  <a:txBody>
                    <a:bodyPr/>
                    <a:lstStyle/>
                    <a:p>
                      <a:endParaRPr lang="en-US"/>
                    </a:p>
                  </a:txBody>
                  <a:tcPr/>
                </a:tc>
                <a:extLst>
                  <a:ext uri="{0D108BD9-81ED-4DB2-BD59-A6C34878D82A}">
                    <a16:rowId xmlns:a16="http://schemas.microsoft.com/office/drawing/2014/main" val="2572236122"/>
                  </a:ext>
                </a:extLst>
              </a:tr>
              <a:tr h="250408">
                <a:tc>
                  <a:txBody>
                    <a:bodyPr/>
                    <a:lstStyle/>
                    <a:p>
                      <a:r>
                        <a:rPr lang="en-US" sz="900" b="1" dirty="0">
                          <a:solidFill>
                            <a:schemeClr val="bg1"/>
                          </a:solidFill>
                        </a:rPr>
                        <a:t>Processing  and selling of C&amp;D waste collected from </a:t>
                      </a:r>
                      <a:r>
                        <a:rPr lang="en-US" sz="900" b="1" dirty="0">
                          <a:solidFill>
                            <a:srgbClr val="FFFF00"/>
                          </a:solidFill>
                        </a:rPr>
                        <a:t>non-bulk </a:t>
                      </a:r>
                      <a:r>
                        <a:rPr lang="en-US" sz="900" b="1" dirty="0">
                          <a:solidFill>
                            <a:schemeClr val="bg1"/>
                          </a:solidFill>
                        </a:rPr>
                        <a:t>and </a:t>
                      </a:r>
                      <a:r>
                        <a:rPr lang="en-US" sz="900" b="1" dirty="0">
                          <a:solidFill>
                            <a:srgbClr val="FFFF00"/>
                          </a:solidFill>
                        </a:rPr>
                        <a:t>bulk generators </a:t>
                      </a:r>
                      <a:r>
                        <a:rPr lang="en-US" sz="900" b="1" dirty="0">
                          <a:solidFill>
                            <a:schemeClr val="bg1"/>
                          </a:solidFill>
                        </a:rPr>
                        <a:t>(within city or at a cluster level)</a:t>
                      </a:r>
                    </a:p>
                  </a:txBody>
                  <a:tcPr marL="124094" marR="124094" marT="62046" marB="62046">
                    <a:lnR w="12700" cap="flat" cmpd="sng" algn="ctr">
                      <a:solidFill>
                        <a:schemeClr val="tx1"/>
                      </a:solidFill>
                      <a:prstDash val="solid"/>
                      <a:round/>
                      <a:headEnd type="none" w="med" len="med"/>
                      <a:tailEnd type="none" w="med" len="med"/>
                    </a:lnR>
                    <a:solidFill>
                      <a:schemeClr val="accent1">
                        <a:lumMod val="50000"/>
                      </a:schemeClr>
                    </a:solidFill>
                  </a:tcPr>
                </a:tc>
                <a:tc>
                  <a:txBody>
                    <a:bodyPr/>
                    <a:lstStyle/>
                    <a:p>
                      <a:pPr algn="ctr"/>
                      <a:r>
                        <a:rPr lang="en-US" sz="900" b="1" dirty="0">
                          <a:solidFill>
                            <a:schemeClr val="bg1"/>
                          </a:solidFill>
                        </a:rPr>
                        <a:t>Total  Marks </a:t>
                      </a:r>
                      <a:r>
                        <a:rPr lang="en-US" sz="900" b="1" dirty="0">
                          <a:solidFill>
                            <a:schemeClr val="accent4">
                              <a:lumMod val="20000"/>
                              <a:lumOff val="80000"/>
                            </a:schemeClr>
                          </a:solidFill>
                        </a:rPr>
                        <a:t>50</a:t>
                      </a:r>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1">
                        <a:lumMod val="50000"/>
                      </a:schemeClr>
                    </a:solidFill>
                  </a:tcPr>
                </a:tc>
                <a:extLst>
                  <a:ext uri="{0D108BD9-81ED-4DB2-BD59-A6C34878D82A}">
                    <a16:rowId xmlns:a16="http://schemas.microsoft.com/office/drawing/2014/main" val="3780510741"/>
                  </a:ext>
                </a:extLst>
              </a:tr>
              <a:tr h="25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&gt;50%          </a:t>
                      </a:r>
                      <a:r>
                        <a:rPr lang="en-US" sz="900" dirty="0"/>
                        <a:t>C&amp;D waste either processed in the facility by making products or raw-material re-used – </a:t>
                      </a:r>
                      <a:r>
                        <a:rPr lang="en-US" sz="900" b="1" dirty="0"/>
                        <a:t>sold (with sale receipt)</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50</a:t>
                      </a:r>
                      <a:endParaRPr lang="en-US" sz="900" b="1" dirty="0"/>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25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40% -50%  </a:t>
                      </a:r>
                      <a:r>
                        <a:rPr lang="en-US" sz="900" dirty="0"/>
                        <a:t>C&amp;D waste either processed in the facility by making products or raw-material re-used – </a:t>
                      </a:r>
                      <a:r>
                        <a:rPr lang="en-US" sz="900" b="1" dirty="0"/>
                        <a:t>sold (with sale receipt)</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40</a:t>
                      </a:r>
                      <a:endParaRPr lang="en-US" sz="900" b="1" dirty="0"/>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909825979"/>
                  </a:ext>
                </a:extLst>
              </a:tr>
              <a:tr h="25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30% -39%  </a:t>
                      </a:r>
                      <a:r>
                        <a:rPr lang="en-US" sz="900" dirty="0"/>
                        <a:t>C&amp;D waste either processed in the facility by making products or raw-material re-used – </a:t>
                      </a:r>
                      <a:r>
                        <a:rPr lang="en-US" sz="900" b="1" dirty="0"/>
                        <a:t>sold (with sale receipt)</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30</a:t>
                      </a:r>
                      <a:endParaRPr lang="en-US" sz="900" b="1" dirty="0"/>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41524966"/>
                  </a:ext>
                </a:extLst>
              </a:tr>
              <a:tr h="25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20% -29%  </a:t>
                      </a:r>
                      <a:r>
                        <a:rPr lang="en-US" sz="900" b="0" dirty="0"/>
                        <a:t>C</a:t>
                      </a:r>
                      <a:r>
                        <a:rPr lang="en-US" sz="900" dirty="0"/>
                        <a:t>&amp;D waste either processed in the facility by making products or raw-material re-used – </a:t>
                      </a:r>
                      <a:r>
                        <a:rPr lang="en-US" sz="900" b="1" dirty="0"/>
                        <a:t>sold (with sale receipt)</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20</a:t>
                      </a:r>
                      <a:endParaRPr lang="en-US" sz="900" b="1" dirty="0"/>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49528897"/>
                  </a:ext>
                </a:extLst>
              </a:tr>
              <a:tr h="25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10% -19%  </a:t>
                      </a:r>
                      <a:r>
                        <a:rPr lang="en-US" sz="900" b="0" dirty="0"/>
                        <a:t>C</a:t>
                      </a:r>
                      <a:r>
                        <a:rPr lang="en-US" sz="900" dirty="0"/>
                        <a:t>&amp;D waste either processed in the facility by making products or raw-material re-used – </a:t>
                      </a:r>
                      <a:r>
                        <a:rPr lang="en-US" sz="900" b="1" dirty="0"/>
                        <a:t>sold (with sale receipt)</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10</a:t>
                      </a:r>
                      <a:endParaRPr lang="en-US" sz="900" b="1" dirty="0"/>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28130174"/>
                  </a:ext>
                </a:extLst>
              </a:tr>
              <a:tr h="250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dirty="0"/>
                        <a:t>&lt;10%          </a:t>
                      </a:r>
                      <a:r>
                        <a:rPr lang="en-US" sz="900" b="0" dirty="0"/>
                        <a:t>C</a:t>
                      </a:r>
                      <a:r>
                        <a:rPr lang="en-US" sz="900" dirty="0"/>
                        <a:t>&amp;D waste either processed in the facility by making products or raw-material re-used – </a:t>
                      </a:r>
                      <a:r>
                        <a:rPr lang="en-US" sz="900" b="1" dirty="0"/>
                        <a:t>sold (with sale receipt)</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0</a:t>
                      </a:r>
                      <a:endParaRPr lang="en-US" sz="900" b="1" dirty="0"/>
                    </a:p>
                  </a:txBody>
                  <a:tcPr marL="124094" marR="124094" marT="62046" marB="62046">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823085233"/>
                  </a:ext>
                </a:extLst>
              </a:tr>
            </a:tbl>
          </a:graphicData>
        </a:graphic>
      </p:graphicFrame>
      <p:sp>
        <p:nvSpPr>
          <p:cNvPr id="2" name="Flowchart: Process 1">
            <a:extLst>
              <a:ext uri="{FF2B5EF4-FFF2-40B4-BE49-F238E27FC236}">
                <a16:creationId xmlns:a16="http://schemas.microsoft.com/office/drawing/2014/main" id="{5D25CCEB-6B30-4763-930D-65129F29BED9}"/>
              </a:ext>
            </a:extLst>
          </p:cNvPr>
          <p:cNvSpPr/>
          <p:nvPr/>
        </p:nvSpPr>
        <p:spPr>
          <a:xfrm>
            <a:off x="0" y="6775306"/>
            <a:ext cx="2000250" cy="2280810"/>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rgbClr val="FF0000"/>
                </a:solidFill>
              </a:rPr>
              <a:t>Note:</a:t>
            </a:r>
          </a:p>
          <a:p>
            <a:pPr marL="495307" indent="-495307">
              <a:buAutoNum type="arabicPeriod"/>
            </a:pPr>
            <a:r>
              <a:rPr lang="en-US" sz="1100" b="1" dirty="0">
                <a:solidFill>
                  <a:srgbClr val="FF0000"/>
                </a:solidFill>
              </a:rPr>
              <a:t>Processing plant (geo-tagged) </a:t>
            </a:r>
            <a:r>
              <a:rPr lang="en-US" sz="1100" dirty="0">
                <a:solidFill>
                  <a:srgbClr val="FF0000"/>
                </a:solidFill>
              </a:rPr>
              <a:t>must for &gt;10 Lakh population cities</a:t>
            </a:r>
          </a:p>
          <a:p>
            <a:pPr marL="495307" indent="-495307">
              <a:buAutoNum type="arabicPeriod"/>
            </a:pPr>
            <a:r>
              <a:rPr lang="en-US" sz="1100" dirty="0">
                <a:solidFill>
                  <a:srgbClr val="FF0000"/>
                </a:solidFill>
              </a:rPr>
              <a:t>Processing will also cover C&amp;D waste re-used for non-constructional applications – filling of plinth &amp; basement </a:t>
            </a:r>
            <a:r>
              <a:rPr lang="en-US" sz="1100" dirty="0" err="1">
                <a:solidFill>
                  <a:srgbClr val="FF0000"/>
                </a:solidFill>
              </a:rPr>
              <a:t>etc</a:t>
            </a:r>
            <a:r>
              <a:rPr lang="en-US" sz="1100" dirty="0">
                <a:solidFill>
                  <a:srgbClr val="FF0000"/>
                </a:solidFill>
              </a:rPr>
              <a:t>,  </a:t>
            </a:r>
          </a:p>
        </p:txBody>
      </p:sp>
      <p:sp>
        <p:nvSpPr>
          <p:cNvPr id="6" name="TextBox 5">
            <a:extLst>
              <a:ext uri="{FF2B5EF4-FFF2-40B4-BE49-F238E27FC236}">
                <a16:creationId xmlns:a16="http://schemas.microsoft.com/office/drawing/2014/main" id="{4FBE8D65-7CE6-4B0C-A0C1-54DA0116614B}"/>
              </a:ext>
            </a:extLst>
          </p:cNvPr>
          <p:cNvSpPr txBox="1"/>
          <p:nvPr/>
        </p:nvSpPr>
        <p:spPr>
          <a:xfrm>
            <a:off x="-1" y="1862976"/>
            <a:ext cx="6858001" cy="430887"/>
          </a:xfrm>
          <a:prstGeom prst="rect">
            <a:avLst/>
          </a:prstGeom>
          <a:solidFill>
            <a:schemeClr val="accent6">
              <a:lumMod val="20000"/>
              <a:lumOff val="80000"/>
            </a:schemeClr>
          </a:solidFill>
          <a:ln>
            <a:solidFill>
              <a:schemeClr val="tx1"/>
            </a:solidFill>
          </a:ln>
        </p:spPr>
        <p:txBody>
          <a:bodyPr wrap="square" rtlCol="0">
            <a:spAutoFit/>
          </a:bodyPr>
          <a:lstStyle/>
          <a:p>
            <a:r>
              <a:rPr lang="en-US" sz="1100" b="1" dirty="0">
                <a:solidFill>
                  <a:srgbClr val="FF0000"/>
                </a:solidFill>
              </a:rPr>
              <a:t>Section-A:  </a:t>
            </a:r>
            <a:r>
              <a:rPr lang="en-US" sz="1100" dirty="0"/>
              <a:t>Facilitation of collection, storage and segregation of C&amp;D waste -‘X’ percent of C&amp;D waste generated is stored, segregated in a designated area or space allotted by appropriate authorities and/or in C&amp;D recycling plant.   </a:t>
            </a:r>
          </a:p>
        </p:txBody>
      </p:sp>
      <p:pic>
        <p:nvPicPr>
          <p:cNvPr id="5" name="Picture 4">
            <a:extLst>
              <a:ext uri="{FF2B5EF4-FFF2-40B4-BE49-F238E27FC236}">
                <a16:creationId xmlns:a16="http://schemas.microsoft.com/office/drawing/2014/main" id="{9C031DD7-BF36-48C1-AC17-30C3469CD5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00250" y="6741803"/>
            <a:ext cx="2181327" cy="1163947"/>
          </a:xfrm>
          <a:prstGeom prst="rect">
            <a:avLst/>
          </a:prstGeom>
          <a:ln>
            <a:noFill/>
          </a:ln>
          <a:effectLst>
            <a:softEdge rad="112500"/>
          </a:effectLst>
        </p:spPr>
      </p:pic>
      <p:graphicFrame>
        <p:nvGraphicFramePr>
          <p:cNvPr id="15" name="Table 14">
            <a:extLst>
              <a:ext uri="{FF2B5EF4-FFF2-40B4-BE49-F238E27FC236}">
                <a16:creationId xmlns:a16="http://schemas.microsoft.com/office/drawing/2014/main" id="{F8CF5744-CDEA-A745-B735-F0B00EF357D5}"/>
              </a:ext>
            </a:extLst>
          </p:cNvPr>
          <p:cNvGraphicFramePr>
            <a:graphicFrameLocks noGrp="1"/>
          </p:cNvGraphicFramePr>
          <p:nvPr>
            <p:extLst>
              <p:ext uri="{D42A27DB-BD31-4B8C-83A1-F6EECF244321}">
                <p14:modId xmlns:p14="http://schemas.microsoft.com/office/powerpoint/2010/main" val="3182597376"/>
              </p:ext>
            </p:extLst>
          </p:nvPr>
        </p:nvGraphicFramePr>
        <p:xfrm>
          <a:off x="0" y="9083125"/>
          <a:ext cx="6039853" cy="855612"/>
        </p:xfrm>
        <a:graphic>
          <a:graphicData uri="http://schemas.openxmlformats.org/drawingml/2006/table">
            <a:tbl>
              <a:tblPr firstRow="1" bandRow="1">
                <a:tableStyleId>{FABFCF23-3B69-468F-B69F-88F6DE6A72F2}</a:tableStyleId>
              </a:tblPr>
              <a:tblGrid>
                <a:gridCol w="5437467">
                  <a:extLst>
                    <a:ext uri="{9D8B030D-6E8A-4147-A177-3AD203B41FA5}">
                      <a16:colId xmlns:a16="http://schemas.microsoft.com/office/drawing/2014/main" val="2267837347"/>
                    </a:ext>
                  </a:extLst>
                </a:gridCol>
                <a:gridCol w="602386">
                  <a:extLst>
                    <a:ext uri="{9D8B030D-6E8A-4147-A177-3AD203B41FA5}">
                      <a16:colId xmlns:a16="http://schemas.microsoft.com/office/drawing/2014/main" val="2096343318"/>
                    </a:ext>
                  </a:extLst>
                </a:gridCol>
              </a:tblGrid>
              <a:tr h="675390">
                <a:tc>
                  <a:txBody>
                    <a:bodyPr/>
                    <a:lstStyle/>
                    <a:p>
                      <a:r>
                        <a:rPr lang="en-US" sz="1600" b="0" dirty="0">
                          <a:solidFill>
                            <a:srgbClr val="FFFF00"/>
                          </a:solidFill>
                        </a:rPr>
                        <a:t>Weekly Processing Log Book, Sale Register </a:t>
                      </a:r>
                      <a:r>
                        <a:rPr lang="en-US" sz="1600" b="0" dirty="0">
                          <a:solidFill>
                            <a:schemeClr val="bg1"/>
                          </a:solidFill>
                        </a:rPr>
                        <a:t>&amp;</a:t>
                      </a:r>
                      <a:r>
                        <a:rPr lang="en-US" sz="1600" b="0" dirty="0">
                          <a:solidFill>
                            <a:srgbClr val="FFFF00"/>
                          </a:solidFill>
                        </a:rPr>
                        <a:t> Vendor details </a:t>
                      </a:r>
                      <a:r>
                        <a:rPr lang="en-US" sz="1600" b="0" dirty="0">
                          <a:solidFill>
                            <a:schemeClr val="bg1"/>
                          </a:solidFill>
                        </a:rPr>
                        <a:t>(if outsourced) digitally maintained (e.g. Excel file) by ULB are linked with </a:t>
                      </a:r>
                      <a:r>
                        <a:rPr lang="en-US" sz="1600" b="0" dirty="0">
                          <a:solidFill>
                            <a:srgbClr val="FFFF00"/>
                          </a:solidFill>
                        </a:rPr>
                        <a:t>SBM portal </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r>
                        <a:rPr lang="en-US" sz="1600" b="0" dirty="0">
                          <a:solidFill>
                            <a:schemeClr val="bg1"/>
                          </a:solidFill>
                        </a:rPr>
                        <a:t>20</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pic>
        <p:nvPicPr>
          <p:cNvPr id="16" name="Picture 15">
            <a:extLst>
              <a:ext uri="{FF2B5EF4-FFF2-40B4-BE49-F238E27FC236}">
                <a16:creationId xmlns:a16="http://schemas.microsoft.com/office/drawing/2014/main" id="{88DA0AB4-BB9B-B64C-9C8C-32E333E1A4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05377" y="6793036"/>
            <a:ext cx="2752623" cy="2243158"/>
          </a:xfrm>
          <a:prstGeom prst="rect">
            <a:avLst/>
          </a:prstGeom>
          <a:ln>
            <a:noFill/>
          </a:ln>
          <a:effectLst>
            <a:softEdge rad="112500"/>
          </a:effectLst>
        </p:spPr>
      </p:pic>
      <p:sp>
        <p:nvSpPr>
          <p:cNvPr id="18" name="Bevel 17">
            <a:extLst>
              <a:ext uri="{FF2B5EF4-FFF2-40B4-BE49-F238E27FC236}">
                <a16:creationId xmlns:a16="http://schemas.microsoft.com/office/drawing/2014/main" id="{773AE51F-BB94-114F-8676-FA3ADAFB371B}"/>
              </a:ext>
            </a:extLst>
          </p:cNvPr>
          <p:cNvSpPr/>
          <p:nvPr/>
        </p:nvSpPr>
        <p:spPr>
          <a:xfrm>
            <a:off x="880610" y="16842"/>
            <a:ext cx="4654213" cy="615167"/>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Clean Air: Strengthening linkages with </a:t>
            </a:r>
            <a:r>
              <a:rPr lang="en-US" sz="1200" b="1" dirty="0">
                <a:solidFill>
                  <a:schemeClr val="tx1"/>
                </a:solidFill>
              </a:rPr>
              <a:t>National Priorities</a:t>
            </a:r>
          </a:p>
        </p:txBody>
      </p:sp>
      <p:sp>
        <p:nvSpPr>
          <p:cNvPr id="4" name="Slide Number Placeholder 3">
            <a:extLst>
              <a:ext uri="{FF2B5EF4-FFF2-40B4-BE49-F238E27FC236}">
                <a16:creationId xmlns:a16="http://schemas.microsoft.com/office/drawing/2014/main" id="{EB7B33AE-26F2-41E0-BEF3-38432D6713F0}"/>
              </a:ext>
            </a:extLst>
          </p:cNvPr>
          <p:cNvSpPr>
            <a:spLocks noGrp="1"/>
          </p:cNvSpPr>
          <p:nvPr>
            <p:ph type="sldNum" sz="quarter" idx="12"/>
          </p:nvPr>
        </p:nvSpPr>
        <p:spPr/>
        <p:txBody>
          <a:bodyPr/>
          <a:lstStyle/>
          <a:p>
            <a:fld id="{871FDAF4-F9BA-4E6E-AE28-9371978FF90C}" type="slidenum">
              <a:rPr lang="en-US" smtClean="0"/>
              <a:t>47</a:t>
            </a:fld>
            <a:endParaRPr lang="en-US"/>
          </a:p>
        </p:txBody>
      </p:sp>
    </p:spTree>
    <p:extLst>
      <p:ext uri="{BB962C8B-B14F-4D97-AF65-F5344CB8AC3E}">
        <p14:creationId xmlns:p14="http://schemas.microsoft.com/office/powerpoint/2010/main" val="13379912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84B592-2985-4B72-9B24-CA7906436D07}"/>
              </a:ext>
            </a:extLst>
          </p:cNvPr>
          <p:cNvGrpSpPr/>
          <p:nvPr/>
        </p:nvGrpSpPr>
        <p:grpSpPr>
          <a:xfrm>
            <a:off x="1445343" y="1907071"/>
            <a:ext cx="5322938" cy="7914607"/>
            <a:chOff x="-2906751" y="3340052"/>
            <a:chExt cx="14986533" cy="5135709"/>
          </a:xfrm>
        </p:grpSpPr>
        <p:sp>
          <p:nvSpPr>
            <p:cNvPr id="4" name="object 10">
              <a:extLst>
                <a:ext uri="{FF2B5EF4-FFF2-40B4-BE49-F238E27FC236}">
                  <a16:creationId xmlns:a16="http://schemas.microsoft.com/office/drawing/2014/main" id="{ED4B2853-21BC-4C44-B571-9783F2AFD8D8}"/>
                </a:ext>
              </a:extLst>
            </p:cNvPr>
            <p:cNvSpPr/>
            <p:nvPr/>
          </p:nvSpPr>
          <p:spPr>
            <a:xfrm>
              <a:off x="-2906751" y="3340052"/>
              <a:ext cx="14986533" cy="5135709"/>
            </a:xfrm>
            <a:custGeom>
              <a:avLst/>
              <a:gdLst/>
              <a:ahLst/>
              <a:cxnLst/>
              <a:rect l="l" t="t" r="r" b="b"/>
              <a:pathLst>
                <a:path w="4485132" h="3555492">
                  <a:moveTo>
                    <a:pt x="3892550" y="0"/>
                  </a:moveTo>
                  <a:lnTo>
                    <a:pt x="592582" y="0"/>
                  </a:lnTo>
                  <a:lnTo>
                    <a:pt x="543980" y="1964"/>
                  </a:lnTo>
                  <a:lnTo>
                    <a:pt x="496460" y="7755"/>
                  </a:lnTo>
                  <a:lnTo>
                    <a:pt x="450176" y="17221"/>
                  </a:lnTo>
                  <a:lnTo>
                    <a:pt x="405278" y="30209"/>
                  </a:lnTo>
                  <a:lnTo>
                    <a:pt x="361920" y="46567"/>
                  </a:lnTo>
                  <a:lnTo>
                    <a:pt x="320254" y="66141"/>
                  </a:lnTo>
                  <a:lnTo>
                    <a:pt x="280432" y="88781"/>
                  </a:lnTo>
                  <a:lnTo>
                    <a:pt x="242608" y="114332"/>
                  </a:lnTo>
                  <a:lnTo>
                    <a:pt x="206933" y="142643"/>
                  </a:lnTo>
                  <a:lnTo>
                    <a:pt x="173561" y="173561"/>
                  </a:lnTo>
                  <a:lnTo>
                    <a:pt x="142643" y="206933"/>
                  </a:lnTo>
                  <a:lnTo>
                    <a:pt x="114332" y="242608"/>
                  </a:lnTo>
                  <a:lnTo>
                    <a:pt x="88781" y="280432"/>
                  </a:lnTo>
                  <a:lnTo>
                    <a:pt x="66141" y="320254"/>
                  </a:lnTo>
                  <a:lnTo>
                    <a:pt x="46567" y="361920"/>
                  </a:lnTo>
                  <a:lnTo>
                    <a:pt x="30209" y="405278"/>
                  </a:lnTo>
                  <a:lnTo>
                    <a:pt x="17221" y="450176"/>
                  </a:lnTo>
                  <a:lnTo>
                    <a:pt x="7755" y="496460"/>
                  </a:lnTo>
                  <a:lnTo>
                    <a:pt x="1964" y="543980"/>
                  </a:lnTo>
                  <a:lnTo>
                    <a:pt x="0" y="592581"/>
                  </a:lnTo>
                  <a:lnTo>
                    <a:pt x="0" y="2962897"/>
                  </a:lnTo>
                  <a:lnTo>
                    <a:pt x="1964" y="3011499"/>
                  </a:lnTo>
                  <a:lnTo>
                    <a:pt x="7755" y="3059018"/>
                  </a:lnTo>
                  <a:lnTo>
                    <a:pt x="17221" y="3105304"/>
                  </a:lnTo>
                  <a:lnTo>
                    <a:pt x="30209" y="3150202"/>
                  </a:lnTo>
                  <a:lnTo>
                    <a:pt x="46567" y="3193561"/>
                  </a:lnTo>
                  <a:lnTo>
                    <a:pt x="66141" y="3235227"/>
                  </a:lnTo>
                  <a:lnTo>
                    <a:pt x="88781" y="3275050"/>
                  </a:lnTo>
                  <a:lnTo>
                    <a:pt x="114332" y="3312875"/>
                  </a:lnTo>
                  <a:lnTo>
                    <a:pt x="142643" y="3348550"/>
                  </a:lnTo>
                  <a:lnTo>
                    <a:pt x="173561" y="3381924"/>
                  </a:lnTo>
                  <a:lnTo>
                    <a:pt x="206933" y="3412843"/>
                  </a:lnTo>
                  <a:lnTo>
                    <a:pt x="242608" y="3441155"/>
                  </a:lnTo>
                  <a:lnTo>
                    <a:pt x="280432" y="3466707"/>
                  </a:lnTo>
                  <a:lnTo>
                    <a:pt x="320254" y="3489347"/>
                  </a:lnTo>
                  <a:lnTo>
                    <a:pt x="361920" y="3508922"/>
                  </a:lnTo>
                  <a:lnTo>
                    <a:pt x="405278" y="3525280"/>
                  </a:lnTo>
                  <a:lnTo>
                    <a:pt x="450176" y="3538269"/>
                  </a:lnTo>
                  <a:lnTo>
                    <a:pt x="496460" y="3547735"/>
                  </a:lnTo>
                  <a:lnTo>
                    <a:pt x="543980" y="3553527"/>
                  </a:lnTo>
                  <a:lnTo>
                    <a:pt x="592582" y="3555491"/>
                  </a:lnTo>
                  <a:lnTo>
                    <a:pt x="3892550" y="3555491"/>
                  </a:lnTo>
                  <a:lnTo>
                    <a:pt x="3941151" y="3553527"/>
                  </a:lnTo>
                  <a:lnTo>
                    <a:pt x="3988671" y="3547735"/>
                  </a:lnTo>
                  <a:lnTo>
                    <a:pt x="4034955" y="3538269"/>
                  </a:lnTo>
                  <a:lnTo>
                    <a:pt x="4079853" y="3525280"/>
                  </a:lnTo>
                  <a:lnTo>
                    <a:pt x="4123211" y="3508922"/>
                  </a:lnTo>
                  <a:lnTo>
                    <a:pt x="4164877" y="3489347"/>
                  </a:lnTo>
                  <a:lnTo>
                    <a:pt x="4204699" y="3466707"/>
                  </a:lnTo>
                  <a:lnTo>
                    <a:pt x="4242523" y="3441155"/>
                  </a:lnTo>
                  <a:lnTo>
                    <a:pt x="4278198" y="3412843"/>
                  </a:lnTo>
                  <a:lnTo>
                    <a:pt x="4311570" y="3381924"/>
                  </a:lnTo>
                  <a:lnTo>
                    <a:pt x="4342488" y="3348550"/>
                  </a:lnTo>
                  <a:lnTo>
                    <a:pt x="4370799" y="3312875"/>
                  </a:lnTo>
                  <a:lnTo>
                    <a:pt x="4396350" y="3275050"/>
                  </a:lnTo>
                  <a:lnTo>
                    <a:pt x="4418990" y="3235227"/>
                  </a:lnTo>
                  <a:lnTo>
                    <a:pt x="4438564" y="3193561"/>
                  </a:lnTo>
                  <a:lnTo>
                    <a:pt x="4454922" y="3150202"/>
                  </a:lnTo>
                  <a:lnTo>
                    <a:pt x="4467910" y="3105304"/>
                  </a:lnTo>
                  <a:lnTo>
                    <a:pt x="4477376" y="3059018"/>
                  </a:lnTo>
                  <a:lnTo>
                    <a:pt x="4483167" y="3011499"/>
                  </a:lnTo>
                  <a:lnTo>
                    <a:pt x="4485132" y="2962897"/>
                  </a:lnTo>
                  <a:lnTo>
                    <a:pt x="4485132" y="592581"/>
                  </a:lnTo>
                  <a:lnTo>
                    <a:pt x="4483167" y="543980"/>
                  </a:lnTo>
                  <a:lnTo>
                    <a:pt x="4477376" y="496460"/>
                  </a:lnTo>
                  <a:lnTo>
                    <a:pt x="4467910" y="450176"/>
                  </a:lnTo>
                  <a:lnTo>
                    <a:pt x="4454922" y="405278"/>
                  </a:lnTo>
                  <a:lnTo>
                    <a:pt x="4438564" y="361920"/>
                  </a:lnTo>
                  <a:lnTo>
                    <a:pt x="4418990" y="320254"/>
                  </a:lnTo>
                  <a:lnTo>
                    <a:pt x="4396350" y="280432"/>
                  </a:lnTo>
                  <a:lnTo>
                    <a:pt x="4370799" y="242608"/>
                  </a:lnTo>
                  <a:lnTo>
                    <a:pt x="4342488" y="206933"/>
                  </a:lnTo>
                  <a:lnTo>
                    <a:pt x="4311570" y="173561"/>
                  </a:lnTo>
                  <a:lnTo>
                    <a:pt x="4278198" y="142643"/>
                  </a:lnTo>
                  <a:lnTo>
                    <a:pt x="4242523" y="114332"/>
                  </a:lnTo>
                  <a:lnTo>
                    <a:pt x="4204699" y="88781"/>
                  </a:lnTo>
                  <a:lnTo>
                    <a:pt x="4164877" y="66141"/>
                  </a:lnTo>
                  <a:lnTo>
                    <a:pt x="4123211" y="46567"/>
                  </a:lnTo>
                  <a:lnTo>
                    <a:pt x="4079853" y="30209"/>
                  </a:lnTo>
                  <a:lnTo>
                    <a:pt x="4034955" y="17221"/>
                  </a:lnTo>
                  <a:lnTo>
                    <a:pt x="3988671" y="7755"/>
                  </a:lnTo>
                  <a:lnTo>
                    <a:pt x="3941151" y="1964"/>
                  </a:lnTo>
                  <a:lnTo>
                    <a:pt x="3892550" y="0"/>
                  </a:lnTo>
                  <a:close/>
                </a:path>
              </a:pathLst>
            </a:custGeom>
            <a:solidFill>
              <a:srgbClr val="E1EFD9"/>
            </a:solidFill>
          </p:spPr>
          <p:txBody>
            <a:bodyPr wrap="square" lIns="0" tIns="0" rIns="0" bIns="0" rtlCol="0">
              <a:noAutofit/>
            </a:bodyPr>
            <a:lstStyle/>
            <a:p>
              <a:endParaRPr sz="2400"/>
            </a:p>
          </p:txBody>
        </p:sp>
        <p:sp>
          <p:nvSpPr>
            <p:cNvPr id="5" name="object 11">
              <a:extLst>
                <a:ext uri="{FF2B5EF4-FFF2-40B4-BE49-F238E27FC236}">
                  <a16:creationId xmlns:a16="http://schemas.microsoft.com/office/drawing/2014/main" id="{5AD2BD6C-1A51-2642-A1BC-AA6280104F97}"/>
                </a:ext>
              </a:extLst>
            </p:cNvPr>
            <p:cNvSpPr/>
            <p:nvPr/>
          </p:nvSpPr>
          <p:spPr>
            <a:xfrm>
              <a:off x="-2906750" y="3340052"/>
              <a:ext cx="14970664" cy="5135709"/>
            </a:xfrm>
            <a:custGeom>
              <a:avLst/>
              <a:gdLst/>
              <a:ahLst/>
              <a:cxnLst/>
              <a:rect l="l" t="t" r="r" b="b"/>
              <a:pathLst>
                <a:path w="4485132" h="3555492">
                  <a:moveTo>
                    <a:pt x="0" y="592581"/>
                  </a:moveTo>
                  <a:lnTo>
                    <a:pt x="1964" y="543980"/>
                  </a:lnTo>
                  <a:lnTo>
                    <a:pt x="7755" y="496460"/>
                  </a:lnTo>
                  <a:lnTo>
                    <a:pt x="17221" y="450176"/>
                  </a:lnTo>
                  <a:lnTo>
                    <a:pt x="30209" y="405278"/>
                  </a:lnTo>
                  <a:lnTo>
                    <a:pt x="46567" y="361920"/>
                  </a:lnTo>
                  <a:lnTo>
                    <a:pt x="66141" y="320254"/>
                  </a:lnTo>
                  <a:lnTo>
                    <a:pt x="88781" y="280432"/>
                  </a:lnTo>
                  <a:lnTo>
                    <a:pt x="114332" y="242608"/>
                  </a:lnTo>
                  <a:lnTo>
                    <a:pt x="142643" y="206933"/>
                  </a:lnTo>
                  <a:lnTo>
                    <a:pt x="173561" y="173561"/>
                  </a:lnTo>
                  <a:lnTo>
                    <a:pt x="206933" y="142643"/>
                  </a:lnTo>
                  <a:lnTo>
                    <a:pt x="242608" y="114332"/>
                  </a:lnTo>
                  <a:lnTo>
                    <a:pt x="280432" y="88781"/>
                  </a:lnTo>
                  <a:lnTo>
                    <a:pt x="320254" y="66141"/>
                  </a:lnTo>
                  <a:lnTo>
                    <a:pt x="361920" y="46567"/>
                  </a:lnTo>
                  <a:lnTo>
                    <a:pt x="405278" y="30209"/>
                  </a:lnTo>
                  <a:lnTo>
                    <a:pt x="450176" y="17221"/>
                  </a:lnTo>
                  <a:lnTo>
                    <a:pt x="496460" y="7755"/>
                  </a:lnTo>
                  <a:lnTo>
                    <a:pt x="543980" y="1964"/>
                  </a:lnTo>
                  <a:lnTo>
                    <a:pt x="592582" y="0"/>
                  </a:lnTo>
                  <a:lnTo>
                    <a:pt x="3892550" y="0"/>
                  </a:lnTo>
                  <a:lnTo>
                    <a:pt x="3941151" y="1964"/>
                  </a:lnTo>
                  <a:lnTo>
                    <a:pt x="3988671" y="7755"/>
                  </a:lnTo>
                  <a:lnTo>
                    <a:pt x="4034955" y="17221"/>
                  </a:lnTo>
                  <a:lnTo>
                    <a:pt x="4079853" y="30209"/>
                  </a:lnTo>
                  <a:lnTo>
                    <a:pt x="4123211" y="46567"/>
                  </a:lnTo>
                  <a:lnTo>
                    <a:pt x="4164877" y="66141"/>
                  </a:lnTo>
                  <a:lnTo>
                    <a:pt x="4204699" y="88781"/>
                  </a:lnTo>
                  <a:lnTo>
                    <a:pt x="4242523" y="114332"/>
                  </a:lnTo>
                  <a:lnTo>
                    <a:pt x="4278198" y="142643"/>
                  </a:lnTo>
                  <a:lnTo>
                    <a:pt x="4311570" y="173561"/>
                  </a:lnTo>
                  <a:lnTo>
                    <a:pt x="4342488" y="206933"/>
                  </a:lnTo>
                  <a:lnTo>
                    <a:pt x="4370799" y="242608"/>
                  </a:lnTo>
                  <a:lnTo>
                    <a:pt x="4396350" y="280432"/>
                  </a:lnTo>
                  <a:lnTo>
                    <a:pt x="4418990" y="320254"/>
                  </a:lnTo>
                  <a:lnTo>
                    <a:pt x="4438564" y="361920"/>
                  </a:lnTo>
                  <a:lnTo>
                    <a:pt x="4454922" y="405278"/>
                  </a:lnTo>
                  <a:lnTo>
                    <a:pt x="4467910" y="450176"/>
                  </a:lnTo>
                  <a:lnTo>
                    <a:pt x="4477376" y="496460"/>
                  </a:lnTo>
                  <a:lnTo>
                    <a:pt x="4483167" y="543980"/>
                  </a:lnTo>
                  <a:lnTo>
                    <a:pt x="4485132" y="592581"/>
                  </a:lnTo>
                  <a:lnTo>
                    <a:pt x="4485132" y="2962897"/>
                  </a:lnTo>
                  <a:lnTo>
                    <a:pt x="4483167" y="3011499"/>
                  </a:lnTo>
                  <a:lnTo>
                    <a:pt x="4477376" y="3059018"/>
                  </a:lnTo>
                  <a:lnTo>
                    <a:pt x="4467910" y="3105304"/>
                  </a:lnTo>
                  <a:lnTo>
                    <a:pt x="4454922" y="3150202"/>
                  </a:lnTo>
                  <a:lnTo>
                    <a:pt x="4438564" y="3193561"/>
                  </a:lnTo>
                  <a:lnTo>
                    <a:pt x="4418990" y="3235227"/>
                  </a:lnTo>
                  <a:lnTo>
                    <a:pt x="4396350" y="3275050"/>
                  </a:lnTo>
                  <a:lnTo>
                    <a:pt x="4370799" y="3312875"/>
                  </a:lnTo>
                  <a:lnTo>
                    <a:pt x="4342488" y="3348550"/>
                  </a:lnTo>
                  <a:lnTo>
                    <a:pt x="4311570" y="3381924"/>
                  </a:lnTo>
                  <a:lnTo>
                    <a:pt x="4278198" y="3412843"/>
                  </a:lnTo>
                  <a:lnTo>
                    <a:pt x="4242523" y="3441155"/>
                  </a:lnTo>
                  <a:lnTo>
                    <a:pt x="4204699" y="3466707"/>
                  </a:lnTo>
                  <a:lnTo>
                    <a:pt x="4164877" y="3489347"/>
                  </a:lnTo>
                  <a:lnTo>
                    <a:pt x="4123211" y="3508922"/>
                  </a:lnTo>
                  <a:lnTo>
                    <a:pt x="4079853" y="3525280"/>
                  </a:lnTo>
                  <a:lnTo>
                    <a:pt x="4034955" y="3538269"/>
                  </a:lnTo>
                  <a:lnTo>
                    <a:pt x="3988671" y="3547735"/>
                  </a:lnTo>
                  <a:lnTo>
                    <a:pt x="3941151" y="3553527"/>
                  </a:lnTo>
                  <a:lnTo>
                    <a:pt x="3892550" y="3555491"/>
                  </a:lnTo>
                  <a:lnTo>
                    <a:pt x="592582" y="3555491"/>
                  </a:lnTo>
                  <a:lnTo>
                    <a:pt x="543980" y="3553527"/>
                  </a:lnTo>
                  <a:lnTo>
                    <a:pt x="496460" y="3547735"/>
                  </a:lnTo>
                  <a:lnTo>
                    <a:pt x="450176" y="3538269"/>
                  </a:lnTo>
                  <a:lnTo>
                    <a:pt x="405278" y="3525280"/>
                  </a:lnTo>
                  <a:lnTo>
                    <a:pt x="361920" y="3508922"/>
                  </a:lnTo>
                  <a:lnTo>
                    <a:pt x="320254" y="3489347"/>
                  </a:lnTo>
                  <a:lnTo>
                    <a:pt x="280432" y="3466707"/>
                  </a:lnTo>
                  <a:lnTo>
                    <a:pt x="242608" y="3441155"/>
                  </a:lnTo>
                  <a:lnTo>
                    <a:pt x="206933" y="3412843"/>
                  </a:lnTo>
                  <a:lnTo>
                    <a:pt x="173561" y="3381924"/>
                  </a:lnTo>
                  <a:lnTo>
                    <a:pt x="142643" y="3348550"/>
                  </a:lnTo>
                  <a:lnTo>
                    <a:pt x="114332" y="3312875"/>
                  </a:lnTo>
                  <a:lnTo>
                    <a:pt x="88781" y="3275050"/>
                  </a:lnTo>
                  <a:lnTo>
                    <a:pt x="66141" y="3235227"/>
                  </a:lnTo>
                  <a:lnTo>
                    <a:pt x="46567" y="3193561"/>
                  </a:lnTo>
                  <a:lnTo>
                    <a:pt x="30209" y="3150202"/>
                  </a:lnTo>
                  <a:lnTo>
                    <a:pt x="17221" y="3105304"/>
                  </a:lnTo>
                  <a:lnTo>
                    <a:pt x="7755" y="3059018"/>
                  </a:lnTo>
                  <a:lnTo>
                    <a:pt x="1964" y="3011499"/>
                  </a:lnTo>
                  <a:lnTo>
                    <a:pt x="0" y="2962897"/>
                  </a:lnTo>
                  <a:lnTo>
                    <a:pt x="0" y="592581"/>
                  </a:lnTo>
                  <a:close/>
                </a:path>
              </a:pathLst>
            </a:custGeom>
            <a:ln w="12192">
              <a:solidFill>
                <a:srgbClr val="2E528F"/>
              </a:solidFill>
            </a:ln>
          </p:spPr>
          <p:txBody>
            <a:bodyPr wrap="square" lIns="0" tIns="0" rIns="0" bIns="0" rtlCol="0">
              <a:noAutofit/>
            </a:bodyPr>
            <a:lstStyle/>
            <a:p>
              <a:endParaRPr sz="2400"/>
            </a:p>
          </p:txBody>
        </p:sp>
        <p:sp>
          <p:nvSpPr>
            <p:cNvPr id="6" name="object 12">
              <a:extLst>
                <a:ext uri="{FF2B5EF4-FFF2-40B4-BE49-F238E27FC236}">
                  <a16:creationId xmlns:a16="http://schemas.microsoft.com/office/drawing/2014/main" id="{4571CC5B-DBE4-4B47-BC8D-B34B78BE4BF7}"/>
                </a:ext>
              </a:extLst>
            </p:cNvPr>
            <p:cNvSpPr txBox="1"/>
            <p:nvPr/>
          </p:nvSpPr>
          <p:spPr>
            <a:xfrm>
              <a:off x="-2443243" y="3615554"/>
              <a:ext cx="14507156" cy="3499958"/>
            </a:xfrm>
            <a:prstGeom prst="rect">
              <a:avLst/>
            </a:prstGeom>
          </p:spPr>
          <p:txBody>
            <a:bodyPr vert="horz" wrap="square" lIns="0" tIns="0" rIns="0" bIns="0" rtlCol="0">
              <a:noAutofit/>
            </a:bodyPr>
            <a:lstStyle/>
            <a:p>
              <a:pPr marL="513651" marR="18345" indent="-495307">
                <a:buFont typeface="Calibri"/>
                <a:buAutoNum type="arabicPeriod"/>
                <a:tabLst>
                  <a:tab pos="512734" algn="l"/>
                </a:tabLst>
              </a:pPr>
              <a:r>
                <a:rPr sz="2400" spc="-15" dirty="0">
                  <a:latin typeface="Calibri"/>
                  <a:cs typeface="Calibri"/>
                </a:rPr>
                <a:t>The</a:t>
              </a:r>
              <a:r>
                <a:rPr sz="2400" spc="-7" dirty="0">
                  <a:latin typeface="Calibri"/>
                  <a:cs typeface="Calibri"/>
                </a:rPr>
                <a:t> </a:t>
              </a:r>
              <a:r>
                <a:rPr sz="2400" spc="-15" dirty="0">
                  <a:latin typeface="Calibri"/>
                  <a:cs typeface="Calibri"/>
                </a:rPr>
                <a:t>assessor</a:t>
              </a:r>
              <a:r>
                <a:rPr sz="2400" spc="29" dirty="0">
                  <a:latin typeface="Calibri"/>
                  <a:cs typeface="Calibri"/>
                </a:rPr>
                <a:t> </a:t>
              </a:r>
              <a:r>
                <a:rPr sz="2400" spc="-15" dirty="0">
                  <a:latin typeface="Calibri"/>
                  <a:cs typeface="Calibri"/>
                </a:rPr>
                <a:t>wi</a:t>
              </a:r>
              <a:r>
                <a:rPr sz="2400" dirty="0">
                  <a:latin typeface="Calibri"/>
                  <a:cs typeface="Calibri"/>
                </a:rPr>
                <a:t>l</a:t>
              </a:r>
              <a:r>
                <a:rPr sz="2400" spc="-7" dirty="0">
                  <a:latin typeface="Calibri"/>
                  <a:cs typeface="Calibri"/>
                </a:rPr>
                <a:t>l</a:t>
              </a:r>
              <a:r>
                <a:rPr sz="2400" spc="-36" dirty="0">
                  <a:latin typeface="Calibri"/>
                  <a:cs typeface="Calibri"/>
                </a:rPr>
                <a:t> </a:t>
              </a:r>
              <a:r>
                <a:rPr sz="2400" spc="-15" dirty="0">
                  <a:latin typeface="Calibri"/>
                  <a:cs typeface="Calibri"/>
                </a:rPr>
                <a:t>vis</a:t>
              </a:r>
              <a:r>
                <a:rPr sz="2400" dirty="0">
                  <a:latin typeface="Calibri"/>
                  <a:cs typeface="Calibri"/>
                </a:rPr>
                <a:t>i</a:t>
              </a:r>
              <a:r>
                <a:rPr sz="2400" spc="-15" dirty="0">
                  <a:latin typeface="Calibri"/>
                  <a:cs typeface="Calibri"/>
                </a:rPr>
                <a:t>t</a:t>
              </a:r>
              <a:r>
                <a:rPr sz="2400" spc="-22" dirty="0">
                  <a:latin typeface="Calibri"/>
                  <a:cs typeface="Calibri"/>
                </a:rPr>
                <a:t> </a:t>
              </a:r>
              <a:r>
                <a:rPr sz="2400" spc="-36" dirty="0">
                  <a:latin typeface="Calibri"/>
                  <a:cs typeface="Calibri"/>
                </a:rPr>
                <a:t>c</a:t>
              </a:r>
              <a:r>
                <a:rPr sz="2400" spc="-15" dirty="0">
                  <a:latin typeface="Calibri"/>
                  <a:cs typeface="Calibri"/>
                </a:rPr>
                <a:t>ol</a:t>
              </a:r>
              <a:r>
                <a:rPr sz="2400" dirty="0">
                  <a:latin typeface="Calibri"/>
                  <a:cs typeface="Calibri"/>
                </a:rPr>
                <a:t>l</a:t>
              </a:r>
              <a:r>
                <a:rPr sz="2400" spc="-15" dirty="0">
                  <a:latin typeface="Calibri"/>
                  <a:cs typeface="Calibri"/>
                </a:rPr>
                <a:t>e</a:t>
              </a:r>
              <a:r>
                <a:rPr sz="2400" spc="-29" dirty="0">
                  <a:latin typeface="Calibri"/>
                  <a:cs typeface="Calibri"/>
                </a:rPr>
                <a:t>c</a:t>
              </a:r>
              <a:r>
                <a:rPr sz="2400" spc="-15" dirty="0">
                  <a:latin typeface="Calibri"/>
                  <a:cs typeface="Calibri"/>
                </a:rPr>
                <a:t>tions</a:t>
              </a:r>
              <a:r>
                <a:rPr sz="2400" spc="7" dirty="0">
                  <a:latin typeface="Calibri"/>
                  <a:cs typeface="Calibri"/>
                </a:rPr>
                <a:t> </a:t>
              </a:r>
              <a:r>
                <a:rPr sz="2400" spc="-15" dirty="0">
                  <a:latin typeface="Calibri"/>
                  <a:cs typeface="Calibri"/>
                </a:rPr>
                <a:t>poi</a:t>
              </a:r>
              <a:r>
                <a:rPr sz="2400" spc="-36" dirty="0">
                  <a:latin typeface="Calibri"/>
                  <a:cs typeface="Calibri"/>
                </a:rPr>
                <a:t>n</a:t>
              </a:r>
              <a:r>
                <a:rPr sz="2400" spc="-15" dirty="0">
                  <a:latin typeface="Calibri"/>
                  <a:cs typeface="Calibri"/>
                </a:rPr>
                <a:t>ts</a:t>
              </a:r>
              <a:r>
                <a:rPr sz="2400" spc="-22" dirty="0">
                  <a:latin typeface="Calibri"/>
                  <a:cs typeface="Calibri"/>
                </a:rPr>
                <a:t> </a:t>
              </a:r>
              <a:r>
                <a:rPr sz="2400" spc="-15" dirty="0">
                  <a:latin typeface="Calibri"/>
                  <a:cs typeface="Calibri"/>
                </a:rPr>
                <a:t>and a</a:t>
              </a:r>
              <a:r>
                <a:rPr sz="2400" dirty="0">
                  <a:latin typeface="Calibri"/>
                  <a:cs typeface="Calibri"/>
                </a:rPr>
                <a:t>l</a:t>
              </a:r>
              <a:r>
                <a:rPr sz="2400" spc="-7" dirty="0">
                  <a:latin typeface="Calibri"/>
                  <a:cs typeface="Calibri"/>
                </a:rPr>
                <a:t>l</a:t>
              </a:r>
              <a:r>
                <a:rPr sz="2400" spc="-36" dirty="0">
                  <a:latin typeface="Calibri"/>
                  <a:cs typeface="Calibri"/>
                </a:rPr>
                <a:t> </a:t>
              </a:r>
              <a:r>
                <a:rPr sz="2400" spc="-15" dirty="0">
                  <a:latin typeface="Calibri"/>
                  <a:cs typeface="Calibri"/>
                </a:rPr>
                <a:t>p</a:t>
              </a:r>
              <a:r>
                <a:rPr sz="2400" dirty="0">
                  <a:latin typeface="Calibri"/>
                  <a:cs typeface="Calibri"/>
                </a:rPr>
                <a:t>l</a:t>
              </a:r>
              <a:r>
                <a:rPr sz="2400" spc="-15" dirty="0">
                  <a:latin typeface="Calibri"/>
                  <a:cs typeface="Calibri"/>
                </a:rPr>
                <a:t>a</a:t>
              </a:r>
              <a:r>
                <a:rPr sz="2400" spc="-29" dirty="0">
                  <a:latin typeface="Calibri"/>
                  <a:cs typeface="Calibri"/>
                </a:rPr>
                <a:t>n</a:t>
              </a:r>
              <a:r>
                <a:rPr sz="2400" spc="-15" dirty="0">
                  <a:latin typeface="Calibri"/>
                  <a:cs typeface="Calibri"/>
                </a:rPr>
                <a:t>t(s</a:t>
              </a:r>
              <a:r>
                <a:rPr sz="2400" spc="-22" dirty="0">
                  <a:latin typeface="Calibri"/>
                  <a:cs typeface="Calibri"/>
                </a:rPr>
                <a:t>)</a:t>
              </a:r>
              <a:r>
                <a:rPr lang="en-US" sz="2400" spc="-15" dirty="0">
                  <a:latin typeface="Calibri"/>
                  <a:cs typeface="Calibri"/>
                </a:rPr>
                <a:t> and </a:t>
              </a:r>
              <a:r>
                <a:rPr sz="2400" spc="-15" dirty="0">
                  <a:latin typeface="Calibri"/>
                  <a:cs typeface="Calibri"/>
                </a:rPr>
                <a:t>p</a:t>
              </a:r>
              <a:r>
                <a:rPr sz="2400" spc="-65" dirty="0">
                  <a:latin typeface="Calibri"/>
                  <a:cs typeface="Calibri"/>
                </a:rPr>
                <a:t>r</a:t>
              </a:r>
              <a:r>
                <a:rPr sz="2400" spc="-15" dirty="0">
                  <a:latin typeface="Calibri"/>
                  <a:cs typeface="Calibri"/>
                </a:rPr>
                <a:t>oc</a:t>
              </a:r>
              <a:r>
                <a:rPr sz="2400" spc="-29" dirty="0">
                  <a:latin typeface="Calibri"/>
                  <a:cs typeface="Calibri"/>
                </a:rPr>
                <a:t>e</a:t>
              </a:r>
              <a:r>
                <a:rPr sz="2400" spc="-15" dirty="0">
                  <a:latin typeface="Calibri"/>
                  <a:cs typeface="Calibri"/>
                </a:rPr>
                <a:t>ssing</a:t>
              </a:r>
              <a:r>
                <a:rPr sz="2400" spc="15" dirty="0">
                  <a:latin typeface="Calibri"/>
                  <a:cs typeface="Calibri"/>
                </a:rPr>
                <a:t> </a:t>
              </a:r>
              <a:r>
                <a:rPr sz="2400" spc="-58" dirty="0">
                  <a:latin typeface="Calibri"/>
                  <a:cs typeface="Calibri"/>
                </a:rPr>
                <a:t>f</a:t>
              </a:r>
              <a:r>
                <a:rPr sz="2400" spc="-7" dirty="0">
                  <a:latin typeface="Calibri"/>
                  <a:cs typeface="Calibri"/>
                </a:rPr>
                <a:t>acilit</a:t>
              </a:r>
              <a:r>
                <a:rPr sz="2400" spc="-22" dirty="0">
                  <a:latin typeface="Calibri"/>
                  <a:cs typeface="Calibri"/>
                </a:rPr>
                <a:t>i</a:t>
              </a:r>
              <a:r>
                <a:rPr sz="2400" spc="-15" dirty="0">
                  <a:latin typeface="Calibri"/>
                  <a:cs typeface="Calibri"/>
                </a:rPr>
                <a:t>es </a:t>
              </a:r>
              <a:r>
                <a:rPr sz="2400" spc="-43" dirty="0">
                  <a:latin typeface="Calibri"/>
                  <a:cs typeface="Calibri"/>
                </a:rPr>
                <a:t> </a:t>
              </a:r>
              <a:r>
                <a:rPr sz="2400" spc="-15" dirty="0">
                  <a:latin typeface="Calibri"/>
                  <a:cs typeface="Calibri"/>
                </a:rPr>
                <a:t>upd</a:t>
              </a:r>
              <a:r>
                <a:rPr sz="2400" spc="-29" dirty="0">
                  <a:latin typeface="Calibri"/>
                  <a:cs typeface="Calibri"/>
                </a:rPr>
                <a:t>at</a:t>
              </a:r>
              <a:r>
                <a:rPr sz="2400" spc="-15" dirty="0">
                  <a:latin typeface="Calibri"/>
                  <a:cs typeface="Calibri"/>
                </a:rPr>
                <a:t>ed</a:t>
              </a:r>
              <a:r>
                <a:rPr sz="2400" spc="-22" dirty="0">
                  <a:latin typeface="Calibri"/>
                  <a:cs typeface="Calibri"/>
                </a:rPr>
                <a:t> </a:t>
              </a:r>
              <a:r>
                <a:rPr sz="2400" spc="-15" dirty="0">
                  <a:latin typeface="Calibri"/>
                  <a:cs typeface="Calibri"/>
                </a:rPr>
                <a:t>in the</a:t>
              </a:r>
              <a:r>
                <a:rPr sz="2400" spc="-7" dirty="0">
                  <a:latin typeface="Calibri"/>
                  <a:cs typeface="Calibri"/>
                </a:rPr>
                <a:t> </a:t>
              </a:r>
              <a:r>
                <a:rPr sz="2400" spc="-22" dirty="0">
                  <a:latin typeface="Calibri"/>
                  <a:cs typeface="Calibri"/>
                </a:rPr>
                <a:t>M</a:t>
              </a:r>
              <a:r>
                <a:rPr sz="2400" dirty="0">
                  <a:latin typeface="Calibri"/>
                  <a:cs typeface="Calibri"/>
                </a:rPr>
                <a:t>I</a:t>
              </a:r>
              <a:r>
                <a:rPr sz="2400" spc="-15" dirty="0">
                  <a:latin typeface="Calibri"/>
                  <a:cs typeface="Calibri"/>
                </a:rPr>
                <a:t>S.</a:t>
              </a:r>
              <a:endParaRPr sz="2400" dirty="0">
                <a:latin typeface="Calibri"/>
                <a:cs typeface="Calibri"/>
              </a:endParaRPr>
            </a:p>
            <a:p>
              <a:pPr marL="513651" marR="147674" indent="-495307">
                <a:buFont typeface="Calibri"/>
                <a:buAutoNum type="arabicPeriod"/>
                <a:tabLst>
                  <a:tab pos="512734" algn="l"/>
                </a:tabLst>
              </a:pPr>
              <a:r>
                <a:rPr sz="2400" spc="-224" dirty="0">
                  <a:latin typeface="Calibri"/>
                  <a:cs typeface="Calibri"/>
                </a:rPr>
                <a:t>T</a:t>
              </a:r>
              <a:r>
                <a:rPr sz="2400" spc="-15" dirty="0">
                  <a:latin typeface="Calibri"/>
                  <a:cs typeface="Calibri"/>
                </a:rPr>
                <a:t>o</a:t>
              </a:r>
              <a:r>
                <a:rPr sz="2400" spc="7" dirty="0">
                  <a:latin typeface="Calibri"/>
                  <a:cs typeface="Calibri"/>
                </a:rPr>
                <a:t> </a:t>
              </a:r>
              <a:r>
                <a:rPr sz="2400" spc="-15" dirty="0">
                  <a:latin typeface="Calibri"/>
                  <a:cs typeface="Calibri"/>
                </a:rPr>
                <a:t>asce</a:t>
              </a:r>
              <a:r>
                <a:rPr sz="2400" spc="-29" dirty="0">
                  <a:latin typeface="Calibri"/>
                  <a:cs typeface="Calibri"/>
                </a:rPr>
                <a:t>r</a:t>
              </a:r>
              <a:r>
                <a:rPr sz="2400" spc="-43" dirty="0">
                  <a:latin typeface="Calibri"/>
                  <a:cs typeface="Calibri"/>
                </a:rPr>
                <a:t>t</a:t>
              </a:r>
              <a:r>
                <a:rPr sz="2400" spc="-15" dirty="0">
                  <a:latin typeface="Calibri"/>
                  <a:cs typeface="Calibri"/>
                </a:rPr>
                <a:t>a</a:t>
              </a:r>
              <a:r>
                <a:rPr sz="2400" dirty="0">
                  <a:latin typeface="Calibri"/>
                  <a:cs typeface="Calibri"/>
                </a:rPr>
                <a:t>i</a:t>
              </a:r>
              <a:r>
                <a:rPr sz="2400" spc="-15" dirty="0">
                  <a:latin typeface="Calibri"/>
                  <a:cs typeface="Calibri"/>
                </a:rPr>
                <a:t>n</a:t>
              </a:r>
              <a:r>
                <a:rPr sz="2400" spc="-7" dirty="0">
                  <a:latin typeface="Calibri"/>
                  <a:cs typeface="Calibri"/>
                </a:rPr>
                <a:t> </a:t>
              </a:r>
              <a:r>
                <a:rPr sz="2400" spc="-15" dirty="0">
                  <a:latin typeface="Calibri"/>
                  <a:cs typeface="Calibri"/>
                </a:rPr>
                <a:t>the</a:t>
              </a:r>
              <a:r>
                <a:rPr sz="2400" spc="7" dirty="0">
                  <a:latin typeface="Calibri"/>
                  <a:cs typeface="Calibri"/>
                </a:rPr>
                <a:t> </a:t>
              </a:r>
              <a:r>
                <a:rPr sz="2400" spc="-15" dirty="0">
                  <a:latin typeface="Calibri"/>
                  <a:cs typeface="Calibri"/>
                </a:rPr>
                <a:t>p</a:t>
              </a:r>
              <a:r>
                <a:rPr sz="2400" spc="-58" dirty="0">
                  <a:latin typeface="Calibri"/>
                  <a:cs typeface="Calibri"/>
                </a:rPr>
                <a:t>r</a:t>
              </a:r>
              <a:r>
                <a:rPr sz="2400" spc="-15" dirty="0">
                  <a:latin typeface="Calibri"/>
                  <a:cs typeface="Calibri"/>
                </a:rPr>
                <a:t>og</a:t>
              </a:r>
              <a:r>
                <a:rPr sz="2400" spc="-50" dirty="0">
                  <a:latin typeface="Calibri"/>
                  <a:cs typeface="Calibri"/>
                </a:rPr>
                <a:t>r</a:t>
              </a:r>
              <a:r>
                <a:rPr sz="2400" spc="-15" dirty="0">
                  <a:latin typeface="Calibri"/>
                  <a:cs typeface="Calibri"/>
                </a:rPr>
                <a:t>ess,</a:t>
              </a:r>
              <a:r>
                <a:rPr sz="2400" spc="36" dirty="0">
                  <a:latin typeface="Calibri"/>
                  <a:cs typeface="Calibri"/>
                </a:rPr>
                <a:t> </a:t>
              </a:r>
              <a:r>
                <a:rPr sz="2400" spc="-15" dirty="0">
                  <a:latin typeface="Calibri"/>
                  <a:cs typeface="Calibri"/>
                </a:rPr>
                <a:t>the</a:t>
              </a:r>
              <a:r>
                <a:rPr sz="2400" spc="-7" dirty="0">
                  <a:latin typeface="Calibri"/>
                  <a:cs typeface="Calibri"/>
                </a:rPr>
                <a:t> </a:t>
              </a:r>
              <a:r>
                <a:rPr sz="2400" spc="-15" dirty="0">
                  <a:latin typeface="Calibri"/>
                  <a:cs typeface="Calibri"/>
                </a:rPr>
                <a:t>assessor</a:t>
              </a:r>
              <a:r>
                <a:rPr sz="2400" spc="36" dirty="0">
                  <a:latin typeface="Calibri"/>
                  <a:cs typeface="Calibri"/>
                </a:rPr>
                <a:t> </a:t>
              </a:r>
              <a:r>
                <a:rPr sz="2400" spc="-15" dirty="0">
                  <a:latin typeface="Calibri"/>
                  <a:cs typeface="Calibri"/>
                </a:rPr>
                <a:t>wi</a:t>
              </a:r>
              <a:r>
                <a:rPr sz="2400" dirty="0">
                  <a:latin typeface="Calibri"/>
                  <a:cs typeface="Calibri"/>
                </a:rPr>
                <a:t>l</a:t>
              </a:r>
              <a:r>
                <a:rPr sz="2400" spc="-7" dirty="0">
                  <a:latin typeface="Calibri"/>
                  <a:cs typeface="Calibri"/>
                </a:rPr>
                <a:t>l</a:t>
              </a:r>
              <a:r>
                <a:rPr sz="2400" spc="-15" dirty="0">
                  <a:latin typeface="Calibri"/>
                  <a:cs typeface="Calibri"/>
                </a:rPr>
                <a:t> a</a:t>
              </a:r>
              <a:r>
                <a:rPr sz="2400" dirty="0">
                  <a:latin typeface="Calibri"/>
                  <a:cs typeface="Calibri"/>
                </a:rPr>
                <a:t>l</a:t>
              </a:r>
              <a:r>
                <a:rPr sz="2400" spc="-15" dirty="0">
                  <a:latin typeface="Calibri"/>
                  <a:cs typeface="Calibri"/>
                </a:rPr>
                <a:t>so</a:t>
              </a:r>
              <a:r>
                <a:rPr sz="2400" spc="-7" dirty="0">
                  <a:latin typeface="Calibri"/>
                  <a:cs typeface="Calibri"/>
                </a:rPr>
                <a:t> i</a:t>
              </a:r>
              <a:r>
                <a:rPr sz="2400" spc="-29" dirty="0">
                  <a:latin typeface="Calibri"/>
                  <a:cs typeface="Calibri"/>
                </a:rPr>
                <a:t>nt</a:t>
              </a:r>
              <a:r>
                <a:rPr sz="2400" spc="-15" dirty="0">
                  <a:latin typeface="Calibri"/>
                  <a:cs typeface="Calibri"/>
                </a:rPr>
                <a:t>e</a:t>
              </a:r>
              <a:r>
                <a:rPr sz="2400" spc="-80" dirty="0">
                  <a:latin typeface="Calibri"/>
                  <a:cs typeface="Calibri"/>
                </a:rPr>
                <a:t>r</a:t>
              </a:r>
              <a:r>
                <a:rPr sz="2400" spc="-15" dirty="0">
                  <a:latin typeface="Calibri"/>
                  <a:cs typeface="Calibri"/>
                </a:rPr>
                <a:t>act wi</a:t>
              </a:r>
              <a:r>
                <a:rPr sz="2400" spc="-7" dirty="0">
                  <a:latin typeface="Calibri"/>
                  <a:cs typeface="Calibri"/>
                </a:rPr>
                <a:t>t</a:t>
              </a:r>
              <a:r>
                <a:rPr sz="2400" spc="-15" dirty="0">
                  <a:latin typeface="Calibri"/>
                  <a:cs typeface="Calibri"/>
                </a:rPr>
                <a:t>h</a:t>
              </a:r>
              <a:r>
                <a:rPr sz="2400" spc="-22" dirty="0">
                  <a:latin typeface="Calibri"/>
                  <a:cs typeface="Calibri"/>
                </a:rPr>
                <a:t> </a:t>
              </a:r>
              <a:r>
                <a:rPr sz="2400" spc="-15" dirty="0">
                  <a:latin typeface="Calibri"/>
                  <a:cs typeface="Calibri"/>
                </a:rPr>
                <a:t>the</a:t>
              </a:r>
              <a:r>
                <a:rPr sz="2400" spc="7" dirty="0">
                  <a:latin typeface="Calibri"/>
                  <a:cs typeface="Calibri"/>
                </a:rPr>
                <a:t> </a:t>
              </a:r>
              <a:r>
                <a:rPr sz="2400" spc="-15" dirty="0">
                  <a:latin typeface="Calibri"/>
                  <a:cs typeface="Calibri"/>
                </a:rPr>
                <a:t>o</a:t>
              </a:r>
              <a:r>
                <a:rPr sz="2400" spc="-22" dirty="0">
                  <a:latin typeface="Calibri"/>
                  <a:cs typeface="Calibri"/>
                </a:rPr>
                <a:t>f</a:t>
              </a:r>
              <a:r>
                <a:rPr sz="2400" spc="-15" dirty="0">
                  <a:latin typeface="Calibri"/>
                  <a:cs typeface="Calibri"/>
                </a:rPr>
                <a:t>ficials</a:t>
              </a:r>
              <a:r>
                <a:rPr sz="2400" spc="-58" dirty="0">
                  <a:latin typeface="Calibri"/>
                  <a:cs typeface="Calibri"/>
                </a:rPr>
                <a:t> </a:t>
              </a:r>
              <a:r>
                <a:rPr sz="2400" spc="-15" dirty="0">
                  <a:latin typeface="Calibri"/>
                  <a:cs typeface="Calibri"/>
                </a:rPr>
                <a:t>in</a:t>
              </a:r>
              <a:r>
                <a:rPr sz="2400" spc="-7" dirty="0">
                  <a:latin typeface="Calibri"/>
                  <a:cs typeface="Calibri"/>
                </a:rPr>
                <a:t> </a:t>
              </a:r>
              <a:r>
                <a:rPr sz="2400" spc="-15" dirty="0">
                  <a:latin typeface="Calibri"/>
                  <a:cs typeface="Calibri"/>
                </a:rPr>
                <a:t>the</a:t>
              </a:r>
              <a:r>
                <a:rPr sz="2400" spc="-7" dirty="0">
                  <a:latin typeface="Calibri"/>
                  <a:cs typeface="Calibri"/>
                </a:rPr>
                <a:t> </a:t>
              </a:r>
              <a:r>
                <a:rPr sz="2400" spc="-15" dirty="0">
                  <a:latin typeface="Calibri"/>
                  <a:cs typeface="Calibri"/>
                </a:rPr>
                <a:t>p</a:t>
              </a:r>
              <a:r>
                <a:rPr sz="2400" dirty="0">
                  <a:latin typeface="Calibri"/>
                  <a:cs typeface="Calibri"/>
                </a:rPr>
                <a:t>l</a:t>
              </a:r>
              <a:r>
                <a:rPr sz="2400" spc="-15" dirty="0">
                  <a:latin typeface="Calibri"/>
                  <a:cs typeface="Calibri"/>
                </a:rPr>
                <a:t>a</a:t>
              </a:r>
              <a:r>
                <a:rPr sz="2400" spc="-29" dirty="0">
                  <a:latin typeface="Calibri"/>
                  <a:cs typeface="Calibri"/>
                </a:rPr>
                <a:t>n</a:t>
              </a:r>
              <a:r>
                <a:rPr sz="2400" spc="-15" dirty="0">
                  <a:latin typeface="Calibri"/>
                  <a:cs typeface="Calibri"/>
                </a:rPr>
                <a:t>t</a:t>
              </a:r>
              <a:endParaRPr sz="2400" dirty="0">
                <a:latin typeface="Calibri"/>
                <a:cs typeface="Calibri"/>
              </a:endParaRPr>
            </a:p>
            <a:p>
              <a:pPr marL="513651" indent="-495307">
                <a:buFont typeface="Calibri"/>
                <a:buAutoNum type="arabicPeriod"/>
                <a:tabLst>
                  <a:tab pos="512734" algn="l"/>
                </a:tabLst>
              </a:pPr>
              <a:r>
                <a:rPr sz="2400" spc="-15" dirty="0">
                  <a:latin typeface="Calibri"/>
                  <a:cs typeface="Calibri"/>
                </a:rPr>
                <a:t>The</a:t>
              </a:r>
              <a:r>
                <a:rPr sz="2400" spc="-7" dirty="0">
                  <a:latin typeface="Calibri"/>
                  <a:cs typeface="Calibri"/>
                </a:rPr>
                <a:t> </a:t>
              </a:r>
              <a:r>
                <a:rPr sz="2400" spc="-15" dirty="0">
                  <a:latin typeface="Calibri"/>
                  <a:cs typeface="Calibri"/>
                </a:rPr>
                <a:t>ass</a:t>
              </a:r>
              <a:r>
                <a:rPr sz="2400" spc="-29" dirty="0">
                  <a:latin typeface="Calibri"/>
                  <a:cs typeface="Calibri"/>
                </a:rPr>
                <a:t>e</a:t>
              </a:r>
              <a:r>
                <a:rPr sz="2400" spc="-15" dirty="0">
                  <a:latin typeface="Calibri"/>
                  <a:cs typeface="Calibri"/>
                </a:rPr>
                <a:t>ssor</a:t>
              </a:r>
              <a:r>
                <a:rPr sz="2400" spc="29" dirty="0">
                  <a:latin typeface="Calibri"/>
                  <a:cs typeface="Calibri"/>
                </a:rPr>
                <a:t> </a:t>
              </a:r>
              <a:r>
                <a:rPr sz="2400" spc="-15" dirty="0">
                  <a:latin typeface="Calibri"/>
                  <a:cs typeface="Calibri"/>
                </a:rPr>
                <a:t>wi</a:t>
              </a:r>
              <a:r>
                <a:rPr sz="2400" dirty="0">
                  <a:latin typeface="Calibri"/>
                  <a:cs typeface="Calibri"/>
                </a:rPr>
                <a:t>ll</a:t>
              </a:r>
              <a:r>
                <a:rPr sz="2400" spc="-36" dirty="0">
                  <a:latin typeface="Calibri"/>
                  <a:cs typeface="Calibri"/>
                </a:rPr>
                <a:t> </a:t>
              </a:r>
              <a:r>
                <a:rPr sz="2400" spc="-15" dirty="0">
                  <a:latin typeface="Calibri"/>
                  <a:cs typeface="Calibri"/>
                </a:rPr>
                <a:t>ask </a:t>
              </a:r>
              <a:r>
                <a:rPr sz="2400" spc="-58" dirty="0">
                  <a:latin typeface="Calibri"/>
                  <a:cs typeface="Calibri"/>
                </a:rPr>
                <a:t>f</a:t>
              </a:r>
              <a:r>
                <a:rPr sz="2400" spc="-15" dirty="0">
                  <a:latin typeface="Calibri"/>
                  <a:cs typeface="Calibri"/>
                </a:rPr>
                <a:t>or the</a:t>
              </a:r>
              <a:r>
                <a:rPr sz="2400" spc="7" dirty="0">
                  <a:latin typeface="Calibri"/>
                  <a:cs typeface="Calibri"/>
                </a:rPr>
                <a:t> </a:t>
              </a:r>
              <a:r>
                <a:rPr sz="2400" spc="-15" dirty="0">
                  <a:latin typeface="Calibri"/>
                  <a:cs typeface="Calibri"/>
                </a:rPr>
                <a:t>electrici</a:t>
              </a:r>
              <a:r>
                <a:rPr sz="2400" dirty="0">
                  <a:latin typeface="Calibri"/>
                  <a:cs typeface="Calibri"/>
                </a:rPr>
                <a:t>t</a:t>
              </a:r>
              <a:r>
                <a:rPr sz="2400" spc="-15" dirty="0">
                  <a:latin typeface="Calibri"/>
                  <a:cs typeface="Calibri"/>
                </a:rPr>
                <a:t>y</a:t>
              </a:r>
              <a:r>
                <a:rPr sz="2400" spc="7" dirty="0">
                  <a:latin typeface="Calibri"/>
                  <a:cs typeface="Calibri"/>
                </a:rPr>
                <a:t> </a:t>
              </a:r>
              <a:r>
                <a:rPr sz="2400" spc="-15" dirty="0">
                  <a:latin typeface="Calibri"/>
                  <a:cs typeface="Calibri"/>
                </a:rPr>
                <a:t>b</a:t>
              </a:r>
              <a:r>
                <a:rPr sz="2400" dirty="0">
                  <a:latin typeface="Calibri"/>
                  <a:cs typeface="Calibri"/>
                </a:rPr>
                <a:t>i</a:t>
              </a:r>
              <a:r>
                <a:rPr sz="2400" spc="-7" dirty="0">
                  <a:latin typeface="Calibri"/>
                  <a:cs typeface="Calibri"/>
                </a:rPr>
                <a:t>ll</a:t>
              </a:r>
              <a:r>
                <a:rPr sz="2400" spc="-50" dirty="0">
                  <a:latin typeface="Calibri"/>
                  <a:cs typeface="Calibri"/>
                </a:rPr>
                <a:t> </a:t>
              </a:r>
              <a:r>
                <a:rPr lang="en-US" sz="2400" spc="-50" dirty="0">
                  <a:latin typeface="Calibri"/>
                  <a:cs typeface="Calibri"/>
                </a:rPr>
                <a:t>and see other activities in the collection </a:t>
              </a:r>
              <a:r>
                <a:rPr lang="en-US" sz="2400" spc="-50" dirty="0" err="1">
                  <a:latin typeface="Calibri"/>
                  <a:cs typeface="Calibri"/>
                </a:rPr>
                <a:t>centre</a:t>
              </a:r>
              <a:r>
                <a:rPr lang="en-US" sz="2400" spc="-50" dirty="0">
                  <a:latin typeface="Calibri"/>
                  <a:cs typeface="Calibri"/>
                </a:rPr>
                <a:t>/ processing plant </a:t>
              </a:r>
              <a:r>
                <a:rPr sz="2400" spc="-29" dirty="0">
                  <a:latin typeface="Calibri"/>
                  <a:cs typeface="Calibri"/>
                </a:rPr>
                <a:t>t</a:t>
              </a:r>
              <a:r>
                <a:rPr sz="2400" spc="-15" dirty="0">
                  <a:latin typeface="Calibri"/>
                  <a:cs typeface="Calibri"/>
                </a:rPr>
                <a:t>o</a:t>
              </a:r>
              <a:r>
                <a:rPr sz="2400" spc="7" dirty="0">
                  <a:latin typeface="Calibri"/>
                  <a:cs typeface="Calibri"/>
                </a:rPr>
                <a:t> </a:t>
              </a:r>
              <a:r>
                <a:rPr sz="2400" spc="-36" dirty="0">
                  <a:latin typeface="Calibri"/>
                  <a:cs typeface="Calibri"/>
                </a:rPr>
                <a:t>v</a:t>
              </a:r>
              <a:r>
                <a:rPr sz="2400" spc="-15" dirty="0">
                  <a:latin typeface="Calibri"/>
                  <a:cs typeface="Calibri"/>
                </a:rPr>
                <a:t>e</a:t>
              </a:r>
              <a:r>
                <a:rPr sz="2400" spc="-29" dirty="0">
                  <a:latin typeface="Calibri"/>
                  <a:cs typeface="Calibri"/>
                </a:rPr>
                <a:t>r</a:t>
              </a:r>
              <a:r>
                <a:rPr sz="2400" spc="-7" dirty="0">
                  <a:latin typeface="Calibri"/>
                  <a:cs typeface="Calibri"/>
                </a:rPr>
                <a:t>i</a:t>
              </a:r>
              <a:r>
                <a:rPr sz="2400" spc="15" dirty="0">
                  <a:latin typeface="Calibri"/>
                  <a:cs typeface="Calibri"/>
                </a:rPr>
                <a:t>f</a:t>
              </a:r>
              <a:r>
                <a:rPr sz="2400" spc="-15" dirty="0">
                  <a:latin typeface="Calibri"/>
                  <a:cs typeface="Calibri"/>
                </a:rPr>
                <a:t>y</a:t>
              </a:r>
              <a:r>
                <a:rPr sz="2400" spc="7" dirty="0">
                  <a:latin typeface="Calibri"/>
                  <a:cs typeface="Calibri"/>
                </a:rPr>
                <a:t> </a:t>
              </a:r>
              <a:r>
                <a:rPr sz="2400" spc="-15" dirty="0">
                  <a:latin typeface="Calibri"/>
                  <a:cs typeface="Calibri"/>
                </a:rPr>
                <a:t>the</a:t>
              </a:r>
              <a:r>
                <a:rPr sz="2400" spc="-7" dirty="0">
                  <a:latin typeface="Calibri"/>
                  <a:cs typeface="Calibri"/>
                </a:rPr>
                <a:t> </a:t>
              </a:r>
              <a:r>
                <a:rPr sz="2400" spc="-15" dirty="0">
                  <a:latin typeface="Calibri"/>
                  <a:cs typeface="Calibri"/>
                </a:rPr>
                <a:t>funct</a:t>
              </a:r>
              <a:r>
                <a:rPr sz="2400" dirty="0">
                  <a:latin typeface="Calibri"/>
                  <a:cs typeface="Calibri"/>
                </a:rPr>
                <a:t>i</a:t>
              </a:r>
              <a:r>
                <a:rPr sz="2400" spc="-15" dirty="0">
                  <a:latin typeface="Calibri"/>
                  <a:cs typeface="Calibri"/>
                </a:rPr>
                <a:t>ona</a:t>
              </a:r>
              <a:r>
                <a:rPr sz="2400" dirty="0">
                  <a:latin typeface="Calibri"/>
                  <a:cs typeface="Calibri"/>
                </a:rPr>
                <a:t>l</a:t>
              </a:r>
              <a:r>
                <a:rPr sz="2400" spc="-15" dirty="0">
                  <a:latin typeface="Calibri"/>
                  <a:cs typeface="Calibri"/>
                </a:rPr>
                <a:t>ity</a:t>
              </a:r>
              <a:r>
                <a:rPr sz="2400" spc="-65" dirty="0">
                  <a:latin typeface="Calibri"/>
                  <a:cs typeface="Calibri"/>
                </a:rPr>
                <a:t> </a:t>
              </a:r>
              <a:r>
                <a:rPr sz="2400" spc="-15" dirty="0">
                  <a:latin typeface="Calibri"/>
                  <a:cs typeface="Calibri"/>
                </a:rPr>
                <a:t>of the</a:t>
              </a:r>
              <a:r>
                <a:rPr sz="2400" spc="-7" dirty="0">
                  <a:latin typeface="Calibri"/>
                  <a:cs typeface="Calibri"/>
                </a:rPr>
                <a:t> </a:t>
              </a:r>
              <a:r>
                <a:rPr sz="2400" spc="-58" dirty="0">
                  <a:latin typeface="Calibri"/>
                  <a:cs typeface="Calibri"/>
                </a:rPr>
                <a:t>f</a:t>
              </a:r>
              <a:r>
                <a:rPr sz="2400" spc="-7" dirty="0">
                  <a:latin typeface="Calibri"/>
                  <a:cs typeface="Calibri"/>
                </a:rPr>
                <a:t>acilit</a:t>
              </a:r>
              <a:r>
                <a:rPr sz="2400" spc="-180" dirty="0">
                  <a:latin typeface="Calibri"/>
                  <a:cs typeface="Calibri"/>
                </a:rPr>
                <a:t>y</a:t>
              </a:r>
              <a:r>
                <a:rPr sz="2400" spc="-7" dirty="0">
                  <a:latin typeface="Calibri"/>
                  <a:cs typeface="Calibri"/>
                </a:rPr>
                <a:t>.</a:t>
              </a:r>
              <a:endParaRPr lang="en-US" sz="2400" spc="-7" dirty="0">
                <a:latin typeface="Calibri"/>
                <a:cs typeface="Calibri"/>
              </a:endParaRPr>
            </a:p>
            <a:p>
              <a:pPr marL="513651" indent="-495307">
                <a:buFont typeface="Calibri"/>
                <a:buAutoNum type="arabicPeriod"/>
                <a:tabLst>
                  <a:tab pos="512734" algn="l"/>
                </a:tabLst>
              </a:pPr>
              <a:r>
                <a:rPr lang="en-IN" sz="2400" spc="-7" dirty="0">
                  <a:latin typeface="Calibri"/>
                  <a:cs typeface="Calibri"/>
                </a:rPr>
                <a:t>Assessor will also observe if C&amp;D waste is kept segregated in 5 categories – including BWG site</a:t>
              </a:r>
              <a:endParaRPr sz="2400" dirty="0">
                <a:latin typeface="Calibri"/>
                <a:cs typeface="Calibri"/>
              </a:endParaRPr>
            </a:p>
            <a:p>
              <a:pPr marL="513651" marR="30269" indent="-495307">
                <a:buFont typeface="Calibri"/>
                <a:buAutoNum type="arabicPeriod" startAt="4"/>
                <a:tabLst>
                  <a:tab pos="512734" algn="l"/>
                </a:tabLst>
              </a:pPr>
              <a:r>
                <a:rPr sz="2400" spc="-15" dirty="0">
                  <a:latin typeface="Calibri"/>
                  <a:cs typeface="Calibri"/>
                </a:rPr>
                <a:t>On</a:t>
              </a:r>
              <a:r>
                <a:rPr sz="2400" spc="7" dirty="0">
                  <a:latin typeface="Calibri"/>
                  <a:cs typeface="Calibri"/>
                </a:rPr>
                <a:t> </a:t>
              </a:r>
              <a:r>
                <a:rPr sz="2400" spc="-15" dirty="0">
                  <a:latin typeface="Calibri"/>
                  <a:cs typeface="Calibri"/>
                </a:rPr>
                <a:t>the</a:t>
              </a:r>
              <a:r>
                <a:rPr sz="2400" spc="-7" dirty="0">
                  <a:latin typeface="Calibri"/>
                  <a:cs typeface="Calibri"/>
                </a:rPr>
                <a:t> </a:t>
              </a:r>
              <a:r>
                <a:rPr sz="2400" spc="-15" dirty="0">
                  <a:latin typeface="Calibri"/>
                  <a:cs typeface="Calibri"/>
                </a:rPr>
                <a:t>bas</a:t>
              </a:r>
              <a:r>
                <a:rPr sz="2400" dirty="0">
                  <a:latin typeface="Calibri"/>
                  <a:cs typeface="Calibri"/>
                </a:rPr>
                <a:t>i</a:t>
              </a:r>
              <a:r>
                <a:rPr sz="2400" spc="-15" dirty="0">
                  <a:latin typeface="Calibri"/>
                  <a:cs typeface="Calibri"/>
                </a:rPr>
                <a:t>s</a:t>
              </a:r>
              <a:r>
                <a:rPr sz="2400" spc="-22" dirty="0">
                  <a:latin typeface="Calibri"/>
                  <a:cs typeface="Calibri"/>
                </a:rPr>
                <a:t> </a:t>
              </a:r>
              <a:r>
                <a:rPr sz="2400" spc="-15" dirty="0">
                  <a:latin typeface="Calibri"/>
                  <a:cs typeface="Calibri"/>
                </a:rPr>
                <a:t>of</a:t>
              </a:r>
              <a:r>
                <a:rPr sz="2400" spc="15" dirty="0">
                  <a:latin typeface="Calibri"/>
                  <a:cs typeface="Calibri"/>
                </a:rPr>
                <a:t> </a:t>
              </a:r>
              <a:r>
                <a:rPr sz="2400" spc="-15" dirty="0">
                  <a:latin typeface="Calibri"/>
                  <a:cs typeface="Calibri"/>
                </a:rPr>
                <a:t>o</a:t>
              </a:r>
              <a:r>
                <a:rPr sz="2400" spc="-36" dirty="0">
                  <a:latin typeface="Calibri"/>
                  <a:cs typeface="Calibri"/>
                </a:rPr>
                <a:t>b</a:t>
              </a:r>
              <a:r>
                <a:rPr sz="2400" spc="-15" dirty="0">
                  <a:latin typeface="Calibri"/>
                  <a:cs typeface="Calibri"/>
                </a:rPr>
                <a:t>ser</a:t>
              </a:r>
              <a:r>
                <a:rPr sz="2400" spc="-43" dirty="0">
                  <a:latin typeface="Calibri"/>
                  <a:cs typeface="Calibri"/>
                </a:rPr>
                <a:t>v</a:t>
              </a:r>
              <a:r>
                <a:rPr sz="2400" spc="-29" dirty="0">
                  <a:latin typeface="Calibri"/>
                  <a:cs typeface="Calibri"/>
                </a:rPr>
                <a:t>a</a:t>
              </a:r>
              <a:r>
                <a:rPr sz="2400" spc="-15" dirty="0">
                  <a:latin typeface="Calibri"/>
                  <a:cs typeface="Calibri"/>
                </a:rPr>
                <a:t>tion</a:t>
              </a:r>
              <a:r>
                <a:rPr sz="2400" spc="29" dirty="0">
                  <a:latin typeface="Calibri"/>
                  <a:cs typeface="Calibri"/>
                </a:rPr>
                <a:t> </a:t>
              </a:r>
              <a:r>
                <a:rPr sz="2400" spc="-15" dirty="0">
                  <a:latin typeface="Calibri"/>
                  <a:cs typeface="Calibri"/>
                </a:rPr>
                <a:t>and</a:t>
              </a:r>
              <a:r>
                <a:rPr sz="2400" spc="-22" dirty="0">
                  <a:latin typeface="Calibri"/>
                  <a:cs typeface="Calibri"/>
                </a:rPr>
                <a:t> </a:t>
              </a:r>
              <a:r>
                <a:rPr sz="2400" spc="-36" dirty="0">
                  <a:latin typeface="Calibri"/>
                  <a:cs typeface="Calibri"/>
                </a:rPr>
                <a:t>v</a:t>
              </a:r>
              <a:r>
                <a:rPr sz="2400" spc="-15" dirty="0">
                  <a:latin typeface="Calibri"/>
                  <a:cs typeface="Calibri"/>
                </a:rPr>
                <a:t>e</a:t>
              </a:r>
              <a:r>
                <a:rPr sz="2400" spc="-29" dirty="0">
                  <a:latin typeface="Calibri"/>
                  <a:cs typeface="Calibri"/>
                </a:rPr>
                <a:t>r</a:t>
              </a:r>
              <a:r>
                <a:rPr sz="2400" spc="-7" dirty="0">
                  <a:latin typeface="Calibri"/>
                  <a:cs typeface="Calibri"/>
                </a:rPr>
                <a:t>ifi</a:t>
              </a:r>
              <a:r>
                <a:rPr sz="2400" spc="-36" dirty="0">
                  <a:latin typeface="Calibri"/>
                  <a:cs typeface="Calibri"/>
                </a:rPr>
                <a:t>c</a:t>
              </a:r>
              <a:r>
                <a:rPr sz="2400" spc="-29" dirty="0">
                  <a:latin typeface="Calibri"/>
                  <a:cs typeface="Calibri"/>
                </a:rPr>
                <a:t>a</a:t>
              </a:r>
              <a:r>
                <a:rPr sz="2400" spc="-15" dirty="0">
                  <a:latin typeface="Calibri"/>
                  <a:cs typeface="Calibri"/>
                </a:rPr>
                <a:t>tion of</a:t>
              </a:r>
              <a:r>
                <a:rPr sz="2400" spc="15" dirty="0">
                  <a:latin typeface="Calibri"/>
                  <a:cs typeface="Calibri"/>
                </a:rPr>
                <a:t> </a:t>
              </a:r>
              <a:r>
                <a:rPr lang="en-IN" sz="2400" spc="-15" dirty="0">
                  <a:latin typeface="Calibri"/>
                  <a:cs typeface="Calibri"/>
                </a:rPr>
                <a:t>log</a:t>
              </a:r>
              <a:r>
                <a:rPr lang="en-IN" sz="2400" spc="-22" dirty="0">
                  <a:latin typeface="Calibri"/>
                  <a:cs typeface="Calibri"/>
                </a:rPr>
                <a:t> </a:t>
              </a:r>
              <a:r>
                <a:rPr lang="en-IN" sz="2400" spc="-15" dirty="0">
                  <a:latin typeface="Calibri"/>
                  <a:cs typeface="Calibri"/>
                </a:rPr>
                <a:t>boo</a:t>
              </a:r>
              <a:r>
                <a:rPr lang="en-IN" sz="2400" spc="-29" dirty="0">
                  <a:latin typeface="Calibri"/>
                  <a:cs typeface="Calibri"/>
                </a:rPr>
                <a:t>k</a:t>
              </a:r>
              <a:r>
                <a:rPr lang="en-IN" sz="2400" spc="-58" dirty="0">
                  <a:latin typeface="Calibri"/>
                  <a:cs typeface="Calibri"/>
                </a:rPr>
                <a:t>/</a:t>
              </a:r>
              <a:r>
                <a:rPr sz="2400" spc="-15" dirty="0">
                  <a:latin typeface="Calibri"/>
                  <a:cs typeface="Calibri"/>
                </a:rPr>
                <a:t>electrici</a:t>
              </a:r>
              <a:r>
                <a:rPr sz="2400" dirty="0">
                  <a:latin typeface="Calibri"/>
                  <a:cs typeface="Calibri"/>
                </a:rPr>
                <a:t>t</a:t>
              </a:r>
              <a:r>
                <a:rPr sz="2400" spc="-15" dirty="0">
                  <a:latin typeface="Calibri"/>
                  <a:cs typeface="Calibri"/>
                </a:rPr>
                <a:t>y</a:t>
              </a:r>
              <a:r>
                <a:rPr sz="2400" spc="22" dirty="0">
                  <a:latin typeface="Calibri"/>
                  <a:cs typeface="Calibri"/>
                </a:rPr>
                <a:t> </a:t>
              </a:r>
              <a:r>
                <a:rPr sz="2400" spc="-15" dirty="0">
                  <a:latin typeface="Calibri"/>
                  <a:cs typeface="Calibri"/>
                </a:rPr>
                <a:t>b</a:t>
              </a:r>
              <a:r>
                <a:rPr sz="2400" dirty="0">
                  <a:latin typeface="Calibri"/>
                  <a:cs typeface="Calibri"/>
                </a:rPr>
                <a:t>i</a:t>
              </a:r>
              <a:r>
                <a:rPr sz="2400" spc="-7" dirty="0">
                  <a:latin typeface="Calibri"/>
                  <a:cs typeface="Calibri"/>
                </a:rPr>
                <a:t>lls</a:t>
              </a:r>
              <a:r>
                <a:rPr sz="2400" spc="-36" dirty="0">
                  <a:latin typeface="Calibri"/>
                  <a:cs typeface="Calibri"/>
                </a:rPr>
                <a:t> </a:t>
              </a:r>
              <a:r>
                <a:rPr sz="2400" spc="-15" dirty="0">
                  <a:latin typeface="Calibri"/>
                  <a:cs typeface="Calibri"/>
                </a:rPr>
                <a:t>Senior</a:t>
              </a:r>
              <a:r>
                <a:rPr sz="2400" spc="22" dirty="0">
                  <a:latin typeface="Calibri"/>
                  <a:cs typeface="Calibri"/>
                </a:rPr>
                <a:t> </a:t>
              </a:r>
              <a:r>
                <a:rPr sz="2400" spc="-15" dirty="0">
                  <a:latin typeface="Calibri"/>
                  <a:cs typeface="Calibri"/>
                </a:rPr>
                <a:t>assesso</a:t>
              </a:r>
              <a:r>
                <a:rPr sz="2400" spc="-65" dirty="0">
                  <a:latin typeface="Calibri"/>
                  <a:cs typeface="Calibri"/>
                </a:rPr>
                <a:t>r</a:t>
              </a:r>
              <a:r>
                <a:rPr sz="2400" spc="-15" dirty="0">
                  <a:latin typeface="Calibri"/>
                  <a:cs typeface="Calibri"/>
                </a:rPr>
                <a:t>s</a:t>
              </a:r>
              <a:r>
                <a:rPr sz="2400" spc="-7" dirty="0">
                  <a:latin typeface="Calibri"/>
                  <a:cs typeface="Calibri"/>
                </a:rPr>
                <a:t> </a:t>
              </a:r>
              <a:r>
                <a:rPr sz="2400" spc="-29" dirty="0">
                  <a:latin typeface="Calibri"/>
                  <a:cs typeface="Calibri"/>
                </a:rPr>
                <a:t>a</a:t>
              </a:r>
              <a:r>
                <a:rPr sz="2400" spc="-15" dirty="0">
                  <a:latin typeface="Calibri"/>
                  <a:cs typeface="Calibri"/>
                </a:rPr>
                <a:t>t the</a:t>
              </a:r>
              <a:r>
                <a:rPr sz="2400" spc="7" dirty="0">
                  <a:latin typeface="Calibri"/>
                  <a:cs typeface="Calibri"/>
                </a:rPr>
                <a:t> </a:t>
              </a:r>
              <a:r>
                <a:rPr sz="2400" spc="-15" dirty="0">
                  <a:latin typeface="Calibri"/>
                  <a:cs typeface="Calibri"/>
                </a:rPr>
                <a:t>back </a:t>
              </a:r>
              <a:r>
                <a:rPr sz="2400" spc="-22" dirty="0">
                  <a:latin typeface="Calibri"/>
                  <a:cs typeface="Calibri"/>
                </a:rPr>
                <a:t>e</a:t>
              </a:r>
              <a:r>
                <a:rPr sz="2400" spc="-15" dirty="0">
                  <a:latin typeface="Calibri"/>
                  <a:cs typeface="Calibri"/>
                </a:rPr>
                <a:t>nd</a:t>
              </a:r>
              <a:r>
                <a:rPr sz="2400" spc="-7" dirty="0">
                  <a:latin typeface="Calibri"/>
                  <a:cs typeface="Calibri"/>
                </a:rPr>
                <a:t> </a:t>
              </a:r>
              <a:r>
                <a:rPr sz="2400" spc="-15" dirty="0">
                  <a:latin typeface="Calibri"/>
                  <a:cs typeface="Calibri"/>
                </a:rPr>
                <a:t>wi</a:t>
              </a:r>
              <a:r>
                <a:rPr sz="2400" dirty="0">
                  <a:latin typeface="Calibri"/>
                  <a:cs typeface="Calibri"/>
                </a:rPr>
                <a:t>ll</a:t>
              </a:r>
              <a:r>
                <a:rPr sz="2400" spc="-15" dirty="0">
                  <a:latin typeface="Calibri"/>
                  <a:cs typeface="Calibri"/>
                </a:rPr>
                <a:t> ar</a:t>
              </a:r>
              <a:r>
                <a:rPr sz="2400" spc="-29" dirty="0">
                  <a:latin typeface="Calibri"/>
                  <a:cs typeface="Calibri"/>
                </a:rPr>
                <a:t>r</a:t>
              </a:r>
              <a:r>
                <a:rPr sz="2400" spc="-7" dirty="0">
                  <a:latin typeface="Calibri"/>
                  <a:cs typeface="Calibri"/>
                </a:rPr>
                <a:t>i</a:t>
              </a:r>
              <a:r>
                <a:rPr sz="2400" spc="-29" dirty="0">
                  <a:latin typeface="Calibri"/>
                  <a:cs typeface="Calibri"/>
                </a:rPr>
                <a:t>v</a:t>
              </a:r>
              <a:r>
                <a:rPr sz="2400" spc="-15" dirty="0">
                  <a:latin typeface="Calibri"/>
                  <a:cs typeface="Calibri"/>
                </a:rPr>
                <a:t>e</a:t>
              </a:r>
              <a:r>
                <a:rPr sz="2400" spc="22" dirty="0">
                  <a:latin typeface="Calibri"/>
                  <a:cs typeface="Calibri"/>
                </a:rPr>
                <a:t> </a:t>
              </a:r>
              <a:r>
                <a:rPr sz="2400" spc="-29" dirty="0">
                  <a:latin typeface="Calibri"/>
                  <a:cs typeface="Calibri"/>
                </a:rPr>
                <a:t>a</a:t>
              </a:r>
              <a:r>
                <a:rPr sz="2400" spc="-15" dirty="0">
                  <a:latin typeface="Calibri"/>
                  <a:cs typeface="Calibri"/>
                </a:rPr>
                <a:t>t the</a:t>
              </a:r>
              <a:r>
                <a:rPr sz="2400" spc="-7" dirty="0">
                  <a:latin typeface="Calibri"/>
                  <a:cs typeface="Calibri"/>
                </a:rPr>
                <a:t> </a:t>
              </a:r>
              <a:r>
                <a:rPr sz="2400" spc="-43" dirty="0">
                  <a:latin typeface="Calibri"/>
                  <a:cs typeface="Calibri"/>
                </a:rPr>
                <a:t>e</a:t>
              </a:r>
              <a:r>
                <a:rPr sz="2400" spc="-22" dirty="0">
                  <a:latin typeface="Calibri"/>
                  <a:cs typeface="Calibri"/>
                </a:rPr>
                <a:t>f</a:t>
              </a:r>
              <a:r>
                <a:rPr sz="2400" dirty="0">
                  <a:latin typeface="Calibri"/>
                  <a:cs typeface="Calibri"/>
                </a:rPr>
                <a:t>f</a:t>
              </a:r>
              <a:r>
                <a:rPr sz="2400" spc="7" dirty="0">
                  <a:latin typeface="Calibri"/>
                  <a:cs typeface="Calibri"/>
                </a:rPr>
                <a:t>i</a:t>
              </a:r>
              <a:r>
                <a:rPr sz="2400" spc="-15" dirty="0">
                  <a:latin typeface="Calibri"/>
                  <a:cs typeface="Calibri"/>
                </a:rPr>
                <a:t>cien</a:t>
              </a:r>
              <a:r>
                <a:rPr sz="2400" spc="-22" dirty="0">
                  <a:latin typeface="Calibri"/>
                  <a:cs typeface="Calibri"/>
                </a:rPr>
                <a:t>c</a:t>
              </a:r>
              <a:r>
                <a:rPr sz="2400" spc="-15" dirty="0">
                  <a:latin typeface="Calibri"/>
                  <a:cs typeface="Calibri"/>
                </a:rPr>
                <a:t>y</a:t>
              </a:r>
              <a:r>
                <a:rPr sz="2400" spc="-7" dirty="0">
                  <a:latin typeface="Calibri"/>
                  <a:cs typeface="Calibri"/>
                </a:rPr>
                <a:t> l</a:t>
              </a:r>
              <a:r>
                <a:rPr sz="2400" spc="-36" dirty="0">
                  <a:latin typeface="Calibri"/>
                  <a:cs typeface="Calibri"/>
                </a:rPr>
                <a:t>ev</a:t>
              </a:r>
              <a:r>
                <a:rPr sz="2400" spc="-15" dirty="0">
                  <a:latin typeface="Calibri"/>
                  <a:cs typeface="Calibri"/>
                </a:rPr>
                <a:t>el of</a:t>
              </a:r>
              <a:r>
                <a:rPr sz="2400" spc="15" dirty="0">
                  <a:latin typeface="Calibri"/>
                  <a:cs typeface="Calibri"/>
                </a:rPr>
                <a:t> </a:t>
              </a:r>
              <a:r>
                <a:rPr sz="2400" spc="-15" dirty="0">
                  <a:latin typeface="Calibri"/>
                  <a:cs typeface="Calibri"/>
                </a:rPr>
                <a:t>the</a:t>
              </a:r>
              <a:r>
                <a:rPr sz="2400" spc="7" dirty="0">
                  <a:latin typeface="Calibri"/>
                  <a:cs typeface="Calibri"/>
                </a:rPr>
                <a:t> </a:t>
              </a:r>
              <a:r>
                <a:rPr sz="2400" spc="-15" dirty="0">
                  <a:latin typeface="Calibri"/>
                  <a:cs typeface="Calibri"/>
                </a:rPr>
                <a:t>p</a:t>
              </a:r>
              <a:r>
                <a:rPr sz="2400" dirty="0">
                  <a:latin typeface="Calibri"/>
                  <a:cs typeface="Calibri"/>
                </a:rPr>
                <a:t>l</a:t>
              </a:r>
              <a:r>
                <a:rPr sz="2400" spc="-15" dirty="0">
                  <a:latin typeface="Calibri"/>
                  <a:cs typeface="Calibri"/>
                </a:rPr>
                <a:t>a</a:t>
              </a:r>
              <a:r>
                <a:rPr sz="2400" spc="-29" dirty="0">
                  <a:latin typeface="Calibri"/>
                  <a:cs typeface="Calibri"/>
                </a:rPr>
                <a:t>n</a:t>
              </a:r>
              <a:r>
                <a:rPr sz="2400" spc="-15" dirty="0">
                  <a:latin typeface="Calibri"/>
                  <a:cs typeface="Calibri"/>
                </a:rPr>
                <a:t>t(s)</a:t>
              </a:r>
              <a:r>
                <a:rPr sz="2400" spc="-36" dirty="0">
                  <a:latin typeface="Calibri"/>
                  <a:cs typeface="Calibri"/>
                </a:rPr>
                <a:t> </a:t>
              </a:r>
              <a:r>
                <a:rPr sz="2400" spc="-15" dirty="0">
                  <a:latin typeface="Calibri"/>
                  <a:cs typeface="Calibri"/>
                </a:rPr>
                <a:t>and</a:t>
              </a:r>
              <a:r>
                <a:rPr sz="2400" spc="-22" dirty="0">
                  <a:latin typeface="Calibri"/>
                  <a:cs typeface="Calibri"/>
                </a:rPr>
                <a:t> </a:t>
              </a:r>
              <a:r>
                <a:rPr sz="2400" spc="-15" dirty="0">
                  <a:latin typeface="Calibri"/>
                  <a:cs typeface="Calibri"/>
                </a:rPr>
                <a:t>su</a:t>
              </a:r>
              <a:r>
                <a:rPr sz="2400" spc="7" dirty="0">
                  <a:latin typeface="Calibri"/>
                  <a:cs typeface="Calibri"/>
                </a:rPr>
                <a:t>b</a:t>
              </a:r>
              <a:r>
                <a:rPr sz="2400" spc="-15" dirty="0">
                  <a:latin typeface="Calibri"/>
                  <a:cs typeface="Calibri"/>
                </a:rPr>
                <a:t>-in</a:t>
              </a:r>
              <a:r>
                <a:rPr sz="2400" spc="-7" dirty="0">
                  <a:latin typeface="Calibri"/>
                  <a:cs typeface="Calibri"/>
                </a:rPr>
                <a:t>di</a:t>
              </a:r>
              <a:r>
                <a:rPr sz="2400" spc="-36" dirty="0">
                  <a:latin typeface="Calibri"/>
                  <a:cs typeface="Calibri"/>
                </a:rPr>
                <a:t>c</a:t>
              </a:r>
              <a:r>
                <a:rPr sz="2400" spc="-29" dirty="0">
                  <a:latin typeface="Calibri"/>
                  <a:cs typeface="Calibri"/>
                </a:rPr>
                <a:t>at</a:t>
              </a:r>
              <a:r>
                <a:rPr sz="2400" spc="-15" dirty="0">
                  <a:latin typeface="Calibri"/>
                  <a:cs typeface="Calibri"/>
                </a:rPr>
                <a:t>or</a:t>
              </a:r>
              <a:r>
                <a:rPr sz="2400" spc="-43" dirty="0">
                  <a:latin typeface="Calibri"/>
                  <a:cs typeface="Calibri"/>
                </a:rPr>
                <a:t> </a:t>
              </a:r>
              <a:r>
                <a:rPr sz="2400" spc="-22" dirty="0">
                  <a:latin typeface="Calibri"/>
                  <a:cs typeface="Calibri"/>
                </a:rPr>
                <a:t>w</a:t>
              </a:r>
              <a:r>
                <a:rPr sz="2400" dirty="0">
                  <a:latin typeface="Calibri"/>
                  <a:cs typeface="Calibri"/>
                </a:rPr>
                <a:t>i</a:t>
              </a:r>
              <a:r>
                <a:rPr sz="2400" spc="-15" dirty="0">
                  <a:latin typeface="Calibri"/>
                  <a:cs typeface="Calibri"/>
                </a:rPr>
                <a:t>se mar</a:t>
              </a:r>
              <a:r>
                <a:rPr sz="2400" spc="-50" dirty="0">
                  <a:latin typeface="Calibri"/>
                  <a:cs typeface="Calibri"/>
                </a:rPr>
                <a:t>k</a:t>
              </a:r>
              <a:r>
                <a:rPr sz="2400" spc="-15" dirty="0">
                  <a:latin typeface="Calibri"/>
                  <a:cs typeface="Calibri"/>
                </a:rPr>
                <a:t>s</a:t>
              </a:r>
              <a:r>
                <a:rPr sz="2400" spc="7" dirty="0">
                  <a:latin typeface="Calibri"/>
                  <a:cs typeface="Calibri"/>
                </a:rPr>
                <a:t> </a:t>
              </a:r>
              <a:r>
                <a:rPr sz="2400" spc="-15" dirty="0">
                  <a:latin typeface="Calibri"/>
                  <a:cs typeface="Calibri"/>
                </a:rPr>
                <a:t>wi</a:t>
              </a:r>
              <a:r>
                <a:rPr sz="2400" dirty="0">
                  <a:latin typeface="Calibri"/>
                  <a:cs typeface="Calibri"/>
                </a:rPr>
                <a:t>l</a:t>
              </a:r>
              <a:r>
                <a:rPr sz="2400" spc="-7" dirty="0">
                  <a:latin typeface="Calibri"/>
                  <a:cs typeface="Calibri"/>
                </a:rPr>
                <a:t>l</a:t>
              </a:r>
              <a:r>
                <a:rPr sz="2400" spc="-15" dirty="0">
                  <a:latin typeface="Calibri"/>
                  <a:cs typeface="Calibri"/>
                </a:rPr>
                <a:t> be</a:t>
              </a:r>
              <a:r>
                <a:rPr sz="2400" spc="-7" dirty="0">
                  <a:latin typeface="Calibri"/>
                  <a:cs typeface="Calibri"/>
                </a:rPr>
                <a:t> </a:t>
              </a:r>
              <a:r>
                <a:rPr sz="2400" spc="-15" dirty="0">
                  <a:latin typeface="Calibri"/>
                  <a:cs typeface="Calibri"/>
                </a:rPr>
                <a:t>g</a:t>
              </a:r>
              <a:r>
                <a:rPr sz="2400" dirty="0">
                  <a:latin typeface="Calibri"/>
                  <a:cs typeface="Calibri"/>
                </a:rPr>
                <a:t>i</a:t>
              </a:r>
              <a:r>
                <a:rPr sz="2400" spc="-36" dirty="0">
                  <a:latin typeface="Calibri"/>
                  <a:cs typeface="Calibri"/>
                </a:rPr>
                <a:t>v</a:t>
              </a:r>
              <a:r>
                <a:rPr sz="2400" spc="-15" dirty="0">
                  <a:latin typeface="Calibri"/>
                  <a:cs typeface="Calibri"/>
                </a:rPr>
                <a:t>en.</a:t>
              </a:r>
              <a:endParaRPr sz="2400" dirty="0">
                <a:latin typeface="Calibri"/>
                <a:cs typeface="Calibri"/>
              </a:endParaRPr>
            </a:p>
          </p:txBody>
        </p:sp>
      </p:grpSp>
      <p:grpSp>
        <p:nvGrpSpPr>
          <p:cNvPr id="3" name="Group 2">
            <a:extLst>
              <a:ext uri="{FF2B5EF4-FFF2-40B4-BE49-F238E27FC236}">
                <a16:creationId xmlns:a16="http://schemas.microsoft.com/office/drawing/2014/main" id="{5CFB49FD-54A1-4781-91CB-6D3B91B904C4}"/>
              </a:ext>
            </a:extLst>
          </p:cNvPr>
          <p:cNvGrpSpPr/>
          <p:nvPr/>
        </p:nvGrpSpPr>
        <p:grpSpPr>
          <a:xfrm>
            <a:off x="3" y="1907072"/>
            <a:ext cx="1529307" cy="7813006"/>
            <a:chOff x="-5864236" y="3317409"/>
            <a:chExt cx="2338521" cy="5135709"/>
          </a:xfrm>
        </p:grpSpPr>
        <p:sp>
          <p:nvSpPr>
            <p:cNvPr id="7" name="object 22">
              <a:extLst>
                <a:ext uri="{FF2B5EF4-FFF2-40B4-BE49-F238E27FC236}">
                  <a16:creationId xmlns:a16="http://schemas.microsoft.com/office/drawing/2014/main" id="{6CA30D78-3E83-A24C-8638-684B792B1B0E}"/>
                </a:ext>
              </a:extLst>
            </p:cNvPr>
            <p:cNvSpPr/>
            <p:nvPr/>
          </p:nvSpPr>
          <p:spPr>
            <a:xfrm>
              <a:off x="-5864236" y="3317409"/>
              <a:ext cx="2201333" cy="5135709"/>
            </a:xfrm>
            <a:custGeom>
              <a:avLst/>
              <a:gdLst/>
              <a:ahLst/>
              <a:cxnLst/>
              <a:rect l="l" t="t" r="r" b="b"/>
              <a:pathLst>
                <a:path w="1524000" h="3555492">
                  <a:moveTo>
                    <a:pt x="1270000" y="0"/>
                  </a:moveTo>
                  <a:lnTo>
                    <a:pt x="254000" y="0"/>
                  </a:lnTo>
                  <a:lnTo>
                    <a:pt x="233169" y="841"/>
                  </a:lnTo>
                  <a:lnTo>
                    <a:pt x="192963" y="7378"/>
                  </a:lnTo>
                  <a:lnTo>
                    <a:pt x="155135" y="19952"/>
                  </a:lnTo>
                  <a:lnTo>
                    <a:pt x="120207" y="38041"/>
                  </a:lnTo>
                  <a:lnTo>
                    <a:pt x="88703" y="61124"/>
                  </a:lnTo>
                  <a:lnTo>
                    <a:pt x="61145" y="88677"/>
                  </a:lnTo>
                  <a:lnTo>
                    <a:pt x="38057" y="120179"/>
                  </a:lnTo>
                  <a:lnTo>
                    <a:pt x="19961" y="155108"/>
                  </a:lnTo>
                  <a:lnTo>
                    <a:pt x="7382" y="192943"/>
                  </a:lnTo>
                  <a:lnTo>
                    <a:pt x="842" y="233160"/>
                  </a:lnTo>
                  <a:lnTo>
                    <a:pt x="0" y="254000"/>
                  </a:lnTo>
                  <a:lnTo>
                    <a:pt x="0" y="3301491"/>
                  </a:lnTo>
                  <a:lnTo>
                    <a:pt x="3324" y="3342691"/>
                  </a:lnTo>
                  <a:lnTo>
                    <a:pt x="12949" y="3381774"/>
                  </a:lnTo>
                  <a:lnTo>
                    <a:pt x="28352" y="3418218"/>
                  </a:lnTo>
                  <a:lnTo>
                    <a:pt x="49009" y="3451500"/>
                  </a:lnTo>
                  <a:lnTo>
                    <a:pt x="74398" y="3481096"/>
                  </a:lnTo>
                  <a:lnTo>
                    <a:pt x="103994" y="3506484"/>
                  </a:lnTo>
                  <a:lnTo>
                    <a:pt x="137276" y="3527140"/>
                  </a:lnTo>
                  <a:lnTo>
                    <a:pt x="173719" y="3542542"/>
                  </a:lnTo>
                  <a:lnTo>
                    <a:pt x="212802" y="3552167"/>
                  </a:lnTo>
                  <a:lnTo>
                    <a:pt x="254000" y="3555491"/>
                  </a:lnTo>
                  <a:lnTo>
                    <a:pt x="1270000" y="3555491"/>
                  </a:lnTo>
                  <a:lnTo>
                    <a:pt x="1311213" y="3552167"/>
                  </a:lnTo>
                  <a:lnTo>
                    <a:pt x="1350304" y="3542542"/>
                  </a:lnTo>
                  <a:lnTo>
                    <a:pt x="1386751" y="3527140"/>
                  </a:lnTo>
                  <a:lnTo>
                    <a:pt x="1420032" y="3506484"/>
                  </a:lnTo>
                  <a:lnTo>
                    <a:pt x="1449625" y="3481096"/>
                  </a:lnTo>
                  <a:lnTo>
                    <a:pt x="1475008" y="3451500"/>
                  </a:lnTo>
                  <a:lnTo>
                    <a:pt x="1495659" y="3418218"/>
                  </a:lnTo>
                  <a:lnTo>
                    <a:pt x="1511056" y="3381774"/>
                  </a:lnTo>
                  <a:lnTo>
                    <a:pt x="1520677" y="3342691"/>
                  </a:lnTo>
                  <a:lnTo>
                    <a:pt x="1524000" y="3301491"/>
                  </a:lnTo>
                  <a:lnTo>
                    <a:pt x="1524000" y="254000"/>
                  </a:lnTo>
                  <a:lnTo>
                    <a:pt x="1520677" y="212786"/>
                  </a:lnTo>
                  <a:lnTo>
                    <a:pt x="1511056" y="173695"/>
                  </a:lnTo>
                  <a:lnTo>
                    <a:pt x="1495659" y="137248"/>
                  </a:lnTo>
                  <a:lnTo>
                    <a:pt x="1475008" y="103967"/>
                  </a:lnTo>
                  <a:lnTo>
                    <a:pt x="1449625" y="74374"/>
                  </a:lnTo>
                  <a:lnTo>
                    <a:pt x="1420032" y="48991"/>
                  </a:lnTo>
                  <a:lnTo>
                    <a:pt x="1386751" y="28340"/>
                  </a:lnTo>
                  <a:lnTo>
                    <a:pt x="1350304" y="12943"/>
                  </a:lnTo>
                  <a:lnTo>
                    <a:pt x="1311213" y="3322"/>
                  </a:lnTo>
                  <a:lnTo>
                    <a:pt x="1270000" y="0"/>
                  </a:lnTo>
                  <a:close/>
                </a:path>
              </a:pathLst>
            </a:custGeom>
            <a:solidFill>
              <a:srgbClr val="C5DFB4"/>
            </a:solidFill>
          </p:spPr>
          <p:txBody>
            <a:bodyPr wrap="square" lIns="0" tIns="0" rIns="0" bIns="0" rtlCol="0">
              <a:noAutofit/>
            </a:bodyPr>
            <a:lstStyle/>
            <a:p>
              <a:endParaRPr sz="2600"/>
            </a:p>
          </p:txBody>
        </p:sp>
        <p:sp>
          <p:nvSpPr>
            <p:cNvPr id="8" name="object 23">
              <a:extLst>
                <a:ext uri="{FF2B5EF4-FFF2-40B4-BE49-F238E27FC236}">
                  <a16:creationId xmlns:a16="http://schemas.microsoft.com/office/drawing/2014/main" id="{D828572C-0022-6843-BA80-929F133E8C3B}"/>
                </a:ext>
              </a:extLst>
            </p:cNvPr>
            <p:cNvSpPr/>
            <p:nvPr/>
          </p:nvSpPr>
          <p:spPr>
            <a:xfrm>
              <a:off x="-5864234" y="3317409"/>
              <a:ext cx="2201333" cy="5135708"/>
            </a:xfrm>
            <a:custGeom>
              <a:avLst/>
              <a:gdLst/>
              <a:ahLst/>
              <a:cxnLst/>
              <a:rect l="l" t="t" r="r" b="b"/>
              <a:pathLst>
                <a:path w="1524000" h="3555490">
                  <a:moveTo>
                    <a:pt x="0" y="254000"/>
                  </a:moveTo>
                  <a:lnTo>
                    <a:pt x="3324" y="212786"/>
                  </a:lnTo>
                  <a:lnTo>
                    <a:pt x="12949" y="173695"/>
                  </a:lnTo>
                  <a:lnTo>
                    <a:pt x="28352" y="137248"/>
                  </a:lnTo>
                  <a:lnTo>
                    <a:pt x="49009" y="103967"/>
                  </a:lnTo>
                  <a:lnTo>
                    <a:pt x="74398" y="74374"/>
                  </a:lnTo>
                  <a:lnTo>
                    <a:pt x="103994" y="48991"/>
                  </a:lnTo>
                  <a:lnTo>
                    <a:pt x="137276" y="28340"/>
                  </a:lnTo>
                  <a:lnTo>
                    <a:pt x="173719" y="12943"/>
                  </a:lnTo>
                  <a:lnTo>
                    <a:pt x="212802" y="3322"/>
                  </a:lnTo>
                  <a:lnTo>
                    <a:pt x="254000" y="0"/>
                  </a:lnTo>
                  <a:lnTo>
                    <a:pt x="1270000" y="0"/>
                  </a:lnTo>
                  <a:lnTo>
                    <a:pt x="1311213" y="3322"/>
                  </a:lnTo>
                  <a:lnTo>
                    <a:pt x="1350304" y="12943"/>
                  </a:lnTo>
                  <a:lnTo>
                    <a:pt x="1386751" y="28340"/>
                  </a:lnTo>
                  <a:lnTo>
                    <a:pt x="1420032" y="48991"/>
                  </a:lnTo>
                  <a:lnTo>
                    <a:pt x="1449625" y="74374"/>
                  </a:lnTo>
                  <a:lnTo>
                    <a:pt x="1475008" y="103967"/>
                  </a:lnTo>
                  <a:lnTo>
                    <a:pt x="1495659" y="137248"/>
                  </a:lnTo>
                  <a:lnTo>
                    <a:pt x="1511056" y="173695"/>
                  </a:lnTo>
                  <a:lnTo>
                    <a:pt x="1520677" y="212786"/>
                  </a:lnTo>
                  <a:lnTo>
                    <a:pt x="1524000" y="254000"/>
                  </a:lnTo>
                  <a:lnTo>
                    <a:pt x="1524000" y="3301491"/>
                  </a:lnTo>
                  <a:lnTo>
                    <a:pt x="1520677" y="3342691"/>
                  </a:lnTo>
                  <a:lnTo>
                    <a:pt x="1511056" y="3381774"/>
                  </a:lnTo>
                  <a:lnTo>
                    <a:pt x="1495659" y="3418218"/>
                  </a:lnTo>
                  <a:lnTo>
                    <a:pt x="1475008" y="3451500"/>
                  </a:lnTo>
                  <a:lnTo>
                    <a:pt x="1449625" y="3481096"/>
                  </a:lnTo>
                  <a:lnTo>
                    <a:pt x="1420032" y="3506484"/>
                  </a:lnTo>
                  <a:lnTo>
                    <a:pt x="1386751" y="3527140"/>
                  </a:lnTo>
                  <a:lnTo>
                    <a:pt x="1350304" y="3542542"/>
                  </a:lnTo>
                  <a:lnTo>
                    <a:pt x="1311213" y="3552167"/>
                  </a:lnTo>
                  <a:lnTo>
                    <a:pt x="1290839" y="3554649"/>
                  </a:lnTo>
                  <a:lnTo>
                    <a:pt x="1270038" y="3555490"/>
                  </a:lnTo>
                </a:path>
                <a:path w="1524000" h="3555490">
                  <a:moveTo>
                    <a:pt x="253961" y="3555490"/>
                  </a:moveTo>
                  <a:lnTo>
                    <a:pt x="212802" y="3552167"/>
                  </a:lnTo>
                  <a:lnTo>
                    <a:pt x="173719" y="3542542"/>
                  </a:lnTo>
                  <a:lnTo>
                    <a:pt x="137276" y="3527140"/>
                  </a:lnTo>
                  <a:lnTo>
                    <a:pt x="103994" y="3506484"/>
                  </a:lnTo>
                  <a:lnTo>
                    <a:pt x="74398" y="3481096"/>
                  </a:lnTo>
                  <a:lnTo>
                    <a:pt x="49009" y="3451500"/>
                  </a:lnTo>
                  <a:lnTo>
                    <a:pt x="28352" y="3418218"/>
                  </a:lnTo>
                  <a:lnTo>
                    <a:pt x="12949" y="3381774"/>
                  </a:lnTo>
                  <a:lnTo>
                    <a:pt x="3324" y="3342691"/>
                  </a:lnTo>
                  <a:lnTo>
                    <a:pt x="0" y="3301491"/>
                  </a:lnTo>
                  <a:lnTo>
                    <a:pt x="0" y="254000"/>
                  </a:lnTo>
                </a:path>
              </a:pathLst>
            </a:custGeom>
            <a:ln w="12192">
              <a:solidFill>
                <a:srgbClr val="2E528F"/>
              </a:solidFill>
            </a:ln>
          </p:spPr>
          <p:txBody>
            <a:bodyPr wrap="square" lIns="0" tIns="0" rIns="0" bIns="0" rtlCol="0">
              <a:noAutofit/>
            </a:bodyPr>
            <a:lstStyle/>
            <a:p>
              <a:endParaRPr sz="2600"/>
            </a:p>
          </p:txBody>
        </p:sp>
        <p:sp>
          <p:nvSpPr>
            <p:cNvPr id="12" name="object 27">
              <a:extLst>
                <a:ext uri="{FF2B5EF4-FFF2-40B4-BE49-F238E27FC236}">
                  <a16:creationId xmlns:a16="http://schemas.microsoft.com/office/drawing/2014/main" id="{0E496D66-5B11-B344-9EB7-28FE8209AEF0}"/>
                </a:ext>
              </a:extLst>
            </p:cNvPr>
            <p:cNvSpPr txBox="1"/>
            <p:nvPr/>
          </p:nvSpPr>
          <p:spPr>
            <a:xfrm>
              <a:off x="-5610934" y="4636189"/>
              <a:ext cx="1694110" cy="737447"/>
            </a:xfrm>
            <a:prstGeom prst="rect">
              <a:avLst/>
            </a:prstGeom>
          </p:spPr>
          <p:txBody>
            <a:bodyPr vert="horz" wrap="square" lIns="0" tIns="0" rIns="0" bIns="0" rtlCol="0">
              <a:noAutofit/>
            </a:bodyPr>
            <a:lstStyle/>
            <a:p>
              <a:pPr marL="18345" marR="18345" indent="8255"/>
              <a:r>
                <a:rPr sz="2000" b="1" spc="-22" dirty="0">
                  <a:latin typeface="Calibri"/>
                  <a:cs typeface="Calibri"/>
                </a:rPr>
                <a:t>M</a:t>
              </a:r>
              <a:r>
                <a:rPr sz="2000" b="1" spc="-36" dirty="0">
                  <a:latin typeface="Calibri"/>
                  <a:cs typeface="Calibri"/>
                </a:rPr>
                <a:t>e</a:t>
              </a:r>
              <a:r>
                <a:rPr sz="2000" b="1" spc="-15" dirty="0">
                  <a:latin typeface="Calibri"/>
                  <a:cs typeface="Calibri"/>
                </a:rPr>
                <a:t>t</a:t>
              </a:r>
              <a:r>
                <a:rPr sz="2000" b="1" spc="-29" dirty="0">
                  <a:latin typeface="Calibri"/>
                  <a:cs typeface="Calibri"/>
                </a:rPr>
                <a:t>h</a:t>
              </a:r>
              <a:r>
                <a:rPr sz="2000" b="1" spc="-15" dirty="0">
                  <a:latin typeface="Calibri"/>
                  <a:cs typeface="Calibri"/>
                </a:rPr>
                <a:t>o</a:t>
              </a:r>
              <a:r>
                <a:rPr sz="2000" b="1" spc="-22" dirty="0">
                  <a:latin typeface="Calibri"/>
                  <a:cs typeface="Calibri"/>
                </a:rPr>
                <a:t>d</a:t>
              </a:r>
              <a:r>
                <a:rPr sz="2000" b="1" spc="-15" dirty="0">
                  <a:latin typeface="Calibri"/>
                  <a:cs typeface="Calibri"/>
                </a:rPr>
                <a:t>ol</a:t>
              </a:r>
              <a:r>
                <a:rPr sz="2000" b="1" spc="-7" dirty="0">
                  <a:latin typeface="Calibri"/>
                  <a:cs typeface="Calibri"/>
                </a:rPr>
                <a:t>o</a:t>
              </a:r>
              <a:r>
                <a:rPr sz="2000" b="1" spc="-15" dirty="0">
                  <a:latin typeface="Calibri"/>
                  <a:cs typeface="Calibri"/>
                </a:rPr>
                <a:t>gy</a:t>
              </a:r>
              <a:r>
                <a:rPr sz="2000" b="1" spc="-7" dirty="0">
                  <a:latin typeface="Calibri"/>
                  <a:cs typeface="Calibri"/>
                </a:rPr>
                <a:t> </a:t>
              </a:r>
              <a:r>
                <a:rPr sz="2000" b="1" spc="-43" dirty="0">
                  <a:latin typeface="Calibri"/>
                  <a:cs typeface="Calibri"/>
                </a:rPr>
                <a:t>f</a:t>
              </a:r>
              <a:r>
                <a:rPr sz="2000" b="1" spc="-15" dirty="0">
                  <a:latin typeface="Calibri"/>
                  <a:cs typeface="Calibri"/>
                </a:rPr>
                <a:t>or</a:t>
              </a:r>
              <a:r>
                <a:rPr sz="2000" b="1" spc="22" dirty="0">
                  <a:latin typeface="Calibri"/>
                  <a:cs typeface="Calibri"/>
                </a:rPr>
                <a:t> </a:t>
              </a:r>
              <a:r>
                <a:rPr sz="2000" b="1" spc="-137" dirty="0">
                  <a:latin typeface="Calibri"/>
                  <a:cs typeface="Calibri"/>
                </a:rPr>
                <a:t>V</a:t>
              </a:r>
              <a:r>
                <a:rPr sz="2000" b="1" spc="-15" dirty="0">
                  <a:latin typeface="Calibri"/>
                  <a:cs typeface="Calibri"/>
                </a:rPr>
                <a:t>a</a:t>
              </a:r>
              <a:r>
                <a:rPr sz="2000" b="1" dirty="0">
                  <a:latin typeface="Calibri"/>
                  <a:cs typeface="Calibri"/>
                </a:rPr>
                <a:t>l</a:t>
              </a:r>
              <a:r>
                <a:rPr sz="2000" b="1" spc="-15" dirty="0">
                  <a:latin typeface="Calibri"/>
                  <a:cs typeface="Calibri"/>
                </a:rPr>
                <a:t>id</a:t>
              </a:r>
              <a:r>
                <a:rPr sz="2000" b="1" spc="-29" dirty="0">
                  <a:latin typeface="Calibri"/>
                  <a:cs typeface="Calibri"/>
                </a:rPr>
                <a:t>a</a:t>
              </a:r>
              <a:r>
                <a:rPr sz="2000" b="1" spc="-7" dirty="0">
                  <a:latin typeface="Calibri"/>
                  <a:cs typeface="Calibri"/>
                </a:rPr>
                <a:t>tio</a:t>
              </a:r>
              <a:r>
                <a:rPr sz="2000" b="1" spc="-15" dirty="0">
                  <a:latin typeface="Calibri"/>
                  <a:cs typeface="Calibri"/>
                </a:rPr>
                <a:t>n</a:t>
              </a:r>
              <a:endParaRPr sz="2000" dirty="0">
                <a:latin typeface="Calibri"/>
                <a:cs typeface="Calibri"/>
              </a:endParaRPr>
            </a:p>
          </p:txBody>
        </p:sp>
        <p:sp>
          <p:nvSpPr>
            <p:cNvPr id="13" name="object 28">
              <a:extLst>
                <a:ext uri="{FF2B5EF4-FFF2-40B4-BE49-F238E27FC236}">
                  <a16:creationId xmlns:a16="http://schemas.microsoft.com/office/drawing/2014/main" id="{C2CD76A5-C0AE-A741-AB6F-4022E2FB5E9A}"/>
                </a:ext>
              </a:extLst>
            </p:cNvPr>
            <p:cNvSpPr txBox="1"/>
            <p:nvPr/>
          </p:nvSpPr>
          <p:spPr>
            <a:xfrm>
              <a:off x="-5727047" y="5917656"/>
              <a:ext cx="2201332" cy="385233"/>
            </a:xfrm>
            <a:prstGeom prst="rect">
              <a:avLst/>
            </a:prstGeom>
          </p:spPr>
          <p:txBody>
            <a:bodyPr vert="horz" wrap="square" lIns="0" tIns="0" rIns="0" bIns="0" rtlCol="0">
              <a:noAutofit/>
            </a:bodyPr>
            <a:lstStyle/>
            <a:p>
              <a:pPr marL="18345"/>
              <a:r>
                <a:rPr sz="2000" b="1" spc="-15" dirty="0">
                  <a:latin typeface="Calibri"/>
                  <a:cs typeface="Calibri"/>
                </a:rPr>
                <a:t>Only</a:t>
              </a:r>
              <a:r>
                <a:rPr sz="2000" b="1" spc="29" dirty="0">
                  <a:latin typeface="Calibri"/>
                  <a:cs typeface="Calibri"/>
                </a:rPr>
                <a:t> </a:t>
              </a:r>
              <a:r>
                <a:rPr sz="2000" b="1" spc="-43" dirty="0">
                  <a:latin typeface="Calibri"/>
                  <a:cs typeface="Calibri"/>
                </a:rPr>
                <a:t>f</a:t>
              </a:r>
              <a:r>
                <a:rPr sz="2000" b="1" spc="-15" dirty="0">
                  <a:latin typeface="Calibri"/>
                  <a:cs typeface="Calibri"/>
                </a:rPr>
                <a:t>or Q-3</a:t>
              </a:r>
              <a:endParaRPr sz="2000" dirty="0">
                <a:latin typeface="Calibri"/>
                <a:cs typeface="Calibri"/>
              </a:endParaRPr>
            </a:p>
          </p:txBody>
        </p:sp>
        <p:sp>
          <p:nvSpPr>
            <p:cNvPr id="14" name="object 29">
              <a:extLst>
                <a:ext uri="{FF2B5EF4-FFF2-40B4-BE49-F238E27FC236}">
                  <a16:creationId xmlns:a16="http://schemas.microsoft.com/office/drawing/2014/main" id="{6DC7D887-E2A5-014E-80FF-F6B607AE973A}"/>
                </a:ext>
              </a:extLst>
            </p:cNvPr>
            <p:cNvSpPr txBox="1"/>
            <p:nvPr/>
          </p:nvSpPr>
          <p:spPr>
            <a:xfrm>
              <a:off x="-5525080" y="6397220"/>
              <a:ext cx="1525340" cy="738364"/>
            </a:xfrm>
            <a:prstGeom prst="rect">
              <a:avLst/>
            </a:prstGeom>
          </p:spPr>
          <p:txBody>
            <a:bodyPr vert="horz" wrap="square" lIns="0" tIns="0" rIns="0" bIns="0" rtlCol="0">
              <a:noAutofit/>
            </a:bodyPr>
            <a:lstStyle/>
            <a:p>
              <a:pPr marL="33021"/>
              <a:r>
                <a:rPr sz="2000" b="1" spc="-29" dirty="0">
                  <a:solidFill>
                    <a:srgbClr val="FF0000"/>
                  </a:solidFill>
                  <a:latin typeface="Calibri"/>
                  <a:cs typeface="Calibri"/>
                </a:rPr>
                <a:t>100</a:t>
              </a:r>
              <a:r>
                <a:rPr sz="2000" b="1" spc="-22" dirty="0">
                  <a:solidFill>
                    <a:srgbClr val="FF0000"/>
                  </a:solidFill>
                  <a:latin typeface="Calibri"/>
                  <a:cs typeface="Calibri"/>
                </a:rPr>
                <a:t>%</a:t>
              </a:r>
              <a:r>
                <a:rPr sz="2000" b="1" spc="22" dirty="0">
                  <a:solidFill>
                    <a:srgbClr val="FF0000"/>
                  </a:solidFill>
                  <a:latin typeface="Calibri"/>
                  <a:cs typeface="Calibri"/>
                </a:rPr>
                <a:t> </a:t>
              </a:r>
              <a:r>
                <a:rPr sz="2000" b="1" spc="-15" dirty="0">
                  <a:solidFill>
                    <a:srgbClr val="FF0000"/>
                  </a:solidFill>
                  <a:latin typeface="Calibri"/>
                  <a:cs typeface="Calibri"/>
                </a:rPr>
                <a:t>Di</a:t>
              </a:r>
              <a:r>
                <a:rPr sz="2000" b="1" spc="-36" dirty="0">
                  <a:solidFill>
                    <a:srgbClr val="FF0000"/>
                  </a:solidFill>
                  <a:latin typeface="Calibri"/>
                  <a:cs typeface="Calibri"/>
                </a:rPr>
                <a:t>r</a:t>
              </a:r>
              <a:r>
                <a:rPr sz="2000" b="1" spc="-15" dirty="0">
                  <a:solidFill>
                    <a:srgbClr val="FF0000"/>
                  </a:solidFill>
                  <a:latin typeface="Calibri"/>
                  <a:cs typeface="Calibri"/>
                </a:rPr>
                <a:t>ect</a:t>
              </a:r>
              <a:endParaRPr sz="2000" dirty="0">
                <a:latin typeface="Calibri"/>
                <a:cs typeface="Calibri"/>
              </a:endParaRPr>
            </a:p>
            <a:p>
              <a:pPr marL="18345"/>
              <a:r>
                <a:rPr sz="2000" b="1" spc="-22" dirty="0">
                  <a:solidFill>
                    <a:srgbClr val="FF0000"/>
                  </a:solidFill>
                  <a:latin typeface="Calibri"/>
                  <a:cs typeface="Calibri"/>
                </a:rPr>
                <a:t>O</a:t>
              </a:r>
              <a:r>
                <a:rPr sz="2000" b="1" spc="-43" dirty="0">
                  <a:solidFill>
                    <a:srgbClr val="FF0000"/>
                  </a:solidFill>
                  <a:latin typeface="Calibri"/>
                  <a:cs typeface="Calibri"/>
                </a:rPr>
                <a:t>b</a:t>
              </a:r>
              <a:r>
                <a:rPr sz="2000" b="1" spc="-15" dirty="0">
                  <a:solidFill>
                    <a:srgbClr val="FF0000"/>
                  </a:solidFill>
                  <a:latin typeface="Calibri"/>
                  <a:cs typeface="Calibri"/>
                </a:rPr>
                <a:t>se</a:t>
              </a:r>
              <a:r>
                <a:rPr sz="2000" b="1" spc="-7" dirty="0">
                  <a:solidFill>
                    <a:srgbClr val="FF0000"/>
                  </a:solidFill>
                  <a:latin typeface="Calibri"/>
                  <a:cs typeface="Calibri"/>
                </a:rPr>
                <a:t>r</a:t>
              </a:r>
              <a:r>
                <a:rPr sz="2000" b="1" spc="-50" dirty="0">
                  <a:solidFill>
                    <a:srgbClr val="FF0000"/>
                  </a:solidFill>
                  <a:latin typeface="Calibri"/>
                  <a:cs typeface="Calibri"/>
                </a:rPr>
                <a:t>v</a:t>
              </a:r>
              <a:r>
                <a:rPr sz="2000" b="1" spc="-29" dirty="0">
                  <a:solidFill>
                    <a:srgbClr val="FF0000"/>
                  </a:solidFill>
                  <a:latin typeface="Calibri"/>
                  <a:cs typeface="Calibri"/>
                </a:rPr>
                <a:t>a</a:t>
              </a:r>
              <a:r>
                <a:rPr sz="2000" b="1" spc="-7" dirty="0">
                  <a:solidFill>
                    <a:srgbClr val="FF0000"/>
                  </a:solidFill>
                  <a:latin typeface="Calibri"/>
                  <a:cs typeface="Calibri"/>
                </a:rPr>
                <a:t>tio</a:t>
              </a:r>
              <a:r>
                <a:rPr sz="2000" b="1" spc="-15" dirty="0">
                  <a:solidFill>
                    <a:srgbClr val="FF0000"/>
                  </a:solidFill>
                  <a:latin typeface="Calibri"/>
                  <a:cs typeface="Calibri"/>
                </a:rPr>
                <a:t>n</a:t>
              </a:r>
              <a:endParaRPr sz="2000" dirty="0">
                <a:latin typeface="Calibri"/>
                <a:cs typeface="Calibri"/>
              </a:endParaRPr>
            </a:p>
          </p:txBody>
        </p:sp>
      </p:grpSp>
      <p:sp>
        <p:nvSpPr>
          <p:cNvPr id="15" name="Rounded Rectangle 14">
            <a:extLst>
              <a:ext uri="{FF2B5EF4-FFF2-40B4-BE49-F238E27FC236}">
                <a16:creationId xmlns:a16="http://schemas.microsoft.com/office/drawing/2014/main" id="{C22C2ECA-91FF-6A42-805B-0C556B17BB59}"/>
              </a:ext>
            </a:extLst>
          </p:cNvPr>
          <p:cNvSpPr/>
          <p:nvPr/>
        </p:nvSpPr>
        <p:spPr>
          <a:xfrm>
            <a:off x="0" y="757978"/>
            <a:ext cx="1218590" cy="1028895"/>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2800" b="1" dirty="0">
                <a:solidFill>
                  <a:srgbClr val="FFFFFF"/>
                </a:solidFill>
                <a:latin typeface="Arial"/>
                <a:ea typeface="Calibri"/>
                <a:cs typeface="Times New Roman"/>
              </a:rPr>
              <a:t>2.6</a:t>
            </a:r>
            <a:endParaRPr lang="en-SG" sz="1050" dirty="0">
              <a:solidFill>
                <a:prstClr val="white"/>
              </a:solidFill>
              <a:ea typeface="Calibri"/>
              <a:cs typeface="Times New Roman"/>
            </a:endParaRPr>
          </a:p>
        </p:txBody>
      </p:sp>
      <p:sp>
        <p:nvSpPr>
          <p:cNvPr id="16" name="Rounded Rectangle 15">
            <a:extLst>
              <a:ext uri="{FF2B5EF4-FFF2-40B4-BE49-F238E27FC236}">
                <a16:creationId xmlns:a16="http://schemas.microsoft.com/office/drawing/2014/main" id="{34B3058B-36FA-494F-AAF9-989E09D2E1F2}"/>
              </a:ext>
            </a:extLst>
          </p:cNvPr>
          <p:cNvSpPr/>
          <p:nvPr/>
        </p:nvSpPr>
        <p:spPr>
          <a:xfrm>
            <a:off x="1218590" y="757875"/>
            <a:ext cx="5656591" cy="1028968"/>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defTabSz="1239985">
              <a:defRPr/>
            </a:pPr>
            <a:r>
              <a:rPr lang="en-IN" sz="2000" kern="0" dirty="0">
                <a:solidFill>
                  <a:prstClr val="black"/>
                </a:solidFill>
                <a:ea typeface="Calibri"/>
                <a:cs typeface="Arial"/>
              </a:rPr>
              <a:t>Any mechanism in place to </a:t>
            </a:r>
            <a:r>
              <a:rPr lang="en-IN" sz="2000" b="1" kern="0" dirty="0">
                <a:solidFill>
                  <a:prstClr val="black"/>
                </a:solidFill>
                <a:ea typeface="Calibri"/>
                <a:cs typeface="Arial"/>
              </a:rPr>
              <a:t>collect </a:t>
            </a:r>
            <a:r>
              <a:rPr lang="en-IN" sz="2000" kern="0" dirty="0">
                <a:solidFill>
                  <a:prstClr val="black"/>
                </a:solidFill>
                <a:ea typeface="Calibri"/>
                <a:cs typeface="Arial"/>
              </a:rPr>
              <a:t>and</a:t>
            </a:r>
            <a:r>
              <a:rPr lang="en-IN" sz="2000" b="1" kern="0" dirty="0">
                <a:solidFill>
                  <a:prstClr val="black"/>
                </a:solidFill>
                <a:ea typeface="Calibri"/>
                <a:cs typeface="Arial"/>
              </a:rPr>
              <a:t> process/re-use Construction &amp; Demolition (C&amp;D) waste as per C&amp;D Waste Management Rule, 2016? </a:t>
            </a:r>
          </a:p>
        </p:txBody>
      </p:sp>
      <p:cxnSp>
        <p:nvCxnSpPr>
          <p:cNvPr id="17" name="Straight Connector 16">
            <a:extLst>
              <a:ext uri="{FF2B5EF4-FFF2-40B4-BE49-F238E27FC236}">
                <a16:creationId xmlns:a16="http://schemas.microsoft.com/office/drawing/2014/main" id="{8560B34C-BD47-456F-A8B5-C74E474288A1}"/>
              </a:ext>
            </a:extLst>
          </p:cNvPr>
          <p:cNvCxnSpPr/>
          <p:nvPr/>
        </p:nvCxnSpPr>
        <p:spPr>
          <a:xfrm>
            <a:off x="191852" y="9720212"/>
            <a:ext cx="106409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888A19CD-3C18-4CCF-9DF0-4BFE3BBA0D5D}"/>
              </a:ext>
            </a:extLst>
          </p:cNvPr>
          <p:cNvSpPr>
            <a:spLocks noGrp="1"/>
          </p:cNvSpPr>
          <p:nvPr>
            <p:ph type="sldNum" sz="quarter" idx="12"/>
          </p:nvPr>
        </p:nvSpPr>
        <p:spPr/>
        <p:txBody>
          <a:bodyPr/>
          <a:lstStyle/>
          <a:p>
            <a:fld id="{871FDAF4-F9BA-4E6E-AE28-9371978FF90C}" type="slidenum">
              <a:rPr lang="en-US" smtClean="0"/>
              <a:t>48</a:t>
            </a:fld>
            <a:endParaRPr lang="en-US"/>
          </a:p>
        </p:txBody>
      </p:sp>
    </p:spTree>
    <p:extLst>
      <p:ext uri="{BB962C8B-B14F-4D97-AF65-F5344CB8AC3E}">
        <p14:creationId xmlns:p14="http://schemas.microsoft.com/office/powerpoint/2010/main" val="9961731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962366"/>
            <a:ext cx="6858000" cy="863048"/>
          </a:xfrm>
          <a:prstGeom prst="rect">
            <a:avLst/>
          </a:prstGeom>
          <a:solidFill>
            <a:schemeClr val="bg1">
              <a:lumMod val="75000"/>
            </a:schemeClr>
          </a:solidFill>
        </p:spPr>
        <p:txBody>
          <a:bodyPr wrap="square" lIns="128117" tIns="64057" rIns="128117" bIns="64057" rtlCol="0">
            <a:noAutofit/>
          </a:bodyPr>
          <a:lstStyle/>
          <a:p>
            <a:pPr defTabSz="660021">
              <a:lnSpc>
                <a:spcPct val="107000"/>
              </a:lnSpc>
              <a:spcAft>
                <a:spcPts val="1233"/>
              </a:spcAft>
            </a:pPr>
            <a:r>
              <a:rPr lang="en-US" sz="1400" dirty="0">
                <a:solidFill>
                  <a:srgbClr val="000000"/>
                </a:solidFill>
                <a:ea typeface="ＭＳ 明朝"/>
                <a:cs typeface="Mangal"/>
              </a:rPr>
              <a:t>   City has to make sure that waste once collected should be processed. Only process rejects  should go to the sanitary landfill.  Unprocessed waste should only be sent to the sanitary landfill if city doesn’t have processing capacity matching the total wet/dry waste collected.</a:t>
            </a:r>
            <a:endParaRPr lang="en-SG" sz="200" b="1" dirty="0">
              <a:solidFill>
                <a:srgbClr val="FF0000"/>
              </a:solidFill>
              <a:ea typeface="Calibri"/>
              <a:cs typeface="Times New Roman"/>
            </a:endParaRPr>
          </a:p>
        </p:txBody>
      </p:sp>
      <p:sp>
        <p:nvSpPr>
          <p:cNvPr id="11" name="Rounded Rectangle 10"/>
          <p:cNvSpPr/>
          <p:nvPr/>
        </p:nvSpPr>
        <p:spPr>
          <a:xfrm>
            <a:off x="0" y="868727"/>
            <a:ext cx="1277257" cy="106674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4800" b="1" dirty="0">
                <a:solidFill>
                  <a:srgbClr val="FFFFFF"/>
                </a:solidFill>
                <a:latin typeface="Arial"/>
                <a:ea typeface="Calibri"/>
                <a:cs typeface="Times New Roman"/>
              </a:rPr>
              <a:t>2.7</a:t>
            </a:r>
            <a:endParaRPr lang="en-SG" sz="1400" dirty="0">
              <a:solidFill>
                <a:prstClr val="white"/>
              </a:solidFill>
              <a:ea typeface="Calibri"/>
              <a:cs typeface="Times New Roman"/>
            </a:endParaRPr>
          </a:p>
        </p:txBody>
      </p:sp>
      <p:sp>
        <p:nvSpPr>
          <p:cNvPr id="12" name="Rounded Rectangle 11"/>
          <p:cNvSpPr/>
          <p:nvPr/>
        </p:nvSpPr>
        <p:spPr>
          <a:xfrm>
            <a:off x="1277257" y="820171"/>
            <a:ext cx="4063999" cy="1152996"/>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2000" b="1" dirty="0">
                <a:solidFill>
                  <a:srgbClr val="000000"/>
                </a:solidFill>
                <a:ea typeface="Times New Roman"/>
                <a:cs typeface="Arial"/>
              </a:rPr>
              <a:t>Percent (%) of total waste collected (process rejects/unprocessed) going to the sanitary landfill</a:t>
            </a:r>
            <a:endParaRPr lang="en-SG" sz="2000" b="1" dirty="0">
              <a:solidFill>
                <a:prstClr val="white"/>
              </a:solidFill>
              <a:ea typeface="Times New Roman"/>
              <a:cs typeface="Mangal"/>
            </a:endParaRPr>
          </a:p>
        </p:txBody>
      </p:sp>
      <p:sp>
        <p:nvSpPr>
          <p:cNvPr id="13" name="Rounded Rectangle 12"/>
          <p:cNvSpPr/>
          <p:nvPr/>
        </p:nvSpPr>
        <p:spPr>
          <a:xfrm>
            <a:off x="5341256" y="861774"/>
            <a:ext cx="1547527" cy="1133822"/>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b="1" dirty="0">
                <a:solidFill>
                  <a:srgbClr val="FFFFFF"/>
                </a:solidFill>
                <a:latin typeface="Arial"/>
                <a:ea typeface="Calibri"/>
                <a:cs typeface="Times New Roman"/>
              </a:rPr>
              <a:t>Marks</a:t>
            </a:r>
          </a:p>
          <a:p>
            <a:pPr algn="ctr">
              <a:lnSpc>
                <a:spcPct val="107000"/>
              </a:lnSpc>
            </a:pPr>
            <a:r>
              <a:rPr lang="en-US" b="1" dirty="0">
                <a:solidFill>
                  <a:srgbClr val="FFFFFF"/>
                </a:solidFill>
                <a:latin typeface="Arial"/>
                <a:ea typeface="Calibri"/>
                <a:cs typeface="Times New Roman"/>
              </a:rPr>
              <a:t>100</a:t>
            </a:r>
          </a:p>
          <a:p>
            <a:pPr algn="ctr">
              <a:lnSpc>
                <a:spcPct val="107000"/>
              </a:lnSpc>
            </a:pPr>
            <a:r>
              <a:rPr lang="en-US" dirty="0">
                <a:solidFill>
                  <a:srgbClr val="FFFFFF"/>
                </a:solidFill>
                <a:latin typeface="Arial"/>
                <a:ea typeface="Calibri"/>
                <a:cs typeface="Times New Roman"/>
              </a:rPr>
              <a:t>(80+20)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3701517741"/>
              </p:ext>
            </p:extLst>
          </p:nvPr>
        </p:nvGraphicFramePr>
        <p:xfrm>
          <a:off x="0" y="2848159"/>
          <a:ext cx="6858000" cy="1486864"/>
        </p:xfrm>
        <a:graphic>
          <a:graphicData uri="http://schemas.openxmlformats.org/drawingml/2006/table">
            <a:tbl>
              <a:tblPr firstRow="1" bandRow="1">
                <a:tableStyleId>{FABFCF23-3B69-468F-B69F-88F6DE6A72F2}</a:tableStyleId>
              </a:tblPr>
              <a:tblGrid>
                <a:gridCol w="5362485">
                  <a:extLst>
                    <a:ext uri="{9D8B030D-6E8A-4147-A177-3AD203B41FA5}">
                      <a16:colId xmlns:a16="http://schemas.microsoft.com/office/drawing/2014/main" val="20000"/>
                    </a:ext>
                  </a:extLst>
                </a:gridCol>
                <a:gridCol w="1495515">
                  <a:extLst>
                    <a:ext uri="{9D8B030D-6E8A-4147-A177-3AD203B41FA5}">
                      <a16:colId xmlns:a16="http://schemas.microsoft.com/office/drawing/2014/main" val="20001"/>
                    </a:ext>
                  </a:extLst>
                </a:gridCol>
              </a:tblGrid>
              <a:tr h="371716">
                <a:tc>
                  <a:txBody>
                    <a:bodyPr/>
                    <a:lstStyle/>
                    <a:p>
                      <a:r>
                        <a:rPr lang="en-US" sz="1300" dirty="0"/>
                        <a:t>Scheme of Marking</a:t>
                      </a:r>
                    </a:p>
                  </a:txBody>
                  <a:tcPr marL="124094" marR="124094" marT="62046" marB="62046">
                    <a:lnR w="12700" cap="flat" cmpd="sng" algn="ctr">
                      <a:solidFill>
                        <a:schemeClr val="tx1"/>
                      </a:solidFill>
                      <a:prstDash val="solid"/>
                      <a:round/>
                      <a:headEnd type="none" w="med" len="med"/>
                      <a:tailEnd type="none" w="med" len="med"/>
                    </a:lnR>
                  </a:tcPr>
                </a:tc>
                <a:tc>
                  <a:txBody>
                    <a:bodyPr/>
                    <a:lstStyle/>
                    <a:p>
                      <a:r>
                        <a:rPr lang="en-US" sz="1300" dirty="0"/>
                        <a:t>Marks</a:t>
                      </a:r>
                    </a:p>
                  </a:txBody>
                  <a:tcPr marL="124094" marR="124094" marT="62046" marB="62046">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1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err="1">
                          <a:solidFill>
                            <a:schemeClr val="tx1"/>
                          </a:solidFill>
                          <a:effectLst/>
                          <a:latin typeface="+mn-lt"/>
                          <a:ea typeface="+mn-ea"/>
                          <a:cs typeface="Arial" panose="020B0604020202020204" pitchFamily="34" charset="0"/>
                        </a:rPr>
                        <a:t>Upto</a:t>
                      </a:r>
                      <a:r>
                        <a:rPr lang="en-US" sz="1300" b="0" kern="1200" dirty="0">
                          <a:solidFill>
                            <a:schemeClr val="tx1"/>
                          </a:solidFill>
                          <a:effectLst/>
                          <a:latin typeface="+mn-lt"/>
                          <a:ea typeface="+mn-ea"/>
                          <a:cs typeface="Arial" panose="020B0604020202020204" pitchFamily="34" charset="0"/>
                        </a:rPr>
                        <a:t> 10% process rejects  if any</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algn="ctr"/>
                      <a:r>
                        <a:rPr lang="en-US" sz="1300" dirty="0">
                          <a:latin typeface="+mn-lt"/>
                        </a:rPr>
                        <a:t>80</a:t>
                      </a:r>
                    </a:p>
                  </a:txBody>
                  <a:tcPr marL="124094" marR="124094" marT="62046" marB="62046">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171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0" kern="1200" dirty="0">
                          <a:solidFill>
                            <a:schemeClr val="tx1"/>
                          </a:solidFill>
                          <a:effectLst/>
                          <a:latin typeface="+mn-lt"/>
                          <a:ea typeface="+mn-ea"/>
                          <a:cs typeface="Arial" panose="020B0604020202020204" pitchFamily="34" charset="0"/>
                        </a:rPr>
                        <a:t>11% - 15% (including processing rejects/unprocessed waste)</a:t>
                      </a:r>
                    </a:p>
                  </a:txBody>
                  <a:tcPr marL="124094" marR="124094" marT="62046" marB="62046">
                    <a:lnR w="12700" cap="flat" cmpd="sng" algn="ctr">
                      <a:solidFill>
                        <a:schemeClr val="tx1"/>
                      </a:solidFill>
                      <a:prstDash val="solid"/>
                      <a:round/>
                      <a:headEnd type="none" w="med" len="med"/>
                      <a:tailEnd type="none" w="med" len="med"/>
                    </a:lnR>
                  </a:tcPr>
                </a:tc>
                <a:tc>
                  <a:txBody>
                    <a:bodyPr/>
                    <a:lstStyle/>
                    <a:p>
                      <a:pPr algn="ctr"/>
                      <a:r>
                        <a:rPr lang="en-US" sz="1300" dirty="0">
                          <a:latin typeface="+mn-lt"/>
                        </a:rPr>
                        <a:t>60</a:t>
                      </a:r>
                    </a:p>
                  </a:txBody>
                  <a:tcPr marL="124094" marR="124094" marT="62046" marB="62046">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1716">
                <a:tc>
                  <a:txBody>
                    <a:bodyPr/>
                    <a:lstStyle/>
                    <a:p>
                      <a:r>
                        <a:rPr lang="en-US" sz="1300" dirty="0">
                          <a:latin typeface="+mn-lt"/>
                        </a:rPr>
                        <a:t>16% - 20% </a:t>
                      </a:r>
                      <a:r>
                        <a:rPr lang="en-US" sz="1300" b="0" kern="1200" dirty="0">
                          <a:solidFill>
                            <a:schemeClr val="tx1"/>
                          </a:solidFill>
                          <a:effectLst/>
                          <a:latin typeface="+mn-lt"/>
                          <a:ea typeface="+mn-ea"/>
                          <a:cs typeface="Arial" panose="020B0604020202020204" pitchFamily="34" charset="0"/>
                        </a:rPr>
                        <a:t>(including processing rejects/unprocessed waste)</a:t>
                      </a:r>
                      <a:endParaRPr lang="en-US" sz="1300" dirty="0">
                        <a:latin typeface="+mn-lt"/>
                      </a:endParaRPr>
                    </a:p>
                  </a:txBody>
                  <a:tcPr marL="124094" marR="124094" marT="62046" marB="62046">
                    <a:lnR w="12700" cap="flat" cmpd="sng" algn="ctr">
                      <a:solidFill>
                        <a:schemeClr val="tx1"/>
                      </a:solidFill>
                      <a:prstDash val="solid"/>
                      <a:round/>
                      <a:headEnd type="none" w="med" len="med"/>
                      <a:tailEnd type="none" w="med" len="med"/>
                    </a:lnR>
                  </a:tcPr>
                </a:tc>
                <a:tc>
                  <a:txBody>
                    <a:bodyPr/>
                    <a:lstStyle/>
                    <a:p>
                      <a:pPr algn="ctr"/>
                      <a:r>
                        <a:rPr lang="en-US" sz="1300" dirty="0">
                          <a:latin typeface="+mn-lt"/>
                        </a:rPr>
                        <a:t>40</a:t>
                      </a:r>
                    </a:p>
                  </a:txBody>
                  <a:tcPr marL="124094" marR="124094" marT="62046" marB="62046">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pic>
        <p:nvPicPr>
          <p:cNvPr id="6" name="Picture 5">
            <a:extLst>
              <a:ext uri="{FF2B5EF4-FFF2-40B4-BE49-F238E27FC236}">
                <a16:creationId xmlns:a16="http://schemas.microsoft.com/office/drawing/2014/main" id="{5A03389B-D284-0642-BB3B-5052C91C57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082192"/>
            <a:ext cx="6857999" cy="3487083"/>
          </a:xfrm>
          <a:prstGeom prst="rect">
            <a:avLst/>
          </a:prstGeom>
          <a:effectLst>
            <a:softEdge rad="76200"/>
          </a:effectLst>
        </p:spPr>
      </p:pic>
      <p:graphicFrame>
        <p:nvGraphicFramePr>
          <p:cNvPr id="8" name="Table 7">
            <a:extLst>
              <a:ext uri="{FF2B5EF4-FFF2-40B4-BE49-F238E27FC236}">
                <a16:creationId xmlns:a16="http://schemas.microsoft.com/office/drawing/2014/main" id="{96727959-8BDA-F849-8EA3-485506DCA0B0}"/>
              </a:ext>
            </a:extLst>
          </p:cNvPr>
          <p:cNvGraphicFramePr>
            <a:graphicFrameLocks noGrp="1"/>
          </p:cNvGraphicFramePr>
          <p:nvPr>
            <p:extLst>
              <p:ext uri="{D42A27DB-BD31-4B8C-83A1-F6EECF244321}">
                <p14:modId xmlns:p14="http://schemas.microsoft.com/office/powerpoint/2010/main" val="3661109857"/>
              </p:ext>
            </p:extLst>
          </p:nvPr>
        </p:nvGraphicFramePr>
        <p:xfrm>
          <a:off x="-24064" y="4431279"/>
          <a:ext cx="6888784" cy="596341"/>
        </p:xfrm>
        <a:graphic>
          <a:graphicData uri="http://schemas.openxmlformats.org/drawingml/2006/table">
            <a:tbl>
              <a:tblPr firstRow="1" bandRow="1">
                <a:tableStyleId>{FABFCF23-3B69-468F-B69F-88F6DE6A72F2}</a:tableStyleId>
              </a:tblPr>
              <a:tblGrid>
                <a:gridCol w="5370174">
                  <a:extLst>
                    <a:ext uri="{9D8B030D-6E8A-4147-A177-3AD203B41FA5}">
                      <a16:colId xmlns:a16="http://schemas.microsoft.com/office/drawing/2014/main" val="2267837347"/>
                    </a:ext>
                  </a:extLst>
                </a:gridCol>
                <a:gridCol w="1518610">
                  <a:extLst>
                    <a:ext uri="{9D8B030D-6E8A-4147-A177-3AD203B41FA5}">
                      <a16:colId xmlns:a16="http://schemas.microsoft.com/office/drawing/2014/main" val="2096343318"/>
                    </a:ext>
                  </a:extLst>
                </a:gridCol>
              </a:tblGrid>
              <a:tr h="596341">
                <a:tc>
                  <a:txBody>
                    <a:bodyPr/>
                    <a:lstStyle/>
                    <a:p>
                      <a:r>
                        <a:rPr lang="en-US" sz="1300" b="0" dirty="0">
                          <a:solidFill>
                            <a:srgbClr val="FFFF00"/>
                          </a:solidFill>
                        </a:rPr>
                        <a:t>Weekly Log Book </a:t>
                      </a:r>
                      <a:r>
                        <a:rPr lang="en-US" sz="1300" b="0" dirty="0">
                          <a:solidFill>
                            <a:schemeClr val="bg1"/>
                          </a:solidFill>
                        </a:rPr>
                        <a:t>for receiving waste at the Sanitary Landfill</a:t>
                      </a:r>
                      <a:r>
                        <a:rPr lang="en-US" sz="1300" b="0" dirty="0">
                          <a:solidFill>
                            <a:schemeClr val="accent4"/>
                          </a:solidFill>
                        </a:rPr>
                        <a:t> </a:t>
                      </a:r>
                      <a:r>
                        <a:rPr lang="en-US" sz="1300" b="0" dirty="0">
                          <a:solidFill>
                            <a:schemeClr val="bg1"/>
                          </a:solidFill>
                        </a:rPr>
                        <a:t>digitally maintained (e.g. excel file) by ULB are linked with </a:t>
                      </a:r>
                      <a:r>
                        <a:rPr lang="en-US" sz="1300" b="0" dirty="0">
                          <a:solidFill>
                            <a:srgbClr val="FFFF00"/>
                          </a:solidFill>
                        </a:rPr>
                        <a:t>SBM portal </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300" b="0" dirty="0">
                        <a:solidFill>
                          <a:schemeClr val="bg1"/>
                        </a:solidFill>
                      </a:endParaRPr>
                    </a:p>
                    <a:p>
                      <a:pPr algn="ctr"/>
                      <a:r>
                        <a:rPr lang="en-US" sz="1300" b="0" dirty="0">
                          <a:solidFill>
                            <a:schemeClr val="bg1"/>
                          </a:solidFill>
                        </a:rPr>
                        <a:t>20</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10" name="Rectangle 9">
            <a:extLst>
              <a:ext uri="{FF2B5EF4-FFF2-40B4-BE49-F238E27FC236}">
                <a16:creationId xmlns:a16="http://schemas.microsoft.com/office/drawing/2014/main" id="{96FBC1DC-20BB-8A47-904E-8222209381EB}"/>
              </a:ext>
            </a:extLst>
          </p:cNvPr>
          <p:cNvSpPr/>
          <p:nvPr/>
        </p:nvSpPr>
        <p:spPr>
          <a:xfrm>
            <a:off x="-1" y="8569275"/>
            <a:ext cx="6858001" cy="76723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a:solidFill>
                  <a:srgbClr val="FFFF00"/>
                </a:solidFill>
                <a:ea typeface="Calibri"/>
                <a:cs typeface="Arial"/>
              </a:rPr>
              <a:t>Geo coordinates </a:t>
            </a:r>
            <a:r>
              <a:rPr lang="en-US" sz="1400" dirty="0">
                <a:solidFill>
                  <a:schemeClr val="bg1"/>
                </a:solidFill>
                <a:ea typeface="Calibri"/>
                <a:cs typeface="Arial"/>
              </a:rPr>
              <a:t>(GIS details) </a:t>
            </a:r>
            <a:r>
              <a:rPr lang="en-SG" sz="1400" dirty="0">
                <a:solidFill>
                  <a:srgbClr val="FFFF00"/>
                </a:solidFill>
                <a:ea typeface="Times New Roman"/>
                <a:cs typeface="Mangal"/>
              </a:rPr>
              <a:t>in terms of ULB boundaries, ward number, ward boundaries, landmark</a:t>
            </a:r>
            <a:r>
              <a:rPr lang="en-SG" sz="1400" dirty="0">
                <a:solidFill>
                  <a:srgbClr val="FFC000"/>
                </a:solidFill>
                <a:ea typeface="Times New Roman"/>
                <a:cs typeface="Mangal"/>
              </a:rPr>
              <a:t> </a:t>
            </a:r>
            <a:r>
              <a:rPr lang="en-SG" sz="1400" dirty="0">
                <a:solidFill>
                  <a:srgbClr val="FFFF00"/>
                </a:solidFill>
                <a:ea typeface="Times New Roman"/>
                <a:cs typeface="Mangal"/>
              </a:rPr>
              <a:t>etc </a:t>
            </a:r>
            <a:r>
              <a:rPr lang="en-US" sz="1400" dirty="0">
                <a:solidFill>
                  <a:schemeClr val="bg1"/>
                </a:solidFill>
                <a:ea typeface="Calibri"/>
                <a:cs typeface="Arial"/>
              </a:rPr>
              <a:t>of all Sanitary Landfills to be mapped and updated on SBM portal as per the prescribed details (to be given by </a:t>
            </a:r>
            <a:r>
              <a:rPr lang="en-US" sz="1400" dirty="0" err="1">
                <a:solidFill>
                  <a:schemeClr val="bg1"/>
                </a:solidFill>
                <a:ea typeface="Calibri"/>
                <a:cs typeface="Arial"/>
              </a:rPr>
              <a:t>MoHUA</a:t>
            </a:r>
            <a:r>
              <a:rPr lang="en-US" sz="1400" dirty="0">
                <a:solidFill>
                  <a:schemeClr val="bg1"/>
                </a:solidFill>
                <a:ea typeface="Calibri"/>
                <a:cs typeface="Arial"/>
              </a:rPr>
              <a:t>) </a:t>
            </a:r>
            <a:r>
              <a:rPr lang="en-US" sz="1400" dirty="0">
                <a:solidFill>
                  <a:srgbClr val="FFFF00"/>
                </a:solidFill>
                <a:ea typeface="Calibri"/>
                <a:cs typeface="Arial"/>
              </a:rPr>
              <a:t>to qualify for marks</a:t>
            </a:r>
            <a:endParaRPr lang="en-US" sz="1400" dirty="0">
              <a:solidFill>
                <a:srgbClr val="FFFF00"/>
              </a:solidFill>
            </a:endParaRPr>
          </a:p>
        </p:txBody>
      </p:sp>
      <p:sp>
        <p:nvSpPr>
          <p:cNvPr id="15" name="Bevel 14">
            <a:extLst>
              <a:ext uri="{FF2B5EF4-FFF2-40B4-BE49-F238E27FC236}">
                <a16:creationId xmlns:a16="http://schemas.microsoft.com/office/drawing/2014/main" id="{079B5CAD-A29A-9B42-979C-AFD1BECF93DA}"/>
              </a:ext>
            </a:extLst>
          </p:cNvPr>
          <p:cNvSpPr/>
          <p:nvPr/>
        </p:nvSpPr>
        <p:spPr>
          <a:xfrm>
            <a:off x="1604518" y="114193"/>
            <a:ext cx="3358677" cy="619341"/>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Clean Air: Strengthening linkages with </a:t>
            </a:r>
            <a:r>
              <a:rPr lang="en-US" sz="1200" b="1" dirty="0">
                <a:solidFill>
                  <a:schemeClr val="tx1"/>
                </a:solidFill>
              </a:rPr>
              <a:t>National Priorities</a:t>
            </a:r>
          </a:p>
        </p:txBody>
      </p:sp>
      <p:sp>
        <p:nvSpPr>
          <p:cNvPr id="3" name="Slide Number Placeholder 2">
            <a:extLst>
              <a:ext uri="{FF2B5EF4-FFF2-40B4-BE49-F238E27FC236}">
                <a16:creationId xmlns:a16="http://schemas.microsoft.com/office/drawing/2014/main" id="{E17E6E05-A764-428A-B0DC-3F84FAF6005D}"/>
              </a:ext>
            </a:extLst>
          </p:cNvPr>
          <p:cNvSpPr>
            <a:spLocks noGrp="1"/>
          </p:cNvSpPr>
          <p:nvPr>
            <p:ph type="sldNum" sz="quarter" idx="12"/>
          </p:nvPr>
        </p:nvSpPr>
        <p:spPr/>
        <p:txBody>
          <a:bodyPr/>
          <a:lstStyle/>
          <a:p>
            <a:fld id="{871FDAF4-F9BA-4E6E-AE28-9371978FF90C}" type="slidenum">
              <a:rPr lang="en-US" smtClean="0"/>
              <a:t>49</a:t>
            </a:fld>
            <a:endParaRPr lang="en-US"/>
          </a:p>
        </p:txBody>
      </p:sp>
    </p:spTree>
    <p:extLst>
      <p:ext uri="{BB962C8B-B14F-4D97-AF65-F5344CB8AC3E}">
        <p14:creationId xmlns:p14="http://schemas.microsoft.com/office/powerpoint/2010/main" val="574943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6016638" y="2486"/>
          <a:ext cx="2292" cy="2292"/>
        </p:xfrm>
        <a:graphic>
          <a:graphicData uri="http://schemas.openxmlformats.org/presentationml/2006/ole">
            <mc:AlternateContent xmlns:mc="http://schemas.openxmlformats.org/markup-compatibility/2006">
              <mc:Choice xmlns:v="urn:schemas-microsoft-com:vml" Requires="v">
                <p:oleObj spid="_x0000_s2052"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6016638" y="2486"/>
                        <a:ext cx="2292" cy="2292"/>
                      </a:xfrm>
                      <a:prstGeom prst="rect">
                        <a:avLst/>
                      </a:prstGeom>
                    </p:spPr>
                  </p:pic>
                </p:oleObj>
              </mc:Fallback>
            </mc:AlternateContent>
          </a:graphicData>
        </a:graphic>
      </p:graphicFrame>
      <p:sp>
        <p:nvSpPr>
          <p:cNvPr id="13" name="Title 4"/>
          <p:cNvSpPr txBox="1">
            <a:spLocks/>
          </p:cNvSpPr>
          <p:nvPr/>
        </p:nvSpPr>
        <p:spPr>
          <a:xfrm>
            <a:off x="-4434216" y="5982981"/>
            <a:ext cx="8433301" cy="1181654"/>
          </a:xfrm>
          <a:prstGeom prst="rect">
            <a:avLst/>
          </a:prstGeom>
        </p:spPr>
        <p:txBody>
          <a:bodyPr lIns="0" tIns="0" rIns="0" bIns="0" anchor="ctr"/>
          <a:lstStyle>
            <a:lvl1pPr algn="l" defTabSz="914400" rtl="0" eaLnBrk="1" latinLnBrk="0" hangingPunct="1">
              <a:lnSpc>
                <a:spcPct val="70000"/>
              </a:lnSpc>
              <a:spcBef>
                <a:spcPct val="0"/>
              </a:spcBef>
              <a:buNone/>
              <a:defRPr sz="11000" kern="1200">
                <a:solidFill>
                  <a:schemeClr val="bg1"/>
                </a:solidFill>
                <a:latin typeface="KPMG Extralight" panose="020B0303030202040204" pitchFamily="34" charset="0"/>
                <a:ea typeface="+mj-ea"/>
                <a:cs typeface="+mj-cs"/>
              </a:defRPr>
            </a:lvl1pPr>
          </a:lstStyle>
          <a:p>
            <a:pPr defTabSz="1163903">
              <a:defRPr/>
            </a:pPr>
            <a:endParaRPr lang="en-US" sz="6933" dirty="0">
              <a:solidFill>
                <a:srgbClr val="00B050"/>
              </a:solidFill>
              <a:latin typeface="Univers for KPMG" panose="020B0603020202020204" pitchFamily="34" charset="0"/>
            </a:endParaRPr>
          </a:p>
        </p:txBody>
      </p:sp>
      <p:sp>
        <p:nvSpPr>
          <p:cNvPr id="14" name="TextBox 13">
            <a:extLst>
              <a:ext uri="{FF2B5EF4-FFF2-40B4-BE49-F238E27FC236}">
                <a16:creationId xmlns:a16="http://schemas.microsoft.com/office/drawing/2014/main" id="{C9E151BA-3FAB-430D-8EE4-24A9125E1E2B}"/>
              </a:ext>
            </a:extLst>
          </p:cNvPr>
          <p:cNvSpPr txBox="1"/>
          <p:nvPr/>
        </p:nvSpPr>
        <p:spPr>
          <a:xfrm>
            <a:off x="0" y="4369201"/>
            <a:ext cx="6858000" cy="1159228"/>
          </a:xfrm>
          <a:prstGeom prst="rect">
            <a:avLst/>
          </a:prstGeom>
          <a:solidFill>
            <a:schemeClr val="accent1">
              <a:lumMod val="40000"/>
              <a:lumOff val="60000"/>
            </a:schemeClr>
          </a:solidFill>
        </p:spPr>
        <p:txBody>
          <a:bodyPr wrap="square" rtlCol="0">
            <a:spAutoFit/>
          </a:bodyPr>
          <a:lstStyle/>
          <a:p>
            <a:pPr algn="ctr" defTabSz="1320816">
              <a:defRPr/>
            </a:pPr>
            <a:r>
              <a:rPr lang="en-US" sz="6933" b="1" dirty="0">
                <a:cs typeface="APPLE CHANCERY" panose="03020702040506060504" pitchFamily="66" charset="-79"/>
              </a:rPr>
              <a:t>Methodology</a:t>
            </a:r>
          </a:p>
        </p:txBody>
      </p:sp>
      <p:pic>
        <p:nvPicPr>
          <p:cNvPr id="12" name="Picture 11" descr="Text&#10;&#10;Description automatically generated">
            <a:extLst>
              <a:ext uri="{FF2B5EF4-FFF2-40B4-BE49-F238E27FC236}">
                <a16:creationId xmlns:a16="http://schemas.microsoft.com/office/drawing/2014/main" id="{9F9EE247-C7B3-4168-B633-88E41334DA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1669" y="50800"/>
            <a:ext cx="1714662" cy="767979"/>
          </a:xfrm>
          <a:prstGeom prst="rect">
            <a:avLst/>
          </a:prstGeom>
        </p:spPr>
      </p:pic>
      <p:sp>
        <p:nvSpPr>
          <p:cNvPr id="2" name="Rectangle 1">
            <a:extLst>
              <a:ext uri="{FF2B5EF4-FFF2-40B4-BE49-F238E27FC236}">
                <a16:creationId xmlns:a16="http://schemas.microsoft.com/office/drawing/2014/main" id="{F74BE990-7F60-4B2E-ADC9-A0109D021CCD}"/>
              </a:ext>
            </a:extLst>
          </p:cNvPr>
          <p:cNvSpPr/>
          <p:nvPr/>
        </p:nvSpPr>
        <p:spPr>
          <a:xfrm>
            <a:off x="4965700" y="18679"/>
            <a:ext cx="762000" cy="1181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8" name="Slide Number Placeholder 6">
            <a:extLst>
              <a:ext uri="{FF2B5EF4-FFF2-40B4-BE49-F238E27FC236}">
                <a16:creationId xmlns:a16="http://schemas.microsoft.com/office/drawing/2014/main" id="{E13AC611-BA63-43E1-8215-A638981E114D}"/>
              </a:ext>
            </a:extLst>
          </p:cNvPr>
          <p:cNvSpPr txBox="1">
            <a:spLocks/>
          </p:cNvSpPr>
          <p:nvPr/>
        </p:nvSpPr>
        <p:spPr>
          <a:xfrm>
            <a:off x="4843463" y="9181397"/>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5</a:t>
            </a:r>
          </a:p>
        </p:txBody>
      </p:sp>
    </p:spTree>
    <p:extLst>
      <p:ext uri="{BB962C8B-B14F-4D97-AF65-F5344CB8AC3E}">
        <p14:creationId xmlns:p14="http://schemas.microsoft.com/office/powerpoint/2010/main" val="1639472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8C94AC1-B0D9-48EA-9AC3-DD2AC5C6F29C}"/>
              </a:ext>
            </a:extLst>
          </p:cNvPr>
          <p:cNvGrpSpPr/>
          <p:nvPr/>
        </p:nvGrpSpPr>
        <p:grpSpPr>
          <a:xfrm>
            <a:off x="125212" y="4574852"/>
            <a:ext cx="1973922" cy="3292877"/>
            <a:chOff x="-5937820" y="5530056"/>
            <a:chExt cx="2388445" cy="2756068"/>
          </a:xfrm>
        </p:grpSpPr>
        <p:sp>
          <p:nvSpPr>
            <p:cNvPr id="2" name="object 6">
              <a:extLst>
                <a:ext uri="{FF2B5EF4-FFF2-40B4-BE49-F238E27FC236}">
                  <a16:creationId xmlns:a16="http://schemas.microsoft.com/office/drawing/2014/main" id="{7311F8B8-D8E9-2449-AFEE-4CF5C51F1EA8}"/>
                </a:ext>
              </a:extLst>
            </p:cNvPr>
            <p:cNvSpPr/>
            <p:nvPr/>
          </p:nvSpPr>
          <p:spPr>
            <a:xfrm>
              <a:off x="-5937820" y="5530056"/>
              <a:ext cx="2388445" cy="2756068"/>
            </a:xfrm>
            <a:custGeom>
              <a:avLst/>
              <a:gdLst/>
              <a:ahLst/>
              <a:cxnLst/>
              <a:rect l="l" t="t" r="r" b="b"/>
              <a:pathLst>
                <a:path w="1653539" h="1908048">
                  <a:moveTo>
                    <a:pt x="1377950" y="0"/>
                  </a:moveTo>
                  <a:lnTo>
                    <a:pt x="275590" y="0"/>
                  </a:lnTo>
                  <a:lnTo>
                    <a:pt x="252988" y="913"/>
                  </a:lnTo>
                  <a:lnTo>
                    <a:pt x="209364" y="8012"/>
                  </a:lnTo>
                  <a:lnTo>
                    <a:pt x="168321" y="21665"/>
                  </a:lnTo>
                  <a:lnTo>
                    <a:pt x="130424" y="41303"/>
                  </a:lnTo>
                  <a:lnTo>
                    <a:pt x="96241" y="66358"/>
                  </a:lnTo>
                  <a:lnTo>
                    <a:pt x="66341" y="96262"/>
                  </a:lnTo>
                  <a:lnTo>
                    <a:pt x="41291" y="130446"/>
                  </a:lnTo>
                  <a:lnTo>
                    <a:pt x="21658" y="168342"/>
                  </a:lnTo>
                  <a:lnTo>
                    <a:pt x="8009" y="209381"/>
                  </a:lnTo>
                  <a:lnTo>
                    <a:pt x="913" y="252995"/>
                  </a:lnTo>
                  <a:lnTo>
                    <a:pt x="0" y="275589"/>
                  </a:lnTo>
                  <a:lnTo>
                    <a:pt x="0" y="1632458"/>
                  </a:lnTo>
                  <a:lnTo>
                    <a:pt x="3607" y="1677158"/>
                  </a:lnTo>
                  <a:lnTo>
                    <a:pt x="14050" y="1719562"/>
                  </a:lnTo>
                  <a:lnTo>
                    <a:pt x="30762" y="1759104"/>
                  </a:lnTo>
                  <a:lnTo>
                    <a:pt x="53175" y="1795214"/>
                  </a:lnTo>
                  <a:lnTo>
                    <a:pt x="80721" y="1827326"/>
                  </a:lnTo>
                  <a:lnTo>
                    <a:pt x="112833" y="1854872"/>
                  </a:lnTo>
                  <a:lnTo>
                    <a:pt x="148943" y="1877285"/>
                  </a:lnTo>
                  <a:lnTo>
                    <a:pt x="188485" y="1893997"/>
                  </a:lnTo>
                  <a:lnTo>
                    <a:pt x="230889" y="1904440"/>
                  </a:lnTo>
                  <a:lnTo>
                    <a:pt x="275590" y="1908047"/>
                  </a:lnTo>
                  <a:lnTo>
                    <a:pt x="1377950" y="1908047"/>
                  </a:lnTo>
                  <a:lnTo>
                    <a:pt x="1422637" y="1904440"/>
                  </a:lnTo>
                  <a:lnTo>
                    <a:pt x="1465035" y="1893997"/>
                  </a:lnTo>
                  <a:lnTo>
                    <a:pt x="1504573" y="1877285"/>
                  </a:lnTo>
                  <a:lnTo>
                    <a:pt x="1540684" y="1854872"/>
                  </a:lnTo>
                  <a:lnTo>
                    <a:pt x="1572799" y="1827326"/>
                  </a:lnTo>
                  <a:lnTo>
                    <a:pt x="1600350" y="1795214"/>
                  </a:lnTo>
                  <a:lnTo>
                    <a:pt x="1622768" y="1759104"/>
                  </a:lnTo>
                  <a:lnTo>
                    <a:pt x="1639484" y="1719562"/>
                  </a:lnTo>
                  <a:lnTo>
                    <a:pt x="1649931" y="1677158"/>
                  </a:lnTo>
                  <a:lnTo>
                    <a:pt x="1653539" y="1632458"/>
                  </a:lnTo>
                  <a:lnTo>
                    <a:pt x="1653539" y="275589"/>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pPr algn="ctr"/>
              <a:endParaRPr sz="1600" dirty="0"/>
            </a:p>
          </p:txBody>
        </p:sp>
        <p:sp>
          <p:nvSpPr>
            <p:cNvPr id="3" name="object 7">
              <a:extLst>
                <a:ext uri="{FF2B5EF4-FFF2-40B4-BE49-F238E27FC236}">
                  <a16:creationId xmlns:a16="http://schemas.microsoft.com/office/drawing/2014/main" id="{BFE8007C-A0EB-9D44-B4F1-DF570AF965A0}"/>
                </a:ext>
              </a:extLst>
            </p:cNvPr>
            <p:cNvSpPr/>
            <p:nvPr/>
          </p:nvSpPr>
          <p:spPr>
            <a:xfrm>
              <a:off x="-5937820" y="5530056"/>
              <a:ext cx="2388445" cy="2756068"/>
            </a:xfrm>
            <a:custGeom>
              <a:avLst/>
              <a:gdLst/>
              <a:ahLst/>
              <a:cxnLst/>
              <a:rect l="l" t="t" r="r" b="b"/>
              <a:pathLst>
                <a:path w="1653539" h="1908048">
                  <a:moveTo>
                    <a:pt x="0" y="275589"/>
                  </a:moveTo>
                  <a:lnTo>
                    <a:pt x="3607" y="230902"/>
                  </a:lnTo>
                  <a:lnTo>
                    <a:pt x="14050" y="188504"/>
                  </a:lnTo>
                  <a:lnTo>
                    <a:pt x="30762" y="148966"/>
                  </a:lnTo>
                  <a:lnTo>
                    <a:pt x="53175" y="112855"/>
                  </a:lnTo>
                  <a:lnTo>
                    <a:pt x="80721" y="80740"/>
                  </a:lnTo>
                  <a:lnTo>
                    <a:pt x="112833" y="53189"/>
                  </a:lnTo>
                  <a:lnTo>
                    <a:pt x="148943" y="30771"/>
                  </a:lnTo>
                  <a:lnTo>
                    <a:pt x="188485" y="14055"/>
                  </a:lnTo>
                  <a:lnTo>
                    <a:pt x="230889" y="3608"/>
                  </a:lnTo>
                  <a:lnTo>
                    <a:pt x="275590"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89"/>
                  </a:lnTo>
                  <a:lnTo>
                    <a:pt x="1653539" y="1632458"/>
                  </a:lnTo>
                  <a:lnTo>
                    <a:pt x="1649931" y="1677158"/>
                  </a:lnTo>
                  <a:lnTo>
                    <a:pt x="1639484" y="1719562"/>
                  </a:lnTo>
                  <a:lnTo>
                    <a:pt x="1622768" y="1759104"/>
                  </a:lnTo>
                  <a:lnTo>
                    <a:pt x="1600350" y="1795214"/>
                  </a:lnTo>
                  <a:lnTo>
                    <a:pt x="1572799" y="1827326"/>
                  </a:lnTo>
                  <a:lnTo>
                    <a:pt x="1540684" y="1854872"/>
                  </a:lnTo>
                  <a:lnTo>
                    <a:pt x="1504573" y="1877285"/>
                  </a:lnTo>
                  <a:lnTo>
                    <a:pt x="1465035" y="1893997"/>
                  </a:lnTo>
                  <a:lnTo>
                    <a:pt x="1422637" y="1904440"/>
                  </a:lnTo>
                  <a:lnTo>
                    <a:pt x="1377950" y="1908047"/>
                  </a:lnTo>
                  <a:lnTo>
                    <a:pt x="275590" y="1908047"/>
                  </a:lnTo>
                  <a:lnTo>
                    <a:pt x="230889" y="1904440"/>
                  </a:lnTo>
                  <a:lnTo>
                    <a:pt x="188485" y="1893997"/>
                  </a:lnTo>
                  <a:lnTo>
                    <a:pt x="148943" y="1877285"/>
                  </a:lnTo>
                  <a:lnTo>
                    <a:pt x="112833" y="1854872"/>
                  </a:lnTo>
                  <a:lnTo>
                    <a:pt x="80721" y="1827326"/>
                  </a:lnTo>
                  <a:lnTo>
                    <a:pt x="53175" y="1795214"/>
                  </a:lnTo>
                  <a:lnTo>
                    <a:pt x="30762" y="1759104"/>
                  </a:lnTo>
                  <a:lnTo>
                    <a:pt x="14050" y="1719562"/>
                  </a:lnTo>
                  <a:lnTo>
                    <a:pt x="3607" y="1677158"/>
                  </a:lnTo>
                  <a:lnTo>
                    <a:pt x="0" y="1632458"/>
                  </a:lnTo>
                  <a:lnTo>
                    <a:pt x="0" y="275589"/>
                  </a:lnTo>
                  <a:close/>
                </a:path>
              </a:pathLst>
            </a:custGeom>
            <a:ln w="12191">
              <a:solidFill>
                <a:srgbClr val="41709C"/>
              </a:solidFill>
            </a:ln>
          </p:spPr>
          <p:txBody>
            <a:bodyPr wrap="square" lIns="0" tIns="0" rIns="0" bIns="0" rtlCol="0">
              <a:noAutofit/>
            </a:bodyPr>
            <a:lstStyle/>
            <a:p>
              <a:pPr algn="ctr"/>
              <a:endParaRPr sz="1600"/>
            </a:p>
          </p:txBody>
        </p:sp>
        <p:sp>
          <p:nvSpPr>
            <p:cNvPr id="7" name="object 11">
              <a:extLst>
                <a:ext uri="{FF2B5EF4-FFF2-40B4-BE49-F238E27FC236}">
                  <a16:creationId xmlns:a16="http://schemas.microsoft.com/office/drawing/2014/main" id="{8CD33ABF-6AE4-434C-A7E1-54A3EC715C5D}"/>
                </a:ext>
              </a:extLst>
            </p:cNvPr>
            <p:cNvSpPr txBox="1"/>
            <p:nvPr/>
          </p:nvSpPr>
          <p:spPr>
            <a:xfrm>
              <a:off x="-5592066" y="5657918"/>
              <a:ext cx="1694110" cy="737447"/>
            </a:xfrm>
            <a:prstGeom prst="rect">
              <a:avLst/>
            </a:prstGeom>
          </p:spPr>
          <p:txBody>
            <a:bodyPr vert="horz" wrap="square" lIns="0" tIns="0" rIns="0" bIns="0" rtlCol="0">
              <a:noAutofit/>
            </a:bodyPr>
            <a:lstStyle/>
            <a:p>
              <a:pPr marL="26600" algn="ctr"/>
              <a:r>
                <a:rPr sz="1400" b="1" spc="-22" dirty="0">
                  <a:latin typeface="Calibri"/>
                  <a:cs typeface="Calibri"/>
                </a:rPr>
                <a:t>M</a:t>
              </a:r>
              <a:r>
                <a:rPr sz="1400" b="1" spc="-36" dirty="0">
                  <a:latin typeface="Calibri"/>
                  <a:cs typeface="Calibri"/>
                </a:rPr>
                <a:t>e</a:t>
              </a:r>
              <a:r>
                <a:rPr sz="1400" b="1" spc="-15" dirty="0">
                  <a:latin typeface="Calibri"/>
                  <a:cs typeface="Calibri"/>
                </a:rPr>
                <a:t>t</a:t>
              </a:r>
              <a:r>
                <a:rPr sz="1400" b="1" spc="-29" dirty="0">
                  <a:latin typeface="Calibri"/>
                  <a:cs typeface="Calibri"/>
                </a:rPr>
                <a:t>h</a:t>
              </a:r>
              <a:r>
                <a:rPr sz="1400" b="1" spc="-15" dirty="0">
                  <a:latin typeface="Calibri"/>
                  <a:cs typeface="Calibri"/>
                </a:rPr>
                <a:t>o</a:t>
              </a:r>
              <a:r>
                <a:rPr sz="1400" b="1" spc="-22" dirty="0">
                  <a:latin typeface="Calibri"/>
                  <a:cs typeface="Calibri"/>
                </a:rPr>
                <a:t>d</a:t>
              </a:r>
              <a:r>
                <a:rPr sz="1400" b="1" spc="-15" dirty="0">
                  <a:latin typeface="Calibri"/>
                  <a:cs typeface="Calibri"/>
                </a:rPr>
                <a:t>ol</a:t>
              </a:r>
              <a:r>
                <a:rPr sz="1400" b="1" spc="-7" dirty="0">
                  <a:latin typeface="Calibri"/>
                  <a:cs typeface="Calibri"/>
                </a:rPr>
                <a:t>o</a:t>
              </a:r>
              <a:r>
                <a:rPr sz="1400" b="1" spc="-15" dirty="0">
                  <a:latin typeface="Calibri"/>
                  <a:cs typeface="Calibri"/>
                </a:rPr>
                <a:t>gy</a:t>
              </a:r>
              <a:endParaRPr sz="1400">
                <a:latin typeface="Calibri"/>
                <a:cs typeface="Calibri"/>
              </a:endParaRPr>
            </a:p>
            <a:p>
              <a:pPr marL="18345" algn="ctr"/>
              <a:r>
                <a:rPr sz="1400" b="1" spc="-43" dirty="0">
                  <a:latin typeface="Calibri"/>
                  <a:cs typeface="Calibri"/>
                </a:rPr>
                <a:t>f</a:t>
              </a:r>
              <a:r>
                <a:rPr sz="1400" b="1" spc="-15" dirty="0">
                  <a:latin typeface="Calibri"/>
                  <a:cs typeface="Calibri"/>
                </a:rPr>
                <a:t>or</a:t>
              </a:r>
              <a:r>
                <a:rPr sz="1400" b="1" spc="29" dirty="0">
                  <a:latin typeface="Calibri"/>
                  <a:cs typeface="Calibri"/>
                </a:rPr>
                <a:t> </a:t>
              </a:r>
              <a:r>
                <a:rPr sz="1400" b="1" spc="-137" dirty="0">
                  <a:latin typeface="Calibri"/>
                  <a:cs typeface="Calibri"/>
                </a:rPr>
                <a:t>V</a:t>
              </a:r>
              <a:r>
                <a:rPr sz="1400" b="1" spc="-15" dirty="0">
                  <a:latin typeface="Calibri"/>
                  <a:cs typeface="Calibri"/>
                </a:rPr>
                <a:t>alid</a:t>
              </a:r>
              <a:r>
                <a:rPr sz="1400" b="1" spc="-36" dirty="0">
                  <a:latin typeface="Calibri"/>
                  <a:cs typeface="Calibri"/>
                </a:rPr>
                <a:t>a</a:t>
              </a:r>
              <a:r>
                <a:rPr sz="1400" b="1" spc="-15" dirty="0">
                  <a:latin typeface="Calibri"/>
                  <a:cs typeface="Calibri"/>
                </a:rPr>
                <a:t>tion</a:t>
              </a:r>
              <a:endParaRPr sz="1400">
                <a:latin typeface="Calibri"/>
                <a:cs typeface="Calibri"/>
              </a:endParaRPr>
            </a:p>
          </p:txBody>
        </p:sp>
        <p:sp>
          <p:nvSpPr>
            <p:cNvPr id="8" name="object 12">
              <a:extLst>
                <a:ext uri="{FF2B5EF4-FFF2-40B4-BE49-F238E27FC236}">
                  <a16:creationId xmlns:a16="http://schemas.microsoft.com/office/drawing/2014/main" id="{4883DC40-C087-5745-922E-E97206E81943}"/>
                </a:ext>
              </a:extLst>
            </p:cNvPr>
            <p:cNvSpPr txBox="1"/>
            <p:nvPr/>
          </p:nvSpPr>
          <p:spPr>
            <a:xfrm>
              <a:off x="-5201413" y="6666657"/>
              <a:ext cx="964326" cy="160479"/>
            </a:xfrm>
            <a:prstGeom prst="rect">
              <a:avLst/>
            </a:prstGeom>
          </p:spPr>
          <p:txBody>
            <a:bodyPr vert="horz" wrap="square" lIns="0" tIns="0" rIns="0" bIns="0" rtlCol="0">
              <a:noAutofit/>
            </a:bodyPr>
            <a:lstStyle/>
            <a:p>
              <a:pPr marL="18345" algn="ctr"/>
              <a:r>
                <a:rPr sz="1400" b="1" spc="-15" dirty="0">
                  <a:latin typeface="Calibri"/>
                  <a:cs typeface="Calibri"/>
                </a:rPr>
                <a:t>Only</a:t>
              </a:r>
              <a:r>
                <a:rPr sz="1400" b="1" spc="29" dirty="0">
                  <a:latin typeface="Calibri"/>
                  <a:cs typeface="Calibri"/>
                </a:rPr>
                <a:t> </a:t>
              </a:r>
              <a:r>
                <a:rPr sz="1400" b="1" spc="-43" dirty="0">
                  <a:latin typeface="Calibri"/>
                  <a:cs typeface="Calibri"/>
                </a:rPr>
                <a:t>f</a:t>
              </a:r>
              <a:r>
                <a:rPr sz="1400" b="1" spc="-15" dirty="0">
                  <a:latin typeface="Calibri"/>
                  <a:cs typeface="Calibri"/>
                </a:rPr>
                <a:t>or Q-3</a:t>
              </a:r>
              <a:endParaRPr sz="1400" dirty="0">
                <a:latin typeface="Calibri"/>
                <a:cs typeface="Calibri"/>
              </a:endParaRPr>
            </a:p>
          </p:txBody>
        </p:sp>
        <p:sp>
          <p:nvSpPr>
            <p:cNvPr id="9" name="object 13">
              <a:extLst>
                <a:ext uri="{FF2B5EF4-FFF2-40B4-BE49-F238E27FC236}">
                  <a16:creationId xmlns:a16="http://schemas.microsoft.com/office/drawing/2014/main" id="{BCB5DEF3-D675-2946-88FC-DAE207CC84D2}"/>
                </a:ext>
              </a:extLst>
            </p:cNvPr>
            <p:cNvSpPr txBox="1"/>
            <p:nvPr/>
          </p:nvSpPr>
          <p:spPr>
            <a:xfrm>
              <a:off x="-5506213" y="7419388"/>
              <a:ext cx="1525340" cy="737447"/>
            </a:xfrm>
            <a:prstGeom prst="rect">
              <a:avLst/>
            </a:prstGeom>
          </p:spPr>
          <p:txBody>
            <a:bodyPr vert="horz" wrap="square" lIns="0" tIns="0" rIns="0" bIns="0" rtlCol="0">
              <a:noAutofit/>
            </a:bodyPr>
            <a:lstStyle/>
            <a:p>
              <a:pPr marL="18345" marR="18345" indent="14675" algn="ctr"/>
              <a:r>
                <a:rPr sz="1400" b="1" spc="-22" dirty="0">
                  <a:solidFill>
                    <a:srgbClr val="FF0000"/>
                  </a:solidFill>
                  <a:latin typeface="Calibri"/>
                  <a:cs typeface="Calibri"/>
                </a:rPr>
                <a:t>100%</a:t>
              </a:r>
              <a:r>
                <a:rPr sz="1400" b="1" spc="29" dirty="0">
                  <a:solidFill>
                    <a:srgbClr val="FF0000"/>
                  </a:solidFill>
                  <a:latin typeface="Calibri"/>
                  <a:cs typeface="Calibri"/>
                </a:rPr>
                <a:t> </a:t>
              </a:r>
              <a:r>
                <a:rPr sz="1400" b="1" spc="-15" dirty="0">
                  <a:solidFill>
                    <a:srgbClr val="FF0000"/>
                  </a:solidFill>
                  <a:latin typeface="Calibri"/>
                  <a:cs typeface="Calibri"/>
                </a:rPr>
                <a:t>Di</a:t>
              </a:r>
              <a:r>
                <a:rPr sz="1400" b="1" spc="-43" dirty="0">
                  <a:solidFill>
                    <a:srgbClr val="FF0000"/>
                  </a:solidFill>
                  <a:latin typeface="Calibri"/>
                  <a:cs typeface="Calibri"/>
                </a:rPr>
                <a:t>r</a:t>
              </a:r>
              <a:r>
                <a:rPr sz="1400" b="1" spc="-15" dirty="0">
                  <a:solidFill>
                    <a:srgbClr val="FF0000"/>
                  </a:solidFill>
                  <a:latin typeface="Calibri"/>
                  <a:cs typeface="Calibri"/>
                </a:rPr>
                <a:t>ect O</a:t>
              </a:r>
              <a:r>
                <a:rPr sz="1400" b="1" spc="-43" dirty="0">
                  <a:solidFill>
                    <a:srgbClr val="FF0000"/>
                  </a:solidFill>
                  <a:latin typeface="Calibri"/>
                  <a:cs typeface="Calibri"/>
                </a:rPr>
                <a:t>b</a:t>
              </a:r>
              <a:r>
                <a:rPr sz="1400" b="1" spc="-15" dirty="0">
                  <a:solidFill>
                    <a:srgbClr val="FF0000"/>
                  </a:solidFill>
                  <a:latin typeface="Calibri"/>
                  <a:cs typeface="Calibri"/>
                </a:rPr>
                <a:t>se</a:t>
              </a:r>
              <a:r>
                <a:rPr sz="1400" b="1" spc="-7" dirty="0">
                  <a:solidFill>
                    <a:srgbClr val="FF0000"/>
                  </a:solidFill>
                  <a:latin typeface="Calibri"/>
                  <a:cs typeface="Calibri"/>
                </a:rPr>
                <a:t>r</a:t>
              </a:r>
              <a:r>
                <a:rPr sz="1400" b="1" spc="-50" dirty="0">
                  <a:solidFill>
                    <a:srgbClr val="FF0000"/>
                  </a:solidFill>
                  <a:latin typeface="Calibri"/>
                  <a:cs typeface="Calibri"/>
                </a:rPr>
                <a:t>v</a:t>
              </a:r>
              <a:r>
                <a:rPr sz="1400" b="1" spc="-29" dirty="0">
                  <a:solidFill>
                    <a:srgbClr val="FF0000"/>
                  </a:solidFill>
                  <a:latin typeface="Calibri"/>
                  <a:cs typeface="Calibri"/>
                </a:rPr>
                <a:t>a</a:t>
              </a:r>
              <a:r>
                <a:rPr sz="1400" b="1" spc="-7" dirty="0">
                  <a:solidFill>
                    <a:srgbClr val="FF0000"/>
                  </a:solidFill>
                  <a:latin typeface="Calibri"/>
                  <a:cs typeface="Calibri"/>
                </a:rPr>
                <a:t>tio</a:t>
              </a:r>
              <a:r>
                <a:rPr sz="1400" b="1" spc="-15" dirty="0">
                  <a:solidFill>
                    <a:srgbClr val="FF0000"/>
                  </a:solidFill>
                  <a:latin typeface="Calibri"/>
                  <a:cs typeface="Calibri"/>
                </a:rPr>
                <a:t>n</a:t>
              </a:r>
              <a:endParaRPr sz="1400" dirty="0">
                <a:latin typeface="Calibri"/>
                <a:cs typeface="Calibri"/>
              </a:endParaRPr>
            </a:p>
          </p:txBody>
        </p:sp>
      </p:grpSp>
      <p:grpSp>
        <p:nvGrpSpPr>
          <p:cNvPr id="15" name="Group 14">
            <a:extLst>
              <a:ext uri="{FF2B5EF4-FFF2-40B4-BE49-F238E27FC236}">
                <a16:creationId xmlns:a16="http://schemas.microsoft.com/office/drawing/2014/main" id="{42AD5A52-79DD-4EA4-9405-DA780FFA4F03}"/>
              </a:ext>
            </a:extLst>
          </p:cNvPr>
          <p:cNvGrpSpPr/>
          <p:nvPr/>
        </p:nvGrpSpPr>
        <p:grpSpPr>
          <a:xfrm>
            <a:off x="2167750" y="4613797"/>
            <a:ext cx="4410850" cy="3292877"/>
            <a:chOff x="-2816183" y="5490433"/>
            <a:chExt cx="14854597" cy="2723049"/>
          </a:xfrm>
        </p:grpSpPr>
        <p:sp>
          <p:nvSpPr>
            <p:cNvPr id="10" name="object 14">
              <a:extLst>
                <a:ext uri="{FF2B5EF4-FFF2-40B4-BE49-F238E27FC236}">
                  <a16:creationId xmlns:a16="http://schemas.microsoft.com/office/drawing/2014/main" id="{63D977FD-C816-AD4E-9F6A-DA91E6AC7D42}"/>
                </a:ext>
              </a:extLst>
            </p:cNvPr>
            <p:cNvSpPr/>
            <p:nvPr/>
          </p:nvSpPr>
          <p:spPr>
            <a:xfrm>
              <a:off x="-2816183" y="5490433"/>
              <a:ext cx="14854597" cy="2723049"/>
            </a:xfrm>
            <a:custGeom>
              <a:avLst/>
              <a:gdLst/>
              <a:ahLst/>
              <a:cxnLst/>
              <a:rect l="l" t="t" r="r" b="b"/>
              <a:pathLst>
                <a:path w="10283952" h="1885188">
                  <a:moveTo>
                    <a:pt x="9969754" y="0"/>
                  </a:moveTo>
                  <a:lnTo>
                    <a:pt x="314198" y="0"/>
                  </a:lnTo>
                  <a:lnTo>
                    <a:pt x="288434" y="1041"/>
                  </a:lnTo>
                  <a:lnTo>
                    <a:pt x="238707" y="9133"/>
                  </a:lnTo>
                  <a:lnTo>
                    <a:pt x="191916" y="24697"/>
                  </a:lnTo>
                  <a:lnTo>
                    <a:pt x="148711" y="47084"/>
                  </a:lnTo>
                  <a:lnTo>
                    <a:pt x="109739" y="75648"/>
                  </a:lnTo>
                  <a:lnTo>
                    <a:pt x="75648" y="109739"/>
                  </a:lnTo>
                  <a:lnTo>
                    <a:pt x="47084" y="148711"/>
                  </a:lnTo>
                  <a:lnTo>
                    <a:pt x="24697" y="191916"/>
                  </a:lnTo>
                  <a:lnTo>
                    <a:pt x="9133" y="238707"/>
                  </a:lnTo>
                  <a:lnTo>
                    <a:pt x="1041" y="288434"/>
                  </a:lnTo>
                  <a:lnTo>
                    <a:pt x="0" y="314198"/>
                  </a:lnTo>
                  <a:lnTo>
                    <a:pt x="0" y="1570990"/>
                  </a:lnTo>
                  <a:lnTo>
                    <a:pt x="4113" y="1621952"/>
                  </a:lnTo>
                  <a:lnTo>
                    <a:pt x="16022" y="1670298"/>
                  </a:lnTo>
                  <a:lnTo>
                    <a:pt x="35078" y="1715379"/>
                  </a:lnTo>
                  <a:lnTo>
                    <a:pt x="60634" y="1756548"/>
                  </a:lnTo>
                  <a:lnTo>
                    <a:pt x="92043" y="1793159"/>
                  </a:lnTo>
                  <a:lnTo>
                    <a:pt x="128656" y="1824564"/>
                  </a:lnTo>
                  <a:lnTo>
                    <a:pt x="169825" y="1850116"/>
                  </a:lnTo>
                  <a:lnTo>
                    <a:pt x="214904" y="1869169"/>
                  </a:lnTo>
                  <a:lnTo>
                    <a:pt x="263244" y="1881075"/>
                  </a:lnTo>
                  <a:lnTo>
                    <a:pt x="314198" y="1885188"/>
                  </a:lnTo>
                  <a:lnTo>
                    <a:pt x="9969754" y="1885188"/>
                  </a:lnTo>
                  <a:lnTo>
                    <a:pt x="10020707" y="1881075"/>
                  </a:lnTo>
                  <a:lnTo>
                    <a:pt x="10069047" y="1869169"/>
                  </a:lnTo>
                  <a:lnTo>
                    <a:pt x="10114126" y="1850116"/>
                  </a:lnTo>
                  <a:lnTo>
                    <a:pt x="10155295" y="1824564"/>
                  </a:lnTo>
                  <a:lnTo>
                    <a:pt x="10191908" y="1793159"/>
                  </a:lnTo>
                  <a:lnTo>
                    <a:pt x="10223317" y="1756548"/>
                  </a:lnTo>
                  <a:lnTo>
                    <a:pt x="10248873" y="1715379"/>
                  </a:lnTo>
                  <a:lnTo>
                    <a:pt x="10267929" y="1670298"/>
                  </a:lnTo>
                  <a:lnTo>
                    <a:pt x="10279838" y="1621952"/>
                  </a:lnTo>
                  <a:lnTo>
                    <a:pt x="10283952" y="1570990"/>
                  </a:lnTo>
                  <a:lnTo>
                    <a:pt x="10283952" y="314198"/>
                  </a:lnTo>
                  <a:lnTo>
                    <a:pt x="10279838" y="263244"/>
                  </a:lnTo>
                  <a:lnTo>
                    <a:pt x="10267929" y="214904"/>
                  </a:lnTo>
                  <a:lnTo>
                    <a:pt x="10248873" y="169825"/>
                  </a:lnTo>
                  <a:lnTo>
                    <a:pt x="10223317" y="128656"/>
                  </a:lnTo>
                  <a:lnTo>
                    <a:pt x="10191908" y="92043"/>
                  </a:lnTo>
                  <a:lnTo>
                    <a:pt x="10155295" y="60634"/>
                  </a:lnTo>
                  <a:lnTo>
                    <a:pt x="10114126" y="35078"/>
                  </a:lnTo>
                  <a:lnTo>
                    <a:pt x="10069047" y="16022"/>
                  </a:lnTo>
                  <a:lnTo>
                    <a:pt x="10020707" y="4113"/>
                  </a:lnTo>
                  <a:lnTo>
                    <a:pt x="9969754" y="0"/>
                  </a:lnTo>
                  <a:close/>
                </a:path>
              </a:pathLst>
            </a:custGeom>
            <a:solidFill>
              <a:srgbClr val="E1EFD9"/>
            </a:solidFill>
          </p:spPr>
          <p:txBody>
            <a:bodyPr wrap="square" lIns="0" tIns="0" rIns="0" bIns="0" rtlCol="0">
              <a:noAutofit/>
            </a:bodyPr>
            <a:lstStyle/>
            <a:p>
              <a:endParaRPr sz="1600"/>
            </a:p>
          </p:txBody>
        </p:sp>
        <p:sp>
          <p:nvSpPr>
            <p:cNvPr id="11" name="object 15">
              <a:extLst>
                <a:ext uri="{FF2B5EF4-FFF2-40B4-BE49-F238E27FC236}">
                  <a16:creationId xmlns:a16="http://schemas.microsoft.com/office/drawing/2014/main" id="{5A4EAF80-7F71-034F-8EA4-480131B8C8DD}"/>
                </a:ext>
              </a:extLst>
            </p:cNvPr>
            <p:cNvSpPr/>
            <p:nvPr/>
          </p:nvSpPr>
          <p:spPr>
            <a:xfrm>
              <a:off x="-2816183" y="5490433"/>
              <a:ext cx="14854597" cy="2723049"/>
            </a:xfrm>
            <a:custGeom>
              <a:avLst/>
              <a:gdLst/>
              <a:ahLst/>
              <a:cxnLst/>
              <a:rect l="l" t="t" r="r" b="b"/>
              <a:pathLst>
                <a:path w="10283952" h="1885188">
                  <a:moveTo>
                    <a:pt x="0" y="314198"/>
                  </a:moveTo>
                  <a:lnTo>
                    <a:pt x="4113" y="263244"/>
                  </a:lnTo>
                  <a:lnTo>
                    <a:pt x="16022" y="214904"/>
                  </a:lnTo>
                  <a:lnTo>
                    <a:pt x="35078" y="169825"/>
                  </a:lnTo>
                  <a:lnTo>
                    <a:pt x="60634" y="128656"/>
                  </a:lnTo>
                  <a:lnTo>
                    <a:pt x="92043" y="92043"/>
                  </a:lnTo>
                  <a:lnTo>
                    <a:pt x="128656" y="60634"/>
                  </a:lnTo>
                  <a:lnTo>
                    <a:pt x="169825" y="35078"/>
                  </a:lnTo>
                  <a:lnTo>
                    <a:pt x="214904" y="16022"/>
                  </a:lnTo>
                  <a:lnTo>
                    <a:pt x="263244" y="4113"/>
                  </a:lnTo>
                  <a:lnTo>
                    <a:pt x="314198" y="0"/>
                  </a:lnTo>
                  <a:lnTo>
                    <a:pt x="9969754" y="0"/>
                  </a:lnTo>
                  <a:lnTo>
                    <a:pt x="10020707" y="4113"/>
                  </a:lnTo>
                  <a:lnTo>
                    <a:pt x="10069047" y="16022"/>
                  </a:lnTo>
                  <a:lnTo>
                    <a:pt x="10114126" y="35078"/>
                  </a:lnTo>
                  <a:lnTo>
                    <a:pt x="10155295" y="60634"/>
                  </a:lnTo>
                  <a:lnTo>
                    <a:pt x="10191908" y="92043"/>
                  </a:lnTo>
                  <a:lnTo>
                    <a:pt x="10223317" y="128656"/>
                  </a:lnTo>
                  <a:lnTo>
                    <a:pt x="10248873" y="169825"/>
                  </a:lnTo>
                  <a:lnTo>
                    <a:pt x="10267929" y="214904"/>
                  </a:lnTo>
                  <a:lnTo>
                    <a:pt x="10279838" y="263244"/>
                  </a:lnTo>
                  <a:lnTo>
                    <a:pt x="10283952" y="314198"/>
                  </a:lnTo>
                  <a:lnTo>
                    <a:pt x="10283952" y="1570990"/>
                  </a:lnTo>
                  <a:lnTo>
                    <a:pt x="10279838" y="1621952"/>
                  </a:lnTo>
                  <a:lnTo>
                    <a:pt x="10267929" y="1670298"/>
                  </a:lnTo>
                  <a:lnTo>
                    <a:pt x="10248873" y="1715379"/>
                  </a:lnTo>
                  <a:lnTo>
                    <a:pt x="10223317" y="1756548"/>
                  </a:lnTo>
                  <a:lnTo>
                    <a:pt x="10191908" y="1793159"/>
                  </a:lnTo>
                  <a:lnTo>
                    <a:pt x="10155295" y="1824564"/>
                  </a:lnTo>
                  <a:lnTo>
                    <a:pt x="10114126" y="1850116"/>
                  </a:lnTo>
                  <a:lnTo>
                    <a:pt x="10069047" y="1869169"/>
                  </a:lnTo>
                  <a:lnTo>
                    <a:pt x="10020707" y="1881075"/>
                  </a:lnTo>
                  <a:lnTo>
                    <a:pt x="9969754" y="1885188"/>
                  </a:lnTo>
                  <a:lnTo>
                    <a:pt x="314198" y="1885188"/>
                  </a:lnTo>
                  <a:lnTo>
                    <a:pt x="263244" y="1881075"/>
                  </a:lnTo>
                  <a:lnTo>
                    <a:pt x="214904" y="1869169"/>
                  </a:lnTo>
                  <a:lnTo>
                    <a:pt x="169825" y="1850116"/>
                  </a:lnTo>
                  <a:lnTo>
                    <a:pt x="128656" y="1824564"/>
                  </a:lnTo>
                  <a:lnTo>
                    <a:pt x="92043" y="1793159"/>
                  </a:lnTo>
                  <a:lnTo>
                    <a:pt x="60634" y="1756548"/>
                  </a:lnTo>
                  <a:lnTo>
                    <a:pt x="35078" y="1715379"/>
                  </a:lnTo>
                  <a:lnTo>
                    <a:pt x="16022" y="1670298"/>
                  </a:lnTo>
                  <a:lnTo>
                    <a:pt x="4113" y="1621952"/>
                  </a:lnTo>
                  <a:lnTo>
                    <a:pt x="0" y="1570990"/>
                  </a:lnTo>
                  <a:lnTo>
                    <a:pt x="0" y="314198"/>
                  </a:lnTo>
                  <a:close/>
                </a:path>
              </a:pathLst>
            </a:custGeom>
            <a:ln w="12192">
              <a:solidFill>
                <a:srgbClr val="41709C"/>
              </a:solidFill>
            </a:ln>
          </p:spPr>
          <p:txBody>
            <a:bodyPr wrap="square" lIns="0" tIns="0" rIns="0" bIns="0" rtlCol="0">
              <a:noAutofit/>
            </a:bodyPr>
            <a:lstStyle/>
            <a:p>
              <a:endParaRPr sz="1600"/>
            </a:p>
          </p:txBody>
        </p:sp>
        <p:sp>
          <p:nvSpPr>
            <p:cNvPr id="12" name="object 16">
              <a:extLst>
                <a:ext uri="{FF2B5EF4-FFF2-40B4-BE49-F238E27FC236}">
                  <a16:creationId xmlns:a16="http://schemas.microsoft.com/office/drawing/2014/main" id="{683753F4-DFEC-494C-B9E2-8931F228BF24}"/>
                </a:ext>
              </a:extLst>
            </p:cNvPr>
            <p:cNvSpPr txBox="1"/>
            <p:nvPr/>
          </p:nvSpPr>
          <p:spPr>
            <a:xfrm>
              <a:off x="-2562023" y="5714052"/>
              <a:ext cx="14346274" cy="2499430"/>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z="1400" spc="-15" dirty="0">
                  <a:latin typeface="Calibri"/>
                  <a:cs typeface="Calibri"/>
                </a:rPr>
                <a:t>The</a:t>
              </a:r>
              <a:r>
                <a:rPr sz="1400" spc="-7" dirty="0">
                  <a:latin typeface="Calibri"/>
                  <a:cs typeface="Calibri"/>
                </a:rPr>
                <a:t> </a:t>
              </a:r>
              <a:r>
                <a:rPr sz="1400" spc="-15" dirty="0">
                  <a:latin typeface="Calibri"/>
                  <a:cs typeface="Calibri"/>
                </a:rPr>
                <a:t>assessor</a:t>
              </a:r>
              <a:r>
                <a:rPr sz="1400" spc="29" dirty="0">
                  <a:latin typeface="Calibri"/>
                  <a:cs typeface="Calibri"/>
                </a:rPr>
                <a:t> </a:t>
              </a:r>
              <a:r>
                <a:rPr sz="1400" spc="-15" dirty="0">
                  <a:latin typeface="Calibri"/>
                  <a:cs typeface="Calibri"/>
                </a:rPr>
                <a:t>wi</a:t>
              </a:r>
              <a:r>
                <a:rPr sz="1400" dirty="0">
                  <a:latin typeface="Calibri"/>
                  <a:cs typeface="Calibri"/>
                </a:rPr>
                <a:t>l</a:t>
              </a:r>
              <a:r>
                <a:rPr sz="1400" spc="-7" dirty="0">
                  <a:latin typeface="Calibri"/>
                  <a:cs typeface="Calibri"/>
                </a:rPr>
                <a:t>l</a:t>
              </a:r>
              <a:r>
                <a:rPr sz="1400" spc="-36" dirty="0">
                  <a:latin typeface="Calibri"/>
                  <a:cs typeface="Calibri"/>
                </a:rPr>
                <a:t> </a:t>
              </a:r>
              <a:r>
                <a:rPr sz="1400" spc="-15" dirty="0">
                  <a:latin typeface="Calibri"/>
                  <a:cs typeface="Calibri"/>
                </a:rPr>
                <a:t>vis</a:t>
              </a:r>
              <a:r>
                <a:rPr sz="1400" dirty="0">
                  <a:latin typeface="Calibri"/>
                  <a:cs typeface="Calibri"/>
                </a:rPr>
                <a:t>i</a:t>
              </a:r>
              <a:r>
                <a:rPr sz="1400" spc="-15" dirty="0">
                  <a:latin typeface="Calibri"/>
                  <a:cs typeface="Calibri"/>
                </a:rPr>
                <a:t>t</a:t>
              </a:r>
              <a:r>
                <a:rPr sz="1400" spc="-22" dirty="0">
                  <a:latin typeface="Calibri"/>
                  <a:cs typeface="Calibri"/>
                </a:rPr>
                <a:t> </a:t>
              </a:r>
              <a:r>
                <a:rPr sz="1400" spc="-15" dirty="0">
                  <a:latin typeface="Calibri"/>
                  <a:cs typeface="Calibri"/>
                </a:rPr>
                <a:t>the</a:t>
              </a:r>
              <a:r>
                <a:rPr sz="1400" spc="7" dirty="0">
                  <a:latin typeface="Calibri"/>
                  <a:cs typeface="Calibri"/>
                </a:rPr>
                <a:t> </a:t>
              </a:r>
              <a:r>
                <a:rPr lang="en-US" sz="1400" spc="7" dirty="0">
                  <a:latin typeface="Calibri"/>
                  <a:cs typeface="Calibri"/>
                </a:rPr>
                <a:t>sanitary </a:t>
              </a:r>
              <a:r>
                <a:rPr sz="1400" spc="-15" dirty="0">
                  <a:latin typeface="Calibri"/>
                  <a:cs typeface="Calibri"/>
                </a:rPr>
                <a:t>land</a:t>
              </a:r>
              <a:r>
                <a:rPr sz="1400" dirty="0">
                  <a:latin typeface="Calibri"/>
                  <a:cs typeface="Calibri"/>
                </a:rPr>
                <a:t>f</a:t>
              </a:r>
              <a:r>
                <a:rPr sz="1400" spc="-7" dirty="0">
                  <a:latin typeface="Calibri"/>
                  <a:cs typeface="Calibri"/>
                </a:rPr>
                <a:t>i</a:t>
              </a:r>
              <a:r>
                <a:rPr sz="1400" spc="-22" dirty="0">
                  <a:latin typeface="Calibri"/>
                  <a:cs typeface="Calibri"/>
                </a:rPr>
                <a:t>l</a:t>
              </a:r>
              <a:r>
                <a:rPr sz="1400" spc="-7" dirty="0">
                  <a:latin typeface="Calibri"/>
                  <a:cs typeface="Calibri"/>
                </a:rPr>
                <a:t>l</a:t>
              </a:r>
              <a:r>
                <a:rPr sz="1400" spc="-15" dirty="0">
                  <a:latin typeface="Calibri"/>
                  <a:cs typeface="Calibri"/>
                </a:rPr>
                <a:t> </a:t>
              </a:r>
              <a:r>
                <a:rPr sz="1400" spc="-7" dirty="0">
                  <a:latin typeface="Calibri"/>
                  <a:cs typeface="Calibri"/>
                </a:rPr>
                <a:t>si</a:t>
              </a:r>
              <a:r>
                <a:rPr sz="1400" spc="-36" dirty="0">
                  <a:latin typeface="Calibri"/>
                  <a:cs typeface="Calibri"/>
                </a:rPr>
                <a:t>t</a:t>
              </a:r>
              <a:r>
                <a:rPr sz="1400" spc="-15" dirty="0">
                  <a:latin typeface="Calibri"/>
                  <a:cs typeface="Calibri"/>
                </a:rPr>
                <a:t>e</a:t>
              </a:r>
              <a:r>
                <a:rPr sz="1400" spc="-22" dirty="0">
                  <a:latin typeface="Calibri"/>
                  <a:cs typeface="Calibri"/>
                </a:rPr>
                <a:t>(</a:t>
              </a:r>
              <a:r>
                <a:rPr sz="1400" spc="-15" dirty="0">
                  <a:latin typeface="Calibri"/>
                  <a:cs typeface="Calibri"/>
                </a:rPr>
                <a:t>s)</a:t>
              </a:r>
              <a:r>
                <a:rPr sz="1400" spc="-29" dirty="0">
                  <a:latin typeface="Calibri"/>
                  <a:cs typeface="Calibri"/>
                </a:rPr>
                <a:t> </a:t>
              </a:r>
              <a:r>
                <a:rPr sz="1400" spc="-15" dirty="0">
                  <a:latin typeface="Calibri"/>
                  <a:cs typeface="Calibri"/>
                </a:rPr>
                <a:t>as</a:t>
              </a:r>
              <a:r>
                <a:rPr sz="1400" spc="-7" dirty="0">
                  <a:latin typeface="Calibri"/>
                  <a:cs typeface="Calibri"/>
                </a:rPr>
                <a:t> </a:t>
              </a:r>
              <a:r>
                <a:rPr sz="1400" spc="-15" dirty="0">
                  <a:latin typeface="Calibri"/>
                  <a:cs typeface="Calibri"/>
                </a:rPr>
                <a:t>upda</a:t>
              </a:r>
              <a:r>
                <a:rPr sz="1400" spc="-36" dirty="0">
                  <a:latin typeface="Calibri"/>
                  <a:cs typeface="Calibri"/>
                </a:rPr>
                <a:t>t</a:t>
              </a:r>
              <a:r>
                <a:rPr sz="1400" spc="-15" dirty="0">
                  <a:latin typeface="Calibri"/>
                  <a:cs typeface="Calibri"/>
                </a:rPr>
                <a:t>ed</a:t>
              </a:r>
              <a:r>
                <a:rPr sz="1400" spc="-22" dirty="0">
                  <a:latin typeface="Calibri"/>
                  <a:cs typeface="Calibri"/>
                </a:rPr>
                <a:t> </a:t>
              </a:r>
              <a:r>
                <a:rPr sz="1400" spc="-15" dirty="0">
                  <a:latin typeface="Calibri"/>
                  <a:cs typeface="Calibri"/>
                </a:rPr>
                <a:t>in</a:t>
              </a:r>
              <a:r>
                <a:rPr sz="1400" spc="-22" dirty="0">
                  <a:latin typeface="Calibri"/>
                  <a:cs typeface="Calibri"/>
                </a:rPr>
                <a:t> </a:t>
              </a:r>
              <a:r>
                <a:rPr sz="1400" spc="-15" dirty="0">
                  <a:latin typeface="Calibri"/>
                  <a:cs typeface="Calibri"/>
                </a:rPr>
                <a:t>the</a:t>
              </a:r>
              <a:r>
                <a:rPr sz="1400" spc="7" dirty="0">
                  <a:latin typeface="Calibri"/>
                  <a:cs typeface="Calibri"/>
                </a:rPr>
                <a:t> </a:t>
              </a:r>
              <a:r>
                <a:rPr sz="1400" spc="-22" dirty="0">
                  <a:latin typeface="Calibri"/>
                  <a:cs typeface="Calibri"/>
                </a:rPr>
                <a:t>M</a:t>
              </a:r>
              <a:r>
                <a:rPr sz="1400" dirty="0">
                  <a:latin typeface="Calibri"/>
                  <a:cs typeface="Calibri"/>
                </a:rPr>
                <a:t>I</a:t>
              </a:r>
              <a:r>
                <a:rPr sz="1400" spc="-15" dirty="0">
                  <a:latin typeface="Calibri"/>
                  <a:cs typeface="Calibri"/>
                </a:rPr>
                <a:t>S.</a:t>
              </a:r>
              <a:endParaRPr sz="1400" dirty="0">
                <a:latin typeface="Calibri"/>
                <a:cs typeface="Calibri"/>
              </a:endParaRPr>
            </a:p>
            <a:p>
              <a:pPr marL="513651" indent="-495307">
                <a:buFont typeface="Calibri"/>
                <a:buAutoNum type="arabicPeriod"/>
                <a:tabLst>
                  <a:tab pos="512734" algn="l"/>
                </a:tabLst>
              </a:pPr>
              <a:r>
                <a:rPr sz="1400" spc="-224" dirty="0">
                  <a:latin typeface="Calibri"/>
                  <a:cs typeface="Calibri"/>
                </a:rPr>
                <a:t>T</a:t>
              </a:r>
              <a:r>
                <a:rPr sz="1400" spc="-15" dirty="0">
                  <a:latin typeface="Calibri"/>
                  <a:cs typeface="Calibri"/>
                </a:rPr>
                <a:t>o</a:t>
              </a:r>
              <a:r>
                <a:rPr sz="1400" spc="7" dirty="0">
                  <a:latin typeface="Calibri"/>
                  <a:cs typeface="Calibri"/>
                </a:rPr>
                <a:t> </a:t>
              </a:r>
              <a:r>
                <a:rPr sz="1400" spc="-15" dirty="0">
                  <a:latin typeface="Calibri"/>
                  <a:cs typeface="Calibri"/>
                </a:rPr>
                <a:t>asc</a:t>
              </a:r>
              <a:r>
                <a:rPr sz="1400" spc="-29" dirty="0">
                  <a:latin typeface="Calibri"/>
                  <a:cs typeface="Calibri"/>
                </a:rPr>
                <a:t>er</a:t>
              </a:r>
              <a:r>
                <a:rPr sz="1400" spc="-43" dirty="0">
                  <a:latin typeface="Calibri"/>
                  <a:cs typeface="Calibri"/>
                </a:rPr>
                <a:t>t</a:t>
              </a:r>
              <a:r>
                <a:rPr sz="1400" spc="-15" dirty="0">
                  <a:latin typeface="Calibri"/>
                  <a:cs typeface="Calibri"/>
                </a:rPr>
                <a:t>a</a:t>
              </a:r>
              <a:r>
                <a:rPr sz="1400" dirty="0">
                  <a:latin typeface="Calibri"/>
                  <a:cs typeface="Calibri"/>
                </a:rPr>
                <a:t>i</a:t>
              </a:r>
              <a:r>
                <a:rPr sz="1400" spc="-15" dirty="0">
                  <a:latin typeface="Calibri"/>
                  <a:cs typeface="Calibri"/>
                </a:rPr>
                <a:t>n</a:t>
              </a:r>
              <a:r>
                <a:rPr sz="1400" spc="-7" dirty="0">
                  <a:latin typeface="Calibri"/>
                  <a:cs typeface="Calibri"/>
                </a:rPr>
                <a:t> </a:t>
              </a:r>
              <a:r>
                <a:rPr sz="1400" spc="-15" dirty="0">
                  <a:latin typeface="Calibri"/>
                  <a:cs typeface="Calibri"/>
                </a:rPr>
                <a:t>the</a:t>
              </a:r>
              <a:r>
                <a:rPr sz="1400" spc="7" dirty="0">
                  <a:latin typeface="Calibri"/>
                  <a:cs typeface="Calibri"/>
                </a:rPr>
                <a:t> </a:t>
              </a:r>
              <a:r>
                <a:rPr sz="1400" spc="-15" dirty="0">
                  <a:latin typeface="Calibri"/>
                  <a:cs typeface="Calibri"/>
                </a:rPr>
                <a:t>p</a:t>
              </a:r>
              <a:r>
                <a:rPr sz="1400" spc="-58" dirty="0">
                  <a:latin typeface="Calibri"/>
                  <a:cs typeface="Calibri"/>
                </a:rPr>
                <a:t>r</a:t>
              </a:r>
              <a:r>
                <a:rPr sz="1400" spc="-15" dirty="0">
                  <a:latin typeface="Calibri"/>
                  <a:cs typeface="Calibri"/>
                </a:rPr>
                <a:t>og</a:t>
              </a:r>
              <a:r>
                <a:rPr sz="1400" spc="-58" dirty="0">
                  <a:latin typeface="Calibri"/>
                  <a:cs typeface="Calibri"/>
                </a:rPr>
                <a:t>r</a:t>
              </a:r>
              <a:r>
                <a:rPr sz="1400" spc="-15" dirty="0">
                  <a:latin typeface="Calibri"/>
                  <a:cs typeface="Calibri"/>
                </a:rPr>
                <a:t>e</a:t>
              </a:r>
              <a:r>
                <a:rPr sz="1400" spc="-22" dirty="0">
                  <a:latin typeface="Calibri"/>
                  <a:cs typeface="Calibri"/>
                </a:rPr>
                <a:t>s</a:t>
              </a:r>
              <a:r>
                <a:rPr sz="1400" spc="-7" dirty="0">
                  <a:latin typeface="Calibri"/>
                  <a:cs typeface="Calibri"/>
                </a:rPr>
                <a:t>s,</a:t>
              </a:r>
              <a:r>
                <a:rPr sz="1400" spc="36" dirty="0">
                  <a:latin typeface="Calibri"/>
                  <a:cs typeface="Calibri"/>
                </a:rPr>
                <a:t> </a:t>
              </a:r>
              <a:r>
                <a:rPr sz="1400" spc="-15" dirty="0">
                  <a:latin typeface="Calibri"/>
                  <a:cs typeface="Calibri"/>
                </a:rPr>
                <a:t>the</a:t>
              </a:r>
              <a:r>
                <a:rPr sz="1400" spc="-7" dirty="0">
                  <a:latin typeface="Calibri"/>
                  <a:cs typeface="Calibri"/>
                </a:rPr>
                <a:t> </a:t>
              </a:r>
              <a:r>
                <a:rPr sz="1400" spc="-15" dirty="0">
                  <a:latin typeface="Calibri"/>
                  <a:cs typeface="Calibri"/>
                </a:rPr>
                <a:t>asses</a:t>
              </a:r>
              <a:r>
                <a:rPr sz="1400" spc="-22" dirty="0">
                  <a:latin typeface="Calibri"/>
                  <a:cs typeface="Calibri"/>
                </a:rPr>
                <a:t>s</a:t>
              </a:r>
              <a:r>
                <a:rPr sz="1400" spc="-15" dirty="0">
                  <a:latin typeface="Calibri"/>
                  <a:cs typeface="Calibri"/>
                </a:rPr>
                <a:t>or</a:t>
              </a:r>
              <a:r>
                <a:rPr sz="1400" spc="36" dirty="0">
                  <a:latin typeface="Calibri"/>
                  <a:cs typeface="Calibri"/>
                </a:rPr>
                <a:t> </a:t>
              </a:r>
              <a:r>
                <a:rPr sz="1400" spc="-15" dirty="0">
                  <a:latin typeface="Calibri"/>
                  <a:cs typeface="Calibri"/>
                </a:rPr>
                <a:t>wi</a:t>
              </a:r>
              <a:r>
                <a:rPr sz="1400" dirty="0">
                  <a:latin typeface="Calibri"/>
                  <a:cs typeface="Calibri"/>
                </a:rPr>
                <a:t>ll</a:t>
              </a:r>
              <a:r>
                <a:rPr sz="1400" spc="-15" dirty="0">
                  <a:latin typeface="Calibri"/>
                  <a:cs typeface="Calibri"/>
                </a:rPr>
                <a:t> a</a:t>
              </a:r>
              <a:r>
                <a:rPr sz="1400" dirty="0">
                  <a:latin typeface="Calibri"/>
                  <a:cs typeface="Calibri"/>
                </a:rPr>
                <a:t>l</a:t>
              </a:r>
              <a:r>
                <a:rPr sz="1400" spc="-15" dirty="0">
                  <a:latin typeface="Calibri"/>
                  <a:cs typeface="Calibri"/>
                </a:rPr>
                <a:t>so</a:t>
              </a:r>
              <a:r>
                <a:rPr sz="1400" spc="-29" dirty="0">
                  <a:latin typeface="Calibri"/>
                  <a:cs typeface="Calibri"/>
                </a:rPr>
                <a:t> </a:t>
              </a:r>
              <a:r>
                <a:rPr sz="1400" dirty="0">
                  <a:latin typeface="Calibri"/>
                  <a:cs typeface="Calibri"/>
                </a:rPr>
                <a:t>i</a:t>
              </a:r>
              <a:r>
                <a:rPr sz="1400" spc="-15" dirty="0">
                  <a:latin typeface="Calibri"/>
                  <a:cs typeface="Calibri"/>
                </a:rPr>
                <a:t>n</a:t>
              </a:r>
              <a:r>
                <a:rPr sz="1400" spc="-29" dirty="0">
                  <a:latin typeface="Calibri"/>
                  <a:cs typeface="Calibri"/>
                </a:rPr>
                <a:t>t</a:t>
              </a:r>
              <a:r>
                <a:rPr sz="1400" spc="-15" dirty="0">
                  <a:latin typeface="Calibri"/>
                  <a:cs typeface="Calibri"/>
                </a:rPr>
                <a:t>e</a:t>
              </a:r>
              <a:r>
                <a:rPr sz="1400" spc="-80" dirty="0">
                  <a:latin typeface="Calibri"/>
                  <a:cs typeface="Calibri"/>
                </a:rPr>
                <a:t>r</a:t>
              </a:r>
              <a:r>
                <a:rPr sz="1400" spc="-15" dirty="0">
                  <a:latin typeface="Calibri"/>
                  <a:cs typeface="Calibri"/>
                </a:rPr>
                <a:t>act wi</a:t>
              </a:r>
              <a:r>
                <a:rPr sz="1400" spc="-7" dirty="0">
                  <a:latin typeface="Calibri"/>
                  <a:cs typeface="Calibri"/>
                </a:rPr>
                <a:t>t</a:t>
              </a:r>
              <a:r>
                <a:rPr sz="1400" spc="-15" dirty="0">
                  <a:latin typeface="Calibri"/>
                  <a:cs typeface="Calibri"/>
                </a:rPr>
                <a:t>h</a:t>
              </a:r>
              <a:r>
                <a:rPr sz="1400" spc="-7" dirty="0">
                  <a:latin typeface="Calibri"/>
                  <a:cs typeface="Calibri"/>
                </a:rPr>
                <a:t> </a:t>
              </a:r>
              <a:r>
                <a:rPr sz="1400" spc="-15" dirty="0">
                  <a:latin typeface="Calibri"/>
                  <a:cs typeface="Calibri"/>
                </a:rPr>
                <a:t>the</a:t>
              </a:r>
              <a:r>
                <a:rPr sz="1400" spc="-7" dirty="0">
                  <a:latin typeface="Calibri"/>
                  <a:cs typeface="Calibri"/>
                </a:rPr>
                <a:t> </a:t>
              </a:r>
              <a:r>
                <a:rPr sz="1400" spc="-15" dirty="0">
                  <a:latin typeface="Calibri"/>
                  <a:cs typeface="Calibri"/>
                </a:rPr>
                <a:t>o</a:t>
              </a:r>
              <a:r>
                <a:rPr sz="1400" spc="-29" dirty="0">
                  <a:latin typeface="Calibri"/>
                  <a:cs typeface="Calibri"/>
                </a:rPr>
                <a:t>f</a:t>
              </a:r>
              <a:r>
                <a:rPr sz="1400" dirty="0">
                  <a:latin typeface="Calibri"/>
                  <a:cs typeface="Calibri"/>
                </a:rPr>
                <a:t>f</a:t>
              </a:r>
              <a:r>
                <a:rPr sz="1400" spc="7" dirty="0">
                  <a:latin typeface="Calibri"/>
                  <a:cs typeface="Calibri"/>
                </a:rPr>
                <a:t>i</a:t>
              </a:r>
              <a:r>
                <a:rPr sz="1400" spc="-15" dirty="0">
                  <a:latin typeface="Calibri"/>
                  <a:cs typeface="Calibri"/>
                </a:rPr>
                <a:t>cia</a:t>
              </a:r>
              <a:r>
                <a:rPr sz="1400" dirty="0">
                  <a:latin typeface="Calibri"/>
                  <a:cs typeface="Calibri"/>
                </a:rPr>
                <a:t>l</a:t>
              </a:r>
              <a:r>
                <a:rPr sz="1400" spc="-15" dirty="0">
                  <a:latin typeface="Calibri"/>
                  <a:cs typeface="Calibri"/>
                </a:rPr>
                <a:t>s</a:t>
              </a:r>
              <a:r>
                <a:rPr sz="1400" spc="-43" dirty="0">
                  <a:latin typeface="Calibri"/>
                  <a:cs typeface="Calibri"/>
                </a:rPr>
                <a:t> </a:t>
              </a:r>
              <a:r>
                <a:rPr lang="en-US" sz="1400" dirty="0">
                  <a:latin typeface="Calibri"/>
                  <a:cs typeface="Calibri"/>
                </a:rPr>
                <a:t>on the site</a:t>
              </a:r>
              <a:endParaRPr sz="1400" dirty="0">
                <a:latin typeface="Calibri"/>
                <a:cs typeface="Calibri"/>
              </a:endParaRPr>
            </a:p>
            <a:p>
              <a:pPr marL="513651" indent="-495307">
                <a:buFont typeface="Calibri"/>
                <a:buAutoNum type="arabicPeriod"/>
                <a:tabLst>
                  <a:tab pos="512734" algn="l"/>
                </a:tabLst>
              </a:pPr>
              <a:r>
                <a:rPr lang="en-US" sz="1400" spc="-15" dirty="0">
                  <a:latin typeface="Calibri"/>
                  <a:cs typeface="Calibri"/>
                </a:rPr>
                <a:t>ULB will have </a:t>
              </a:r>
              <a:r>
                <a:rPr sz="1400" spc="-15" dirty="0">
                  <a:latin typeface="Calibri"/>
                  <a:cs typeface="Calibri"/>
                </a:rPr>
                <a:t>lo</a:t>
              </a:r>
              <a:r>
                <a:rPr sz="1400" spc="15" dirty="0">
                  <a:latin typeface="Calibri"/>
                  <a:cs typeface="Calibri"/>
                </a:rPr>
                <a:t>g</a:t>
              </a:r>
              <a:r>
                <a:rPr sz="1400" spc="-7" dirty="0">
                  <a:latin typeface="Calibri"/>
                  <a:cs typeface="Calibri"/>
                </a:rPr>
                <a:t>-</a:t>
              </a:r>
              <a:r>
                <a:rPr sz="1400" spc="-15" dirty="0">
                  <a:latin typeface="Calibri"/>
                  <a:cs typeface="Calibri"/>
                </a:rPr>
                <a:t>boo</a:t>
              </a:r>
              <a:r>
                <a:rPr sz="1400" spc="-29" dirty="0">
                  <a:latin typeface="Calibri"/>
                  <a:cs typeface="Calibri"/>
                </a:rPr>
                <a:t>k</a:t>
              </a:r>
              <a:r>
                <a:rPr sz="1400" spc="-15" dirty="0">
                  <a:latin typeface="Calibri"/>
                  <a:cs typeface="Calibri"/>
                </a:rPr>
                <a:t>/</a:t>
              </a:r>
              <a:r>
                <a:rPr sz="1400" spc="-65" dirty="0">
                  <a:latin typeface="Calibri"/>
                  <a:cs typeface="Calibri"/>
                </a:rPr>
                <a:t>r</a:t>
              </a:r>
              <a:r>
                <a:rPr sz="1400" spc="-15" dirty="0">
                  <a:latin typeface="Calibri"/>
                  <a:cs typeface="Calibri"/>
                </a:rPr>
                <a:t>egi</a:t>
              </a:r>
              <a:r>
                <a:rPr sz="1400" spc="-36" dirty="0">
                  <a:latin typeface="Calibri"/>
                  <a:cs typeface="Calibri"/>
                </a:rPr>
                <a:t>s</a:t>
              </a:r>
              <a:r>
                <a:rPr sz="1400" spc="-29" dirty="0">
                  <a:latin typeface="Calibri"/>
                  <a:cs typeface="Calibri"/>
                </a:rPr>
                <a:t>t</a:t>
              </a:r>
              <a:r>
                <a:rPr sz="1400" spc="-15" dirty="0">
                  <a:latin typeface="Calibri"/>
                  <a:cs typeface="Calibri"/>
                </a:rPr>
                <a:t>er</a:t>
              </a:r>
              <a:r>
                <a:rPr sz="1400" spc="15" dirty="0">
                  <a:latin typeface="Calibri"/>
                  <a:cs typeface="Calibri"/>
                </a:rPr>
                <a:t> </a:t>
              </a:r>
              <a:r>
                <a:rPr sz="1400" spc="-36" dirty="0">
                  <a:latin typeface="Calibri"/>
                  <a:cs typeface="Calibri"/>
                </a:rPr>
                <a:t>c</a:t>
              </a:r>
              <a:r>
                <a:rPr sz="1400" spc="-15" dirty="0">
                  <a:latin typeface="Calibri"/>
                  <a:cs typeface="Calibri"/>
                </a:rPr>
                <a:t>a</a:t>
              </a:r>
              <a:r>
                <a:rPr sz="1400" spc="-29" dirty="0">
                  <a:latin typeface="Calibri"/>
                  <a:cs typeface="Calibri"/>
                </a:rPr>
                <a:t>p</a:t>
              </a:r>
              <a:r>
                <a:rPr sz="1400" spc="-15" dirty="0">
                  <a:latin typeface="Calibri"/>
                  <a:cs typeface="Calibri"/>
                </a:rPr>
                <a:t>turing </a:t>
              </a:r>
              <a:r>
                <a:rPr sz="1400" spc="-29" dirty="0">
                  <a:latin typeface="Calibri"/>
                  <a:cs typeface="Calibri"/>
                </a:rPr>
                <a:t>a</a:t>
              </a:r>
              <a:r>
                <a:rPr sz="1400" spc="-15" dirty="0">
                  <a:latin typeface="Calibri"/>
                  <a:cs typeface="Calibri"/>
                </a:rPr>
                <a:t>t</a:t>
              </a:r>
              <a:r>
                <a:rPr sz="1400" spc="-22" dirty="0">
                  <a:latin typeface="Calibri"/>
                  <a:cs typeface="Calibri"/>
                </a:rPr>
                <a:t> </a:t>
              </a:r>
              <a:r>
                <a:rPr sz="1400" dirty="0">
                  <a:latin typeface="Calibri"/>
                  <a:cs typeface="Calibri"/>
                </a:rPr>
                <a:t>l</a:t>
              </a:r>
              <a:r>
                <a:rPr sz="1400" spc="-15" dirty="0">
                  <a:latin typeface="Calibri"/>
                  <a:cs typeface="Calibri"/>
                </a:rPr>
                <a:t>ea</a:t>
              </a:r>
              <a:r>
                <a:rPr sz="1400" spc="-36" dirty="0">
                  <a:latin typeface="Calibri"/>
                  <a:cs typeface="Calibri"/>
                </a:rPr>
                <a:t>s</a:t>
              </a:r>
              <a:r>
                <a:rPr sz="1400" spc="-15" dirty="0">
                  <a:latin typeface="Calibri"/>
                  <a:cs typeface="Calibri"/>
                </a:rPr>
                <a:t>t</a:t>
              </a:r>
              <a:r>
                <a:rPr sz="1400" spc="-22" dirty="0">
                  <a:latin typeface="Calibri"/>
                  <a:cs typeface="Calibri"/>
                </a:rPr>
                <a:t> </a:t>
              </a:r>
              <a:r>
                <a:rPr sz="1400" dirty="0">
                  <a:latin typeface="Calibri"/>
                  <a:cs typeface="Calibri"/>
                </a:rPr>
                <a:t>l</a:t>
              </a:r>
              <a:r>
                <a:rPr sz="1400" spc="-15" dirty="0">
                  <a:latin typeface="Calibri"/>
                  <a:cs typeface="Calibri"/>
                </a:rPr>
                <a:t>a</a:t>
              </a:r>
              <a:r>
                <a:rPr sz="1400" spc="-29" dirty="0">
                  <a:latin typeface="Calibri"/>
                  <a:cs typeface="Calibri"/>
                </a:rPr>
                <a:t>s</a:t>
              </a:r>
              <a:r>
                <a:rPr sz="1400" spc="-15" dirty="0">
                  <a:latin typeface="Calibri"/>
                  <a:cs typeface="Calibri"/>
                </a:rPr>
                <a:t>t</a:t>
              </a:r>
              <a:r>
                <a:rPr sz="1400" spc="-22" dirty="0">
                  <a:latin typeface="Calibri"/>
                  <a:cs typeface="Calibri"/>
                </a:rPr>
                <a:t> </a:t>
              </a:r>
              <a:r>
                <a:rPr sz="1400" spc="-15" dirty="0">
                  <a:latin typeface="Calibri"/>
                  <a:cs typeface="Calibri"/>
                </a:rPr>
                <a:t>3 </a:t>
              </a:r>
              <a:r>
                <a:rPr sz="1400" spc="-22" dirty="0">
                  <a:latin typeface="Calibri"/>
                  <a:cs typeface="Calibri"/>
                </a:rPr>
                <a:t>mo</a:t>
              </a:r>
              <a:r>
                <a:rPr sz="1400" spc="-36" dirty="0">
                  <a:latin typeface="Calibri"/>
                  <a:cs typeface="Calibri"/>
                </a:rPr>
                <a:t>n</a:t>
              </a:r>
              <a:r>
                <a:rPr sz="1400" spc="-15" dirty="0">
                  <a:latin typeface="Calibri"/>
                  <a:cs typeface="Calibri"/>
                </a:rPr>
                <a:t>th</a:t>
              </a:r>
              <a:r>
                <a:rPr sz="1400" spc="-152" dirty="0">
                  <a:latin typeface="Calibri"/>
                  <a:cs typeface="Calibri"/>
                </a:rPr>
                <a:t>’</a:t>
              </a:r>
              <a:r>
                <a:rPr sz="1400" spc="-15" dirty="0">
                  <a:latin typeface="Calibri"/>
                  <a:cs typeface="Calibri"/>
                </a:rPr>
                <a:t>s</a:t>
              </a:r>
              <a:r>
                <a:rPr sz="1400" spc="-7" dirty="0">
                  <a:latin typeface="Calibri"/>
                  <a:cs typeface="Calibri"/>
                </a:rPr>
                <a:t> </a:t>
              </a:r>
              <a:r>
                <a:rPr sz="1400" spc="-65" dirty="0">
                  <a:latin typeface="Calibri"/>
                  <a:cs typeface="Calibri"/>
                </a:rPr>
                <a:t>r</a:t>
              </a:r>
              <a:r>
                <a:rPr sz="1400" spc="-15" dirty="0">
                  <a:latin typeface="Calibri"/>
                  <a:cs typeface="Calibri"/>
                </a:rPr>
                <a:t>e</a:t>
              </a:r>
              <a:r>
                <a:rPr sz="1400" spc="-43" dirty="0">
                  <a:latin typeface="Calibri"/>
                  <a:cs typeface="Calibri"/>
                </a:rPr>
                <a:t>c</a:t>
              </a:r>
              <a:r>
                <a:rPr sz="1400" spc="-15" dirty="0">
                  <a:latin typeface="Calibri"/>
                  <a:cs typeface="Calibri"/>
                </a:rPr>
                <a:t>o</a:t>
              </a:r>
              <a:r>
                <a:rPr sz="1400" spc="-65" dirty="0">
                  <a:latin typeface="Calibri"/>
                  <a:cs typeface="Calibri"/>
                </a:rPr>
                <a:t>r</a:t>
              </a:r>
              <a:r>
                <a:rPr sz="1400" spc="-15" dirty="0">
                  <a:latin typeface="Calibri"/>
                  <a:cs typeface="Calibri"/>
                </a:rPr>
                <a:t>d</a:t>
              </a:r>
              <a:r>
                <a:rPr sz="1400" spc="65" dirty="0">
                  <a:latin typeface="Calibri"/>
                  <a:cs typeface="Calibri"/>
                </a:rPr>
                <a:t> </a:t>
              </a:r>
              <a:r>
                <a:rPr lang="en-US" sz="1400" spc="65" dirty="0">
                  <a:latin typeface="Calibri"/>
                  <a:cs typeface="Calibri"/>
                </a:rPr>
                <a:t>ready and available for the agency </a:t>
              </a:r>
              <a:r>
                <a:rPr sz="1400" spc="-29" dirty="0">
                  <a:latin typeface="Calibri"/>
                  <a:cs typeface="Calibri"/>
                </a:rPr>
                <a:t>t</a:t>
              </a:r>
              <a:r>
                <a:rPr sz="1400" spc="-15" dirty="0">
                  <a:latin typeface="Calibri"/>
                  <a:cs typeface="Calibri"/>
                </a:rPr>
                <a:t>o</a:t>
              </a:r>
              <a:r>
                <a:rPr sz="1400" spc="7" dirty="0">
                  <a:latin typeface="Calibri"/>
                  <a:cs typeface="Calibri"/>
                </a:rPr>
                <a:t> </a:t>
              </a:r>
              <a:r>
                <a:rPr sz="1400" spc="-15" dirty="0">
                  <a:latin typeface="Calibri"/>
                  <a:cs typeface="Calibri"/>
                </a:rPr>
                <a:t>che</a:t>
              </a:r>
              <a:r>
                <a:rPr sz="1400" spc="-29" dirty="0">
                  <a:latin typeface="Calibri"/>
                  <a:cs typeface="Calibri"/>
                </a:rPr>
                <a:t>c</a:t>
              </a:r>
              <a:r>
                <a:rPr sz="1400" spc="-15" dirty="0">
                  <a:latin typeface="Calibri"/>
                  <a:cs typeface="Calibri"/>
                </a:rPr>
                <a:t>k the</a:t>
              </a:r>
              <a:r>
                <a:rPr sz="1400" spc="7" dirty="0">
                  <a:latin typeface="Calibri"/>
                  <a:cs typeface="Calibri"/>
                </a:rPr>
                <a:t> </a:t>
              </a:r>
              <a:r>
                <a:rPr sz="1400" spc="-15" dirty="0">
                  <a:latin typeface="Calibri"/>
                  <a:cs typeface="Calibri"/>
                </a:rPr>
                <a:t>daily</a:t>
              </a:r>
              <a:r>
                <a:rPr sz="1400" spc="-43" dirty="0">
                  <a:latin typeface="Calibri"/>
                  <a:cs typeface="Calibri"/>
                </a:rPr>
                <a:t> </a:t>
              </a:r>
              <a:r>
                <a:rPr sz="1400" spc="-15" dirty="0">
                  <a:latin typeface="Calibri"/>
                  <a:cs typeface="Calibri"/>
                </a:rPr>
                <a:t>e</a:t>
              </a:r>
              <a:r>
                <a:rPr sz="1400" spc="-36" dirty="0">
                  <a:latin typeface="Calibri"/>
                  <a:cs typeface="Calibri"/>
                </a:rPr>
                <a:t>n</a:t>
              </a:r>
              <a:r>
                <a:rPr sz="1400" spc="-15" dirty="0">
                  <a:latin typeface="Calibri"/>
                  <a:cs typeface="Calibri"/>
                </a:rPr>
                <a:t>try</a:t>
              </a:r>
              <a:r>
                <a:rPr sz="1400" spc="7" dirty="0">
                  <a:latin typeface="Calibri"/>
                  <a:cs typeface="Calibri"/>
                </a:rPr>
                <a:t> </a:t>
              </a:r>
              <a:r>
                <a:rPr sz="1400" spc="-15" dirty="0">
                  <a:latin typeface="Calibri"/>
                  <a:cs typeface="Calibri"/>
                </a:rPr>
                <a:t>of</a:t>
              </a:r>
              <a:r>
                <a:rPr sz="1400" spc="15" dirty="0">
                  <a:latin typeface="Calibri"/>
                  <a:cs typeface="Calibri"/>
                </a:rPr>
                <a:t> </a:t>
              </a:r>
              <a:r>
                <a:rPr sz="1400" spc="-15" dirty="0">
                  <a:latin typeface="Calibri"/>
                  <a:cs typeface="Calibri"/>
                </a:rPr>
                <a:t>the</a:t>
              </a:r>
              <a:r>
                <a:rPr lang="en-US" sz="1400" dirty="0">
                  <a:latin typeface="Calibri"/>
                  <a:cs typeface="Calibri"/>
                </a:rPr>
                <a:t> </a:t>
              </a:r>
              <a:r>
                <a:rPr sz="1400" spc="-15" dirty="0">
                  <a:latin typeface="Calibri"/>
                  <a:cs typeface="Calibri"/>
                </a:rPr>
                <a:t>t</a:t>
              </a:r>
              <a:r>
                <a:rPr sz="1400" spc="-22" dirty="0">
                  <a:latin typeface="Calibri"/>
                  <a:cs typeface="Calibri"/>
                </a:rPr>
                <a:t>r</a:t>
              </a:r>
              <a:r>
                <a:rPr sz="1400" spc="-15" dirty="0">
                  <a:latin typeface="Calibri"/>
                  <a:cs typeface="Calibri"/>
                </a:rPr>
                <a:t>uc</a:t>
              </a:r>
              <a:r>
                <a:rPr sz="1400" spc="-43" dirty="0">
                  <a:latin typeface="Calibri"/>
                  <a:cs typeface="Calibri"/>
                </a:rPr>
                <a:t>k</a:t>
              </a:r>
              <a:r>
                <a:rPr sz="1400" spc="-15" dirty="0">
                  <a:latin typeface="Calibri"/>
                  <a:cs typeface="Calibri"/>
                </a:rPr>
                <a:t>s</a:t>
              </a:r>
              <a:r>
                <a:rPr sz="1400" spc="7" dirty="0">
                  <a:latin typeface="Calibri"/>
                  <a:cs typeface="Calibri"/>
                </a:rPr>
                <a:t> </a:t>
              </a:r>
              <a:r>
                <a:rPr sz="1400" spc="-15" dirty="0">
                  <a:latin typeface="Calibri"/>
                  <a:cs typeface="Calibri"/>
                </a:rPr>
                <a:t>(with</a:t>
              </a:r>
              <a:r>
                <a:rPr sz="1400" spc="7" dirty="0">
                  <a:latin typeface="Calibri"/>
                  <a:cs typeface="Calibri"/>
                </a:rPr>
                <a:t> </a:t>
              </a:r>
              <a:r>
                <a:rPr sz="1400" spc="-43" dirty="0">
                  <a:latin typeface="Calibri"/>
                  <a:cs typeface="Calibri"/>
                </a:rPr>
                <a:t>w</a:t>
              </a:r>
              <a:r>
                <a:rPr sz="1400" spc="-15" dirty="0">
                  <a:latin typeface="Calibri"/>
                  <a:cs typeface="Calibri"/>
                </a:rPr>
                <a:t>a</a:t>
              </a:r>
              <a:r>
                <a:rPr sz="1400" spc="-29" dirty="0">
                  <a:latin typeface="Calibri"/>
                  <a:cs typeface="Calibri"/>
                </a:rPr>
                <a:t>st</a:t>
              </a:r>
              <a:r>
                <a:rPr sz="1400" spc="-15" dirty="0">
                  <a:latin typeface="Calibri"/>
                  <a:cs typeface="Calibri"/>
                </a:rPr>
                <a:t>e</a:t>
              </a:r>
              <a:r>
                <a:rPr sz="1400" spc="-29" dirty="0">
                  <a:latin typeface="Calibri"/>
                  <a:cs typeface="Calibri"/>
                </a:rPr>
                <a:t> </a:t>
              </a:r>
              <a:r>
                <a:rPr sz="1400" spc="-15" dirty="0">
                  <a:latin typeface="Calibri"/>
                  <a:cs typeface="Calibri"/>
                </a:rPr>
                <a:t>load)</a:t>
              </a:r>
              <a:r>
                <a:rPr sz="1400" spc="7" dirty="0">
                  <a:latin typeface="Calibri"/>
                  <a:cs typeface="Calibri"/>
                </a:rPr>
                <a:t> </a:t>
              </a:r>
              <a:r>
                <a:rPr sz="1400" spc="-15" dirty="0">
                  <a:latin typeface="Calibri"/>
                  <a:cs typeface="Calibri"/>
                </a:rPr>
                <a:t>e</a:t>
              </a:r>
              <a:r>
                <a:rPr sz="1400" spc="-36" dirty="0">
                  <a:latin typeface="Calibri"/>
                  <a:cs typeface="Calibri"/>
                </a:rPr>
                <a:t>n</a:t>
              </a:r>
              <a:r>
                <a:rPr sz="1400" spc="-29" dirty="0">
                  <a:latin typeface="Calibri"/>
                  <a:cs typeface="Calibri"/>
                </a:rPr>
                <a:t>t</a:t>
              </a:r>
              <a:r>
                <a:rPr sz="1400" spc="-15" dirty="0">
                  <a:latin typeface="Calibri"/>
                  <a:cs typeface="Calibri"/>
                </a:rPr>
                <a:t>e</a:t>
              </a:r>
              <a:r>
                <a:rPr sz="1400" spc="-65" dirty="0">
                  <a:latin typeface="Calibri"/>
                  <a:cs typeface="Calibri"/>
                </a:rPr>
                <a:t>r</a:t>
              </a:r>
              <a:r>
                <a:rPr sz="1400" spc="-15" dirty="0">
                  <a:latin typeface="Calibri"/>
                  <a:cs typeface="Calibri"/>
                </a:rPr>
                <a:t>ed</a:t>
              </a:r>
              <a:r>
                <a:rPr sz="1400" spc="29" dirty="0">
                  <a:latin typeface="Calibri"/>
                  <a:cs typeface="Calibri"/>
                </a:rPr>
                <a:t> </a:t>
              </a:r>
              <a:r>
                <a:rPr sz="1400" spc="-15" dirty="0">
                  <a:latin typeface="Calibri"/>
                  <a:cs typeface="Calibri"/>
                </a:rPr>
                <a:t>inside</a:t>
              </a:r>
              <a:r>
                <a:rPr sz="1400" spc="-22" dirty="0">
                  <a:latin typeface="Calibri"/>
                  <a:cs typeface="Calibri"/>
                </a:rPr>
                <a:t> </a:t>
              </a:r>
              <a:r>
                <a:rPr sz="1400" spc="-15" dirty="0">
                  <a:latin typeface="Calibri"/>
                  <a:cs typeface="Calibri"/>
                </a:rPr>
                <a:t>the</a:t>
              </a:r>
              <a:r>
                <a:rPr sz="1400" spc="-7" dirty="0">
                  <a:latin typeface="Calibri"/>
                  <a:cs typeface="Calibri"/>
                </a:rPr>
                <a:t> </a:t>
              </a:r>
              <a:r>
                <a:rPr sz="1400" spc="-15" dirty="0">
                  <a:latin typeface="Calibri"/>
                  <a:cs typeface="Calibri"/>
                </a:rPr>
                <a:t>site</a:t>
              </a:r>
              <a:endParaRPr sz="1400" dirty="0">
                <a:latin typeface="Calibri"/>
                <a:cs typeface="Calibri"/>
              </a:endParaRPr>
            </a:p>
            <a:p>
              <a:pPr marL="513651" indent="-495307">
                <a:buFont typeface="Calibri"/>
                <a:buAutoNum type="arabicPeriod" startAt="4"/>
                <a:tabLst>
                  <a:tab pos="512734" algn="l"/>
                </a:tabLst>
              </a:pPr>
              <a:r>
                <a:rPr sz="1400" spc="-15" dirty="0">
                  <a:latin typeface="Calibri"/>
                  <a:cs typeface="Calibri"/>
                </a:rPr>
                <a:t>He</a:t>
              </a:r>
              <a:r>
                <a:rPr sz="1400" spc="7" dirty="0">
                  <a:latin typeface="Calibri"/>
                  <a:cs typeface="Calibri"/>
                </a:rPr>
                <a:t> </a:t>
              </a:r>
              <a:r>
                <a:rPr sz="1400" spc="-15" dirty="0">
                  <a:latin typeface="Calibri"/>
                  <a:cs typeface="Calibri"/>
                </a:rPr>
                <a:t>wi</a:t>
              </a:r>
              <a:r>
                <a:rPr sz="1400" dirty="0">
                  <a:latin typeface="Calibri"/>
                  <a:cs typeface="Calibri"/>
                </a:rPr>
                <a:t>l</a:t>
              </a:r>
              <a:r>
                <a:rPr sz="1400" spc="-7" dirty="0">
                  <a:latin typeface="Calibri"/>
                  <a:cs typeface="Calibri"/>
                </a:rPr>
                <a:t>l</a:t>
              </a:r>
              <a:r>
                <a:rPr sz="1400" spc="-15" dirty="0">
                  <a:latin typeface="Calibri"/>
                  <a:cs typeface="Calibri"/>
                </a:rPr>
                <a:t> </a:t>
              </a:r>
              <a:r>
                <a:rPr sz="1400" spc="-58" dirty="0">
                  <a:latin typeface="Calibri"/>
                  <a:cs typeface="Calibri"/>
                </a:rPr>
                <a:t>r</a:t>
              </a:r>
              <a:r>
                <a:rPr sz="1400" spc="-15" dirty="0">
                  <a:latin typeface="Calibri"/>
                  <a:cs typeface="Calibri"/>
                </a:rPr>
                <a:t>epo</a:t>
              </a:r>
              <a:r>
                <a:rPr sz="1400" spc="-29" dirty="0">
                  <a:latin typeface="Calibri"/>
                  <a:cs typeface="Calibri"/>
                </a:rPr>
                <a:t>r</a:t>
              </a:r>
              <a:r>
                <a:rPr sz="1400" spc="-15" dirty="0">
                  <a:latin typeface="Calibri"/>
                  <a:cs typeface="Calibri"/>
                </a:rPr>
                <a:t>t</a:t>
              </a:r>
              <a:r>
                <a:rPr sz="1400" spc="50" dirty="0">
                  <a:latin typeface="Calibri"/>
                  <a:cs typeface="Calibri"/>
                </a:rPr>
                <a:t> </a:t>
              </a:r>
              <a:r>
                <a:rPr sz="1400" spc="-15" dirty="0">
                  <a:latin typeface="Calibri"/>
                  <a:cs typeface="Calibri"/>
                </a:rPr>
                <a:t>the</a:t>
              </a:r>
              <a:r>
                <a:rPr sz="1400" spc="7" dirty="0">
                  <a:latin typeface="Calibri"/>
                  <a:cs typeface="Calibri"/>
                </a:rPr>
                <a:t> </a:t>
              </a:r>
              <a:r>
                <a:rPr lang="en-US" sz="1400" spc="7" dirty="0">
                  <a:latin typeface="Calibri"/>
                  <a:cs typeface="Calibri"/>
                </a:rPr>
                <a:t>progress verified basis documents provided by the ULB to the agency. </a:t>
              </a:r>
              <a:endParaRPr sz="1400" dirty="0">
                <a:latin typeface="Calibri"/>
                <a:cs typeface="Calibri"/>
              </a:endParaRPr>
            </a:p>
            <a:p>
              <a:pPr marL="513651" marR="18345" indent="-495307">
                <a:buFont typeface="Calibri"/>
                <a:buAutoNum type="arabicPeriod" startAt="4"/>
                <a:tabLst>
                  <a:tab pos="512734" algn="l"/>
                </a:tabLst>
              </a:pPr>
              <a:r>
                <a:rPr sz="1400" spc="-15" dirty="0">
                  <a:latin typeface="Calibri"/>
                  <a:cs typeface="Calibri"/>
                </a:rPr>
                <a:t>The</a:t>
              </a:r>
              <a:r>
                <a:rPr sz="1400" spc="-7" dirty="0">
                  <a:latin typeface="Calibri"/>
                  <a:cs typeface="Calibri"/>
                </a:rPr>
                <a:t> </a:t>
              </a:r>
              <a:r>
                <a:rPr sz="1400" spc="-15" dirty="0">
                  <a:latin typeface="Calibri"/>
                  <a:cs typeface="Calibri"/>
                </a:rPr>
                <a:t>s</a:t>
              </a:r>
              <a:r>
                <a:rPr sz="1400" spc="-29" dirty="0">
                  <a:latin typeface="Calibri"/>
                  <a:cs typeface="Calibri"/>
                </a:rPr>
                <a:t>e</a:t>
              </a:r>
              <a:r>
                <a:rPr sz="1400" spc="-15" dirty="0">
                  <a:latin typeface="Calibri"/>
                  <a:cs typeface="Calibri"/>
                </a:rPr>
                <a:t>n</a:t>
              </a:r>
              <a:r>
                <a:rPr sz="1400" dirty="0">
                  <a:latin typeface="Calibri"/>
                  <a:cs typeface="Calibri"/>
                </a:rPr>
                <a:t>i</a:t>
              </a:r>
              <a:r>
                <a:rPr sz="1400" spc="-15" dirty="0">
                  <a:latin typeface="Calibri"/>
                  <a:cs typeface="Calibri"/>
                </a:rPr>
                <a:t>or</a:t>
              </a:r>
              <a:r>
                <a:rPr sz="1400" spc="22" dirty="0">
                  <a:latin typeface="Calibri"/>
                  <a:cs typeface="Calibri"/>
                </a:rPr>
                <a:t> </a:t>
              </a:r>
              <a:r>
                <a:rPr sz="1400" spc="-15" dirty="0">
                  <a:latin typeface="Calibri"/>
                  <a:cs typeface="Calibri"/>
                </a:rPr>
                <a:t>assessor</a:t>
              </a:r>
              <a:r>
                <a:rPr sz="1400" spc="22" dirty="0">
                  <a:latin typeface="Calibri"/>
                  <a:cs typeface="Calibri"/>
                </a:rPr>
                <a:t> </a:t>
              </a:r>
              <a:r>
                <a:rPr sz="1400" spc="-15" dirty="0">
                  <a:latin typeface="Calibri"/>
                  <a:cs typeface="Calibri"/>
                </a:rPr>
                <a:t>wi</a:t>
              </a:r>
              <a:r>
                <a:rPr sz="1400" dirty="0">
                  <a:latin typeface="Calibri"/>
                  <a:cs typeface="Calibri"/>
                </a:rPr>
                <a:t>l</a:t>
              </a:r>
              <a:r>
                <a:rPr sz="1400" spc="-7" dirty="0">
                  <a:latin typeface="Calibri"/>
                  <a:cs typeface="Calibri"/>
                </a:rPr>
                <a:t>l</a:t>
              </a:r>
              <a:r>
                <a:rPr sz="1400" spc="-15" dirty="0">
                  <a:latin typeface="Calibri"/>
                  <a:cs typeface="Calibri"/>
                </a:rPr>
                <a:t> a</a:t>
              </a:r>
              <a:r>
                <a:rPr sz="1400" dirty="0">
                  <a:latin typeface="Calibri"/>
                  <a:cs typeface="Calibri"/>
                </a:rPr>
                <a:t>l</a:t>
              </a:r>
              <a:r>
                <a:rPr sz="1400" spc="-15" dirty="0">
                  <a:latin typeface="Calibri"/>
                  <a:cs typeface="Calibri"/>
                </a:rPr>
                <a:t>so</a:t>
              </a:r>
              <a:r>
                <a:rPr sz="1400" spc="-7" dirty="0">
                  <a:latin typeface="Calibri"/>
                  <a:cs typeface="Calibri"/>
                </a:rPr>
                <a:t> </a:t>
              </a:r>
              <a:r>
                <a:rPr sz="1400" spc="-15" dirty="0">
                  <a:latin typeface="Calibri"/>
                  <a:cs typeface="Calibri"/>
                </a:rPr>
                <a:t>de</a:t>
              </a:r>
              <a:r>
                <a:rPr sz="1400" spc="-29" dirty="0">
                  <a:latin typeface="Calibri"/>
                  <a:cs typeface="Calibri"/>
                </a:rPr>
                <a:t>r</a:t>
              </a:r>
              <a:r>
                <a:rPr sz="1400" spc="-7" dirty="0">
                  <a:latin typeface="Calibri"/>
                  <a:cs typeface="Calibri"/>
                </a:rPr>
                <a:t>i</a:t>
              </a:r>
              <a:r>
                <a:rPr sz="1400" spc="-36" dirty="0">
                  <a:latin typeface="Calibri"/>
                  <a:cs typeface="Calibri"/>
                </a:rPr>
                <a:t>v</a:t>
              </a:r>
              <a:r>
                <a:rPr sz="1400" spc="-15" dirty="0">
                  <a:latin typeface="Calibri"/>
                  <a:cs typeface="Calibri"/>
                </a:rPr>
                <a:t>e</a:t>
              </a:r>
              <a:r>
                <a:rPr sz="1400" spc="7" dirty="0">
                  <a:latin typeface="Calibri"/>
                  <a:cs typeface="Calibri"/>
                </a:rPr>
                <a:t> </a:t>
              </a:r>
              <a:r>
                <a:rPr sz="1400" spc="-15" dirty="0">
                  <a:latin typeface="Calibri"/>
                  <a:cs typeface="Calibri"/>
                </a:rPr>
                <a:t>the</a:t>
              </a:r>
              <a:r>
                <a:rPr sz="1400" spc="7" dirty="0">
                  <a:latin typeface="Calibri"/>
                  <a:cs typeface="Calibri"/>
                </a:rPr>
                <a:t> </a:t>
              </a:r>
              <a:r>
                <a:rPr sz="1400" spc="-29" dirty="0">
                  <a:latin typeface="Calibri"/>
                  <a:cs typeface="Calibri"/>
                </a:rPr>
                <a:t>t</a:t>
              </a:r>
              <a:r>
                <a:rPr sz="1400" spc="-15" dirty="0">
                  <a:latin typeface="Calibri"/>
                  <a:cs typeface="Calibri"/>
                </a:rPr>
                <a:t>o</a:t>
              </a:r>
              <a:r>
                <a:rPr sz="1400" spc="-43" dirty="0">
                  <a:latin typeface="Calibri"/>
                  <a:cs typeface="Calibri"/>
                </a:rPr>
                <a:t>t</a:t>
              </a:r>
              <a:r>
                <a:rPr sz="1400" spc="-15" dirty="0">
                  <a:latin typeface="Calibri"/>
                  <a:cs typeface="Calibri"/>
                </a:rPr>
                <a:t>al </a:t>
              </a:r>
              <a:r>
                <a:rPr sz="1400" spc="-43" dirty="0">
                  <a:latin typeface="Calibri"/>
                  <a:cs typeface="Calibri"/>
                </a:rPr>
                <a:t>w</a:t>
              </a:r>
              <a:r>
                <a:rPr sz="1400" spc="-15" dirty="0">
                  <a:latin typeface="Calibri"/>
                  <a:cs typeface="Calibri"/>
                </a:rPr>
                <a:t>a</a:t>
              </a:r>
              <a:r>
                <a:rPr sz="1400" spc="-29" dirty="0">
                  <a:latin typeface="Calibri"/>
                  <a:cs typeface="Calibri"/>
                </a:rPr>
                <a:t>st</a:t>
              </a:r>
              <a:r>
                <a:rPr sz="1400" spc="-15" dirty="0">
                  <a:latin typeface="Calibri"/>
                  <a:cs typeface="Calibri"/>
                </a:rPr>
                <a:t>e</a:t>
              </a:r>
              <a:r>
                <a:rPr sz="1400" spc="-7" dirty="0">
                  <a:latin typeface="Calibri"/>
                  <a:cs typeface="Calibri"/>
                </a:rPr>
                <a:t> </a:t>
              </a:r>
              <a:r>
                <a:rPr sz="1400" spc="-36" dirty="0">
                  <a:latin typeface="Calibri"/>
                  <a:cs typeface="Calibri"/>
                </a:rPr>
                <a:t>g</a:t>
              </a:r>
              <a:r>
                <a:rPr sz="1400" spc="-15" dirty="0">
                  <a:latin typeface="Calibri"/>
                  <a:cs typeface="Calibri"/>
                </a:rPr>
                <a:t>ene</a:t>
              </a:r>
              <a:r>
                <a:rPr sz="1400" spc="-80" dirty="0">
                  <a:latin typeface="Calibri"/>
                  <a:cs typeface="Calibri"/>
                </a:rPr>
                <a:t>r</a:t>
              </a:r>
              <a:r>
                <a:rPr sz="1400" spc="-29" dirty="0">
                  <a:latin typeface="Calibri"/>
                  <a:cs typeface="Calibri"/>
                </a:rPr>
                <a:t>at</a:t>
              </a:r>
              <a:r>
                <a:rPr sz="1400" spc="-15" dirty="0">
                  <a:latin typeface="Calibri"/>
                  <a:cs typeface="Calibri"/>
                </a:rPr>
                <a:t>ed</a:t>
              </a:r>
              <a:r>
                <a:rPr sz="1400" spc="7" dirty="0">
                  <a:latin typeface="Calibri"/>
                  <a:cs typeface="Calibri"/>
                </a:rPr>
                <a:t> </a:t>
              </a:r>
              <a:r>
                <a:rPr sz="1400" spc="-130" dirty="0">
                  <a:latin typeface="Calibri"/>
                  <a:cs typeface="Calibri"/>
                </a:rPr>
                <a:t>V</a:t>
              </a:r>
              <a:r>
                <a:rPr sz="1400" spc="-15" dirty="0">
                  <a:latin typeface="Calibri"/>
                  <a:cs typeface="Calibri"/>
                </a:rPr>
                <a:t>s</a:t>
              </a:r>
              <a:r>
                <a:rPr sz="1400" spc="29" dirty="0">
                  <a:latin typeface="Calibri"/>
                  <a:cs typeface="Calibri"/>
                </a:rPr>
                <a:t> </a:t>
              </a:r>
              <a:r>
                <a:rPr sz="1400" spc="-15" dirty="0">
                  <a:latin typeface="Calibri"/>
                  <a:cs typeface="Calibri"/>
                </a:rPr>
                <a:t>p</a:t>
              </a:r>
              <a:r>
                <a:rPr sz="1400" spc="-58" dirty="0">
                  <a:latin typeface="Calibri"/>
                  <a:cs typeface="Calibri"/>
                </a:rPr>
                <a:t>r</a:t>
              </a:r>
              <a:r>
                <a:rPr sz="1400" spc="-15" dirty="0">
                  <a:latin typeface="Calibri"/>
                  <a:cs typeface="Calibri"/>
                </a:rPr>
                <a:t>oc</a:t>
              </a:r>
              <a:r>
                <a:rPr sz="1400" spc="-29" dirty="0">
                  <a:latin typeface="Calibri"/>
                  <a:cs typeface="Calibri"/>
                </a:rPr>
                <a:t>e</a:t>
              </a:r>
              <a:r>
                <a:rPr sz="1400" spc="-15" dirty="0">
                  <a:latin typeface="Calibri"/>
                  <a:cs typeface="Calibri"/>
                </a:rPr>
                <a:t>ssed</a:t>
              </a:r>
              <a:r>
                <a:rPr sz="1400" spc="43" dirty="0">
                  <a:latin typeface="Calibri"/>
                  <a:cs typeface="Calibri"/>
                </a:rPr>
                <a:t> </a:t>
              </a:r>
              <a:r>
                <a:rPr sz="1400" spc="-15" dirty="0">
                  <a:latin typeface="Calibri"/>
                  <a:cs typeface="Calibri"/>
                </a:rPr>
                <a:t>in</a:t>
              </a:r>
              <a:r>
                <a:rPr sz="1400" spc="-22" dirty="0">
                  <a:latin typeface="Calibri"/>
                  <a:cs typeface="Calibri"/>
                </a:rPr>
                <a:t> </a:t>
              </a:r>
              <a:r>
                <a:rPr sz="1400" spc="-15" dirty="0">
                  <a:latin typeface="Calibri"/>
                  <a:cs typeface="Calibri"/>
                </a:rPr>
                <a:t>the</a:t>
              </a:r>
              <a:r>
                <a:rPr sz="1400" spc="-7" dirty="0">
                  <a:latin typeface="Calibri"/>
                  <a:cs typeface="Calibri"/>
                </a:rPr>
                <a:t> </a:t>
              </a:r>
              <a:r>
                <a:rPr sz="1400" spc="-15" dirty="0">
                  <a:latin typeface="Calibri"/>
                  <a:cs typeface="Calibri"/>
                </a:rPr>
                <a:t>ci</a:t>
              </a:r>
              <a:r>
                <a:rPr sz="1400" spc="-7" dirty="0">
                  <a:latin typeface="Calibri"/>
                  <a:cs typeface="Calibri"/>
                </a:rPr>
                <a:t>t</a:t>
              </a:r>
              <a:r>
                <a:rPr sz="1400" spc="-15" dirty="0">
                  <a:latin typeface="Calibri"/>
                  <a:cs typeface="Calibri"/>
                </a:rPr>
                <a:t>y</a:t>
              </a:r>
              <a:r>
                <a:rPr sz="1400" spc="-7" dirty="0">
                  <a:latin typeface="Calibri"/>
                  <a:cs typeface="Calibri"/>
                </a:rPr>
                <a:t> </a:t>
              </a:r>
              <a:r>
                <a:rPr sz="1400" spc="-15" dirty="0">
                  <a:latin typeface="Calibri"/>
                  <a:cs typeface="Calibri"/>
                </a:rPr>
                <a:t>and</a:t>
              </a:r>
              <a:r>
                <a:rPr sz="1400" spc="-22" dirty="0">
                  <a:latin typeface="Calibri"/>
                  <a:cs typeface="Calibri"/>
                </a:rPr>
                <a:t> </a:t>
              </a:r>
              <a:r>
                <a:rPr sz="1400" spc="-15" dirty="0">
                  <a:latin typeface="Calibri"/>
                  <a:cs typeface="Calibri"/>
                </a:rPr>
                <a:t>t</a:t>
              </a:r>
              <a:r>
                <a:rPr sz="1400" spc="-7" dirty="0">
                  <a:latin typeface="Calibri"/>
                  <a:cs typeface="Calibri"/>
                </a:rPr>
                <a:t>r</a:t>
              </a:r>
              <a:r>
                <a:rPr sz="1400" spc="-15" dirty="0">
                  <a:latin typeface="Calibri"/>
                  <a:cs typeface="Calibri"/>
                </a:rPr>
                <a:t>y </a:t>
              </a:r>
              <a:r>
                <a:rPr sz="1400" spc="15" dirty="0">
                  <a:latin typeface="Calibri"/>
                  <a:cs typeface="Calibri"/>
                </a:rPr>
                <a:t> </a:t>
              </a:r>
              <a:r>
                <a:rPr sz="1400" spc="-29" dirty="0">
                  <a:latin typeface="Calibri"/>
                  <a:cs typeface="Calibri"/>
                </a:rPr>
                <a:t>t</a:t>
              </a:r>
              <a:r>
                <a:rPr sz="1400" spc="-15" dirty="0">
                  <a:latin typeface="Calibri"/>
                  <a:cs typeface="Calibri"/>
                </a:rPr>
                <a:t>o</a:t>
              </a:r>
              <a:r>
                <a:rPr sz="1400" spc="-7" dirty="0">
                  <a:latin typeface="Calibri"/>
                  <a:cs typeface="Calibri"/>
                </a:rPr>
                <a:t> </a:t>
              </a:r>
              <a:r>
                <a:rPr sz="1400" spc="-58" dirty="0">
                  <a:latin typeface="Calibri"/>
                  <a:cs typeface="Calibri"/>
                </a:rPr>
                <a:t>r</a:t>
              </a:r>
              <a:r>
                <a:rPr sz="1400" spc="-15" dirty="0">
                  <a:latin typeface="Calibri"/>
                  <a:cs typeface="Calibri"/>
                </a:rPr>
                <a:t>e</a:t>
              </a:r>
              <a:r>
                <a:rPr sz="1400" spc="-43" dirty="0">
                  <a:latin typeface="Calibri"/>
                  <a:cs typeface="Calibri"/>
                </a:rPr>
                <a:t>c</a:t>
              </a:r>
              <a:r>
                <a:rPr sz="1400" spc="-15" dirty="0">
                  <a:latin typeface="Calibri"/>
                  <a:cs typeface="Calibri"/>
                </a:rPr>
                <a:t>onci</a:t>
              </a:r>
              <a:r>
                <a:rPr sz="1400" dirty="0">
                  <a:latin typeface="Calibri"/>
                  <a:cs typeface="Calibri"/>
                </a:rPr>
                <a:t>l</a:t>
              </a:r>
              <a:r>
                <a:rPr sz="1400" spc="-15" dirty="0">
                  <a:latin typeface="Calibri"/>
                  <a:cs typeface="Calibri"/>
                </a:rPr>
                <a:t>e</a:t>
              </a:r>
              <a:r>
                <a:rPr sz="1400" spc="22" dirty="0">
                  <a:latin typeface="Calibri"/>
                  <a:cs typeface="Calibri"/>
                </a:rPr>
                <a:t> </a:t>
              </a:r>
              <a:r>
                <a:rPr sz="1400" spc="-15" dirty="0">
                  <a:latin typeface="Calibri"/>
                  <a:cs typeface="Calibri"/>
                </a:rPr>
                <a:t>the</a:t>
              </a:r>
              <a:r>
                <a:rPr sz="1400" spc="7" dirty="0">
                  <a:latin typeface="Calibri"/>
                  <a:cs typeface="Calibri"/>
                </a:rPr>
                <a:t> </a:t>
              </a:r>
              <a:r>
                <a:rPr sz="1400" spc="-43" dirty="0">
                  <a:latin typeface="Calibri"/>
                  <a:cs typeface="Calibri"/>
                </a:rPr>
                <a:t>w</a:t>
              </a:r>
              <a:r>
                <a:rPr sz="1400" spc="-15" dirty="0">
                  <a:latin typeface="Calibri"/>
                  <a:cs typeface="Calibri"/>
                </a:rPr>
                <a:t>a</a:t>
              </a:r>
              <a:r>
                <a:rPr sz="1400" spc="-29" dirty="0">
                  <a:latin typeface="Calibri"/>
                  <a:cs typeface="Calibri"/>
                </a:rPr>
                <a:t>st</a:t>
              </a:r>
              <a:r>
                <a:rPr sz="1400" spc="-15" dirty="0">
                  <a:latin typeface="Calibri"/>
                  <a:cs typeface="Calibri"/>
                </a:rPr>
                <a:t>e se</a:t>
              </a:r>
              <a:r>
                <a:rPr sz="1400" spc="-36" dirty="0">
                  <a:latin typeface="Calibri"/>
                  <a:cs typeface="Calibri"/>
                </a:rPr>
                <a:t>n</a:t>
              </a:r>
              <a:r>
                <a:rPr sz="1400" spc="-15" dirty="0">
                  <a:latin typeface="Calibri"/>
                  <a:cs typeface="Calibri"/>
                </a:rPr>
                <a:t>t daily</a:t>
              </a:r>
              <a:r>
                <a:rPr sz="1400" spc="-29" dirty="0">
                  <a:latin typeface="Calibri"/>
                  <a:cs typeface="Calibri"/>
                </a:rPr>
                <a:t> t</a:t>
              </a:r>
              <a:r>
                <a:rPr sz="1400" spc="-15" dirty="0">
                  <a:latin typeface="Calibri"/>
                  <a:cs typeface="Calibri"/>
                </a:rPr>
                <a:t>o</a:t>
              </a:r>
              <a:r>
                <a:rPr sz="1400" spc="-7" dirty="0">
                  <a:latin typeface="Calibri"/>
                  <a:cs typeface="Calibri"/>
                </a:rPr>
                <a:t> </a:t>
              </a:r>
              <a:r>
                <a:rPr sz="1400" spc="-15" dirty="0">
                  <a:latin typeface="Calibri"/>
                  <a:cs typeface="Calibri"/>
                </a:rPr>
                <a:t>the</a:t>
              </a:r>
              <a:r>
                <a:rPr sz="1400" spc="7" dirty="0">
                  <a:latin typeface="Calibri"/>
                  <a:cs typeface="Calibri"/>
                </a:rPr>
                <a:t> </a:t>
              </a:r>
              <a:r>
                <a:rPr sz="1400" spc="-15" dirty="0">
                  <a:latin typeface="Calibri"/>
                  <a:cs typeface="Calibri"/>
                </a:rPr>
                <a:t>land</a:t>
              </a:r>
              <a:r>
                <a:rPr sz="1400" dirty="0">
                  <a:latin typeface="Calibri"/>
                  <a:cs typeface="Calibri"/>
                </a:rPr>
                <a:t>f</a:t>
              </a:r>
              <a:r>
                <a:rPr sz="1400" spc="-7" dirty="0">
                  <a:latin typeface="Calibri"/>
                  <a:cs typeface="Calibri"/>
                </a:rPr>
                <a:t>i</a:t>
              </a:r>
              <a:r>
                <a:rPr sz="1400" spc="-22" dirty="0">
                  <a:latin typeface="Calibri"/>
                  <a:cs typeface="Calibri"/>
                </a:rPr>
                <a:t>l</a:t>
              </a:r>
              <a:r>
                <a:rPr sz="1400" spc="-7" dirty="0">
                  <a:latin typeface="Calibri"/>
                  <a:cs typeface="Calibri"/>
                </a:rPr>
                <a:t>l</a:t>
              </a:r>
              <a:endParaRPr sz="1400" dirty="0">
                <a:latin typeface="Calibri"/>
                <a:cs typeface="Calibri"/>
              </a:endParaRPr>
            </a:p>
          </p:txBody>
        </p:sp>
      </p:grpSp>
      <p:sp>
        <p:nvSpPr>
          <p:cNvPr id="13" name="Rounded Rectangle 12">
            <a:extLst>
              <a:ext uri="{FF2B5EF4-FFF2-40B4-BE49-F238E27FC236}">
                <a16:creationId xmlns:a16="http://schemas.microsoft.com/office/drawing/2014/main" id="{A9716B32-4C13-054C-8199-1BCBDD1FFC30}"/>
              </a:ext>
            </a:extLst>
          </p:cNvPr>
          <p:cNvSpPr/>
          <p:nvPr/>
        </p:nvSpPr>
        <p:spPr>
          <a:xfrm>
            <a:off x="0" y="1352153"/>
            <a:ext cx="1542707" cy="1396047"/>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3600" b="1" dirty="0">
                <a:solidFill>
                  <a:srgbClr val="FFFFFF"/>
                </a:solidFill>
                <a:latin typeface="Arial"/>
                <a:ea typeface="Calibri"/>
                <a:cs typeface="Times New Roman"/>
              </a:rPr>
              <a:t>2.7</a:t>
            </a:r>
            <a:endParaRPr lang="en-SG" sz="1050" dirty="0">
              <a:solidFill>
                <a:prstClr val="white"/>
              </a:solidFill>
              <a:ea typeface="Calibri"/>
              <a:cs typeface="Times New Roman"/>
            </a:endParaRPr>
          </a:p>
        </p:txBody>
      </p:sp>
      <p:sp>
        <p:nvSpPr>
          <p:cNvPr id="14" name="Rounded Rectangle 13">
            <a:extLst>
              <a:ext uri="{FF2B5EF4-FFF2-40B4-BE49-F238E27FC236}">
                <a16:creationId xmlns:a16="http://schemas.microsoft.com/office/drawing/2014/main" id="{C2F8549F-7DCC-C344-8A5F-37257887D305}"/>
              </a:ext>
            </a:extLst>
          </p:cNvPr>
          <p:cNvSpPr/>
          <p:nvPr/>
        </p:nvSpPr>
        <p:spPr>
          <a:xfrm>
            <a:off x="1622323" y="1352154"/>
            <a:ext cx="5235678" cy="1396047"/>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2000" b="1" dirty="0">
                <a:solidFill>
                  <a:srgbClr val="000000"/>
                </a:solidFill>
                <a:ea typeface="Times New Roman"/>
                <a:cs typeface="Arial"/>
              </a:rPr>
              <a:t>Percent (%) of total waste collected (process rejects/unprocessed) going to the sanitary landfill</a:t>
            </a:r>
            <a:endParaRPr lang="en-SG" sz="2000" b="1" dirty="0">
              <a:solidFill>
                <a:prstClr val="white"/>
              </a:solidFill>
              <a:ea typeface="Times New Roman"/>
              <a:cs typeface="Mangal"/>
            </a:endParaRPr>
          </a:p>
        </p:txBody>
      </p:sp>
      <p:sp>
        <p:nvSpPr>
          <p:cNvPr id="6" name="Slide Number Placeholder 5">
            <a:extLst>
              <a:ext uri="{FF2B5EF4-FFF2-40B4-BE49-F238E27FC236}">
                <a16:creationId xmlns:a16="http://schemas.microsoft.com/office/drawing/2014/main" id="{86D5CC93-8091-4491-9910-AE67D739EEE9}"/>
              </a:ext>
            </a:extLst>
          </p:cNvPr>
          <p:cNvSpPr>
            <a:spLocks noGrp="1"/>
          </p:cNvSpPr>
          <p:nvPr>
            <p:ph type="sldNum" sz="quarter" idx="12"/>
          </p:nvPr>
        </p:nvSpPr>
        <p:spPr/>
        <p:txBody>
          <a:bodyPr/>
          <a:lstStyle/>
          <a:p>
            <a:fld id="{871FDAF4-F9BA-4E6E-AE28-9371978FF90C}" type="slidenum">
              <a:rPr lang="en-US" smtClean="0"/>
              <a:t>50</a:t>
            </a:fld>
            <a:endParaRPr lang="en-US"/>
          </a:p>
        </p:txBody>
      </p:sp>
    </p:spTree>
    <p:extLst>
      <p:ext uri="{BB962C8B-B14F-4D97-AF65-F5344CB8AC3E}">
        <p14:creationId xmlns:p14="http://schemas.microsoft.com/office/powerpoint/2010/main" val="3757454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F4684E-C800-4ADE-88EA-39D4E4027F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49" y="5919636"/>
            <a:ext cx="3966733" cy="3268316"/>
          </a:xfrm>
          <a:prstGeom prst="rect">
            <a:avLst/>
          </a:prstGeom>
          <a:ln>
            <a:noFill/>
          </a:ln>
          <a:effectLst>
            <a:softEdge rad="112500"/>
          </a:effectLst>
        </p:spPr>
      </p:pic>
      <p:sp>
        <p:nvSpPr>
          <p:cNvPr id="7" name="TextBox 6"/>
          <p:cNvSpPr txBox="1"/>
          <p:nvPr/>
        </p:nvSpPr>
        <p:spPr>
          <a:xfrm>
            <a:off x="20349" y="2219135"/>
            <a:ext cx="6829658" cy="909541"/>
          </a:xfrm>
          <a:prstGeom prst="rect">
            <a:avLst/>
          </a:prstGeom>
          <a:solidFill>
            <a:schemeClr val="bg1">
              <a:lumMod val="75000"/>
            </a:schemeClr>
          </a:solidFill>
        </p:spPr>
        <p:txBody>
          <a:bodyPr wrap="square" lIns="128117" tIns="64057" rIns="128117" bIns="64057" rtlCol="0">
            <a:noAutofit/>
          </a:bodyPr>
          <a:lstStyle/>
          <a:p>
            <a:pPr defTabSz="660021">
              <a:lnSpc>
                <a:spcPct val="107000"/>
              </a:lnSpc>
              <a:spcAft>
                <a:spcPts val="1233"/>
              </a:spcAft>
            </a:pPr>
            <a:r>
              <a:rPr lang="en-US" sz="1200" dirty="0">
                <a:solidFill>
                  <a:srgbClr val="000000"/>
                </a:solidFill>
                <a:ea typeface="ＭＳ 明朝"/>
                <a:cs typeface="Mangal"/>
              </a:rPr>
              <a:t>In case of no existing/old dumpsites (within the city limits) and not dumping waste in shared dumpsites/dumpsites outside city limits, this criteria will not be applicable and considered as 100% work has been completed.   However, if old dumpsite is outside city limits, then the city that contributed majority of waste in the dumpsite shall be responsible for its remediation.  </a:t>
            </a:r>
          </a:p>
          <a:p>
            <a:pPr defTabSz="660021">
              <a:lnSpc>
                <a:spcPct val="107000"/>
              </a:lnSpc>
              <a:spcAft>
                <a:spcPts val="1233"/>
              </a:spcAft>
            </a:pPr>
            <a:r>
              <a:rPr lang="en-US" sz="1200" dirty="0">
                <a:solidFill>
                  <a:srgbClr val="000000"/>
                </a:solidFill>
                <a:ea typeface="ＭＳ 明朝"/>
                <a:cs typeface="Mangal"/>
              </a:rPr>
              <a:t>   </a:t>
            </a:r>
            <a:endParaRPr lang="en-SG" sz="1200" b="1" dirty="0">
              <a:solidFill>
                <a:srgbClr val="FF0000"/>
              </a:solidFill>
              <a:ea typeface="Calibri"/>
              <a:cs typeface="Times New Roman"/>
            </a:endParaRPr>
          </a:p>
        </p:txBody>
      </p:sp>
      <p:sp>
        <p:nvSpPr>
          <p:cNvPr id="11" name="Rounded Rectangle 10"/>
          <p:cNvSpPr/>
          <p:nvPr/>
        </p:nvSpPr>
        <p:spPr>
          <a:xfrm>
            <a:off x="20349" y="-19099"/>
            <a:ext cx="745556" cy="219455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2000" b="1" dirty="0">
                <a:solidFill>
                  <a:srgbClr val="FFFFFF"/>
                </a:solidFill>
                <a:latin typeface="Arial"/>
                <a:ea typeface="Calibri"/>
                <a:cs typeface="Times New Roman"/>
              </a:rPr>
              <a:t>2.8</a:t>
            </a:r>
            <a:endParaRPr lang="en-SG" sz="700" dirty="0">
              <a:solidFill>
                <a:prstClr val="white"/>
              </a:solidFill>
              <a:ea typeface="Calibri"/>
              <a:cs typeface="Times New Roman"/>
            </a:endParaRPr>
          </a:p>
        </p:txBody>
      </p:sp>
      <p:sp>
        <p:nvSpPr>
          <p:cNvPr id="12" name="Rounded Rectangle 11"/>
          <p:cNvSpPr/>
          <p:nvPr/>
        </p:nvSpPr>
        <p:spPr>
          <a:xfrm>
            <a:off x="765904" y="475718"/>
            <a:ext cx="5326189" cy="1699741"/>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1600" b="1" dirty="0">
                <a:solidFill>
                  <a:srgbClr val="000000"/>
                </a:solidFill>
                <a:ea typeface="Times New Roman"/>
                <a:cs typeface="Arial"/>
              </a:rPr>
              <a:t>    Remediation of all identified dumpsites</a:t>
            </a:r>
          </a:p>
          <a:p>
            <a:pPr lvl="0" algn="ctr"/>
            <a:r>
              <a:rPr lang="en-US" sz="1600" b="1" dirty="0">
                <a:solidFill>
                  <a:srgbClr val="000000"/>
                </a:solidFill>
                <a:ea typeface="Times New Roman"/>
                <a:cs typeface="Arial"/>
              </a:rPr>
              <a:t>(No legacy waste </a:t>
            </a:r>
            <a:r>
              <a:rPr lang="en-US" sz="1600" dirty="0">
                <a:solidFill>
                  <a:srgbClr val="000000"/>
                </a:solidFill>
                <a:ea typeface="Times New Roman"/>
                <a:cs typeface="Arial"/>
              </a:rPr>
              <a:t>(dumpsite)/</a:t>
            </a:r>
            <a:r>
              <a:rPr lang="en-US" sz="1600" b="1" dirty="0">
                <a:solidFill>
                  <a:srgbClr val="000000"/>
                </a:solidFill>
                <a:ea typeface="Times New Roman"/>
                <a:cs typeface="Arial"/>
              </a:rPr>
              <a:t>Zero </a:t>
            </a:r>
            <a:r>
              <a:rPr lang="en-US" sz="1600" b="1" dirty="0">
                <a:solidFill>
                  <a:schemeClr val="tx1"/>
                </a:solidFill>
                <a:ea typeface="Times New Roman"/>
                <a:cs typeface="Arial"/>
              </a:rPr>
              <a:t>landfill city will get maximum marks)</a:t>
            </a:r>
          </a:p>
          <a:p>
            <a:pPr lvl="0" algn="ctr"/>
            <a:r>
              <a:rPr lang="en-US" sz="1100" dirty="0">
                <a:solidFill>
                  <a:srgbClr val="FF0000"/>
                </a:solidFill>
                <a:ea typeface="Times New Roman"/>
                <a:cs typeface="Arial"/>
              </a:rPr>
              <a:t>(</a:t>
            </a:r>
            <a:r>
              <a:rPr lang="en-US" sz="1200" b="1" dirty="0">
                <a:solidFill>
                  <a:srgbClr val="FF0000"/>
                </a:solidFill>
                <a:ea typeface="Times New Roman"/>
                <a:cs typeface="Arial"/>
              </a:rPr>
              <a:t>Assessment benchmark: </a:t>
            </a:r>
            <a:r>
              <a:rPr lang="en-US" sz="1200" dirty="0">
                <a:solidFill>
                  <a:srgbClr val="FF0000"/>
                </a:solidFill>
                <a:ea typeface="Times New Roman"/>
                <a:cs typeface="Arial"/>
              </a:rPr>
              <a:t>Progress made </a:t>
            </a:r>
            <a:r>
              <a:rPr lang="en-US" sz="1200" b="1" dirty="0">
                <a:solidFill>
                  <a:srgbClr val="FF0000"/>
                </a:solidFill>
                <a:ea typeface="Times New Roman"/>
                <a:cs typeface="Arial"/>
              </a:rPr>
              <a:t>on the last progress claimed </a:t>
            </a:r>
            <a:r>
              <a:rPr lang="en-US" sz="1200" dirty="0">
                <a:solidFill>
                  <a:srgbClr val="FF0000"/>
                </a:solidFill>
                <a:ea typeface="Times New Roman"/>
                <a:cs typeface="Arial"/>
              </a:rPr>
              <a:t>to be assessed – land recovered after February 2021. Marks will not be given on the same progress…..and already claimed in SS-2021) </a:t>
            </a:r>
            <a:endParaRPr lang="en-SG" sz="1100" dirty="0">
              <a:solidFill>
                <a:srgbClr val="FF0000"/>
              </a:solidFill>
              <a:ea typeface="Times New Roman"/>
              <a:cs typeface="Mangal"/>
            </a:endParaRPr>
          </a:p>
        </p:txBody>
      </p:sp>
      <p:sp>
        <p:nvSpPr>
          <p:cNvPr id="13" name="Rounded Rectangle 12"/>
          <p:cNvSpPr/>
          <p:nvPr/>
        </p:nvSpPr>
        <p:spPr>
          <a:xfrm>
            <a:off x="6104451" y="10269"/>
            <a:ext cx="745556" cy="216518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1200" b="1" dirty="0">
                <a:solidFill>
                  <a:srgbClr val="FFFFFF"/>
                </a:solidFill>
                <a:latin typeface="Arial"/>
                <a:ea typeface="Calibri"/>
                <a:cs typeface="Times New Roman"/>
              </a:rPr>
              <a:t>Marks</a:t>
            </a:r>
          </a:p>
          <a:p>
            <a:pPr algn="ctr">
              <a:lnSpc>
                <a:spcPct val="107000"/>
              </a:lnSpc>
            </a:pPr>
            <a:r>
              <a:rPr lang="en-US" sz="1400" b="1" dirty="0">
                <a:solidFill>
                  <a:srgbClr val="FFFFFF"/>
                </a:solidFill>
                <a:latin typeface="Arial"/>
                <a:ea typeface="Calibri"/>
                <a:cs typeface="Times New Roman"/>
              </a:rPr>
              <a:t>120</a:t>
            </a:r>
          </a:p>
          <a:p>
            <a:pPr algn="ctr">
              <a:lnSpc>
                <a:spcPct val="107000"/>
              </a:lnSpc>
            </a:pPr>
            <a:r>
              <a:rPr lang="en-US" sz="1100" dirty="0">
                <a:solidFill>
                  <a:srgbClr val="FFFFFF"/>
                </a:solidFill>
                <a:latin typeface="Arial"/>
                <a:ea typeface="Calibri"/>
                <a:cs typeface="Times New Roman"/>
              </a:rPr>
              <a:t>(100+</a:t>
            </a:r>
          </a:p>
          <a:p>
            <a:pPr algn="ctr">
              <a:lnSpc>
                <a:spcPct val="107000"/>
              </a:lnSpc>
            </a:pPr>
            <a:r>
              <a:rPr lang="en-US" sz="1100" dirty="0">
                <a:solidFill>
                  <a:srgbClr val="FFFFFF"/>
                </a:solidFill>
                <a:latin typeface="Arial"/>
                <a:ea typeface="Calibri"/>
                <a:cs typeface="Times New Roman"/>
              </a:rPr>
              <a:t>20)</a:t>
            </a:r>
            <a:endParaRPr lang="en-US" sz="1050" dirty="0">
              <a:solidFill>
                <a:srgbClr val="FFFFFF"/>
              </a:solidFill>
              <a:latin typeface="Arial"/>
              <a:ea typeface="Calibri"/>
              <a:cs typeface="Times New Roman"/>
            </a:endParaRP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2597552320"/>
              </p:ext>
            </p:extLst>
          </p:nvPr>
        </p:nvGraphicFramePr>
        <p:xfrm>
          <a:off x="3993712" y="3172352"/>
          <a:ext cx="2864288" cy="4116575"/>
        </p:xfrm>
        <a:graphic>
          <a:graphicData uri="http://schemas.openxmlformats.org/drawingml/2006/table">
            <a:tbl>
              <a:tblPr firstRow="1" bandRow="1">
                <a:tableStyleId>{FABFCF23-3B69-468F-B69F-88F6DE6A72F2}</a:tableStyleId>
              </a:tblPr>
              <a:tblGrid>
                <a:gridCol w="2239677">
                  <a:extLst>
                    <a:ext uri="{9D8B030D-6E8A-4147-A177-3AD203B41FA5}">
                      <a16:colId xmlns:a16="http://schemas.microsoft.com/office/drawing/2014/main" val="20000"/>
                    </a:ext>
                  </a:extLst>
                </a:gridCol>
                <a:gridCol w="624611">
                  <a:extLst>
                    <a:ext uri="{9D8B030D-6E8A-4147-A177-3AD203B41FA5}">
                      <a16:colId xmlns:a16="http://schemas.microsoft.com/office/drawing/2014/main" val="20001"/>
                    </a:ext>
                  </a:extLst>
                </a:gridCol>
              </a:tblGrid>
              <a:tr h="474254">
                <a:tc>
                  <a:txBody>
                    <a:bodyPr/>
                    <a:lstStyle/>
                    <a:p>
                      <a:r>
                        <a:rPr lang="en-US" sz="1400" dirty="0"/>
                        <a:t>Scheme of Marking</a:t>
                      </a:r>
                    </a:p>
                  </a:txBody>
                  <a:tcPr marL="52628" marR="52628" marT="28945" marB="28945">
                    <a:lnR w="12700" cap="flat" cmpd="sng" algn="ctr">
                      <a:solidFill>
                        <a:schemeClr val="tx1"/>
                      </a:solidFill>
                      <a:prstDash val="solid"/>
                      <a:round/>
                      <a:headEnd type="none" w="med" len="med"/>
                      <a:tailEnd type="none" w="med" len="med"/>
                    </a:lnR>
                  </a:tcPr>
                </a:tc>
                <a:tc>
                  <a:txBody>
                    <a:bodyPr/>
                    <a:lstStyle/>
                    <a:p>
                      <a:r>
                        <a:rPr lang="en-US" sz="1400" dirty="0"/>
                        <a:t>Marks</a:t>
                      </a:r>
                    </a:p>
                  </a:txBody>
                  <a:tcPr marL="52628" marR="52628" marT="28945" marB="2894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1184045">
                <a:tc>
                  <a:txBody>
                    <a:bodyPr/>
                    <a:lstStyle/>
                    <a:p>
                      <a:r>
                        <a:rPr lang="en-US" sz="1300" dirty="0"/>
                        <a:t>100% of the</a:t>
                      </a:r>
                      <a:r>
                        <a:rPr lang="en-US" sz="1300" baseline="0" dirty="0"/>
                        <a:t> total waste</a:t>
                      </a:r>
                      <a:r>
                        <a:rPr lang="en-US" sz="1300" baseline="0" dirty="0">
                          <a:solidFill>
                            <a:srgbClr val="FF0000"/>
                          </a:solidFill>
                        </a:rPr>
                        <a:t>*</a:t>
                      </a:r>
                      <a:r>
                        <a:rPr lang="en-US" sz="1300" baseline="0" dirty="0"/>
                        <a:t> remediated or no dumpsite/legacy waste</a:t>
                      </a:r>
                      <a:endParaRPr lang="en-US" sz="1300" dirty="0"/>
                    </a:p>
                  </a:txBody>
                  <a:tcPr marL="52628" marR="52628" marT="28945" marB="28945">
                    <a:lnR w="12700" cap="flat" cmpd="sng" algn="ctr">
                      <a:solidFill>
                        <a:schemeClr val="tx1"/>
                      </a:solidFill>
                      <a:prstDash val="solid"/>
                      <a:round/>
                      <a:headEnd type="none" w="med" len="med"/>
                      <a:tailEnd type="none" w="med" len="med"/>
                    </a:lnR>
                  </a:tcPr>
                </a:tc>
                <a:tc>
                  <a:txBody>
                    <a:bodyPr/>
                    <a:lstStyle/>
                    <a:p>
                      <a:pPr algn="ctr"/>
                      <a:r>
                        <a:rPr lang="en-US" sz="1400" dirty="0"/>
                        <a:t>100</a:t>
                      </a:r>
                    </a:p>
                  </a:txBody>
                  <a:tcPr marL="52628" marR="52628" marT="28945" marB="2894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612436">
                <a:tc>
                  <a:txBody>
                    <a:bodyPr/>
                    <a:lstStyle/>
                    <a:p>
                      <a:r>
                        <a:rPr lang="en-US" sz="1300" dirty="0"/>
                        <a:t>80</a:t>
                      </a:r>
                      <a:r>
                        <a:rPr lang="en-US" sz="1300" baseline="0" dirty="0"/>
                        <a:t> – 99% waste</a:t>
                      </a:r>
                      <a:r>
                        <a:rPr lang="en-US" sz="1300" baseline="0" dirty="0">
                          <a:solidFill>
                            <a:srgbClr val="FF0000"/>
                          </a:solidFill>
                        </a:rPr>
                        <a:t>*</a:t>
                      </a:r>
                      <a:r>
                        <a:rPr lang="en-US" sz="1300" baseline="0" dirty="0"/>
                        <a:t> remediated</a:t>
                      </a:r>
                    </a:p>
                  </a:txBody>
                  <a:tcPr marL="52628" marR="52628" marT="28945" marB="28945">
                    <a:lnR w="12700" cap="flat" cmpd="sng" algn="ctr">
                      <a:solidFill>
                        <a:schemeClr val="tx1"/>
                      </a:solidFill>
                      <a:prstDash val="solid"/>
                      <a:round/>
                      <a:headEnd type="none" w="med" len="med"/>
                      <a:tailEnd type="none" w="med" len="med"/>
                    </a:lnR>
                  </a:tcPr>
                </a:tc>
                <a:tc>
                  <a:txBody>
                    <a:bodyPr/>
                    <a:lstStyle/>
                    <a:p>
                      <a:pPr algn="ctr"/>
                      <a:r>
                        <a:rPr lang="en-US" sz="1400" dirty="0"/>
                        <a:t>80</a:t>
                      </a:r>
                    </a:p>
                  </a:txBody>
                  <a:tcPr marL="52628" marR="52628" marT="28945" marB="2894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612436">
                <a:tc>
                  <a:txBody>
                    <a:bodyPr/>
                    <a:lstStyle/>
                    <a:p>
                      <a:r>
                        <a:rPr lang="en-US" sz="1300" dirty="0"/>
                        <a:t>60 </a:t>
                      </a:r>
                      <a:r>
                        <a:rPr lang="en-US" sz="1300" baseline="0" dirty="0"/>
                        <a:t>– </a:t>
                      </a:r>
                      <a:r>
                        <a:rPr lang="en-US" sz="1300" dirty="0"/>
                        <a:t>79% waste</a:t>
                      </a:r>
                      <a:r>
                        <a:rPr lang="en-US" sz="1300" dirty="0">
                          <a:solidFill>
                            <a:srgbClr val="FF0000"/>
                          </a:solidFill>
                        </a:rPr>
                        <a:t>*</a:t>
                      </a:r>
                      <a:r>
                        <a:rPr lang="en-US" sz="1300" dirty="0"/>
                        <a:t> remediated</a:t>
                      </a:r>
                    </a:p>
                  </a:txBody>
                  <a:tcPr marL="52628" marR="52628" marT="28945" marB="28945">
                    <a:lnR w="12700" cap="flat" cmpd="sng" algn="ctr">
                      <a:solidFill>
                        <a:schemeClr val="tx1"/>
                      </a:solidFill>
                      <a:prstDash val="solid"/>
                      <a:round/>
                      <a:headEnd type="none" w="med" len="med"/>
                      <a:tailEnd type="none" w="med" len="med"/>
                    </a:lnR>
                  </a:tcPr>
                </a:tc>
                <a:tc>
                  <a:txBody>
                    <a:bodyPr/>
                    <a:lstStyle/>
                    <a:p>
                      <a:pPr algn="ctr"/>
                      <a:r>
                        <a:rPr lang="en-US" sz="1400" dirty="0"/>
                        <a:t>60</a:t>
                      </a:r>
                    </a:p>
                  </a:txBody>
                  <a:tcPr marL="52628" marR="52628" marT="28945" marB="2894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620968">
                <a:tc>
                  <a:txBody>
                    <a:bodyPr/>
                    <a:lstStyle/>
                    <a:p>
                      <a:r>
                        <a:rPr lang="en-US" sz="1300" dirty="0"/>
                        <a:t>40 </a:t>
                      </a:r>
                      <a:r>
                        <a:rPr lang="en-US" sz="1300" baseline="0" dirty="0"/>
                        <a:t>– 59%  waste</a:t>
                      </a:r>
                      <a:r>
                        <a:rPr lang="en-US" sz="1300" baseline="0" dirty="0">
                          <a:solidFill>
                            <a:srgbClr val="FF0000"/>
                          </a:solidFill>
                        </a:rPr>
                        <a:t>*</a:t>
                      </a:r>
                      <a:r>
                        <a:rPr lang="en-US" sz="1300" baseline="0" dirty="0"/>
                        <a:t> remediated</a:t>
                      </a:r>
                      <a:endParaRPr lang="en-US" sz="1300" dirty="0"/>
                    </a:p>
                  </a:txBody>
                  <a:tcPr marL="52628" marR="52628" marT="28945" marB="28945">
                    <a:lnR w="12700" cap="flat" cmpd="sng" algn="ctr">
                      <a:solidFill>
                        <a:schemeClr val="tx1"/>
                      </a:solidFill>
                      <a:prstDash val="solid"/>
                      <a:round/>
                      <a:headEnd type="none" w="med" len="med"/>
                      <a:tailEnd type="none" w="med" len="med"/>
                    </a:lnR>
                  </a:tcPr>
                </a:tc>
                <a:tc>
                  <a:txBody>
                    <a:bodyPr/>
                    <a:lstStyle/>
                    <a:p>
                      <a:pPr algn="ctr"/>
                      <a:r>
                        <a:rPr lang="en-US" sz="1400" dirty="0"/>
                        <a:t>40</a:t>
                      </a:r>
                    </a:p>
                  </a:txBody>
                  <a:tcPr marL="52628" marR="52628" marT="28945" marB="2894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612436">
                <a:tc>
                  <a:txBody>
                    <a:bodyPr/>
                    <a:lstStyle/>
                    <a:p>
                      <a:r>
                        <a:rPr lang="en-US" sz="1300" dirty="0"/>
                        <a:t>20 -39%  </a:t>
                      </a:r>
                      <a:r>
                        <a:rPr lang="en-US" sz="1300" baseline="0" dirty="0"/>
                        <a:t>waste</a:t>
                      </a:r>
                      <a:r>
                        <a:rPr lang="en-US" sz="1300" baseline="0" dirty="0">
                          <a:solidFill>
                            <a:srgbClr val="FF0000"/>
                          </a:solidFill>
                        </a:rPr>
                        <a:t>*</a:t>
                      </a:r>
                      <a:r>
                        <a:rPr lang="en-US" sz="1300" baseline="0" dirty="0"/>
                        <a:t> remediated</a:t>
                      </a:r>
                      <a:endParaRPr lang="en-US" sz="1300" dirty="0">
                        <a:solidFill>
                          <a:srgbClr val="FF0000"/>
                        </a:solidFill>
                      </a:endParaRPr>
                    </a:p>
                  </a:txBody>
                  <a:tcPr marL="52628" marR="52628" marT="28945" marB="28945">
                    <a:lnR w="12700" cap="flat" cmpd="sng" algn="ctr">
                      <a:solidFill>
                        <a:schemeClr val="tx1"/>
                      </a:solidFill>
                      <a:prstDash val="solid"/>
                      <a:round/>
                      <a:headEnd type="none" w="med" len="med"/>
                      <a:tailEnd type="none" w="med" len="med"/>
                    </a:lnR>
                  </a:tcPr>
                </a:tc>
                <a:tc>
                  <a:txBody>
                    <a:bodyPr/>
                    <a:lstStyle/>
                    <a:p>
                      <a:pPr algn="ctr"/>
                      <a:r>
                        <a:rPr lang="en-US" sz="1400" dirty="0"/>
                        <a:t>20</a:t>
                      </a:r>
                    </a:p>
                  </a:txBody>
                  <a:tcPr marL="52628" marR="52628" marT="28945" marB="28945">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pic>
        <p:nvPicPr>
          <p:cNvPr id="4" name="Picture 3">
            <a:extLst>
              <a:ext uri="{FF2B5EF4-FFF2-40B4-BE49-F238E27FC236}">
                <a16:creationId xmlns:a16="http://schemas.microsoft.com/office/drawing/2014/main" id="{7F23C319-49CD-4124-BFCD-42EE24EC789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29" y="3089378"/>
            <a:ext cx="3993712" cy="2900658"/>
          </a:xfrm>
          <a:prstGeom prst="rect">
            <a:avLst/>
          </a:prstGeom>
          <a:ln>
            <a:noFill/>
          </a:ln>
          <a:effectLst>
            <a:softEdge rad="112500"/>
          </a:effectLst>
        </p:spPr>
      </p:pic>
      <p:graphicFrame>
        <p:nvGraphicFramePr>
          <p:cNvPr id="10" name="Table 9">
            <a:extLst>
              <a:ext uri="{FF2B5EF4-FFF2-40B4-BE49-F238E27FC236}">
                <a16:creationId xmlns:a16="http://schemas.microsoft.com/office/drawing/2014/main" id="{3E0BE7E9-C5EA-5D47-8EA7-9271722173CD}"/>
              </a:ext>
            </a:extLst>
          </p:cNvPr>
          <p:cNvGraphicFramePr>
            <a:graphicFrameLocks noGrp="1"/>
          </p:cNvGraphicFramePr>
          <p:nvPr>
            <p:extLst>
              <p:ext uri="{D42A27DB-BD31-4B8C-83A1-F6EECF244321}">
                <p14:modId xmlns:p14="http://schemas.microsoft.com/office/powerpoint/2010/main" val="2067326637"/>
              </p:ext>
            </p:extLst>
          </p:nvPr>
        </p:nvGraphicFramePr>
        <p:xfrm>
          <a:off x="3993713" y="7339727"/>
          <a:ext cx="2864288" cy="789410"/>
        </p:xfrm>
        <a:graphic>
          <a:graphicData uri="http://schemas.openxmlformats.org/drawingml/2006/table">
            <a:tbl>
              <a:tblPr firstRow="1" bandRow="1">
                <a:tableStyleId>{FABFCF23-3B69-468F-B69F-88F6DE6A72F2}</a:tableStyleId>
              </a:tblPr>
              <a:tblGrid>
                <a:gridCol w="2239806">
                  <a:extLst>
                    <a:ext uri="{9D8B030D-6E8A-4147-A177-3AD203B41FA5}">
                      <a16:colId xmlns:a16="http://schemas.microsoft.com/office/drawing/2014/main" val="2267837347"/>
                    </a:ext>
                  </a:extLst>
                </a:gridCol>
                <a:gridCol w="624482">
                  <a:extLst>
                    <a:ext uri="{9D8B030D-6E8A-4147-A177-3AD203B41FA5}">
                      <a16:colId xmlns:a16="http://schemas.microsoft.com/office/drawing/2014/main" val="2096343318"/>
                    </a:ext>
                  </a:extLst>
                </a:gridCol>
              </a:tblGrid>
              <a:tr h="743176">
                <a:tc>
                  <a:txBody>
                    <a:bodyPr/>
                    <a:lstStyle/>
                    <a:p>
                      <a:r>
                        <a:rPr lang="en-US" sz="1200" b="0" dirty="0">
                          <a:solidFill>
                            <a:srgbClr val="FFFF00"/>
                          </a:solidFill>
                        </a:rPr>
                        <a:t>Weekly progress on remediation </a:t>
                      </a:r>
                      <a:r>
                        <a:rPr lang="en-US" sz="1200" b="0" dirty="0">
                          <a:solidFill>
                            <a:schemeClr val="bg1"/>
                          </a:solidFill>
                        </a:rPr>
                        <a:t>digitally maintained (e.g. Excel file) by ULB are linked with </a:t>
                      </a:r>
                      <a:r>
                        <a:rPr lang="en-US" sz="1200" b="0" dirty="0">
                          <a:solidFill>
                            <a:srgbClr val="FFFF00"/>
                          </a:solidFill>
                        </a:rPr>
                        <a:t>SBM portal </a:t>
                      </a:r>
                    </a:p>
                  </a:txBody>
                  <a:tcPr marL="52628" marR="52628" marT="28945" marB="28945" anchor="ctr">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050" b="0" dirty="0">
                        <a:solidFill>
                          <a:schemeClr val="bg1"/>
                        </a:solidFill>
                      </a:endParaRPr>
                    </a:p>
                    <a:p>
                      <a:pPr algn="ctr"/>
                      <a:r>
                        <a:rPr lang="en-US" sz="1200" b="0" dirty="0">
                          <a:solidFill>
                            <a:schemeClr val="bg1"/>
                          </a:solidFill>
                        </a:rPr>
                        <a:t>20</a:t>
                      </a:r>
                    </a:p>
                  </a:txBody>
                  <a:tcPr marL="52628" marR="52628" marT="28945" marB="28945" anchor="ctr">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9" name="Rectangle 8">
            <a:extLst>
              <a:ext uri="{FF2B5EF4-FFF2-40B4-BE49-F238E27FC236}">
                <a16:creationId xmlns:a16="http://schemas.microsoft.com/office/drawing/2014/main" id="{58707C46-3732-4232-B195-834BC057A074}"/>
              </a:ext>
            </a:extLst>
          </p:cNvPr>
          <p:cNvSpPr/>
          <p:nvPr/>
        </p:nvSpPr>
        <p:spPr>
          <a:xfrm>
            <a:off x="-6630" y="9342021"/>
            <a:ext cx="3993712" cy="523220"/>
          </a:xfrm>
          <a:prstGeom prst="rect">
            <a:avLst/>
          </a:prstGeom>
          <a:solidFill>
            <a:schemeClr val="bg1">
              <a:lumMod val="85000"/>
            </a:schemeClr>
          </a:solidFill>
        </p:spPr>
        <p:txBody>
          <a:bodyPr wrap="square">
            <a:spAutoFit/>
          </a:bodyPr>
          <a:lstStyle/>
          <a:p>
            <a:pPr algn="ctr">
              <a:tabLst>
                <a:tab pos="620118" algn="l"/>
              </a:tabLst>
            </a:pPr>
            <a:r>
              <a:rPr lang="en-US" sz="1400" i="1" dirty="0">
                <a:solidFill>
                  <a:srgbClr val="0070C0"/>
                </a:solidFill>
                <a:ea typeface="Calibri"/>
                <a:cs typeface="Times New Roman"/>
              </a:rPr>
              <a:t>Note:  </a:t>
            </a:r>
            <a:r>
              <a:rPr lang="en-US" sz="1400" i="1" dirty="0">
                <a:solidFill>
                  <a:srgbClr val="FF0000"/>
                </a:solidFill>
                <a:ea typeface="Calibri"/>
                <a:cs typeface="Times New Roman"/>
              </a:rPr>
              <a:t>*Cumulative Waste in all total dumpsites in the city</a:t>
            </a:r>
          </a:p>
        </p:txBody>
      </p:sp>
      <p:sp>
        <p:nvSpPr>
          <p:cNvPr id="16" name="Rectangle 15">
            <a:extLst>
              <a:ext uri="{FF2B5EF4-FFF2-40B4-BE49-F238E27FC236}">
                <a16:creationId xmlns:a16="http://schemas.microsoft.com/office/drawing/2014/main" id="{13E3F68B-BCDD-7649-BCE9-EEC55431E043}"/>
              </a:ext>
            </a:extLst>
          </p:cNvPr>
          <p:cNvSpPr/>
          <p:nvPr/>
        </p:nvSpPr>
        <p:spPr>
          <a:xfrm>
            <a:off x="3966734" y="8129137"/>
            <a:ext cx="2870917" cy="1109615"/>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b="1" dirty="0">
                <a:solidFill>
                  <a:schemeClr val="tx1"/>
                </a:solidFill>
                <a:ea typeface="Calibri"/>
                <a:cs typeface="Arial"/>
              </a:rPr>
              <a:t>Geo coordinates </a:t>
            </a:r>
            <a:r>
              <a:rPr lang="en-US" sz="1200" dirty="0">
                <a:solidFill>
                  <a:schemeClr val="tx1"/>
                </a:solidFill>
                <a:ea typeface="Calibri"/>
                <a:cs typeface="Arial"/>
              </a:rPr>
              <a:t>(GIS details) </a:t>
            </a:r>
            <a:r>
              <a:rPr lang="en-SG" sz="1200" dirty="0">
                <a:solidFill>
                  <a:schemeClr val="tx1"/>
                </a:solidFill>
                <a:ea typeface="Times New Roman"/>
                <a:cs typeface="Mangal"/>
              </a:rPr>
              <a:t>in terms of ULB boundaries, ward number, ward boundaries, landmark etc </a:t>
            </a:r>
            <a:r>
              <a:rPr lang="en-US" sz="1200" dirty="0">
                <a:solidFill>
                  <a:schemeClr val="tx1"/>
                </a:solidFill>
                <a:ea typeface="Calibri"/>
                <a:cs typeface="Arial"/>
              </a:rPr>
              <a:t>of all Dumpsites to be mapped and updated on SBM portal as per the prescribed details (to be given by </a:t>
            </a:r>
            <a:r>
              <a:rPr lang="en-US" sz="1200" dirty="0" err="1">
                <a:solidFill>
                  <a:schemeClr val="tx1"/>
                </a:solidFill>
                <a:ea typeface="Calibri"/>
                <a:cs typeface="Arial"/>
              </a:rPr>
              <a:t>MoHUA</a:t>
            </a:r>
            <a:r>
              <a:rPr lang="en-US" sz="1200" dirty="0">
                <a:solidFill>
                  <a:schemeClr val="tx1"/>
                </a:solidFill>
                <a:ea typeface="Calibri"/>
                <a:cs typeface="Arial"/>
              </a:rPr>
              <a:t>) to qualify for marks</a:t>
            </a:r>
            <a:endParaRPr lang="en-US" sz="1200" dirty="0">
              <a:solidFill>
                <a:schemeClr val="tx1"/>
              </a:solidFill>
            </a:endParaRPr>
          </a:p>
        </p:txBody>
      </p:sp>
      <p:sp>
        <p:nvSpPr>
          <p:cNvPr id="15" name="Bevel 14">
            <a:extLst>
              <a:ext uri="{FF2B5EF4-FFF2-40B4-BE49-F238E27FC236}">
                <a16:creationId xmlns:a16="http://schemas.microsoft.com/office/drawing/2014/main" id="{48CA4BED-C1CE-094F-8C97-214D30CBE8D0}"/>
              </a:ext>
            </a:extLst>
          </p:cNvPr>
          <p:cNvSpPr/>
          <p:nvPr/>
        </p:nvSpPr>
        <p:spPr>
          <a:xfrm>
            <a:off x="765906" y="0"/>
            <a:ext cx="5326188" cy="448917"/>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Clean Air: Strengthening linkages with </a:t>
            </a:r>
            <a:r>
              <a:rPr lang="en-US" sz="1200" b="1" dirty="0">
                <a:solidFill>
                  <a:schemeClr val="tx1"/>
                </a:solidFill>
              </a:rPr>
              <a:t>National Priorities</a:t>
            </a:r>
          </a:p>
        </p:txBody>
      </p:sp>
      <p:sp>
        <p:nvSpPr>
          <p:cNvPr id="5" name="Slide Number Placeholder 4">
            <a:extLst>
              <a:ext uri="{FF2B5EF4-FFF2-40B4-BE49-F238E27FC236}">
                <a16:creationId xmlns:a16="http://schemas.microsoft.com/office/drawing/2014/main" id="{992C8A58-58A4-439B-AE6D-3E1B66C5AD33}"/>
              </a:ext>
            </a:extLst>
          </p:cNvPr>
          <p:cNvSpPr>
            <a:spLocks noGrp="1"/>
          </p:cNvSpPr>
          <p:nvPr>
            <p:ph type="sldNum" sz="quarter" idx="12"/>
          </p:nvPr>
        </p:nvSpPr>
        <p:spPr/>
        <p:txBody>
          <a:bodyPr/>
          <a:lstStyle/>
          <a:p>
            <a:fld id="{871FDAF4-F9BA-4E6E-AE28-9371978FF90C}" type="slidenum">
              <a:rPr lang="en-US" smtClean="0"/>
              <a:t>51</a:t>
            </a:fld>
            <a:endParaRPr lang="en-US"/>
          </a:p>
        </p:txBody>
      </p:sp>
    </p:spTree>
    <p:extLst>
      <p:ext uri="{BB962C8B-B14F-4D97-AF65-F5344CB8AC3E}">
        <p14:creationId xmlns:p14="http://schemas.microsoft.com/office/powerpoint/2010/main" val="223130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272C3B9-C015-F347-9FD4-73B441FB8FF8}"/>
              </a:ext>
            </a:extLst>
          </p:cNvPr>
          <p:cNvSpPr/>
          <p:nvPr/>
        </p:nvSpPr>
        <p:spPr>
          <a:xfrm>
            <a:off x="0" y="0"/>
            <a:ext cx="1323735" cy="159103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4886" b="1" dirty="0">
                <a:solidFill>
                  <a:srgbClr val="FFFFFF"/>
                </a:solidFill>
                <a:latin typeface="Arial"/>
                <a:ea typeface="Calibri"/>
                <a:cs typeface="Times New Roman"/>
              </a:rPr>
              <a:t>2.8</a:t>
            </a:r>
            <a:endParaRPr lang="en-SG" sz="1493" dirty="0">
              <a:solidFill>
                <a:prstClr val="white"/>
              </a:solidFill>
              <a:ea typeface="Calibri"/>
              <a:cs typeface="Times New Roman"/>
            </a:endParaRPr>
          </a:p>
        </p:txBody>
      </p:sp>
      <p:sp>
        <p:nvSpPr>
          <p:cNvPr id="5" name="Rounded Rectangle 4">
            <a:extLst>
              <a:ext uri="{FF2B5EF4-FFF2-40B4-BE49-F238E27FC236}">
                <a16:creationId xmlns:a16="http://schemas.microsoft.com/office/drawing/2014/main" id="{26E90A47-25C9-C743-ACAF-DE06DCA5FBEE}"/>
              </a:ext>
            </a:extLst>
          </p:cNvPr>
          <p:cNvSpPr/>
          <p:nvPr/>
        </p:nvSpPr>
        <p:spPr>
          <a:xfrm>
            <a:off x="1323735" y="13937"/>
            <a:ext cx="5534265" cy="1646498"/>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2000" b="1" dirty="0">
                <a:solidFill>
                  <a:srgbClr val="000000"/>
                </a:solidFill>
                <a:ea typeface="Times New Roman"/>
                <a:cs typeface="Arial"/>
              </a:rPr>
              <a:t>    Remediation of all identified dumpsites no legacy waste </a:t>
            </a:r>
            <a:r>
              <a:rPr lang="en-US" sz="2000" dirty="0">
                <a:solidFill>
                  <a:srgbClr val="000000"/>
                </a:solidFill>
                <a:ea typeface="Times New Roman"/>
                <a:cs typeface="Arial"/>
              </a:rPr>
              <a:t>(dumpsite)/</a:t>
            </a:r>
            <a:r>
              <a:rPr lang="en-US" sz="2000" b="1" dirty="0">
                <a:solidFill>
                  <a:srgbClr val="000000"/>
                </a:solidFill>
                <a:ea typeface="Times New Roman"/>
                <a:cs typeface="Arial"/>
              </a:rPr>
              <a:t>Zero </a:t>
            </a:r>
            <a:r>
              <a:rPr lang="en-US" sz="2000" b="1" dirty="0">
                <a:solidFill>
                  <a:schemeClr val="tx1"/>
                </a:solidFill>
                <a:ea typeface="Times New Roman"/>
                <a:cs typeface="Arial"/>
              </a:rPr>
              <a:t>landfill city</a:t>
            </a:r>
          </a:p>
          <a:p>
            <a:pPr lvl="0" algn="ctr"/>
            <a:r>
              <a:rPr lang="en-US" sz="1400" dirty="0">
                <a:solidFill>
                  <a:srgbClr val="FF0000"/>
                </a:solidFill>
                <a:ea typeface="Times New Roman"/>
                <a:cs typeface="Arial"/>
              </a:rPr>
              <a:t>(</a:t>
            </a:r>
            <a:r>
              <a:rPr lang="en-US" sz="1600" b="1" dirty="0">
                <a:solidFill>
                  <a:srgbClr val="FF0000"/>
                </a:solidFill>
                <a:ea typeface="Times New Roman"/>
                <a:cs typeface="Arial"/>
              </a:rPr>
              <a:t>Assessment benchmark: </a:t>
            </a:r>
            <a:r>
              <a:rPr lang="en-US" sz="1600" dirty="0">
                <a:solidFill>
                  <a:srgbClr val="FF0000"/>
                </a:solidFill>
                <a:ea typeface="Times New Roman"/>
                <a:cs typeface="Arial"/>
              </a:rPr>
              <a:t>Progress made on the last progress claimed to be assessed – land recovered after February 2021. Marks will not be given on the same progress…..and already claimed in SS-2021) </a:t>
            </a:r>
            <a:endParaRPr lang="en-SG" sz="1400" dirty="0">
              <a:solidFill>
                <a:srgbClr val="FF0000"/>
              </a:solidFill>
              <a:ea typeface="Times New Roman"/>
              <a:cs typeface="Mangal"/>
            </a:endParaRPr>
          </a:p>
        </p:txBody>
      </p:sp>
      <p:grpSp>
        <p:nvGrpSpPr>
          <p:cNvPr id="3" name="Group 2">
            <a:extLst>
              <a:ext uri="{FF2B5EF4-FFF2-40B4-BE49-F238E27FC236}">
                <a16:creationId xmlns:a16="http://schemas.microsoft.com/office/drawing/2014/main" id="{1973D0B8-27C5-4EB6-90EA-77C3E7874D84}"/>
              </a:ext>
            </a:extLst>
          </p:cNvPr>
          <p:cNvGrpSpPr/>
          <p:nvPr/>
        </p:nvGrpSpPr>
        <p:grpSpPr>
          <a:xfrm>
            <a:off x="2910855" y="3373049"/>
            <a:ext cx="3637430" cy="5739449"/>
            <a:chOff x="-2331889" y="6678841"/>
            <a:chExt cx="14370304" cy="1915160"/>
          </a:xfrm>
        </p:grpSpPr>
        <p:sp>
          <p:nvSpPr>
            <p:cNvPr id="6" name="object 2">
              <a:extLst>
                <a:ext uri="{FF2B5EF4-FFF2-40B4-BE49-F238E27FC236}">
                  <a16:creationId xmlns:a16="http://schemas.microsoft.com/office/drawing/2014/main" id="{00FC1534-A278-BD45-AFE3-B9C55F76731D}"/>
                </a:ext>
              </a:extLst>
            </p:cNvPr>
            <p:cNvSpPr/>
            <p:nvPr/>
          </p:nvSpPr>
          <p:spPr>
            <a:xfrm>
              <a:off x="-2331889" y="6678841"/>
              <a:ext cx="14370304" cy="1915160"/>
            </a:xfrm>
            <a:custGeom>
              <a:avLst/>
              <a:gdLst/>
              <a:ahLst/>
              <a:cxnLst/>
              <a:rect l="l" t="t" r="r" b="b"/>
              <a:pathLst>
                <a:path w="9948672" h="1325879">
                  <a:moveTo>
                    <a:pt x="9727691" y="0"/>
                  </a:moveTo>
                  <a:lnTo>
                    <a:pt x="220980" y="0"/>
                  </a:lnTo>
                  <a:lnTo>
                    <a:pt x="202855" y="732"/>
                  </a:lnTo>
                  <a:lnTo>
                    <a:pt x="151132" y="11265"/>
                  </a:lnTo>
                  <a:lnTo>
                    <a:pt x="104575" y="33107"/>
                  </a:lnTo>
                  <a:lnTo>
                    <a:pt x="64722" y="64722"/>
                  </a:lnTo>
                  <a:lnTo>
                    <a:pt x="33107" y="104575"/>
                  </a:lnTo>
                  <a:lnTo>
                    <a:pt x="11265" y="151132"/>
                  </a:lnTo>
                  <a:lnTo>
                    <a:pt x="732" y="202855"/>
                  </a:lnTo>
                  <a:lnTo>
                    <a:pt x="0" y="220979"/>
                  </a:lnTo>
                  <a:lnTo>
                    <a:pt x="0" y="1104900"/>
                  </a:lnTo>
                  <a:lnTo>
                    <a:pt x="6422" y="1158005"/>
                  </a:lnTo>
                  <a:lnTo>
                    <a:pt x="24664" y="1206454"/>
                  </a:lnTo>
                  <a:lnTo>
                    <a:pt x="53192" y="1248712"/>
                  </a:lnTo>
                  <a:lnTo>
                    <a:pt x="90470" y="1283244"/>
                  </a:lnTo>
                  <a:lnTo>
                    <a:pt x="134963" y="1308514"/>
                  </a:lnTo>
                  <a:lnTo>
                    <a:pt x="185135" y="1322987"/>
                  </a:lnTo>
                  <a:lnTo>
                    <a:pt x="220980" y="1325880"/>
                  </a:lnTo>
                  <a:lnTo>
                    <a:pt x="9727691" y="1325880"/>
                  </a:lnTo>
                  <a:lnTo>
                    <a:pt x="9780797" y="1319457"/>
                  </a:lnTo>
                  <a:lnTo>
                    <a:pt x="9829246" y="1301215"/>
                  </a:lnTo>
                  <a:lnTo>
                    <a:pt x="9871504" y="1272687"/>
                  </a:lnTo>
                  <a:lnTo>
                    <a:pt x="9906036" y="1235409"/>
                  </a:lnTo>
                  <a:lnTo>
                    <a:pt x="9931306" y="1190916"/>
                  </a:lnTo>
                  <a:lnTo>
                    <a:pt x="9945779" y="1140744"/>
                  </a:lnTo>
                  <a:lnTo>
                    <a:pt x="9948672" y="1104900"/>
                  </a:lnTo>
                  <a:lnTo>
                    <a:pt x="9948672" y="220979"/>
                  </a:lnTo>
                  <a:lnTo>
                    <a:pt x="9942249" y="167874"/>
                  </a:lnTo>
                  <a:lnTo>
                    <a:pt x="9924007" y="119425"/>
                  </a:lnTo>
                  <a:lnTo>
                    <a:pt x="9895479" y="77167"/>
                  </a:lnTo>
                  <a:lnTo>
                    <a:pt x="9858201" y="42635"/>
                  </a:lnTo>
                  <a:lnTo>
                    <a:pt x="9813708" y="17365"/>
                  </a:lnTo>
                  <a:lnTo>
                    <a:pt x="9763536" y="2892"/>
                  </a:lnTo>
                  <a:lnTo>
                    <a:pt x="9727691" y="0"/>
                  </a:lnTo>
                  <a:close/>
                </a:path>
              </a:pathLst>
            </a:custGeom>
            <a:solidFill>
              <a:srgbClr val="E1EFD9"/>
            </a:solidFill>
          </p:spPr>
          <p:txBody>
            <a:bodyPr wrap="square" lIns="0" tIns="0" rIns="0" bIns="0" rtlCol="0">
              <a:noAutofit/>
            </a:bodyPr>
            <a:lstStyle/>
            <a:p>
              <a:endParaRPr sz="1200" dirty="0"/>
            </a:p>
          </p:txBody>
        </p:sp>
        <p:grpSp>
          <p:nvGrpSpPr>
            <p:cNvPr id="2" name="Group 1">
              <a:extLst>
                <a:ext uri="{FF2B5EF4-FFF2-40B4-BE49-F238E27FC236}">
                  <a16:creationId xmlns:a16="http://schemas.microsoft.com/office/drawing/2014/main" id="{53362446-DFE7-445C-BCBB-E5C6706F7986}"/>
                </a:ext>
              </a:extLst>
            </p:cNvPr>
            <p:cNvGrpSpPr/>
            <p:nvPr/>
          </p:nvGrpSpPr>
          <p:grpSpPr>
            <a:xfrm>
              <a:off x="-2331889" y="6678841"/>
              <a:ext cx="14370304" cy="1915160"/>
              <a:chOff x="-2331889" y="6678841"/>
              <a:chExt cx="14370304" cy="1915160"/>
            </a:xfrm>
          </p:grpSpPr>
          <p:sp>
            <p:nvSpPr>
              <p:cNvPr id="7" name="object 3">
                <a:extLst>
                  <a:ext uri="{FF2B5EF4-FFF2-40B4-BE49-F238E27FC236}">
                    <a16:creationId xmlns:a16="http://schemas.microsoft.com/office/drawing/2014/main" id="{14573977-ECE2-EE4C-96C1-B4A40031F268}"/>
                  </a:ext>
                </a:extLst>
              </p:cNvPr>
              <p:cNvSpPr/>
              <p:nvPr/>
            </p:nvSpPr>
            <p:spPr>
              <a:xfrm>
                <a:off x="-2331889" y="6678841"/>
                <a:ext cx="14370304" cy="1915160"/>
              </a:xfrm>
              <a:custGeom>
                <a:avLst/>
                <a:gdLst/>
                <a:ahLst/>
                <a:cxnLst/>
                <a:rect l="l" t="t" r="r" b="b"/>
                <a:pathLst>
                  <a:path w="9948672" h="1325879">
                    <a:moveTo>
                      <a:pt x="0" y="220979"/>
                    </a:moveTo>
                    <a:lnTo>
                      <a:pt x="6422" y="167874"/>
                    </a:lnTo>
                    <a:lnTo>
                      <a:pt x="24664" y="119425"/>
                    </a:lnTo>
                    <a:lnTo>
                      <a:pt x="53192" y="77167"/>
                    </a:lnTo>
                    <a:lnTo>
                      <a:pt x="90470" y="42635"/>
                    </a:lnTo>
                    <a:lnTo>
                      <a:pt x="134963" y="17365"/>
                    </a:lnTo>
                    <a:lnTo>
                      <a:pt x="185135" y="2892"/>
                    </a:lnTo>
                    <a:lnTo>
                      <a:pt x="220980" y="0"/>
                    </a:lnTo>
                    <a:lnTo>
                      <a:pt x="9727691" y="0"/>
                    </a:lnTo>
                    <a:lnTo>
                      <a:pt x="9780797" y="6422"/>
                    </a:lnTo>
                    <a:lnTo>
                      <a:pt x="9829246" y="24664"/>
                    </a:lnTo>
                    <a:lnTo>
                      <a:pt x="9871504" y="53192"/>
                    </a:lnTo>
                    <a:lnTo>
                      <a:pt x="9906036" y="90470"/>
                    </a:lnTo>
                    <a:lnTo>
                      <a:pt x="9931306" y="134963"/>
                    </a:lnTo>
                    <a:lnTo>
                      <a:pt x="9945779" y="185135"/>
                    </a:lnTo>
                    <a:lnTo>
                      <a:pt x="9948672" y="220979"/>
                    </a:lnTo>
                    <a:lnTo>
                      <a:pt x="9948672" y="1104900"/>
                    </a:lnTo>
                    <a:lnTo>
                      <a:pt x="9942249" y="1158005"/>
                    </a:lnTo>
                    <a:lnTo>
                      <a:pt x="9924007" y="1206454"/>
                    </a:lnTo>
                    <a:lnTo>
                      <a:pt x="9895479" y="1248712"/>
                    </a:lnTo>
                    <a:lnTo>
                      <a:pt x="9858201" y="1283244"/>
                    </a:lnTo>
                    <a:lnTo>
                      <a:pt x="9813708" y="1308514"/>
                    </a:lnTo>
                    <a:lnTo>
                      <a:pt x="9763536" y="1322987"/>
                    </a:lnTo>
                    <a:lnTo>
                      <a:pt x="9727691" y="1325880"/>
                    </a:lnTo>
                    <a:lnTo>
                      <a:pt x="220980" y="1325880"/>
                    </a:lnTo>
                    <a:lnTo>
                      <a:pt x="167874" y="1319457"/>
                    </a:lnTo>
                    <a:lnTo>
                      <a:pt x="119425" y="1301215"/>
                    </a:lnTo>
                    <a:lnTo>
                      <a:pt x="77167" y="1272687"/>
                    </a:lnTo>
                    <a:lnTo>
                      <a:pt x="42635" y="1235409"/>
                    </a:lnTo>
                    <a:lnTo>
                      <a:pt x="17365" y="1190916"/>
                    </a:lnTo>
                    <a:lnTo>
                      <a:pt x="2892" y="1140744"/>
                    </a:lnTo>
                    <a:lnTo>
                      <a:pt x="0" y="1104900"/>
                    </a:lnTo>
                    <a:lnTo>
                      <a:pt x="0" y="220979"/>
                    </a:lnTo>
                    <a:close/>
                  </a:path>
                </a:pathLst>
              </a:custGeom>
              <a:ln w="12192">
                <a:solidFill>
                  <a:srgbClr val="41709C"/>
                </a:solidFill>
              </a:ln>
            </p:spPr>
            <p:txBody>
              <a:bodyPr wrap="square" lIns="0" tIns="0" rIns="0" bIns="0" rtlCol="0">
                <a:noAutofit/>
              </a:bodyPr>
              <a:lstStyle/>
              <a:p>
                <a:endParaRPr sz="2000"/>
              </a:p>
            </p:txBody>
          </p:sp>
          <p:sp>
            <p:nvSpPr>
              <p:cNvPr id="8" name="object 4">
                <a:extLst>
                  <a:ext uri="{FF2B5EF4-FFF2-40B4-BE49-F238E27FC236}">
                    <a16:creationId xmlns:a16="http://schemas.microsoft.com/office/drawing/2014/main" id="{3E627F9F-951D-0746-824D-F18F9FA004D1}"/>
                  </a:ext>
                </a:extLst>
              </p:cNvPr>
              <p:cNvSpPr txBox="1"/>
              <p:nvPr/>
            </p:nvSpPr>
            <p:spPr>
              <a:xfrm>
                <a:off x="-1252177" y="6986630"/>
                <a:ext cx="13039270" cy="918140"/>
              </a:xfrm>
              <a:prstGeom prst="rect">
                <a:avLst/>
              </a:prstGeom>
            </p:spPr>
            <p:txBody>
              <a:bodyPr vert="horz" wrap="square" lIns="0" tIns="0" rIns="0" bIns="0" rtlCol="0">
                <a:noAutofit/>
              </a:bodyPr>
              <a:lstStyle/>
              <a:p>
                <a:pPr marL="18345" marR="18345"/>
                <a:r>
                  <a:rPr sz="2400" dirty="0">
                    <a:latin typeface="Calibri"/>
                    <a:cs typeface="Calibri"/>
                  </a:rPr>
                  <a:t>The</a:t>
                </a:r>
                <a:r>
                  <a:rPr sz="2400" spc="7" dirty="0">
                    <a:latin typeface="Calibri"/>
                    <a:cs typeface="Calibri"/>
                  </a:rPr>
                  <a:t> </a:t>
                </a:r>
                <a:r>
                  <a:rPr sz="2400" dirty="0">
                    <a:latin typeface="Calibri"/>
                    <a:cs typeface="Calibri"/>
                  </a:rPr>
                  <a:t>assessor</a:t>
                </a:r>
                <a:r>
                  <a:rPr sz="2400" spc="36" dirty="0">
                    <a:latin typeface="Calibri"/>
                    <a:cs typeface="Calibri"/>
                  </a:rPr>
                  <a:t> </a:t>
                </a:r>
                <a:r>
                  <a:rPr sz="2400" dirty="0">
                    <a:latin typeface="Calibri"/>
                    <a:cs typeface="Calibri"/>
                  </a:rPr>
                  <a:t>w</a:t>
                </a:r>
                <a:r>
                  <a:rPr sz="2400" spc="-15" dirty="0">
                    <a:latin typeface="Calibri"/>
                    <a:cs typeface="Calibri"/>
                  </a:rPr>
                  <a:t>i</a:t>
                </a:r>
                <a:r>
                  <a:rPr sz="2400" dirty="0">
                    <a:latin typeface="Calibri"/>
                    <a:cs typeface="Calibri"/>
                  </a:rPr>
                  <a:t>ll</a:t>
                </a:r>
                <a:r>
                  <a:rPr sz="2400" spc="7" dirty="0">
                    <a:latin typeface="Calibri"/>
                    <a:cs typeface="Calibri"/>
                  </a:rPr>
                  <a:t> </a:t>
                </a:r>
                <a:r>
                  <a:rPr sz="2400" dirty="0">
                    <a:latin typeface="Calibri"/>
                    <a:cs typeface="Calibri"/>
                  </a:rPr>
                  <a:t>v</a:t>
                </a:r>
                <a:r>
                  <a:rPr sz="2400" spc="-15" dirty="0">
                    <a:latin typeface="Calibri"/>
                    <a:cs typeface="Calibri"/>
                  </a:rPr>
                  <a:t>i</a:t>
                </a:r>
                <a:r>
                  <a:rPr sz="2400" dirty="0">
                    <a:latin typeface="Calibri"/>
                    <a:cs typeface="Calibri"/>
                  </a:rPr>
                  <a:t>s</a:t>
                </a:r>
                <a:r>
                  <a:rPr sz="2400" spc="-15" dirty="0">
                    <a:latin typeface="Calibri"/>
                    <a:cs typeface="Calibri"/>
                  </a:rPr>
                  <a:t>i</a:t>
                </a:r>
                <a:r>
                  <a:rPr sz="2400" dirty="0">
                    <a:latin typeface="Calibri"/>
                    <a:cs typeface="Calibri"/>
                  </a:rPr>
                  <a:t>t</a:t>
                </a:r>
                <a:r>
                  <a:rPr sz="2400" spc="22" dirty="0">
                    <a:latin typeface="Calibri"/>
                    <a:cs typeface="Calibri"/>
                  </a:rPr>
                  <a:t> </a:t>
                </a:r>
                <a:r>
                  <a:rPr sz="2400" dirty="0">
                    <a:latin typeface="Calibri"/>
                    <a:cs typeface="Calibri"/>
                  </a:rPr>
                  <a:t>t</a:t>
                </a:r>
                <a:r>
                  <a:rPr sz="2400" spc="7" dirty="0">
                    <a:latin typeface="Calibri"/>
                    <a:cs typeface="Calibri"/>
                  </a:rPr>
                  <a:t>h</a:t>
                </a:r>
                <a:r>
                  <a:rPr sz="2400" dirty="0">
                    <a:latin typeface="Calibri"/>
                    <a:cs typeface="Calibri"/>
                  </a:rPr>
                  <a:t>e le</a:t>
                </a:r>
                <a:r>
                  <a:rPr sz="2400" spc="-43" dirty="0">
                    <a:latin typeface="Calibri"/>
                    <a:cs typeface="Calibri"/>
                  </a:rPr>
                  <a:t>g</a:t>
                </a:r>
                <a:r>
                  <a:rPr sz="2400" dirty="0">
                    <a:latin typeface="Calibri"/>
                    <a:cs typeface="Calibri"/>
                  </a:rPr>
                  <a:t>a</a:t>
                </a:r>
                <a:r>
                  <a:rPr sz="2400" spc="7" dirty="0">
                    <a:latin typeface="Calibri"/>
                    <a:cs typeface="Calibri"/>
                  </a:rPr>
                  <a:t>c</a:t>
                </a:r>
                <a:r>
                  <a:rPr sz="2400" dirty="0">
                    <a:latin typeface="Calibri"/>
                    <a:cs typeface="Calibri"/>
                  </a:rPr>
                  <a:t>y</a:t>
                </a:r>
                <a:r>
                  <a:rPr sz="2400" spc="-22" dirty="0">
                    <a:latin typeface="Calibri"/>
                    <a:cs typeface="Calibri"/>
                  </a:rPr>
                  <a:t> </a:t>
                </a:r>
                <a:r>
                  <a:rPr sz="2400" dirty="0">
                    <a:latin typeface="Calibri"/>
                    <a:cs typeface="Calibri"/>
                  </a:rPr>
                  <a:t>dum</a:t>
                </a:r>
                <a:r>
                  <a:rPr sz="2400" spc="-15" dirty="0">
                    <a:latin typeface="Calibri"/>
                    <a:cs typeface="Calibri"/>
                  </a:rPr>
                  <a:t>p</a:t>
                </a:r>
                <a:r>
                  <a:rPr sz="2400" dirty="0">
                    <a:latin typeface="Calibri"/>
                    <a:cs typeface="Calibri"/>
                  </a:rPr>
                  <a:t>s</a:t>
                </a:r>
                <a:r>
                  <a:rPr sz="2400" spc="-15" dirty="0">
                    <a:latin typeface="Calibri"/>
                    <a:cs typeface="Calibri"/>
                  </a:rPr>
                  <a:t>i</a:t>
                </a:r>
                <a:r>
                  <a:rPr sz="2400" spc="-29" dirty="0">
                    <a:latin typeface="Calibri"/>
                    <a:cs typeface="Calibri"/>
                  </a:rPr>
                  <a:t>t</a:t>
                </a:r>
                <a:r>
                  <a:rPr sz="2400" dirty="0">
                    <a:latin typeface="Calibri"/>
                    <a:cs typeface="Calibri"/>
                  </a:rPr>
                  <a:t>e</a:t>
                </a:r>
                <a:r>
                  <a:rPr sz="2400" spc="7" dirty="0">
                    <a:latin typeface="Calibri"/>
                    <a:cs typeface="Calibri"/>
                  </a:rPr>
                  <a:t>(</a:t>
                </a:r>
                <a:r>
                  <a:rPr sz="2400" dirty="0">
                    <a:latin typeface="Calibri"/>
                    <a:cs typeface="Calibri"/>
                  </a:rPr>
                  <a:t>s)</a:t>
                </a:r>
                <a:r>
                  <a:rPr sz="2400" spc="43" dirty="0">
                    <a:latin typeface="Calibri"/>
                    <a:cs typeface="Calibri"/>
                  </a:rPr>
                  <a:t> </a:t>
                </a:r>
                <a:r>
                  <a:rPr sz="2400" dirty="0">
                    <a:latin typeface="Calibri"/>
                    <a:cs typeface="Calibri"/>
                  </a:rPr>
                  <a:t>in</a:t>
                </a:r>
                <a:r>
                  <a:rPr sz="2400" spc="-15" dirty="0">
                    <a:latin typeface="Calibri"/>
                    <a:cs typeface="Calibri"/>
                  </a:rPr>
                  <a:t> </a:t>
                </a:r>
                <a:r>
                  <a:rPr sz="2400" dirty="0">
                    <a:latin typeface="Calibri"/>
                    <a:cs typeface="Calibri"/>
                  </a:rPr>
                  <a:t>t</a:t>
                </a:r>
                <a:r>
                  <a:rPr sz="2400" spc="7" dirty="0">
                    <a:latin typeface="Calibri"/>
                    <a:cs typeface="Calibri"/>
                  </a:rPr>
                  <a:t>h</a:t>
                </a:r>
                <a:r>
                  <a:rPr sz="2400" dirty="0">
                    <a:latin typeface="Calibri"/>
                    <a:cs typeface="Calibri"/>
                  </a:rPr>
                  <a:t>e </a:t>
                </a:r>
                <a:r>
                  <a:rPr sz="2400" spc="7" dirty="0">
                    <a:latin typeface="Calibri"/>
                    <a:cs typeface="Calibri"/>
                  </a:rPr>
                  <a:t>c</a:t>
                </a:r>
                <a:r>
                  <a:rPr sz="2400" dirty="0">
                    <a:latin typeface="Calibri"/>
                    <a:cs typeface="Calibri"/>
                  </a:rPr>
                  <a:t>ity and</a:t>
                </a:r>
                <a:r>
                  <a:rPr sz="2400" spc="-22" dirty="0">
                    <a:latin typeface="Calibri"/>
                    <a:cs typeface="Calibri"/>
                  </a:rPr>
                  <a:t> </a:t>
                </a:r>
                <a:r>
                  <a:rPr sz="2400" dirty="0">
                    <a:latin typeface="Calibri"/>
                    <a:cs typeface="Calibri"/>
                  </a:rPr>
                  <a:t>che</a:t>
                </a:r>
                <a:r>
                  <a:rPr sz="2400" spc="7" dirty="0">
                    <a:latin typeface="Calibri"/>
                    <a:cs typeface="Calibri"/>
                  </a:rPr>
                  <a:t>c</a:t>
                </a:r>
                <a:r>
                  <a:rPr sz="2400" dirty="0">
                    <a:latin typeface="Calibri"/>
                    <a:cs typeface="Calibri"/>
                  </a:rPr>
                  <a:t>k w</a:t>
                </a:r>
                <a:r>
                  <a:rPr sz="2400" spc="7" dirty="0">
                    <a:latin typeface="Calibri"/>
                    <a:cs typeface="Calibri"/>
                  </a:rPr>
                  <a:t>h</a:t>
                </a:r>
                <a:r>
                  <a:rPr sz="2400" spc="-22" dirty="0">
                    <a:latin typeface="Calibri"/>
                    <a:cs typeface="Calibri"/>
                  </a:rPr>
                  <a:t>e</a:t>
                </a:r>
                <a:r>
                  <a:rPr sz="2400" dirty="0">
                    <a:latin typeface="Calibri"/>
                    <a:cs typeface="Calibri"/>
                  </a:rPr>
                  <a:t>t</a:t>
                </a:r>
                <a:r>
                  <a:rPr sz="2400" spc="7" dirty="0">
                    <a:latin typeface="Calibri"/>
                    <a:cs typeface="Calibri"/>
                  </a:rPr>
                  <a:t>h</a:t>
                </a:r>
                <a:r>
                  <a:rPr sz="2400" dirty="0">
                    <a:latin typeface="Calibri"/>
                    <a:cs typeface="Calibri"/>
                  </a:rPr>
                  <a:t>er</a:t>
                </a:r>
                <a:r>
                  <a:rPr sz="2400" spc="-15" dirty="0">
                    <a:latin typeface="Calibri"/>
                    <a:cs typeface="Calibri"/>
                  </a:rPr>
                  <a:t> </a:t>
                </a:r>
                <a:r>
                  <a:rPr sz="2400" spc="-36" dirty="0">
                    <a:latin typeface="Calibri"/>
                    <a:cs typeface="Calibri"/>
                  </a:rPr>
                  <a:t>r</a:t>
                </a:r>
                <a:r>
                  <a:rPr sz="2400" dirty="0">
                    <a:latin typeface="Calibri"/>
                    <a:cs typeface="Calibri"/>
                  </a:rPr>
                  <a:t>emedi</a:t>
                </a:r>
                <a:r>
                  <a:rPr sz="2400" spc="-29" dirty="0">
                    <a:latin typeface="Calibri"/>
                    <a:cs typeface="Calibri"/>
                  </a:rPr>
                  <a:t>a</a:t>
                </a:r>
                <a:r>
                  <a:rPr sz="2400" dirty="0">
                    <a:latin typeface="Calibri"/>
                    <a:cs typeface="Calibri"/>
                  </a:rPr>
                  <a:t>tion</a:t>
                </a:r>
                <a:r>
                  <a:rPr sz="2400" spc="22" dirty="0">
                    <a:latin typeface="Calibri"/>
                    <a:cs typeface="Calibri"/>
                  </a:rPr>
                  <a:t> </a:t>
                </a:r>
                <a:r>
                  <a:rPr sz="2400" spc="-43" dirty="0">
                    <a:latin typeface="Calibri"/>
                    <a:cs typeface="Calibri"/>
                  </a:rPr>
                  <a:t>w</a:t>
                </a:r>
                <a:r>
                  <a:rPr sz="2400" dirty="0">
                    <a:latin typeface="Calibri"/>
                    <a:cs typeface="Calibri"/>
                  </a:rPr>
                  <a:t>ork has compl</a:t>
                </a:r>
                <a:r>
                  <a:rPr sz="2400" spc="-22" dirty="0">
                    <a:latin typeface="Calibri"/>
                    <a:cs typeface="Calibri"/>
                  </a:rPr>
                  <a:t>e</a:t>
                </a:r>
                <a:r>
                  <a:rPr sz="2400" spc="-29" dirty="0">
                    <a:latin typeface="Calibri"/>
                    <a:cs typeface="Calibri"/>
                  </a:rPr>
                  <a:t>t</a:t>
                </a:r>
                <a:r>
                  <a:rPr sz="2400" dirty="0">
                    <a:latin typeface="Calibri"/>
                    <a:cs typeface="Calibri"/>
                  </a:rPr>
                  <a:t>ed</a:t>
                </a:r>
                <a:r>
                  <a:rPr sz="2400" spc="22" dirty="0">
                    <a:latin typeface="Calibri"/>
                    <a:cs typeface="Calibri"/>
                  </a:rPr>
                  <a:t> </a:t>
                </a:r>
                <a:r>
                  <a:rPr sz="2400" dirty="0">
                    <a:latin typeface="Calibri"/>
                    <a:cs typeface="Calibri"/>
                  </a:rPr>
                  <a:t>as </a:t>
                </a:r>
                <a:r>
                  <a:rPr sz="2400" spc="7" dirty="0">
                    <a:latin typeface="Calibri"/>
                    <a:cs typeface="Calibri"/>
                  </a:rPr>
                  <a:t>p</a:t>
                </a:r>
                <a:r>
                  <a:rPr sz="2400" dirty="0">
                    <a:latin typeface="Calibri"/>
                    <a:cs typeface="Calibri"/>
                  </a:rPr>
                  <a:t>er t</a:t>
                </a:r>
                <a:r>
                  <a:rPr sz="2400" spc="7" dirty="0">
                    <a:latin typeface="Calibri"/>
                    <a:cs typeface="Calibri"/>
                  </a:rPr>
                  <a:t>h</a:t>
                </a:r>
                <a:r>
                  <a:rPr sz="2400" dirty="0">
                    <a:latin typeface="Calibri"/>
                    <a:cs typeface="Calibri"/>
                  </a:rPr>
                  <a:t>e</a:t>
                </a:r>
                <a:r>
                  <a:rPr sz="2400" spc="-15" dirty="0">
                    <a:latin typeface="Calibri"/>
                    <a:cs typeface="Calibri"/>
                  </a:rPr>
                  <a:t> </a:t>
                </a:r>
                <a:r>
                  <a:rPr sz="2400" dirty="0">
                    <a:latin typeface="Calibri"/>
                    <a:cs typeface="Calibri"/>
                  </a:rPr>
                  <a:t>cla</a:t>
                </a:r>
                <a:r>
                  <a:rPr sz="2400" spc="-15" dirty="0">
                    <a:latin typeface="Calibri"/>
                    <a:cs typeface="Calibri"/>
                  </a:rPr>
                  <a:t>i</a:t>
                </a:r>
                <a:r>
                  <a:rPr sz="2400" dirty="0">
                    <a:latin typeface="Calibri"/>
                    <a:cs typeface="Calibri"/>
                  </a:rPr>
                  <a:t>m</a:t>
                </a:r>
                <a:r>
                  <a:rPr sz="2400" spc="15" dirty="0">
                    <a:latin typeface="Calibri"/>
                    <a:cs typeface="Calibri"/>
                  </a:rPr>
                  <a:t> </a:t>
                </a:r>
                <a:r>
                  <a:rPr sz="2400" dirty="0">
                    <a:latin typeface="Calibri"/>
                    <a:cs typeface="Calibri"/>
                  </a:rPr>
                  <a:t>made</a:t>
                </a:r>
                <a:r>
                  <a:rPr sz="2400" spc="7" dirty="0">
                    <a:latin typeface="Calibri"/>
                    <a:cs typeface="Calibri"/>
                  </a:rPr>
                  <a:t> </a:t>
                </a:r>
                <a:r>
                  <a:rPr sz="2400" dirty="0">
                    <a:latin typeface="Calibri"/>
                    <a:cs typeface="Calibri"/>
                  </a:rPr>
                  <a:t>by</a:t>
                </a:r>
                <a:r>
                  <a:rPr sz="2400" spc="-29" dirty="0">
                    <a:latin typeface="Calibri"/>
                    <a:cs typeface="Calibri"/>
                  </a:rPr>
                  <a:t> </a:t>
                </a:r>
                <a:r>
                  <a:rPr sz="2400" dirty="0">
                    <a:latin typeface="Calibri"/>
                    <a:cs typeface="Calibri"/>
                  </a:rPr>
                  <a:t>t</a:t>
                </a:r>
                <a:r>
                  <a:rPr sz="2400" spc="7" dirty="0">
                    <a:latin typeface="Calibri"/>
                    <a:cs typeface="Calibri"/>
                  </a:rPr>
                  <a:t>h</a:t>
                </a:r>
                <a:r>
                  <a:rPr sz="2400" dirty="0">
                    <a:latin typeface="Calibri"/>
                    <a:cs typeface="Calibri"/>
                  </a:rPr>
                  <a:t>e </a:t>
                </a:r>
                <a:r>
                  <a:rPr sz="2400" spc="7" dirty="0">
                    <a:latin typeface="Calibri"/>
                    <a:cs typeface="Calibri"/>
                  </a:rPr>
                  <a:t>c</a:t>
                </a:r>
                <a:r>
                  <a:rPr sz="2400" dirty="0">
                    <a:latin typeface="Calibri"/>
                    <a:cs typeface="Calibri"/>
                  </a:rPr>
                  <a:t>ity </a:t>
                </a:r>
                <a:r>
                  <a:rPr sz="2400" spc="-15" dirty="0">
                    <a:latin typeface="Calibri"/>
                    <a:cs typeface="Calibri"/>
                  </a:rPr>
                  <a:t>i</a:t>
                </a:r>
                <a:r>
                  <a:rPr sz="2400" dirty="0">
                    <a:latin typeface="Calibri"/>
                    <a:cs typeface="Calibri"/>
                  </a:rPr>
                  <a:t>n the</a:t>
                </a:r>
                <a:r>
                  <a:rPr sz="2400" spc="-15" dirty="0">
                    <a:latin typeface="Calibri"/>
                    <a:cs typeface="Calibri"/>
                  </a:rPr>
                  <a:t> </a:t>
                </a:r>
                <a:r>
                  <a:rPr sz="2400" dirty="0">
                    <a:latin typeface="Calibri"/>
                    <a:cs typeface="Calibri"/>
                  </a:rPr>
                  <a:t>MI</a:t>
                </a:r>
                <a:r>
                  <a:rPr sz="2400" spc="7" dirty="0">
                    <a:latin typeface="Calibri"/>
                    <a:cs typeface="Calibri"/>
                  </a:rPr>
                  <a:t>S</a:t>
                </a:r>
                <a:r>
                  <a:rPr sz="2400" dirty="0">
                    <a:latin typeface="Calibri"/>
                    <a:cs typeface="Calibri"/>
                  </a:rPr>
                  <a:t>.</a:t>
                </a:r>
                <a:r>
                  <a:rPr lang="en-US" sz="2400" dirty="0">
                    <a:latin typeface="Calibri"/>
                    <a:cs typeface="Calibri"/>
                  </a:rPr>
                  <a:t>  The reference point during the validation will the progress made from the progress claimed in SS-2021.</a:t>
                </a:r>
                <a:endParaRPr sz="2400" dirty="0">
                  <a:latin typeface="Calibri"/>
                  <a:cs typeface="Calibri"/>
                </a:endParaRPr>
              </a:p>
            </p:txBody>
          </p:sp>
        </p:grpSp>
      </p:grpSp>
      <p:grpSp>
        <p:nvGrpSpPr>
          <p:cNvPr id="17" name="Group 16">
            <a:extLst>
              <a:ext uri="{FF2B5EF4-FFF2-40B4-BE49-F238E27FC236}">
                <a16:creationId xmlns:a16="http://schemas.microsoft.com/office/drawing/2014/main" id="{0CCB94FA-4BE8-4D9C-8AC1-053617481B5E}"/>
              </a:ext>
            </a:extLst>
          </p:cNvPr>
          <p:cNvGrpSpPr/>
          <p:nvPr/>
        </p:nvGrpSpPr>
        <p:grpSpPr>
          <a:xfrm>
            <a:off x="0" y="3373049"/>
            <a:ext cx="2822109" cy="5918435"/>
            <a:chOff x="-5937821" y="6634814"/>
            <a:chExt cx="2822109" cy="1959187"/>
          </a:xfrm>
        </p:grpSpPr>
        <p:sp>
          <p:nvSpPr>
            <p:cNvPr id="9" name="object 9">
              <a:extLst>
                <a:ext uri="{FF2B5EF4-FFF2-40B4-BE49-F238E27FC236}">
                  <a16:creationId xmlns:a16="http://schemas.microsoft.com/office/drawing/2014/main" id="{E6F982C0-9C1C-E948-847F-840DBB902A9D}"/>
                </a:ext>
              </a:extLst>
            </p:cNvPr>
            <p:cNvSpPr/>
            <p:nvPr/>
          </p:nvSpPr>
          <p:spPr>
            <a:xfrm>
              <a:off x="-5937821" y="6634814"/>
              <a:ext cx="2822109" cy="1959187"/>
            </a:xfrm>
            <a:custGeom>
              <a:avLst/>
              <a:gdLst/>
              <a:ahLst/>
              <a:cxnLst/>
              <a:rect l="l" t="t" r="r" b="b"/>
              <a:pathLst>
                <a:path w="1953768" h="1356359">
                  <a:moveTo>
                    <a:pt x="1727708" y="0"/>
                  </a:moveTo>
                  <a:lnTo>
                    <a:pt x="226059" y="0"/>
                  </a:lnTo>
                  <a:lnTo>
                    <a:pt x="207518" y="749"/>
                  </a:lnTo>
                  <a:lnTo>
                    <a:pt x="154605" y="11525"/>
                  </a:lnTo>
                  <a:lnTo>
                    <a:pt x="106979" y="33871"/>
                  </a:lnTo>
                  <a:lnTo>
                    <a:pt x="66209" y="66214"/>
                  </a:lnTo>
                  <a:lnTo>
                    <a:pt x="33867" y="106985"/>
                  </a:lnTo>
                  <a:lnTo>
                    <a:pt x="11524" y="154610"/>
                  </a:lnTo>
                  <a:lnTo>
                    <a:pt x="749" y="207520"/>
                  </a:lnTo>
                  <a:lnTo>
                    <a:pt x="0" y="226060"/>
                  </a:lnTo>
                  <a:lnTo>
                    <a:pt x="0" y="1130300"/>
                  </a:lnTo>
                  <a:lnTo>
                    <a:pt x="6569" y="1184622"/>
                  </a:lnTo>
                  <a:lnTo>
                    <a:pt x="25231" y="1234183"/>
                  </a:lnTo>
                  <a:lnTo>
                    <a:pt x="54415" y="1277413"/>
                  </a:lnTo>
                  <a:lnTo>
                    <a:pt x="92550" y="1312741"/>
                  </a:lnTo>
                  <a:lnTo>
                    <a:pt x="138065" y="1338593"/>
                  </a:lnTo>
                  <a:lnTo>
                    <a:pt x="189390" y="1353401"/>
                  </a:lnTo>
                  <a:lnTo>
                    <a:pt x="226059" y="1356360"/>
                  </a:lnTo>
                  <a:lnTo>
                    <a:pt x="1727708" y="1356360"/>
                  </a:lnTo>
                  <a:lnTo>
                    <a:pt x="1782030" y="1349789"/>
                  </a:lnTo>
                  <a:lnTo>
                    <a:pt x="1831591" y="1331125"/>
                  </a:lnTo>
                  <a:lnTo>
                    <a:pt x="1874821" y="1301940"/>
                  </a:lnTo>
                  <a:lnTo>
                    <a:pt x="1910149" y="1263804"/>
                  </a:lnTo>
                  <a:lnTo>
                    <a:pt x="1936001" y="1218289"/>
                  </a:lnTo>
                  <a:lnTo>
                    <a:pt x="1950809" y="1166966"/>
                  </a:lnTo>
                  <a:lnTo>
                    <a:pt x="1953768" y="1130300"/>
                  </a:lnTo>
                  <a:lnTo>
                    <a:pt x="1953768" y="226060"/>
                  </a:lnTo>
                  <a:lnTo>
                    <a:pt x="1947197" y="171737"/>
                  </a:lnTo>
                  <a:lnTo>
                    <a:pt x="1928533" y="122176"/>
                  </a:lnTo>
                  <a:lnTo>
                    <a:pt x="1899348" y="78946"/>
                  </a:lnTo>
                  <a:lnTo>
                    <a:pt x="1861212" y="43618"/>
                  </a:lnTo>
                  <a:lnTo>
                    <a:pt x="1815697" y="17766"/>
                  </a:lnTo>
                  <a:lnTo>
                    <a:pt x="1764374" y="2958"/>
                  </a:lnTo>
                  <a:lnTo>
                    <a:pt x="1727708" y="0"/>
                  </a:lnTo>
                  <a:close/>
                </a:path>
              </a:pathLst>
            </a:custGeom>
            <a:solidFill>
              <a:srgbClr val="C5DFB4"/>
            </a:solidFill>
          </p:spPr>
          <p:txBody>
            <a:bodyPr wrap="square" lIns="0" tIns="0" rIns="0" bIns="0" rtlCol="0">
              <a:noAutofit/>
            </a:bodyPr>
            <a:lstStyle/>
            <a:p>
              <a:endParaRPr sz="2600"/>
            </a:p>
          </p:txBody>
        </p:sp>
        <p:sp>
          <p:nvSpPr>
            <p:cNvPr id="10" name="object 10">
              <a:extLst>
                <a:ext uri="{FF2B5EF4-FFF2-40B4-BE49-F238E27FC236}">
                  <a16:creationId xmlns:a16="http://schemas.microsoft.com/office/drawing/2014/main" id="{1CA1BC10-44C1-3D47-B5E4-6C775211A035}"/>
                </a:ext>
              </a:extLst>
            </p:cNvPr>
            <p:cNvSpPr/>
            <p:nvPr/>
          </p:nvSpPr>
          <p:spPr>
            <a:xfrm>
              <a:off x="-5937821" y="6634814"/>
              <a:ext cx="2822109" cy="1959187"/>
            </a:xfrm>
            <a:custGeom>
              <a:avLst/>
              <a:gdLst/>
              <a:ahLst/>
              <a:cxnLst/>
              <a:rect l="l" t="t" r="r" b="b"/>
              <a:pathLst>
                <a:path w="1953768" h="1356359">
                  <a:moveTo>
                    <a:pt x="0" y="226060"/>
                  </a:moveTo>
                  <a:lnTo>
                    <a:pt x="6569" y="171737"/>
                  </a:lnTo>
                  <a:lnTo>
                    <a:pt x="25231" y="122176"/>
                  </a:lnTo>
                  <a:lnTo>
                    <a:pt x="54415" y="78946"/>
                  </a:lnTo>
                  <a:lnTo>
                    <a:pt x="92550" y="43618"/>
                  </a:lnTo>
                  <a:lnTo>
                    <a:pt x="138065" y="17766"/>
                  </a:lnTo>
                  <a:lnTo>
                    <a:pt x="189390" y="2958"/>
                  </a:lnTo>
                  <a:lnTo>
                    <a:pt x="226059" y="0"/>
                  </a:lnTo>
                  <a:lnTo>
                    <a:pt x="1727708" y="0"/>
                  </a:lnTo>
                  <a:lnTo>
                    <a:pt x="1782030" y="6570"/>
                  </a:lnTo>
                  <a:lnTo>
                    <a:pt x="1831591" y="25234"/>
                  </a:lnTo>
                  <a:lnTo>
                    <a:pt x="1874821" y="54419"/>
                  </a:lnTo>
                  <a:lnTo>
                    <a:pt x="1910149" y="92555"/>
                  </a:lnTo>
                  <a:lnTo>
                    <a:pt x="1936001" y="138070"/>
                  </a:lnTo>
                  <a:lnTo>
                    <a:pt x="1950809" y="189393"/>
                  </a:lnTo>
                  <a:lnTo>
                    <a:pt x="1953768" y="226060"/>
                  </a:lnTo>
                  <a:lnTo>
                    <a:pt x="1953768" y="1130300"/>
                  </a:lnTo>
                  <a:lnTo>
                    <a:pt x="1947197" y="1184622"/>
                  </a:lnTo>
                  <a:lnTo>
                    <a:pt x="1928533" y="1234183"/>
                  </a:lnTo>
                  <a:lnTo>
                    <a:pt x="1899348" y="1277413"/>
                  </a:lnTo>
                  <a:lnTo>
                    <a:pt x="1861212" y="1312741"/>
                  </a:lnTo>
                  <a:lnTo>
                    <a:pt x="1815697" y="1338593"/>
                  </a:lnTo>
                  <a:lnTo>
                    <a:pt x="1764374" y="1353401"/>
                  </a:lnTo>
                  <a:lnTo>
                    <a:pt x="1727708" y="1356360"/>
                  </a:lnTo>
                  <a:lnTo>
                    <a:pt x="226059" y="1356360"/>
                  </a:lnTo>
                  <a:lnTo>
                    <a:pt x="171733" y="1349789"/>
                  </a:lnTo>
                  <a:lnTo>
                    <a:pt x="122170" y="1331125"/>
                  </a:lnTo>
                  <a:lnTo>
                    <a:pt x="78940" y="1301940"/>
                  </a:lnTo>
                  <a:lnTo>
                    <a:pt x="43615" y="1263804"/>
                  </a:lnTo>
                  <a:lnTo>
                    <a:pt x="17764" y="1218289"/>
                  </a:lnTo>
                  <a:lnTo>
                    <a:pt x="2958" y="1166966"/>
                  </a:lnTo>
                  <a:lnTo>
                    <a:pt x="0" y="1130300"/>
                  </a:lnTo>
                  <a:lnTo>
                    <a:pt x="0" y="226060"/>
                  </a:lnTo>
                  <a:close/>
                </a:path>
              </a:pathLst>
            </a:custGeom>
            <a:ln w="12192">
              <a:solidFill>
                <a:srgbClr val="41709C"/>
              </a:solidFill>
            </a:ln>
          </p:spPr>
          <p:txBody>
            <a:bodyPr wrap="square" lIns="0" tIns="0" rIns="0" bIns="0" rtlCol="0">
              <a:noAutofit/>
            </a:bodyPr>
            <a:lstStyle/>
            <a:p>
              <a:endParaRPr sz="2600"/>
            </a:p>
          </p:txBody>
        </p:sp>
        <p:sp>
          <p:nvSpPr>
            <p:cNvPr id="14" name="object 14">
              <a:extLst>
                <a:ext uri="{FF2B5EF4-FFF2-40B4-BE49-F238E27FC236}">
                  <a16:creationId xmlns:a16="http://schemas.microsoft.com/office/drawing/2014/main" id="{7907382C-A788-5B4C-8B93-4098D9E15F11}"/>
                </a:ext>
              </a:extLst>
            </p:cNvPr>
            <p:cNvSpPr txBox="1"/>
            <p:nvPr/>
          </p:nvSpPr>
          <p:spPr>
            <a:xfrm>
              <a:off x="-5575776" y="6695719"/>
              <a:ext cx="2096770" cy="737447"/>
            </a:xfrm>
            <a:prstGeom prst="rect">
              <a:avLst/>
            </a:prstGeom>
          </p:spPr>
          <p:txBody>
            <a:bodyPr vert="horz" wrap="square" lIns="0" tIns="0" rIns="0" bIns="0" rtlCol="0">
              <a:noAutofit/>
            </a:bodyPr>
            <a:lstStyle/>
            <a:p>
              <a:pPr marL="429266" marR="18345" indent="-411838"/>
              <a:r>
                <a:rPr sz="2311" b="1" spc="-22" dirty="0">
                  <a:latin typeface="Calibri"/>
                  <a:cs typeface="Calibri"/>
                </a:rPr>
                <a:t>M</a:t>
              </a:r>
              <a:r>
                <a:rPr sz="2311" b="1" spc="-36" dirty="0">
                  <a:latin typeface="Calibri"/>
                  <a:cs typeface="Calibri"/>
                </a:rPr>
                <a:t>e</a:t>
              </a:r>
              <a:r>
                <a:rPr sz="2311" b="1" spc="-15" dirty="0">
                  <a:latin typeface="Calibri"/>
                  <a:cs typeface="Calibri"/>
                </a:rPr>
                <a:t>t</a:t>
              </a:r>
              <a:r>
                <a:rPr sz="2311" b="1" spc="-29" dirty="0">
                  <a:latin typeface="Calibri"/>
                  <a:cs typeface="Calibri"/>
                </a:rPr>
                <a:t>h</a:t>
              </a:r>
              <a:r>
                <a:rPr sz="2311" b="1" spc="-15" dirty="0">
                  <a:latin typeface="Calibri"/>
                  <a:cs typeface="Calibri"/>
                </a:rPr>
                <a:t>o</a:t>
              </a:r>
              <a:r>
                <a:rPr sz="2311" b="1" spc="-22" dirty="0">
                  <a:latin typeface="Calibri"/>
                  <a:cs typeface="Calibri"/>
                </a:rPr>
                <a:t>d</a:t>
              </a:r>
              <a:r>
                <a:rPr sz="2311" b="1" spc="-15" dirty="0">
                  <a:latin typeface="Calibri"/>
                  <a:cs typeface="Calibri"/>
                </a:rPr>
                <a:t>ol</a:t>
              </a:r>
              <a:r>
                <a:rPr sz="2311" b="1" spc="-7" dirty="0">
                  <a:latin typeface="Calibri"/>
                  <a:cs typeface="Calibri"/>
                </a:rPr>
                <a:t>o</a:t>
              </a:r>
              <a:r>
                <a:rPr sz="2311" b="1" spc="-15" dirty="0">
                  <a:latin typeface="Calibri"/>
                  <a:cs typeface="Calibri"/>
                </a:rPr>
                <a:t>gy</a:t>
              </a:r>
              <a:r>
                <a:rPr sz="2311" b="1" spc="29" dirty="0">
                  <a:latin typeface="Calibri"/>
                  <a:cs typeface="Calibri"/>
                </a:rPr>
                <a:t> </a:t>
              </a:r>
              <a:r>
                <a:rPr sz="2311" b="1" spc="-43" dirty="0">
                  <a:latin typeface="Calibri"/>
                  <a:cs typeface="Calibri"/>
                </a:rPr>
                <a:t>f</a:t>
              </a:r>
              <a:r>
                <a:rPr sz="2311" b="1" spc="-15" dirty="0">
                  <a:latin typeface="Calibri"/>
                  <a:cs typeface="Calibri"/>
                </a:rPr>
                <a:t>or</a:t>
              </a:r>
              <a:r>
                <a:rPr sz="2311" b="1" spc="-7" dirty="0">
                  <a:latin typeface="Calibri"/>
                  <a:cs typeface="Calibri"/>
                </a:rPr>
                <a:t> </a:t>
              </a:r>
              <a:r>
                <a:rPr sz="2311" b="1" spc="-137" dirty="0">
                  <a:latin typeface="Calibri"/>
                  <a:cs typeface="Calibri"/>
                </a:rPr>
                <a:t>V</a:t>
              </a:r>
              <a:r>
                <a:rPr sz="2311" b="1" spc="-15" dirty="0">
                  <a:latin typeface="Calibri"/>
                  <a:cs typeface="Calibri"/>
                </a:rPr>
                <a:t>a</a:t>
              </a:r>
              <a:r>
                <a:rPr sz="2311" b="1" dirty="0">
                  <a:latin typeface="Calibri"/>
                  <a:cs typeface="Calibri"/>
                </a:rPr>
                <a:t>l</a:t>
              </a:r>
              <a:r>
                <a:rPr sz="2311" b="1" spc="-15" dirty="0">
                  <a:latin typeface="Calibri"/>
                  <a:cs typeface="Calibri"/>
                </a:rPr>
                <a:t>id</a:t>
              </a:r>
              <a:r>
                <a:rPr sz="2311" b="1" spc="-29" dirty="0">
                  <a:latin typeface="Calibri"/>
                  <a:cs typeface="Calibri"/>
                </a:rPr>
                <a:t>a</a:t>
              </a:r>
              <a:r>
                <a:rPr sz="2311" b="1" spc="-7" dirty="0">
                  <a:latin typeface="Calibri"/>
                  <a:cs typeface="Calibri"/>
                </a:rPr>
                <a:t>tio</a:t>
              </a:r>
              <a:r>
                <a:rPr sz="2311" b="1" spc="-15" dirty="0">
                  <a:latin typeface="Calibri"/>
                  <a:cs typeface="Calibri"/>
                </a:rPr>
                <a:t>n</a:t>
              </a:r>
              <a:endParaRPr sz="2311">
                <a:latin typeface="Calibri"/>
                <a:cs typeface="Calibri"/>
              </a:endParaRPr>
            </a:p>
          </p:txBody>
        </p:sp>
        <p:sp>
          <p:nvSpPr>
            <p:cNvPr id="15" name="object 15">
              <a:extLst>
                <a:ext uri="{FF2B5EF4-FFF2-40B4-BE49-F238E27FC236}">
                  <a16:creationId xmlns:a16="http://schemas.microsoft.com/office/drawing/2014/main" id="{405DF9E4-E9E0-8348-AF79-2A84D5A53819}"/>
                </a:ext>
              </a:extLst>
            </p:cNvPr>
            <p:cNvSpPr txBox="1"/>
            <p:nvPr/>
          </p:nvSpPr>
          <p:spPr>
            <a:xfrm>
              <a:off x="-5247816" y="7522132"/>
              <a:ext cx="1530844" cy="385233"/>
            </a:xfrm>
            <a:prstGeom prst="rect">
              <a:avLst/>
            </a:prstGeom>
          </p:spPr>
          <p:txBody>
            <a:bodyPr vert="horz" wrap="square" lIns="0" tIns="0" rIns="0" bIns="0" rtlCol="0">
              <a:noAutofit/>
            </a:bodyPr>
            <a:lstStyle/>
            <a:p>
              <a:pPr marL="18345"/>
              <a:r>
                <a:rPr sz="2311" b="1" spc="-15" dirty="0">
                  <a:latin typeface="Calibri"/>
                  <a:cs typeface="Calibri"/>
                </a:rPr>
                <a:t>Only</a:t>
              </a:r>
              <a:r>
                <a:rPr sz="2311" b="1" spc="29" dirty="0">
                  <a:latin typeface="Calibri"/>
                  <a:cs typeface="Calibri"/>
                </a:rPr>
                <a:t> </a:t>
              </a:r>
              <a:r>
                <a:rPr sz="2311" b="1" spc="-43" dirty="0">
                  <a:latin typeface="Calibri"/>
                  <a:cs typeface="Calibri"/>
                </a:rPr>
                <a:t>f</a:t>
              </a:r>
              <a:r>
                <a:rPr sz="2311" b="1" spc="-15" dirty="0">
                  <a:latin typeface="Calibri"/>
                  <a:cs typeface="Calibri"/>
                </a:rPr>
                <a:t>or Q-3</a:t>
              </a:r>
              <a:endParaRPr sz="2311">
                <a:latin typeface="Calibri"/>
                <a:cs typeface="Calibri"/>
              </a:endParaRPr>
            </a:p>
          </p:txBody>
        </p:sp>
        <p:sp>
          <p:nvSpPr>
            <p:cNvPr id="16" name="object 16">
              <a:extLst>
                <a:ext uri="{FF2B5EF4-FFF2-40B4-BE49-F238E27FC236}">
                  <a16:creationId xmlns:a16="http://schemas.microsoft.com/office/drawing/2014/main" id="{9766F80F-BC76-4F47-A371-2A08A4545B1E}"/>
                </a:ext>
              </a:extLst>
            </p:cNvPr>
            <p:cNvSpPr txBox="1"/>
            <p:nvPr/>
          </p:nvSpPr>
          <p:spPr>
            <a:xfrm>
              <a:off x="-5289601" y="7796387"/>
              <a:ext cx="1525340" cy="738364"/>
            </a:xfrm>
            <a:prstGeom prst="rect">
              <a:avLst/>
            </a:prstGeom>
          </p:spPr>
          <p:txBody>
            <a:bodyPr vert="horz" wrap="square" lIns="0" tIns="0" rIns="0" bIns="0" rtlCol="0">
              <a:noAutofit/>
            </a:bodyPr>
            <a:lstStyle/>
            <a:p>
              <a:pPr marL="33021"/>
              <a:r>
                <a:rPr sz="2311" b="1" spc="-29" dirty="0">
                  <a:solidFill>
                    <a:srgbClr val="FF0000"/>
                  </a:solidFill>
                  <a:latin typeface="Calibri"/>
                  <a:cs typeface="Calibri"/>
                </a:rPr>
                <a:t>100</a:t>
              </a:r>
              <a:r>
                <a:rPr sz="2311" b="1" spc="-22" dirty="0">
                  <a:solidFill>
                    <a:srgbClr val="FF0000"/>
                  </a:solidFill>
                  <a:latin typeface="Calibri"/>
                  <a:cs typeface="Calibri"/>
                </a:rPr>
                <a:t>%</a:t>
              </a:r>
              <a:r>
                <a:rPr sz="2311" b="1" spc="22" dirty="0">
                  <a:solidFill>
                    <a:srgbClr val="FF0000"/>
                  </a:solidFill>
                  <a:latin typeface="Calibri"/>
                  <a:cs typeface="Calibri"/>
                </a:rPr>
                <a:t> </a:t>
              </a:r>
              <a:r>
                <a:rPr sz="2311" b="1" spc="-15" dirty="0">
                  <a:solidFill>
                    <a:srgbClr val="FF0000"/>
                  </a:solidFill>
                  <a:latin typeface="Calibri"/>
                  <a:cs typeface="Calibri"/>
                </a:rPr>
                <a:t>Di</a:t>
              </a:r>
              <a:r>
                <a:rPr sz="2311" b="1" spc="-36" dirty="0">
                  <a:solidFill>
                    <a:srgbClr val="FF0000"/>
                  </a:solidFill>
                  <a:latin typeface="Calibri"/>
                  <a:cs typeface="Calibri"/>
                </a:rPr>
                <a:t>r</a:t>
              </a:r>
              <a:r>
                <a:rPr sz="2311" b="1" spc="-15" dirty="0">
                  <a:solidFill>
                    <a:srgbClr val="FF0000"/>
                  </a:solidFill>
                  <a:latin typeface="Calibri"/>
                  <a:cs typeface="Calibri"/>
                </a:rPr>
                <a:t>ect</a:t>
              </a:r>
              <a:endParaRPr sz="2311">
                <a:latin typeface="Calibri"/>
                <a:cs typeface="Calibri"/>
              </a:endParaRPr>
            </a:p>
            <a:p>
              <a:pPr marL="18345"/>
              <a:r>
                <a:rPr sz="2311" b="1" spc="-22" dirty="0">
                  <a:solidFill>
                    <a:srgbClr val="FF0000"/>
                  </a:solidFill>
                  <a:latin typeface="Calibri"/>
                  <a:cs typeface="Calibri"/>
                </a:rPr>
                <a:t>O</a:t>
              </a:r>
              <a:r>
                <a:rPr sz="2311" b="1" spc="-43" dirty="0">
                  <a:solidFill>
                    <a:srgbClr val="FF0000"/>
                  </a:solidFill>
                  <a:latin typeface="Calibri"/>
                  <a:cs typeface="Calibri"/>
                </a:rPr>
                <a:t>b</a:t>
              </a:r>
              <a:r>
                <a:rPr sz="2311" b="1" spc="-15" dirty="0">
                  <a:solidFill>
                    <a:srgbClr val="FF0000"/>
                  </a:solidFill>
                  <a:latin typeface="Calibri"/>
                  <a:cs typeface="Calibri"/>
                </a:rPr>
                <a:t>se</a:t>
              </a:r>
              <a:r>
                <a:rPr sz="2311" b="1" spc="-7" dirty="0">
                  <a:solidFill>
                    <a:srgbClr val="FF0000"/>
                  </a:solidFill>
                  <a:latin typeface="Calibri"/>
                  <a:cs typeface="Calibri"/>
                </a:rPr>
                <a:t>r</a:t>
              </a:r>
              <a:r>
                <a:rPr sz="2311" b="1" spc="-50" dirty="0">
                  <a:solidFill>
                    <a:srgbClr val="FF0000"/>
                  </a:solidFill>
                  <a:latin typeface="Calibri"/>
                  <a:cs typeface="Calibri"/>
                </a:rPr>
                <a:t>v</a:t>
              </a:r>
              <a:r>
                <a:rPr sz="2311" b="1" spc="-29" dirty="0">
                  <a:solidFill>
                    <a:srgbClr val="FF0000"/>
                  </a:solidFill>
                  <a:latin typeface="Calibri"/>
                  <a:cs typeface="Calibri"/>
                </a:rPr>
                <a:t>a</a:t>
              </a:r>
              <a:r>
                <a:rPr sz="2311" b="1" spc="-7" dirty="0">
                  <a:solidFill>
                    <a:srgbClr val="FF0000"/>
                  </a:solidFill>
                  <a:latin typeface="Calibri"/>
                  <a:cs typeface="Calibri"/>
                </a:rPr>
                <a:t>tio</a:t>
              </a:r>
              <a:r>
                <a:rPr sz="2311" b="1" spc="-15" dirty="0">
                  <a:solidFill>
                    <a:srgbClr val="FF0000"/>
                  </a:solidFill>
                  <a:latin typeface="Calibri"/>
                  <a:cs typeface="Calibri"/>
                </a:rPr>
                <a:t>n</a:t>
              </a:r>
              <a:endParaRPr sz="2311">
                <a:latin typeface="Calibri"/>
                <a:cs typeface="Calibri"/>
              </a:endParaRPr>
            </a:p>
          </p:txBody>
        </p:sp>
      </p:grpSp>
      <p:sp>
        <p:nvSpPr>
          <p:cNvPr id="19" name="Slide Number Placeholder 18">
            <a:extLst>
              <a:ext uri="{FF2B5EF4-FFF2-40B4-BE49-F238E27FC236}">
                <a16:creationId xmlns:a16="http://schemas.microsoft.com/office/drawing/2014/main" id="{842E4483-8C01-4E3D-BFD7-6A63689FF276}"/>
              </a:ext>
            </a:extLst>
          </p:cNvPr>
          <p:cNvSpPr>
            <a:spLocks noGrp="1"/>
          </p:cNvSpPr>
          <p:nvPr>
            <p:ph type="sldNum" sz="quarter" idx="12"/>
          </p:nvPr>
        </p:nvSpPr>
        <p:spPr/>
        <p:txBody>
          <a:bodyPr/>
          <a:lstStyle/>
          <a:p>
            <a:fld id="{871FDAF4-F9BA-4E6E-AE28-9371978FF90C}" type="slidenum">
              <a:rPr lang="en-US" smtClean="0"/>
              <a:t>52</a:t>
            </a:fld>
            <a:endParaRPr lang="en-US"/>
          </a:p>
        </p:txBody>
      </p:sp>
    </p:spTree>
    <p:extLst>
      <p:ext uri="{BB962C8B-B14F-4D97-AF65-F5344CB8AC3E}">
        <p14:creationId xmlns:p14="http://schemas.microsoft.com/office/powerpoint/2010/main" val="2949646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93AA22-F13A-480F-A7ED-2B68C8D6261D}"/>
              </a:ext>
            </a:extLst>
          </p:cNvPr>
          <p:cNvPicPr>
            <a:picLocks noChangeAspect="1"/>
          </p:cNvPicPr>
          <p:nvPr/>
        </p:nvPicPr>
        <p:blipFill>
          <a:blip r:embed="rId3"/>
          <a:stretch>
            <a:fillRect/>
          </a:stretch>
        </p:blipFill>
        <p:spPr>
          <a:xfrm>
            <a:off x="17967" y="5132283"/>
            <a:ext cx="6840033" cy="3643238"/>
          </a:xfrm>
          <a:prstGeom prst="rect">
            <a:avLst/>
          </a:prstGeom>
        </p:spPr>
      </p:pic>
      <p:grpSp>
        <p:nvGrpSpPr>
          <p:cNvPr id="3" name="Group 2">
            <a:extLst>
              <a:ext uri="{FF2B5EF4-FFF2-40B4-BE49-F238E27FC236}">
                <a16:creationId xmlns:a16="http://schemas.microsoft.com/office/drawing/2014/main" id="{27FC9257-20BF-4881-A0C3-24403E6FCF5A}"/>
              </a:ext>
            </a:extLst>
          </p:cNvPr>
          <p:cNvGrpSpPr/>
          <p:nvPr/>
        </p:nvGrpSpPr>
        <p:grpSpPr>
          <a:xfrm>
            <a:off x="-1" y="1836226"/>
            <a:ext cx="6858001" cy="1018177"/>
            <a:chOff x="-1" y="1923310"/>
            <a:chExt cx="6858001" cy="1018177"/>
          </a:xfrm>
        </p:grpSpPr>
        <p:sp>
          <p:nvSpPr>
            <p:cNvPr id="7" name="TextBox 6"/>
            <p:cNvSpPr txBox="1"/>
            <p:nvPr/>
          </p:nvSpPr>
          <p:spPr>
            <a:xfrm>
              <a:off x="1018905" y="1923310"/>
              <a:ext cx="5839095" cy="1018177"/>
            </a:xfrm>
            <a:prstGeom prst="rect">
              <a:avLst/>
            </a:prstGeom>
            <a:solidFill>
              <a:schemeClr val="bg1">
                <a:lumMod val="75000"/>
              </a:schemeClr>
            </a:solidFill>
          </p:spPr>
          <p:txBody>
            <a:bodyPr wrap="square" lIns="128117" tIns="64057" rIns="128117" bIns="64057" rtlCol="0">
              <a:noAutofit/>
            </a:bodyPr>
            <a:lstStyle/>
            <a:p>
              <a:pPr defTabSz="660021">
                <a:lnSpc>
                  <a:spcPct val="107000"/>
                </a:lnSpc>
                <a:spcAft>
                  <a:spcPts val="1233"/>
                </a:spcAft>
              </a:pPr>
              <a:r>
                <a:rPr lang="en-US" sz="1400" dirty="0">
                  <a:solidFill>
                    <a:srgbClr val="000000"/>
                  </a:solidFill>
                  <a:ea typeface="ＭＳ 明朝"/>
                  <a:cs typeface="Mangal"/>
                </a:rPr>
                <a:t>This parameter assesses whether the landfill site of the ULB is scientific/ planned in nature or in accordance with SWM 2016 rules. </a:t>
              </a:r>
              <a:r>
                <a:rPr lang="en-US" sz="1400" dirty="0" err="1">
                  <a:solidFill>
                    <a:srgbClr val="000000"/>
                  </a:solidFill>
                  <a:ea typeface="ＭＳ 明朝"/>
                  <a:cs typeface="Mangal"/>
                </a:rPr>
                <a:t>Inerts</a:t>
              </a:r>
              <a:r>
                <a:rPr lang="en-US" sz="1400" dirty="0">
                  <a:solidFill>
                    <a:srgbClr val="000000"/>
                  </a:solidFill>
                  <a:ea typeface="ＭＳ 明朝"/>
                  <a:cs typeface="Mangal"/>
                </a:rPr>
                <a:t> can be used in low lying areas, road construction etc.</a:t>
              </a:r>
              <a:endParaRPr lang="en-SG" sz="1400" dirty="0">
                <a:solidFill>
                  <a:prstClr val="black"/>
                </a:solidFill>
                <a:ea typeface="Calibri"/>
                <a:cs typeface="Times New Roman"/>
              </a:endParaRPr>
            </a:p>
          </p:txBody>
        </p:sp>
        <p:sp>
          <p:nvSpPr>
            <p:cNvPr id="9" name="Text Box 57"/>
            <p:cNvSpPr txBox="1"/>
            <p:nvPr/>
          </p:nvSpPr>
          <p:spPr>
            <a:xfrm>
              <a:off x="-1" y="1989347"/>
              <a:ext cx="1018905" cy="952140"/>
            </a:xfrm>
            <a:prstGeom prst="rect">
              <a:avLst/>
            </a:prstGeom>
            <a:solidFill>
              <a:schemeClr val="tx1"/>
            </a:solid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128117" tIns="64057" rIns="128117" bIns="64057" numCol="1" spcCol="0" rtlCol="0" fromWordArt="0" anchor="ctr" anchorCtr="0" forceAA="0" compatLnSpc="1">
              <a:prstTxWarp prst="textNoShape">
                <a:avLst/>
              </a:prstTxWarp>
              <a:noAutofit/>
            </a:bodyPr>
            <a:lstStyle/>
            <a:p>
              <a:pPr algn="ctr">
                <a:lnSpc>
                  <a:spcPct val="107000"/>
                </a:lnSpc>
                <a:spcAft>
                  <a:spcPts val="1121"/>
                </a:spcAft>
              </a:pPr>
              <a:endParaRPr lang="en-US" sz="1100" b="1" dirty="0">
                <a:solidFill>
                  <a:prstClr val="white"/>
                </a:solidFill>
                <a:ea typeface="Calibri"/>
                <a:cs typeface="Times New Roman"/>
              </a:endParaRPr>
            </a:p>
            <a:p>
              <a:pPr algn="ctr">
                <a:lnSpc>
                  <a:spcPct val="107000"/>
                </a:lnSpc>
                <a:spcAft>
                  <a:spcPts val="1121"/>
                </a:spcAft>
              </a:pPr>
              <a:endParaRPr lang="en-US" sz="2400" b="1" dirty="0">
                <a:solidFill>
                  <a:prstClr val="white"/>
                </a:solidFill>
                <a:ea typeface="Calibri"/>
                <a:cs typeface="Times New Roman"/>
              </a:endParaRPr>
            </a:p>
            <a:p>
              <a:pPr algn="ctr">
                <a:lnSpc>
                  <a:spcPct val="107000"/>
                </a:lnSpc>
                <a:spcAft>
                  <a:spcPts val="1121"/>
                </a:spcAft>
              </a:pPr>
              <a:r>
                <a:rPr lang="en-US" sz="2400" b="1" dirty="0">
                  <a:solidFill>
                    <a:prstClr val="white"/>
                  </a:solidFill>
                  <a:ea typeface="Calibri"/>
                  <a:cs typeface="Times New Roman"/>
                </a:rPr>
                <a:t>WHY</a:t>
              </a:r>
            </a:p>
            <a:p>
              <a:pPr algn="ctr">
                <a:lnSpc>
                  <a:spcPct val="107000"/>
                </a:lnSpc>
                <a:spcAft>
                  <a:spcPts val="1121"/>
                </a:spcAft>
              </a:pPr>
              <a:endParaRPr lang="en-US" sz="2400" b="1" dirty="0">
                <a:solidFill>
                  <a:prstClr val="white"/>
                </a:solidFill>
                <a:ea typeface="Calibri"/>
                <a:cs typeface="Times New Roman"/>
              </a:endParaRPr>
            </a:p>
            <a:p>
              <a:pPr algn="ctr">
                <a:lnSpc>
                  <a:spcPct val="107000"/>
                </a:lnSpc>
                <a:spcAft>
                  <a:spcPts val="1121"/>
                </a:spcAft>
              </a:pPr>
              <a:endParaRPr lang="en-SG" sz="1600" dirty="0">
                <a:solidFill>
                  <a:prstClr val="white"/>
                </a:solidFill>
                <a:ea typeface="Calibri"/>
                <a:cs typeface="Times New Roman"/>
              </a:endParaRPr>
            </a:p>
          </p:txBody>
        </p:sp>
      </p:grpSp>
      <p:sp>
        <p:nvSpPr>
          <p:cNvPr id="11" name="Rounded Rectangle 10"/>
          <p:cNvSpPr/>
          <p:nvPr/>
        </p:nvSpPr>
        <p:spPr>
          <a:xfrm>
            <a:off x="0" y="449248"/>
            <a:ext cx="1018905" cy="128793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2800" b="1" dirty="0">
                <a:solidFill>
                  <a:srgbClr val="FFFFFF"/>
                </a:solidFill>
                <a:latin typeface="Arial"/>
                <a:ea typeface="Calibri"/>
                <a:cs typeface="Times New Roman"/>
              </a:rPr>
              <a:t>2.9</a:t>
            </a:r>
            <a:endParaRPr lang="en-SG" sz="900" dirty="0">
              <a:solidFill>
                <a:prstClr val="white"/>
              </a:solidFill>
              <a:ea typeface="Calibri"/>
              <a:cs typeface="Times New Roman"/>
            </a:endParaRPr>
          </a:p>
        </p:txBody>
      </p:sp>
      <p:sp>
        <p:nvSpPr>
          <p:cNvPr id="12" name="Rounded Rectangle 11"/>
          <p:cNvSpPr/>
          <p:nvPr/>
        </p:nvSpPr>
        <p:spPr>
          <a:xfrm>
            <a:off x="1018906" y="515616"/>
            <a:ext cx="4437998" cy="1339550"/>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1600" dirty="0">
                <a:solidFill>
                  <a:srgbClr val="000000"/>
                </a:solidFill>
                <a:ea typeface="Times New Roman"/>
                <a:cs typeface="Arial"/>
              </a:rPr>
              <a:t>Is the landfill in the city a </a:t>
            </a:r>
            <a:r>
              <a:rPr lang="en-US" sz="1600" b="1" dirty="0">
                <a:solidFill>
                  <a:srgbClr val="000000"/>
                </a:solidFill>
                <a:ea typeface="Times New Roman"/>
                <a:cs typeface="Arial"/>
              </a:rPr>
              <a:t>sanitary landfill</a:t>
            </a:r>
            <a:r>
              <a:rPr lang="en-US" sz="1600" dirty="0">
                <a:solidFill>
                  <a:srgbClr val="000000"/>
                </a:solidFill>
                <a:ea typeface="Times New Roman"/>
                <a:cs typeface="Arial"/>
              </a:rPr>
              <a:t>? </a:t>
            </a:r>
          </a:p>
          <a:p>
            <a:pPr lvl="0" algn="ctr"/>
            <a:r>
              <a:rPr lang="en-US" sz="1600" dirty="0">
                <a:solidFill>
                  <a:srgbClr val="000000"/>
                </a:solidFill>
                <a:ea typeface="Times New Roman"/>
                <a:cs typeface="Arial"/>
              </a:rPr>
              <a:t>Or </a:t>
            </a:r>
            <a:r>
              <a:rPr lang="en-US" sz="1600" b="1" dirty="0">
                <a:solidFill>
                  <a:srgbClr val="000000"/>
                </a:solidFill>
                <a:ea typeface="Times New Roman"/>
                <a:cs typeface="Arial"/>
              </a:rPr>
              <a:t>Zero landfill city</a:t>
            </a:r>
            <a:endParaRPr lang="en-SG" sz="1200" dirty="0">
              <a:solidFill>
                <a:srgbClr val="FF0000"/>
              </a:solidFill>
              <a:ea typeface="Times New Roman"/>
              <a:cs typeface="Mangal"/>
            </a:endParaRPr>
          </a:p>
        </p:txBody>
      </p:sp>
      <p:sp>
        <p:nvSpPr>
          <p:cNvPr id="13" name="Rounded Rectangle 12"/>
          <p:cNvSpPr/>
          <p:nvPr/>
        </p:nvSpPr>
        <p:spPr>
          <a:xfrm>
            <a:off x="5456904" y="501445"/>
            <a:ext cx="1401096" cy="135372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2000" b="1" dirty="0">
                <a:solidFill>
                  <a:srgbClr val="FFFFFF"/>
                </a:solidFill>
                <a:latin typeface="Arial"/>
                <a:ea typeface="Calibri"/>
                <a:cs typeface="Times New Roman"/>
              </a:rPr>
              <a:t>Marks</a:t>
            </a:r>
          </a:p>
          <a:p>
            <a:pPr algn="ctr">
              <a:lnSpc>
                <a:spcPct val="107000"/>
              </a:lnSpc>
            </a:pPr>
            <a:r>
              <a:rPr lang="en-US" sz="2000" b="1" dirty="0">
                <a:solidFill>
                  <a:srgbClr val="FFFFFF"/>
                </a:solidFill>
                <a:latin typeface="Arial"/>
                <a:ea typeface="Calibri"/>
                <a:cs typeface="Times New Roman"/>
              </a:rPr>
              <a:t>80</a:t>
            </a:r>
          </a:p>
        </p:txBody>
      </p:sp>
      <p:graphicFrame>
        <p:nvGraphicFramePr>
          <p:cNvPr id="14" name="Table 13">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1088764545"/>
              </p:ext>
            </p:extLst>
          </p:nvPr>
        </p:nvGraphicFramePr>
        <p:xfrm>
          <a:off x="1" y="2854405"/>
          <a:ext cx="6858000" cy="2277878"/>
        </p:xfrm>
        <a:graphic>
          <a:graphicData uri="http://schemas.openxmlformats.org/drawingml/2006/table">
            <a:tbl>
              <a:tblPr firstRow="1" bandRow="1">
                <a:tableStyleId>{FABFCF23-3B69-468F-B69F-88F6DE6A72F2}</a:tableStyleId>
              </a:tblPr>
              <a:tblGrid>
                <a:gridCol w="5583943">
                  <a:extLst>
                    <a:ext uri="{9D8B030D-6E8A-4147-A177-3AD203B41FA5}">
                      <a16:colId xmlns:a16="http://schemas.microsoft.com/office/drawing/2014/main" val="20000"/>
                    </a:ext>
                  </a:extLst>
                </a:gridCol>
                <a:gridCol w="1274057">
                  <a:extLst>
                    <a:ext uri="{9D8B030D-6E8A-4147-A177-3AD203B41FA5}">
                      <a16:colId xmlns:a16="http://schemas.microsoft.com/office/drawing/2014/main" val="20001"/>
                    </a:ext>
                  </a:extLst>
                </a:gridCol>
              </a:tblGrid>
              <a:tr h="390247">
                <a:tc>
                  <a:txBody>
                    <a:bodyPr/>
                    <a:lstStyle/>
                    <a:p>
                      <a:r>
                        <a:rPr lang="en-US" sz="1400" dirty="0"/>
                        <a:t>Scheme of Marking</a:t>
                      </a:r>
                    </a:p>
                  </a:txBody>
                  <a:tcPr marL="124094" marR="124094" marT="62046" marB="62046">
                    <a:lnR w="12700" cap="flat" cmpd="sng" algn="ctr">
                      <a:solidFill>
                        <a:schemeClr val="tx1"/>
                      </a:solidFill>
                      <a:prstDash val="solid"/>
                      <a:round/>
                      <a:headEnd type="none" w="med" len="med"/>
                      <a:tailEnd type="none" w="med" len="med"/>
                    </a:lnR>
                  </a:tcPr>
                </a:tc>
                <a:tc>
                  <a:txBody>
                    <a:bodyPr/>
                    <a:lstStyle/>
                    <a:p>
                      <a:r>
                        <a:rPr lang="en-US" sz="1400" dirty="0"/>
                        <a:t>Marks</a:t>
                      </a:r>
                    </a:p>
                  </a:txBody>
                  <a:tcPr marL="124094" marR="124094" marT="62046" marB="62046">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4346">
                <a:tc>
                  <a:txBody>
                    <a:bodyPr/>
                    <a:lstStyle/>
                    <a:p>
                      <a:r>
                        <a:rPr lang="en-US" sz="1200" dirty="0"/>
                        <a:t>Sanitary landfill available and being used / Zero landfill</a:t>
                      </a:r>
                    </a:p>
                  </a:txBody>
                  <a:tcPr marL="140822" marR="140822" marT="70411" marB="70411">
                    <a:lnR w="12700" cap="flat" cmpd="sng" algn="ctr">
                      <a:solidFill>
                        <a:schemeClr val="tx1"/>
                      </a:solidFill>
                      <a:prstDash val="solid"/>
                      <a:round/>
                      <a:headEnd type="none" w="med" len="med"/>
                      <a:tailEnd type="none" w="med" len="med"/>
                    </a:lnR>
                  </a:tcPr>
                </a:tc>
                <a:tc>
                  <a:txBody>
                    <a:bodyPr/>
                    <a:lstStyle/>
                    <a:p>
                      <a:pPr algn="ctr"/>
                      <a:r>
                        <a:rPr lang="en-US" sz="1200" dirty="0"/>
                        <a:t>80</a:t>
                      </a:r>
                    </a:p>
                  </a:txBody>
                  <a:tcPr marL="140822" marR="140822" marT="70411" marB="7041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4346">
                <a:tc>
                  <a:txBody>
                    <a:bodyPr/>
                    <a:lstStyle/>
                    <a:p>
                      <a:r>
                        <a:rPr lang="en-US" sz="1200" dirty="0"/>
                        <a:t>Sanitary landfill under construction</a:t>
                      </a:r>
                    </a:p>
                  </a:txBody>
                  <a:tcPr marL="140822" marR="140822" marT="70411" marB="70411">
                    <a:lnR w="12700" cap="flat" cmpd="sng" algn="ctr">
                      <a:solidFill>
                        <a:schemeClr val="tx1"/>
                      </a:solidFill>
                      <a:prstDash val="solid"/>
                      <a:round/>
                      <a:headEnd type="none" w="med" len="med"/>
                      <a:tailEnd type="none" w="med" len="med"/>
                    </a:lnR>
                  </a:tcPr>
                </a:tc>
                <a:tc>
                  <a:txBody>
                    <a:bodyPr/>
                    <a:lstStyle/>
                    <a:p>
                      <a:pPr algn="ctr"/>
                      <a:r>
                        <a:rPr lang="en-US" sz="1200" dirty="0"/>
                        <a:t>60</a:t>
                      </a:r>
                    </a:p>
                  </a:txBody>
                  <a:tcPr marL="140822" marR="140822" marT="70411" marB="7041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4346">
                <a:tc>
                  <a:txBody>
                    <a:bodyPr/>
                    <a:lstStyle/>
                    <a:p>
                      <a:r>
                        <a:rPr lang="en-US" sz="1200" dirty="0"/>
                        <a:t>Agreement for construction done but work not commenced</a:t>
                      </a:r>
                    </a:p>
                  </a:txBody>
                  <a:tcPr marL="140822" marR="140822" marT="70411" marB="70411">
                    <a:lnR w="12700" cap="flat" cmpd="sng" algn="ctr">
                      <a:solidFill>
                        <a:schemeClr val="tx1"/>
                      </a:solidFill>
                      <a:prstDash val="solid"/>
                      <a:round/>
                      <a:headEnd type="none" w="med" len="med"/>
                      <a:tailEnd type="none" w="med" len="med"/>
                    </a:lnR>
                  </a:tcPr>
                </a:tc>
                <a:tc>
                  <a:txBody>
                    <a:bodyPr/>
                    <a:lstStyle/>
                    <a:p>
                      <a:pPr algn="ctr"/>
                      <a:r>
                        <a:rPr lang="en-US" sz="1200" dirty="0"/>
                        <a:t>40</a:t>
                      </a:r>
                    </a:p>
                  </a:txBody>
                  <a:tcPr marL="140822" marR="140822" marT="70411" marB="7041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374346">
                <a:tc>
                  <a:txBody>
                    <a:bodyPr/>
                    <a:lstStyle/>
                    <a:p>
                      <a:r>
                        <a:rPr lang="en-US" sz="1200" dirty="0"/>
                        <a:t>Tenders</a:t>
                      </a:r>
                      <a:r>
                        <a:rPr lang="en-US" sz="1200" baseline="0" dirty="0"/>
                        <a:t> called for construction of sanitary landfill site</a:t>
                      </a:r>
                      <a:endParaRPr lang="en-US" sz="1200" dirty="0"/>
                    </a:p>
                  </a:txBody>
                  <a:tcPr marL="140822" marR="140822" marT="70411" marB="70411">
                    <a:lnR w="12700" cap="flat" cmpd="sng" algn="ctr">
                      <a:solidFill>
                        <a:schemeClr val="tx1"/>
                      </a:solidFill>
                      <a:prstDash val="solid"/>
                      <a:round/>
                      <a:headEnd type="none" w="med" len="med"/>
                      <a:tailEnd type="none" w="med" len="med"/>
                    </a:lnR>
                  </a:tcPr>
                </a:tc>
                <a:tc>
                  <a:txBody>
                    <a:bodyPr/>
                    <a:lstStyle/>
                    <a:p>
                      <a:pPr algn="ctr"/>
                      <a:r>
                        <a:rPr lang="en-US" sz="1200" dirty="0"/>
                        <a:t>20</a:t>
                      </a:r>
                    </a:p>
                  </a:txBody>
                  <a:tcPr marL="140822" marR="140822" marT="70411" marB="70411">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390247">
                <a:tc>
                  <a:txBody>
                    <a:bodyPr/>
                    <a:lstStyle/>
                    <a:p>
                      <a:r>
                        <a:rPr lang="en-US" sz="1400" dirty="0"/>
                        <a:t>No process</a:t>
                      </a:r>
                      <a:r>
                        <a:rPr lang="en-US" sz="1400" baseline="0" dirty="0"/>
                        <a:t> started</a:t>
                      </a:r>
                      <a:endParaRPr lang="en-US" sz="1400" dirty="0"/>
                    </a:p>
                  </a:txBody>
                  <a:tcPr marL="124094" marR="124094" marT="62046" marB="62046">
                    <a:lnR w="12700" cap="flat" cmpd="sng" algn="ctr">
                      <a:solidFill>
                        <a:schemeClr val="tx1"/>
                      </a:solidFill>
                      <a:prstDash val="solid"/>
                      <a:round/>
                      <a:headEnd type="none" w="med" len="med"/>
                      <a:tailEnd type="none" w="med" len="med"/>
                    </a:lnR>
                  </a:tcPr>
                </a:tc>
                <a:tc>
                  <a:txBody>
                    <a:bodyPr/>
                    <a:lstStyle/>
                    <a:p>
                      <a:pPr algn="ctr"/>
                      <a:r>
                        <a:rPr lang="en-US" sz="1400" dirty="0"/>
                        <a:t>0</a:t>
                      </a:r>
                    </a:p>
                  </a:txBody>
                  <a:tcPr marL="124094" marR="124094" marT="62046" marB="62046">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bl>
          </a:graphicData>
        </a:graphic>
      </p:graphicFrame>
      <p:sp>
        <p:nvSpPr>
          <p:cNvPr id="15" name="Rectangle 14">
            <a:extLst>
              <a:ext uri="{FF2B5EF4-FFF2-40B4-BE49-F238E27FC236}">
                <a16:creationId xmlns:a16="http://schemas.microsoft.com/office/drawing/2014/main" id="{F6D9DA71-88C9-C243-BC68-A818AD66F6C6}"/>
              </a:ext>
            </a:extLst>
          </p:cNvPr>
          <p:cNvSpPr/>
          <p:nvPr/>
        </p:nvSpPr>
        <p:spPr>
          <a:xfrm>
            <a:off x="-1" y="8875488"/>
            <a:ext cx="6003759" cy="95214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400" b="1" dirty="0">
                <a:solidFill>
                  <a:schemeClr val="tx1"/>
                </a:solidFill>
                <a:ea typeface="Calibri"/>
                <a:cs typeface="Arial"/>
              </a:rPr>
              <a:t>Geo coordinates </a:t>
            </a:r>
            <a:r>
              <a:rPr lang="en-US" sz="1400" dirty="0">
                <a:solidFill>
                  <a:schemeClr val="tx1"/>
                </a:solidFill>
                <a:ea typeface="Calibri"/>
                <a:cs typeface="Arial"/>
              </a:rPr>
              <a:t>(GIS details) </a:t>
            </a:r>
            <a:r>
              <a:rPr lang="en-SG" sz="1400" dirty="0">
                <a:solidFill>
                  <a:schemeClr val="tx1"/>
                </a:solidFill>
                <a:ea typeface="Times New Roman"/>
                <a:cs typeface="Mangal"/>
              </a:rPr>
              <a:t>in terms of ULB boundaries, ward number, ward boundaries, landmark etc </a:t>
            </a:r>
            <a:r>
              <a:rPr lang="en-US" sz="1400" dirty="0">
                <a:solidFill>
                  <a:schemeClr val="tx1"/>
                </a:solidFill>
                <a:ea typeface="Calibri"/>
                <a:cs typeface="Arial"/>
              </a:rPr>
              <a:t>of all Sanitary Landfills to be mapped and updated on SBM portal as per the prescribed details (to be given by </a:t>
            </a:r>
            <a:r>
              <a:rPr lang="en-US" sz="1400" dirty="0" err="1">
                <a:solidFill>
                  <a:schemeClr val="tx1"/>
                </a:solidFill>
                <a:ea typeface="Calibri"/>
                <a:cs typeface="Arial"/>
              </a:rPr>
              <a:t>MoHUA</a:t>
            </a:r>
            <a:r>
              <a:rPr lang="en-US" sz="1400" dirty="0">
                <a:solidFill>
                  <a:schemeClr val="tx1"/>
                </a:solidFill>
                <a:ea typeface="Calibri"/>
                <a:cs typeface="Arial"/>
              </a:rPr>
              <a:t>) to qualify for marks</a:t>
            </a:r>
            <a:endParaRPr lang="en-US" sz="1400" dirty="0">
              <a:solidFill>
                <a:schemeClr val="tx1"/>
              </a:solidFill>
            </a:endParaRPr>
          </a:p>
        </p:txBody>
      </p:sp>
      <p:sp>
        <p:nvSpPr>
          <p:cNvPr id="17" name="Bevel 16">
            <a:extLst>
              <a:ext uri="{FF2B5EF4-FFF2-40B4-BE49-F238E27FC236}">
                <a16:creationId xmlns:a16="http://schemas.microsoft.com/office/drawing/2014/main" id="{019CFF9D-0683-B24E-9740-538C94FCD560}"/>
              </a:ext>
            </a:extLst>
          </p:cNvPr>
          <p:cNvSpPr/>
          <p:nvPr/>
        </p:nvSpPr>
        <p:spPr>
          <a:xfrm>
            <a:off x="0" y="-14884"/>
            <a:ext cx="6858000" cy="516330"/>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Clean Air: Strengthening linkages with </a:t>
            </a:r>
            <a:r>
              <a:rPr lang="en-US" sz="2000" b="1" dirty="0">
                <a:solidFill>
                  <a:schemeClr val="tx1"/>
                </a:solidFill>
              </a:rPr>
              <a:t>National Priorities</a:t>
            </a:r>
          </a:p>
        </p:txBody>
      </p:sp>
      <p:sp>
        <p:nvSpPr>
          <p:cNvPr id="5" name="Slide Number Placeholder 4">
            <a:extLst>
              <a:ext uri="{FF2B5EF4-FFF2-40B4-BE49-F238E27FC236}">
                <a16:creationId xmlns:a16="http://schemas.microsoft.com/office/drawing/2014/main" id="{127AAF46-5183-48C3-B564-7CCE0BDB9152}"/>
              </a:ext>
            </a:extLst>
          </p:cNvPr>
          <p:cNvSpPr>
            <a:spLocks noGrp="1"/>
          </p:cNvSpPr>
          <p:nvPr>
            <p:ph type="sldNum" sz="quarter" idx="12"/>
          </p:nvPr>
        </p:nvSpPr>
        <p:spPr/>
        <p:txBody>
          <a:bodyPr/>
          <a:lstStyle/>
          <a:p>
            <a:fld id="{871FDAF4-F9BA-4E6E-AE28-9371978FF90C}" type="slidenum">
              <a:rPr lang="en-US" smtClean="0"/>
              <a:t>53</a:t>
            </a:fld>
            <a:endParaRPr lang="en-US"/>
          </a:p>
        </p:txBody>
      </p:sp>
    </p:spTree>
    <p:extLst>
      <p:ext uri="{BB962C8B-B14F-4D97-AF65-F5344CB8AC3E}">
        <p14:creationId xmlns:p14="http://schemas.microsoft.com/office/powerpoint/2010/main" val="41578402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1272C3B9-C015-F347-9FD4-73B441FB8FF8}"/>
              </a:ext>
            </a:extLst>
          </p:cNvPr>
          <p:cNvSpPr/>
          <p:nvPr/>
        </p:nvSpPr>
        <p:spPr>
          <a:xfrm>
            <a:off x="0" y="975503"/>
            <a:ext cx="1718655" cy="365615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4886" b="1" dirty="0">
                <a:solidFill>
                  <a:srgbClr val="FFFFFF"/>
                </a:solidFill>
                <a:latin typeface="Arial"/>
                <a:ea typeface="Calibri"/>
                <a:cs typeface="Times New Roman"/>
              </a:rPr>
              <a:t>2.9</a:t>
            </a:r>
            <a:endParaRPr lang="en-SG" sz="1493" dirty="0">
              <a:solidFill>
                <a:prstClr val="white"/>
              </a:solidFill>
              <a:ea typeface="Calibri"/>
              <a:cs typeface="Times New Roman"/>
            </a:endParaRPr>
          </a:p>
        </p:txBody>
      </p:sp>
      <p:sp>
        <p:nvSpPr>
          <p:cNvPr id="17" name="Rounded Rectangle 16">
            <a:extLst>
              <a:ext uri="{FF2B5EF4-FFF2-40B4-BE49-F238E27FC236}">
                <a16:creationId xmlns:a16="http://schemas.microsoft.com/office/drawing/2014/main" id="{424E6952-68E4-CA49-AD1C-4170C9F72610}"/>
              </a:ext>
            </a:extLst>
          </p:cNvPr>
          <p:cNvSpPr/>
          <p:nvPr/>
        </p:nvSpPr>
        <p:spPr>
          <a:xfrm>
            <a:off x="1718655" y="913888"/>
            <a:ext cx="5060935" cy="3749297"/>
          </a:xfrm>
          <a:prstGeom prst="roundRect">
            <a:avLst/>
          </a:prstGeom>
          <a:solidFill>
            <a:srgbClr val="C5E0B4"/>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3467" dirty="0">
                <a:solidFill>
                  <a:srgbClr val="000000"/>
                </a:solidFill>
                <a:ea typeface="Times New Roman"/>
                <a:cs typeface="Arial"/>
              </a:rPr>
              <a:t>Is the landfill in the city a </a:t>
            </a:r>
            <a:r>
              <a:rPr lang="en-US" sz="3467" b="1" dirty="0">
                <a:solidFill>
                  <a:srgbClr val="000000"/>
                </a:solidFill>
                <a:ea typeface="Times New Roman"/>
                <a:cs typeface="Arial"/>
              </a:rPr>
              <a:t>sanitary landfill</a:t>
            </a:r>
            <a:r>
              <a:rPr lang="en-US" sz="3467" dirty="0">
                <a:solidFill>
                  <a:srgbClr val="000000"/>
                </a:solidFill>
                <a:ea typeface="Times New Roman"/>
                <a:cs typeface="Arial"/>
              </a:rPr>
              <a:t>? </a:t>
            </a:r>
          </a:p>
          <a:p>
            <a:pPr lvl="0" algn="ctr"/>
            <a:r>
              <a:rPr lang="en-US" sz="3467" dirty="0">
                <a:solidFill>
                  <a:srgbClr val="000000"/>
                </a:solidFill>
                <a:ea typeface="Times New Roman"/>
                <a:cs typeface="Arial"/>
              </a:rPr>
              <a:t>Or </a:t>
            </a:r>
            <a:r>
              <a:rPr lang="en-US" sz="3467" b="1" dirty="0">
                <a:solidFill>
                  <a:srgbClr val="000000"/>
                </a:solidFill>
                <a:ea typeface="Times New Roman"/>
                <a:cs typeface="Arial"/>
              </a:rPr>
              <a:t>landfill not required/ Zero landfill city</a:t>
            </a:r>
            <a:endParaRPr lang="en-SG" sz="2600" dirty="0">
              <a:solidFill>
                <a:srgbClr val="FF0000"/>
              </a:solidFill>
              <a:ea typeface="Times New Roman"/>
              <a:cs typeface="Mangal"/>
            </a:endParaRPr>
          </a:p>
        </p:txBody>
      </p:sp>
      <p:grpSp>
        <p:nvGrpSpPr>
          <p:cNvPr id="2" name="Group 1">
            <a:extLst>
              <a:ext uri="{FF2B5EF4-FFF2-40B4-BE49-F238E27FC236}">
                <a16:creationId xmlns:a16="http://schemas.microsoft.com/office/drawing/2014/main" id="{D15EDC95-8026-42A8-AE48-D03C1BA8190C}"/>
              </a:ext>
            </a:extLst>
          </p:cNvPr>
          <p:cNvGrpSpPr/>
          <p:nvPr/>
        </p:nvGrpSpPr>
        <p:grpSpPr>
          <a:xfrm>
            <a:off x="0" y="5070960"/>
            <a:ext cx="2589272" cy="3636993"/>
            <a:chOff x="-5937821" y="6925776"/>
            <a:chExt cx="2822109" cy="1959187"/>
          </a:xfrm>
        </p:grpSpPr>
        <p:sp>
          <p:nvSpPr>
            <p:cNvPr id="18" name="object 2">
              <a:extLst>
                <a:ext uri="{FF2B5EF4-FFF2-40B4-BE49-F238E27FC236}">
                  <a16:creationId xmlns:a16="http://schemas.microsoft.com/office/drawing/2014/main" id="{B6680606-A267-E94D-88AB-B52C22B1C522}"/>
                </a:ext>
              </a:extLst>
            </p:cNvPr>
            <p:cNvSpPr/>
            <p:nvPr/>
          </p:nvSpPr>
          <p:spPr>
            <a:xfrm>
              <a:off x="-5937821" y="6925776"/>
              <a:ext cx="2822109" cy="1959187"/>
            </a:xfrm>
            <a:custGeom>
              <a:avLst/>
              <a:gdLst/>
              <a:ahLst/>
              <a:cxnLst/>
              <a:rect l="l" t="t" r="r" b="b"/>
              <a:pathLst>
                <a:path w="1953768" h="1356359">
                  <a:moveTo>
                    <a:pt x="1727708" y="0"/>
                  </a:moveTo>
                  <a:lnTo>
                    <a:pt x="226059" y="0"/>
                  </a:lnTo>
                  <a:lnTo>
                    <a:pt x="207518" y="749"/>
                  </a:lnTo>
                  <a:lnTo>
                    <a:pt x="154605" y="11525"/>
                  </a:lnTo>
                  <a:lnTo>
                    <a:pt x="106979" y="33871"/>
                  </a:lnTo>
                  <a:lnTo>
                    <a:pt x="66209" y="66214"/>
                  </a:lnTo>
                  <a:lnTo>
                    <a:pt x="33867" y="106985"/>
                  </a:lnTo>
                  <a:lnTo>
                    <a:pt x="11524" y="154610"/>
                  </a:lnTo>
                  <a:lnTo>
                    <a:pt x="749" y="207520"/>
                  </a:lnTo>
                  <a:lnTo>
                    <a:pt x="0" y="226060"/>
                  </a:lnTo>
                  <a:lnTo>
                    <a:pt x="0" y="1130300"/>
                  </a:lnTo>
                  <a:lnTo>
                    <a:pt x="6569" y="1184622"/>
                  </a:lnTo>
                  <a:lnTo>
                    <a:pt x="25231" y="1234183"/>
                  </a:lnTo>
                  <a:lnTo>
                    <a:pt x="54415" y="1277413"/>
                  </a:lnTo>
                  <a:lnTo>
                    <a:pt x="92550" y="1312741"/>
                  </a:lnTo>
                  <a:lnTo>
                    <a:pt x="138065" y="1338593"/>
                  </a:lnTo>
                  <a:lnTo>
                    <a:pt x="189390" y="1353401"/>
                  </a:lnTo>
                  <a:lnTo>
                    <a:pt x="226059" y="1356360"/>
                  </a:lnTo>
                  <a:lnTo>
                    <a:pt x="1727708" y="1356360"/>
                  </a:lnTo>
                  <a:lnTo>
                    <a:pt x="1782030" y="1349789"/>
                  </a:lnTo>
                  <a:lnTo>
                    <a:pt x="1831591" y="1331125"/>
                  </a:lnTo>
                  <a:lnTo>
                    <a:pt x="1874821" y="1301940"/>
                  </a:lnTo>
                  <a:lnTo>
                    <a:pt x="1910149" y="1263804"/>
                  </a:lnTo>
                  <a:lnTo>
                    <a:pt x="1936001" y="1218289"/>
                  </a:lnTo>
                  <a:lnTo>
                    <a:pt x="1950809" y="1166966"/>
                  </a:lnTo>
                  <a:lnTo>
                    <a:pt x="1953768" y="1130300"/>
                  </a:lnTo>
                  <a:lnTo>
                    <a:pt x="1953768" y="226060"/>
                  </a:lnTo>
                  <a:lnTo>
                    <a:pt x="1947197" y="171737"/>
                  </a:lnTo>
                  <a:lnTo>
                    <a:pt x="1928533" y="122176"/>
                  </a:lnTo>
                  <a:lnTo>
                    <a:pt x="1899348" y="78946"/>
                  </a:lnTo>
                  <a:lnTo>
                    <a:pt x="1861212" y="43618"/>
                  </a:lnTo>
                  <a:lnTo>
                    <a:pt x="1815697" y="17766"/>
                  </a:lnTo>
                  <a:lnTo>
                    <a:pt x="1764374" y="2958"/>
                  </a:lnTo>
                  <a:lnTo>
                    <a:pt x="1727708" y="0"/>
                  </a:lnTo>
                  <a:close/>
                </a:path>
              </a:pathLst>
            </a:custGeom>
            <a:solidFill>
              <a:srgbClr val="C5DFB4"/>
            </a:solidFill>
          </p:spPr>
          <p:txBody>
            <a:bodyPr wrap="square" lIns="0" tIns="0" rIns="0" bIns="0" rtlCol="0">
              <a:noAutofit/>
            </a:bodyPr>
            <a:lstStyle/>
            <a:p>
              <a:endParaRPr sz="2600"/>
            </a:p>
          </p:txBody>
        </p:sp>
        <p:sp>
          <p:nvSpPr>
            <p:cNvPr id="19" name="object 3">
              <a:extLst>
                <a:ext uri="{FF2B5EF4-FFF2-40B4-BE49-F238E27FC236}">
                  <a16:creationId xmlns:a16="http://schemas.microsoft.com/office/drawing/2014/main" id="{99E3CEC8-B553-4F4E-90E0-9E7BFBC4CC75}"/>
                </a:ext>
              </a:extLst>
            </p:cNvPr>
            <p:cNvSpPr/>
            <p:nvPr/>
          </p:nvSpPr>
          <p:spPr>
            <a:xfrm>
              <a:off x="-5937821" y="6925776"/>
              <a:ext cx="2822109" cy="1959187"/>
            </a:xfrm>
            <a:custGeom>
              <a:avLst/>
              <a:gdLst/>
              <a:ahLst/>
              <a:cxnLst/>
              <a:rect l="l" t="t" r="r" b="b"/>
              <a:pathLst>
                <a:path w="1953768" h="1356359">
                  <a:moveTo>
                    <a:pt x="0" y="226060"/>
                  </a:moveTo>
                  <a:lnTo>
                    <a:pt x="6569" y="171737"/>
                  </a:lnTo>
                  <a:lnTo>
                    <a:pt x="25231" y="122176"/>
                  </a:lnTo>
                  <a:lnTo>
                    <a:pt x="54415" y="78946"/>
                  </a:lnTo>
                  <a:lnTo>
                    <a:pt x="92550" y="43618"/>
                  </a:lnTo>
                  <a:lnTo>
                    <a:pt x="138065" y="17766"/>
                  </a:lnTo>
                  <a:lnTo>
                    <a:pt x="189390" y="2958"/>
                  </a:lnTo>
                  <a:lnTo>
                    <a:pt x="226059" y="0"/>
                  </a:lnTo>
                  <a:lnTo>
                    <a:pt x="1727708" y="0"/>
                  </a:lnTo>
                  <a:lnTo>
                    <a:pt x="1782030" y="6570"/>
                  </a:lnTo>
                  <a:lnTo>
                    <a:pt x="1831591" y="25234"/>
                  </a:lnTo>
                  <a:lnTo>
                    <a:pt x="1874821" y="54419"/>
                  </a:lnTo>
                  <a:lnTo>
                    <a:pt x="1910149" y="92555"/>
                  </a:lnTo>
                  <a:lnTo>
                    <a:pt x="1936001" y="138070"/>
                  </a:lnTo>
                  <a:lnTo>
                    <a:pt x="1950809" y="189393"/>
                  </a:lnTo>
                  <a:lnTo>
                    <a:pt x="1953768" y="226060"/>
                  </a:lnTo>
                  <a:lnTo>
                    <a:pt x="1953768" y="1130300"/>
                  </a:lnTo>
                  <a:lnTo>
                    <a:pt x="1947197" y="1184622"/>
                  </a:lnTo>
                  <a:lnTo>
                    <a:pt x="1928533" y="1234183"/>
                  </a:lnTo>
                  <a:lnTo>
                    <a:pt x="1899348" y="1277413"/>
                  </a:lnTo>
                  <a:lnTo>
                    <a:pt x="1861212" y="1312741"/>
                  </a:lnTo>
                  <a:lnTo>
                    <a:pt x="1815697" y="1338593"/>
                  </a:lnTo>
                  <a:lnTo>
                    <a:pt x="1764374" y="1353401"/>
                  </a:lnTo>
                  <a:lnTo>
                    <a:pt x="1727708" y="1356360"/>
                  </a:lnTo>
                  <a:lnTo>
                    <a:pt x="226059" y="1356360"/>
                  </a:lnTo>
                  <a:lnTo>
                    <a:pt x="171733" y="1349789"/>
                  </a:lnTo>
                  <a:lnTo>
                    <a:pt x="122170" y="1331125"/>
                  </a:lnTo>
                  <a:lnTo>
                    <a:pt x="78940" y="1301940"/>
                  </a:lnTo>
                  <a:lnTo>
                    <a:pt x="43615" y="1263804"/>
                  </a:lnTo>
                  <a:lnTo>
                    <a:pt x="17764" y="1218289"/>
                  </a:lnTo>
                  <a:lnTo>
                    <a:pt x="2958" y="1166966"/>
                  </a:lnTo>
                  <a:lnTo>
                    <a:pt x="0" y="1130300"/>
                  </a:lnTo>
                  <a:lnTo>
                    <a:pt x="0" y="226060"/>
                  </a:lnTo>
                  <a:close/>
                </a:path>
              </a:pathLst>
            </a:custGeom>
            <a:ln w="12192">
              <a:solidFill>
                <a:srgbClr val="41709C"/>
              </a:solidFill>
            </a:ln>
          </p:spPr>
          <p:txBody>
            <a:bodyPr wrap="square" lIns="0" tIns="0" rIns="0" bIns="0" rtlCol="0">
              <a:noAutofit/>
            </a:bodyPr>
            <a:lstStyle/>
            <a:p>
              <a:endParaRPr sz="2600"/>
            </a:p>
          </p:txBody>
        </p:sp>
        <p:sp>
          <p:nvSpPr>
            <p:cNvPr id="23" name="object 7">
              <a:extLst>
                <a:ext uri="{FF2B5EF4-FFF2-40B4-BE49-F238E27FC236}">
                  <a16:creationId xmlns:a16="http://schemas.microsoft.com/office/drawing/2014/main" id="{17F13254-F152-B943-B4F5-9F0EF8AB1789}"/>
                </a:ext>
              </a:extLst>
            </p:cNvPr>
            <p:cNvSpPr txBox="1"/>
            <p:nvPr/>
          </p:nvSpPr>
          <p:spPr>
            <a:xfrm>
              <a:off x="-5658828" y="7130343"/>
              <a:ext cx="2096770" cy="737447"/>
            </a:xfrm>
            <a:prstGeom prst="rect">
              <a:avLst/>
            </a:prstGeom>
          </p:spPr>
          <p:txBody>
            <a:bodyPr vert="horz" wrap="square" lIns="0" tIns="0" rIns="0" bIns="0" rtlCol="0">
              <a:noAutofit/>
            </a:bodyPr>
            <a:lstStyle/>
            <a:p>
              <a:pPr marL="429266" marR="18345" indent="-411838" algn="ctr"/>
              <a:r>
                <a:rPr sz="2311" b="1" spc="-22" dirty="0">
                  <a:latin typeface="Calibri"/>
                  <a:cs typeface="Calibri"/>
                </a:rPr>
                <a:t>M</a:t>
              </a:r>
              <a:r>
                <a:rPr sz="2311" b="1" spc="-36" dirty="0">
                  <a:latin typeface="Calibri"/>
                  <a:cs typeface="Calibri"/>
                </a:rPr>
                <a:t>e</a:t>
              </a:r>
              <a:r>
                <a:rPr sz="2311" b="1" spc="-15" dirty="0">
                  <a:latin typeface="Calibri"/>
                  <a:cs typeface="Calibri"/>
                </a:rPr>
                <a:t>t</a:t>
              </a:r>
              <a:r>
                <a:rPr sz="2311" b="1" spc="-29" dirty="0">
                  <a:latin typeface="Calibri"/>
                  <a:cs typeface="Calibri"/>
                </a:rPr>
                <a:t>h</a:t>
              </a:r>
              <a:r>
                <a:rPr sz="2311" b="1" spc="-15" dirty="0">
                  <a:latin typeface="Calibri"/>
                  <a:cs typeface="Calibri"/>
                </a:rPr>
                <a:t>o</a:t>
              </a:r>
              <a:r>
                <a:rPr sz="2311" b="1" spc="-22" dirty="0">
                  <a:latin typeface="Calibri"/>
                  <a:cs typeface="Calibri"/>
                </a:rPr>
                <a:t>d</a:t>
              </a:r>
              <a:r>
                <a:rPr sz="2311" b="1" spc="-15" dirty="0">
                  <a:latin typeface="Calibri"/>
                  <a:cs typeface="Calibri"/>
                </a:rPr>
                <a:t>ol</a:t>
              </a:r>
              <a:r>
                <a:rPr sz="2311" b="1" spc="-7" dirty="0">
                  <a:latin typeface="Calibri"/>
                  <a:cs typeface="Calibri"/>
                </a:rPr>
                <a:t>o</a:t>
              </a:r>
              <a:r>
                <a:rPr sz="2311" b="1" spc="-15" dirty="0">
                  <a:latin typeface="Calibri"/>
                  <a:cs typeface="Calibri"/>
                </a:rPr>
                <a:t>gy</a:t>
              </a:r>
              <a:endParaRPr lang="en-US" sz="2311" b="1" spc="29" dirty="0">
                <a:latin typeface="Calibri"/>
                <a:cs typeface="Calibri"/>
              </a:endParaRPr>
            </a:p>
            <a:p>
              <a:pPr marL="429266" marR="18345" indent="-411838" algn="ctr"/>
              <a:r>
                <a:rPr sz="2311" b="1" spc="-43" dirty="0">
                  <a:latin typeface="Calibri"/>
                  <a:cs typeface="Calibri"/>
                </a:rPr>
                <a:t>f</a:t>
              </a:r>
              <a:r>
                <a:rPr sz="2311" b="1" spc="-15" dirty="0">
                  <a:latin typeface="Calibri"/>
                  <a:cs typeface="Calibri"/>
                </a:rPr>
                <a:t>or</a:t>
              </a:r>
              <a:r>
                <a:rPr sz="2311" b="1" spc="-7" dirty="0">
                  <a:latin typeface="Calibri"/>
                  <a:cs typeface="Calibri"/>
                </a:rPr>
                <a:t> </a:t>
              </a:r>
              <a:r>
                <a:rPr sz="2311" b="1" spc="-137" dirty="0">
                  <a:latin typeface="Calibri"/>
                  <a:cs typeface="Calibri"/>
                </a:rPr>
                <a:t>V</a:t>
              </a:r>
              <a:r>
                <a:rPr sz="2311" b="1" spc="-15" dirty="0">
                  <a:latin typeface="Calibri"/>
                  <a:cs typeface="Calibri"/>
                </a:rPr>
                <a:t>a</a:t>
              </a:r>
              <a:r>
                <a:rPr sz="2311" b="1" dirty="0">
                  <a:latin typeface="Calibri"/>
                  <a:cs typeface="Calibri"/>
                </a:rPr>
                <a:t>l</a:t>
              </a:r>
              <a:r>
                <a:rPr sz="2311" b="1" spc="-15" dirty="0">
                  <a:latin typeface="Calibri"/>
                  <a:cs typeface="Calibri"/>
                </a:rPr>
                <a:t>id</a:t>
              </a:r>
              <a:r>
                <a:rPr sz="2311" b="1" spc="-29" dirty="0">
                  <a:latin typeface="Calibri"/>
                  <a:cs typeface="Calibri"/>
                </a:rPr>
                <a:t>a</a:t>
              </a:r>
              <a:r>
                <a:rPr sz="2311" b="1" spc="-7" dirty="0">
                  <a:latin typeface="Calibri"/>
                  <a:cs typeface="Calibri"/>
                </a:rPr>
                <a:t>tio</a:t>
              </a:r>
              <a:r>
                <a:rPr sz="2311" b="1" spc="-15" dirty="0">
                  <a:latin typeface="Calibri"/>
                  <a:cs typeface="Calibri"/>
                </a:rPr>
                <a:t>n</a:t>
              </a:r>
              <a:endParaRPr sz="2311" dirty="0">
                <a:latin typeface="Calibri"/>
                <a:cs typeface="Calibri"/>
              </a:endParaRPr>
            </a:p>
          </p:txBody>
        </p:sp>
        <p:sp>
          <p:nvSpPr>
            <p:cNvPr id="24" name="object 8">
              <a:extLst>
                <a:ext uri="{FF2B5EF4-FFF2-40B4-BE49-F238E27FC236}">
                  <a16:creationId xmlns:a16="http://schemas.microsoft.com/office/drawing/2014/main" id="{EF2F40B8-816B-7040-9CF2-D30C34FA85E8}"/>
                </a:ext>
              </a:extLst>
            </p:cNvPr>
            <p:cNvSpPr txBox="1"/>
            <p:nvPr/>
          </p:nvSpPr>
          <p:spPr>
            <a:xfrm>
              <a:off x="-5453350" y="7691108"/>
              <a:ext cx="1972900" cy="385233"/>
            </a:xfrm>
            <a:prstGeom prst="rect">
              <a:avLst/>
            </a:prstGeom>
          </p:spPr>
          <p:txBody>
            <a:bodyPr vert="horz" wrap="square" lIns="0" tIns="0" rIns="0" bIns="0" rtlCol="0">
              <a:noAutofit/>
            </a:bodyPr>
            <a:lstStyle/>
            <a:p>
              <a:pPr marL="18345"/>
              <a:r>
                <a:rPr sz="2311" b="1" spc="-15" dirty="0">
                  <a:latin typeface="Calibri"/>
                  <a:cs typeface="Calibri"/>
                </a:rPr>
                <a:t>Only</a:t>
              </a:r>
              <a:r>
                <a:rPr sz="2311" b="1" spc="29" dirty="0">
                  <a:latin typeface="Calibri"/>
                  <a:cs typeface="Calibri"/>
                </a:rPr>
                <a:t> </a:t>
              </a:r>
              <a:r>
                <a:rPr sz="2311" b="1" spc="-43" dirty="0">
                  <a:latin typeface="Calibri"/>
                  <a:cs typeface="Calibri"/>
                </a:rPr>
                <a:t>f</a:t>
              </a:r>
              <a:r>
                <a:rPr sz="2311" b="1" spc="-15" dirty="0">
                  <a:latin typeface="Calibri"/>
                  <a:cs typeface="Calibri"/>
                </a:rPr>
                <a:t>or Q-3</a:t>
              </a:r>
              <a:endParaRPr sz="2311" dirty="0">
                <a:latin typeface="Calibri"/>
                <a:cs typeface="Calibri"/>
              </a:endParaRPr>
            </a:p>
          </p:txBody>
        </p:sp>
        <p:sp>
          <p:nvSpPr>
            <p:cNvPr id="25" name="object 9">
              <a:extLst>
                <a:ext uri="{FF2B5EF4-FFF2-40B4-BE49-F238E27FC236}">
                  <a16:creationId xmlns:a16="http://schemas.microsoft.com/office/drawing/2014/main" id="{D31DC3F1-17ED-7C4D-8AD2-F46614D25C1A}"/>
                </a:ext>
              </a:extLst>
            </p:cNvPr>
            <p:cNvSpPr txBox="1"/>
            <p:nvPr/>
          </p:nvSpPr>
          <p:spPr>
            <a:xfrm>
              <a:off x="-5781506" y="8072357"/>
              <a:ext cx="2342126" cy="738364"/>
            </a:xfrm>
            <a:prstGeom prst="rect">
              <a:avLst/>
            </a:prstGeom>
          </p:spPr>
          <p:txBody>
            <a:bodyPr vert="horz" wrap="square" lIns="0" tIns="0" rIns="0" bIns="0" rtlCol="0">
              <a:noAutofit/>
            </a:bodyPr>
            <a:lstStyle/>
            <a:p>
              <a:pPr marL="33021" algn="ctr"/>
              <a:r>
                <a:rPr sz="2311" b="1" spc="-29" dirty="0">
                  <a:solidFill>
                    <a:srgbClr val="FF0000"/>
                  </a:solidFill>
                  <a:latin typeface="Calibri"/>
                  <a:cs typeface="Calibri"/>
                </a:rPr>
                <a:t>100</a:t>
              </a:r>
              <a:r>
                <a:rPr sz="2311" b="1" spc="-22" dirty="0">
                  <a:solidFill>
                    <a:srgbClr val="FF0000"/>
                  </a:solidFill>
                  <a:latin typeface="Calibri"/>
                  <a:cs typeface="Calibri"/>
                </a:rPr>
                <a:t>%</a:t>
              </a:r>
              <a:r>
                <a:rPr sz="2311" b="1" spc="22" dirty="0">
                  <a:solidFill>
                    <a:srgbClr val="FF0000"/>
                  </a:solidFill>
                  <a:latin typeface="Calibri"/>
                  <a:cs typeface="Calibri"/>
                </a:rPr>
                <a:t> </a:t>
              </a:r>
              <a:r>
                <a:rPr sz="2311" b="1" spc="-15" dirty="0">
                  <a:solidFill>
                    <a:srgbClr val="FF0000"/>
                  </a:solidFill>
                  <a:latin typeface="Calibri"/>
                  <a:cs typeface="Calibri"/>
                </a:rPr>
                <a:t>Di</a:t>
              </a:r>
              <a:r>
                <a:rPr sz="2311" b="1" spc="-36" dirty="0">
                  <a:solidFill>
                    <a:srgbClr val="FF0000"/>
                  </a:solidFill>
                  <a:latin typeface="Calibri"/>
                  <a:cs typeface="Calibri"/>
                </a:rPr>
                <a:t>r</a:t>
              </a:r>
              <a:r>
                <a:rPr sz="2311" b="1" spc="-15" dirty="0">
                  <a:solidFill>
                    <a:srgbClr val="FF0000"/>
                  </a:solidFill>
                  <a:latin typeface="Calibri"/>
                  <a:cs typeface="Calibri"/>
                </a:rPr>
                <a:t>ect</a:t>
              </a:r>
              <a:endParaRPr sz="2311" dirty="0">
                <a:latin typeface="Calibri"/>
                <a:cs typeface="Calibri"/>
              </a:endParaRPr>
            </a:p>
            <a:p>
              <a:pPr marL="18345" algn="ctr"/>
              <a:r>
                <a:rPr sz="2311" b="1" spc="-22" dirty="0">
                  <a:solidFill>
                    <a:srgbClr val="FF0000"/>
                  </a:solidFill>
                  <a:latin typeface="Calibri"/>
                  <a:cs typeface="Calibri"/>
                </a:rPr>
                <a:t>O</a:t>
              </a:r>
              <a:r>
                <a:rPr sz="2311" b="1" spc="-43" dirty="0">
                  <a:solidFill>
                    <a:srgbClr val="FF0000"/>
                  </a:solidFill>
                  <a:latin typeface="Calibri"/>
                  <a:cs typeface="Calibri"/>
                </a:rPr>
                <a:t>b</a:t>
              </a:r>
              <a:r>
                <a:rPr sz="2311" b="1" spc="-15" dirty="0">
                  <a:solidFill>
                    <a:srgbClr val="FF0000"/>
                  </a:solidFill>
                  <a:latin typeface="Calibri"/>
                  <a:cs typeface="Calibri"/>
                </a:rPr>
                <a:t>se</a:t>
              </a:r>
              <a:r>
                <a:rPr sz="2311" b="1" spc="-7" dirty="0">
                  <a:solidFill>
                    <a:srgbClr val="FF0000"/>
                  </a:solidFill>
                  <a:latin typeface="Calibri"/>
                  <a:cs typeface="Calibri"/>
                </a:rPr>
                <a:t>r</a:t>
              </a:r>
              <a:r>
                <a:rPr sz="2311" b="1" spc="-50" dirty="0">
                  <a:solidFill>
                    <a:srgbClr val="FF0000"/>
                  </a:solidFill>
                  <a:latin typeface="Calibri"/>
                  <a:cs typeface="Calibri"/>
                </a:rPr>
                <a:t>v</a:t>
              </a:r>
              <a:r>
                <a:rPr sz="2311" b="1" spc="-29" dirty="0">
                  <a:solidFill>
                    <a:srgbClr val="FF0000"/>
                  </a:solidFill>
                  <a:latin typeface="Calibri"/>
                  <a:cs typeface="Calibri"/>
                </a:rPr>
                <a:t>a</a:t>
              </a:r>
              <a:r>
                <a:rPr sz="2311" b="1" spc="-7" dirty="0">
                  <a:solidFill>
                    <a:srgbClr val="FF0000"/>
                  </a:solidFill>
                  <a:latin typeface="Calibri"/>
                  <a:cs typeface="Calibri"/>
                </a:rPr>
                <a:t>tio</a:t>
              </a:r>
              <a:r>
                <a:rPr sz="2311" b="1" spc="-15" dirty="0">
                  <a:solidFill>
                    <a:srgbClr val="FF0000"/>
                  </a:solidFill>
                  <a:latin typeface="Calibri"/>
                  <a:cs typeface="Calibri"/>
                </a:rPr>
                <a:t>n</a:t>
              </a:r>
              <a:endParaRPr sz="2311" dirty="0">
                <a:latin typeface="Calibri"/>
                <a:cs typeface="Calibri"/>
              </a:endParaRPr>
            </a:p>
          </p:txBody>
        </p:sp>
      </p:grpSp>
      <p:sp>
        <p:nvSpPr>
          <p:cNvPr id="26" name="object 10">
            <a:extLst>
              <a:ext uri="{FF2B5EF4-FFF2-40B4-BE49-F238E27FC236}">
                <a16:creationId xmlns:a16="http://schemas.microsoft.com/office/drawing/2014/main" id="{94F3FAA5-3B37-C340-A687-E40ED4A07C3C}"/>
              </a:ext>
            </a:extLst>
          </p:cNvPr>
          <p:cNvSpPr/>
          <p:nvPr/>
        </p:nvSpPr>
        <p:spPr>
          <a:xfrm>
            <a:off x="2681132" y="5010168"/>
            <a:ext cx="4203375" cy="3697785"/>
          </a:xfrm>
          <a:custGeom>
            <a:avLst/>
            <a:gdLst/>
            <a:ahLst/>
            <a:cxnLst/>
            <a:rect l="l" t="t" r="r" b="b"/>
            <a:pathLst>
              <a:path w="10046208" h="1313688">
                <a:moveTo>
                  <a:pt x="9827260" y="0"/>
                </a:moveTo>
                <a:lnTo>
                  <a:pt x="218948" y="0"/>
                </a:lnTo>
                <a:lnTo>
                  <a:pt x="200993" y="725"/>
                </a:lnTo>
                <a:lnTo>
                  <a:pt x="149750" y="11163"/>
                </a:lnTo>
                <a:lnTo>
                  <a:pt x="103623" y="32807"/>
                </a:lnTo>
                <a:lnTo>
                  <a:pt x="64134" y="64134"/>
                </a:lnTo>
                <a:lnTo>
                  <a:pt x="32807" y="103623"/>
                </a:lnTo>
                <a:lnTo>
                  <a:pt x="11163" y="149750"/>
                </a:lnTo>
                <a:lnTo>
                  <a:pt x="725" y="200993"/>
                </a:lnTo>
                <a:lnTo>
                  <a:pt x="0" y="218947"/>
                </a:lnTo>
                <a:lnTo>
                  <a:pt x="0" y="1094740"/>
                </a:lnTo>
                <a:lnTo>
                  <a:pt x="6364" y="1147354"/>
                </a:lnTo>
                <a:lnTo>
                  <a:pt x="24441" y="1195357"/>
                </a:lnTo>
                <a:lnTo>
                  <a:pt x="52710" y="1237226"/>
                </a:lnTo>
                <a:lnTo>
                  <a:pt x="89647" y="1271442"/>
                </a:lnTo>
                <a:lnTo>
                  <a:pt x="133731" y="1296481"/>
                </a:lnTo>
                <a:lnTo>
                  <a:pt x="183437" y="1310822"/>
                </a:lnTo>
                <a:lnTo>
                  <a:pt x="218948" y="1313688"/>
                </a:lnTo>
                <a:lnTo>
                  <a:pt x="9827260" y="1313688"/>
                </a:lnTo>
                <a:lnTo>
                  <a:pt x="9879870" y="1307324"/>
                </a:lnTo>
                <a:lnTo>
                  <a:pt x="9927871" y="1289248"/>
                </a:lnTo>
                <a:lnTo>
                  <a:pt x="9969741" y="1260981"/>
                </a:lnTo>
                <a:lnTo>
                  <a:pt x="10003958" y="1224045"/>
                </a:lnTo>
                <a:lnTo>
                  <a:pt x="10028999" y="1179962"/>
                </a:lnTo>
                <a:lnTo>
                  <a:pt x="10043341" y="1130253"/>
                </a:lnTo>
                <a:lnTo>
                  <a:pt x="10046208" y="1094740"/>
                </a:lnTo>
                <a:lnTo>
                  <a:pt x="10046208" y="218947"/>
                </a:lnTo>
                <a:lnTo>
                  <a:pt x="10039843" y="166337"/>
                </a:lnTo>
                <a:lnTo>
                  <a:pt x="10021766" y="118336"/>
                </a:lnTo>
                <a:lnTo>
                  <a:pt x="9993497" y="76466"/>
                </a:lnTo>
                <a:lnTo>
                  <a:pt x="9956560" y="42249"/>
                </a:lnTo>
                <a:lnTo>
                  <a:pt x="9912477" y="17208"/>
                </a:lnTo>
                <a:lnTo>
                  <a:pt x="9862770" y="2866"/>
                </a:lnTo>
                <a:lnTo>
                  <a:pt x="9827260" y="0"/>
                </a:lnTo>
                <a:close/>
              </a:path>
            </a:pathLst>
          </a:custGeom>
          <a:solidFill>
            <a:srgbClr val="E1EFD9"/>
          </a:solidFill>
        </p:spPr>
        <p:txBody>
          <a:bodyPr wrap="square" lIns="0" tIns="0" rIns="0" bIns="0" rtlCol="0">
            <a:noAutofit/>
          </a:bodyPr>
          <a:lstStyle/>
          <a:p>
            <a:endParaRPr sz="2600"/>
          </a:p>
        </p:txBody>
      </p:sp>
      <p:sp>
        <p:nvSpPr>
          <p:cNvPr id="27" name="object 11">
            <a:extLst>
              <a:ext uri="{FF2B5EF4-FFF2-40B4-BE49-F238E27FC236}">
                <a16:creationId xmlns:a16="http://schemas.microsoft.com/office/drawing/2014/main" id="{A81BC582-0777-584F-B1C9-C28C99EAF6C3}"/>
              </a:ext>
            </a:extLst>
          </p:cNvPr>
          <p:cNvSpPr/>
          <p:nvPr/>
        </p:nvSpPr>
        <p:spPr>
          <a:xfrm>
            <a:off x="2681132" y="5010168"/>
            <a:ext cx="4203375" cy="3697785"/>
          </a:xfrm>
          <a:custGeom>
            <a:avLst/>
            <a:gdLst/>
            <a:ahLst/>
            <a:cxnLst/>
            <a:rect l="l" t="t" r="r" b="b"/>
            <a:pathLst>
              <a:path w="10046208" h="1313688">
                <a:moveTo>
                  <a:pt x="0" y="218947"/>
                </a:moveTo>
                <a:lnTo>
                  <a:pt x="6364" y="166337"/>
                </a:lnTo>
                <a:lnTo>
                  <a:pt x="24441" y="118336"/>
                </a:lnTo>
                <a:lnTo>
                  <a:pt x="52710" y="76466"/>
                </a:lnTo>
                <a:lnTo>
                  <a:pt x="89647" y="42249"/>
                </a:lnTo>
                <a:lnTo>
                  <a:pt x="133731" y="17208"/>
                </a:lnTo>
                <a:lnTo>
                  <a:pt x="183437" y="2866"/>
                </a:lnTo>
                <a:lnTo>
                  <a:pt x="218948" y="0"/>
                </a:lnTo>
                <a:lnTo>
                  <a:pt x="9827260" y="0"/>
                </a:lnTo>
                <a:lnTo>
                  <a:pt x="9879870" y="6364"/>
                </a:lnTo>
                <a:lnTo>
                  <a:pt x="9927871" y="24441"/>
                </a:lnTo>
                <a:lnTo>
                  <a:pt x="9969741" y="52710"/>
                </a:lnTo>
                <a:lnTo>
                  <a:pt x="10003958" y="89647"/>
                </a:lnTo>
                <a:lnTo>
                  <a:pt x="10028999" y="133731"/>
                </a:lnTo>
                <a:lnTo>
                  <a:pt x="10043341" y="183437"/>
                </a:lnTo>
                <a:lnTo>
                  <a:pt x="10046208" y="218947"/>
                </a:lnTo>
                <a:lnTo>
                  <a:pt x="10046208" y="1094740"/>
                </a:lnTo>
                <a:lnTo>
                  <a:pt x="10039843" y="1147354"/>
                </a:lnTo>
                <a:lnTo>
                  <a:pt x="10021766" y="1195357"/>
                </a:lnTo>
                <a:lnTo>
                  <a:pt x="9993497" y="1237226"/>
                </a:lnTo>
                <a:lnTo>
                  <a:pt x="9956560" y="1271442"/>
                </a:lnTo>
                <a:lnTo>
                  <a:pt x="9912477" y="1296481"/>
                </a:lnTo>
                <a:lnTo>
                  <a:pt x="9862770" y="1310822"/>
                </a:lnTo>
                <a:lnTo>
                  <a:pt x="9827260" y="1313688"/>
                </a:lnTo>
                <a:lnTo>
                  <a:pt x="218948" y="1313688"/>
                </a:lnTo>
                <a:lnTo>
                  <a:pt x="166337" y="1307324"/>
                </a:lnTo>
                <a:lnTo>
                  <a:pt x="118336" y="1289248"/>
                </a:lnTo>
                <a:lnTo>
                  <a:pt x="76466" y="1260981"/>
                </a:lnTo>
                <a:lnTo>
                  <a:pt x="42249" y="1224045"/>
                </a:lnTo>
                <a:lnTo>
                  <a:pt x="17208" y="1179962"/>
                </a:lnTo>
                <a:lnTo>
                  <a:pt x="2866" y="1130253"/>
                </a:lnTo>
                <a:lnTo>
                  <a:pt x="0" y="1094740"/>
                </a:lnTo>
                <a:lnTo>
                  <a:pt x="0" y="218947"/>
                </a:lnTo>
                <a:close/>
              </a:path>
            </a:pathLst>
          </a:custGeom>
          <a:ln w="12192">
            <a:solidFill>
              <a:srgbClr val="41709C"/>
            </a:solidFill>
          </a:ln>
        </p:spPr>
        <p:txBody>
          <a:bodyPr wrap="square" lIns="0" tIns="0" rIns="0" bIns="0" rtlCol="0">
            <a:noAutofit/>
          </a:bodyPr>
          <a:lstStyle/>
          <a:p>
            <a:endParaRPr sz="2600"/>
          </a:p>
        </p:txBody>
      </p:sp>
      <p:sp>
        <p:nvSpPr>
          <p:cNvPr id="28" name="object 12">
            <a:extLst>
              <a:ext uri="{FF2B5EF4-FFF2-40B4-BE49-F238E27FC236}">
                <a16:creationId xmlns:a16="http://schemas.microsoft.com/office/drawing/2014/main" id="{81054166-EE33-D94E-A7FE-45A344F209FF}"/>
              </a:ext>
            </a:extLst>
          </p:cNvPr>
          <p:cNvSpPr txBox="1"/>
          <p:nvPr/>
        </p:nvSpPr>
        <p:spPr>
          <a:xfrm>
            <a:off x="2845246" y="6050554"/>
            <a:ext cx="3704615" cy="1612243"/>
          </a:xfrm>
          <a:prstGeom prst="rect">
            <a:avLst/>
          </a:prstGeom>
        </p:spPr>
        <p:txBody>
          <a:bodyPr vert="horz" wrap="square" lIns="0" tIns="0" rIns="0" bIns="0" rtlCol="0">
            <a:noAutofit/>
          </a:bodyPr>
          <a:lstStyle/>
          <a:p>
            <a:pPr marL="18345" marR="18345"/>
            <a:r>
              <a:rPr sz="2600" dirty="0">
                <a:latin typeface="Calibri"/>
                <a:cs typeface="Calibri"/>
              </a:rPr>
              <a:t>The a</a:t>
            </a:r>
            <a:r>
              <a:rPr sz="2600" spc="7" dirty="0">
                <a:latin typeface="Calibri"/>
                <a:cs typeface="Calibri"/>
              </a:rPr>
              <a:t>s</a:t>
            </a:r>
            <a:r>
              <a:rPr sz="2600" spc="-15" dirty="0">
                <a:latin typeface="Calibri"/>
                <a:cs typeface="Calibri"/>
              </a:rPr>
              <a:t>s</a:t>
            </a:r>
            <a:r>
              <a:rPr sz="2600" spc="-7" dirty="0">
                <a:latin typeface="Calibri"/>
                <a:cs typeface="Calibri"/>
              </a:rPr>
              <a:t>e</a:t>
            </a:r>
            <a:r>
              <a:rPr sz="2600" dirty="0">
                <a:latin typeface="Calibri"/>
                <a:cs typeface="Calibri"/>
              </a:rPr>
              <a:t>s</a:t>
            </a:r>
            <a:r>
              <a:rPr sz="2600" spc="7" dirty="0">
                <a:latin typeface="Calibri"/>
                <a:cs typeface="Calibri"/>
              </a:rPr>
              <a:t>s</a:t>
            </a:r>
            <a:r>
              <a:rPr sz="2600" spc="-15" dirty="0">
                <a:latin typeface="Calibri"/>
                <a:cs typeface="Calibri"/>
              </a:rPr>
              <a:t>or</a:t>
            </a:r>
            <a:r>
              <a:rPr sz="2600" spc="-43" dirty="0">
                <a:latin typeface="Calibri"/>
                <a:cs typeface="Calibri"/>
              </a:rPr>
              <a:t> </a:t>
            </a:r>
            <a:r>
              <a:rPr sz="2600" dirty="0">
                <a:latin typeface="Calibri"/>
                <a:cs typeface="Calibri"/>
              </a:rPr>
              <a:t>w</a:t>
            </a:r>
            <a:r>
              <a:rPr sz="2600" spc="-15" dirty="0">
                <a:latin typeface="Calibri"/>
                <a:cs typeface="Calibri"/>
              </a:rPr>
              <a:t>i</a:t>
            </a:r>
            <a:r>
              <a:rPr sz="2600" spc="-7" dirty="0">
                <a:latin typeface="Calibri"/>
                <a:cs typeface="Calibri"/>
              </a:rPr>
              <a:t>l</a:t>
            </a:r>
            <a:r>
              <a:rPr sz="2600" dirty="0">
                <a:latin typeface="Calibri"/>
                <a:cs typeface="Calibri"/>
              </a:rPr>
              <a:t>l</a:t>
            </a:r>
            <a:r>
              <a:rPr sz="2600" spc="22" dirty="0">
                <a:latin typeface="Calibri"/>
                <a:cs typeface="Calibri"/>
              </a:rPr>
              <a:t> </a:t>
            </a:r>
            <a:r>
              <a:rPr sz="2600" dirty="0">
                <a:latin typeface="Calibri"/>
                <a:cs typeface="Calibri"/>
              </a:rPr>
              <a:t>vis</a:t>
            </a:r>
            <a:r>
              <a:rPr sz="2600" spc="-7" dirty="0">
                <a:latin typeface="Calibri"/>
                <a:cs typeface="Calibri"/>
              </a:rPr>
              <a:t>i</a:t>
            </a:r>
            <a:r>
              <a:rPr sz="2600" spc="-15" dirty="0">
                <a:latin typeface="Calibri"/>
                <a:cs typeface="Calibri"/>
              </a:rPr>
              <a:t>t the</a:t>
            </a:r>
            <a:r>
              <a:rPr sz="2600" spc="15" dirty="0">
                <a:latin typeface="Calibri"/>
                <a:cs typeface="Calibri"/>
              </a:rPr>
              <a:t> </a:t>
            </a:r>
            <a:r>
              <a:rPr sz="2600" spc="-7" dirty="0">
                <a:latin typeface="Calibri"/>
                <a:cs typeface="Calibri"/>
              </a:rPr>
              <a:t>l</a:t>
            </a:r>
            <a:r>
              <a:rPr sz="2600" dirty="0">
                <a:latin typeface="Calibri"/>
                <a:cs typeface="Calibri"/>
              </a:rPr>
              <a:t>andfi</a:t>
            </a:r>
            <a:r>
              <a:rPr sz="2600" spc="-15" dirty="0">
                <a:latin typeface="Calibri"/>
                <a:cs typeface="Calibri"/>
              </a:rPr>
              <a:t>l</a:t>
            </a:r>
            <a:r>
              <a:rPr sz="2600" dirty="0">
                <a:latin typeface="Calibri"/>
                <a:cs typeface="Calibri"/>
              </a:rPr>
              <a:t>l</a:t>
            </a:r>
            <a:r>
              <a:rPr sz="2600" spc="22" dirty="0">
                <a:latin typeface="Calibri"/>
                <a:cs typeface="Calibri"/>
              </a:rPr>
              <a:t> </a:t>
            </a:r>
            <a:r>
              <a:rPr sz="2600" dirty="0">
                <a:latin typeface="Calibri"/>
                <a:cs typeface="Calibri"/>
              </a:rPr>
              <a:t>si</a:t>
            </a:r>
            <a:r>
              <a:rPr sz="2600" spc="-43" dirty="0">
                <a:latin typeface="Calibri"/>
                <a:cs typeface="Calibri"/>
              </a:rPr>
              <a:t>t</a:t>
            </a:r>
            <a:r>
              <a:rPr sz="2600" dirty="0">
                <a:latin typeface="Calibri"/>
                <a:cs typeface="Calibri"/>
              </a:rPr>
              <a:t>e(s)</a:t>
            </a:r>
            <a:r>
              <a:rPr sz="2600" spc="7" dirty="0">
                <a:latin typeface="Calibri"/>
                <a:cs typeface="Calibri"/>
              </a:rPr>
              <a:t> </a:t>
            </a:r>
            <a:r>
              <a:rPr sz="2600" spc="-36" dirty="0">
                <a:latin typeface="Calibri"/>
                <a:cs typeface="Calibri"/>
              </a:rPr>
              <a:t>t</a:t>
            </a:r>
            <a:r>
              <a:rPr sz="2600" dirty="0">
                <a:latin typeface="Calibri"/>
                <a:cs typeface="Calibri"/>
              </a:rPr>
              <a:t>o</a:t>
            </a:r>
            <a:r>
              <a:rPr sz="2600" spc="-7" dirty="0">
                <a:latin typeface="Calibri"/>
                <a:cs typeface="Calibri"/>
              </a:rPr>
              <a:t> </a:t>
            </a:r>
            <a:r>
              <a:rPr sz="2600" spc="-15" dirty="0">
                <a:latin typeface="Calibri"/>
                <a:cs typeface="Calibri"/>
              </a:rPr>
              <a:t>check</a:t>
            </a:r>
            <a:r>
              <a:rPr sz="2600" spc="22" dirty="0">
                <a:latin typeface="Calibri"/>
                <a:cs typeface="Calibri"/>
              </a:rPr>
              <a:t> </a:t>
            </a:r>
            <a:r>
              <a:rPr sz="2600" spc="-7" dirty="0">
                <a:latin typeface="Calibri"/>
                <a:cs typeface="Calibri"/>
              </a:rPr>
              <a:t>i</a:t>
            </a:r>
            <a:r>
              <a:rPr sz="2600" dirty="0">
                <a:latin typeface="Calibri"/>
                <a:cs typeface="Calibri"/>
              </a:rPr>
              <a:t>f</a:t>
            </a:r>
            <a:r>
              <a:rPr sz="2600" spc="-7" dirty="0">
                <a:latin typeface="Calibri"/>
                <a:cs typeface="Calibri"/>
              </a:rPr>
              <a:t> </a:t>
            </a:r>
            <a:r>
              <a:rPr sz="2600" spc="-15" dirty="0">
                <a:latin typeface="Calibri"/>
                <a:cs typeface="Calibri"/>
              </a:rPr>
              <a:t>the</a:t>
            </a:r>
            <a:r>
              <a:rPr sz="2600" spc="22" dirty="0">
                <a:latin typeface="Calibri"/>
                <a:cs typeface="Calibri"/>
              </a:rPr>
              <a:t> </a:t>
            </a:r>
            <a:r>
              <a:rPr sz="2600" spc="-7" dirty="0">
                <a:latin typeface="Calibri"/>
                <a:cs typeface="Calibri"/>
              </a:rPr>
              <a:t>l</a:t>
            </a:r>
            <a:r>
              <a:rPr sz="2600" dirty="0">
                <a:latin typeface="Calibri"/>
                <a:cs typeface="Calibri"/>
              </a:rPr>
              <a:t>andfi</a:t>
            </a:r>
            <a:r>
              <a:rPr sz="2600" spc="-15" dirty="0">
                <a:latin typeface="Calibri"/>
                <a:cs typeface="Calibri"/>
              </a:rPr>
              <a:t>l</a:t>
            </a:r>
            <a:r>
              <a:rPr sz="2600" dirty="0">
                <a:latin typeface="Calibri"/>
                <a:cs typeface="Calibri"/>
              </a:rPr>
              <a:t>l</a:t>
            </a:r>
            <a:r>
              <a:rPr sz="2600" spc="22" dirty="0">
                <a:latin typeface="Calibri"/>
                <a:cs typeface="Calibri"/>
              </a:rPr>
              <a:t> </a:t>
            </a:r>
            <a:r>
              <a:rPr sz="2600" spc="-7" dirty="0">
                <a:latin typeface="Calibri"/>
                <a:cs typeface="Calibri"/>
              </a:rPr>
              <a:t>i</a:t>
            </a:r>
            <a:r>
              <a:rPr sz="2600" dirty="0">
                <a:latin typeface="Calibri"/>
                <a:cs typeface="Calibri"/>
              </a:rPr>
              <a:t>s a </a:t>
            </a:r>
            <a:r>
              <a:rPr sz="2600" spc="7" dirty="0">
                <a:latin typeface="Calibri"/>
                <a:cs typeface="Calibri"/>
              </a:rPr>
              <a:t>s</a:t>
            </a:r>
            <a:r>
              <a:rPr sz="2600" dirty="0">
                <a:latin typeface="Calibri"/>
                <a:cs typeface="Calibri"/>
              </a:rPr>
              <a:t>ani</a:t>
            </a:r>
            <a:r>
              <a:rPr sz="2600" spc="-43" dirty="0">
                <a:latin typeface="Calibri"/>
                <a:cs typeface="Calibri"/>
              </a:rPr>
              <a:t>t</a:t>
            </a:r>
            <a:r>
              <a:rPr sz="2600" spc="-15" dirty="0">
                <a:latin typeface="Calibri"/>
                <a:cs typeface="Calibri"/>
              </a:rPr>
              <a:t>a</a:t>
            </a:r>
            <a:r>
              <a:rPr sz="2600" spc="-7" dirty="0">
                <a:latin typeface="Calibri"/>
                <a:cs typeface="Calibri"/>
              </a:rPr>
              <a:t>r</a:t>
            </a:r>
            <a:r>
              <a:rPr sz="2600" spc="-15" dirty="0">
                <a:latin typeface="Calibri"/>
                <a:cs typeface="Calibri"/>
              </a:rPr>
              <a:t>y landf</a:t>
            </a:r>
            <a:r>
              <a:rPr sz="2600" spc="-7" dirty="0">
                <a:latin typeface="Calibri"/>
                <a:cs typeface="Calibri"/>
              </a:rPr>
              <a:t>il</a:t>
            </a:r>
            <a:r>
              <a:rPr sz="2600" dirty="0">
                <a:latin typeface="Calibri"/>
                <a:cs typeface="Calibri"/>
              </a:rPr>
              <a:t>l</a:t>
            </a:r>
          </a:p>
        </p:txBody>
      </p:sp>
      <p:sp>
        <p:nvSpPr>
          <p:cNvPr id="5" name="Slide Number Placeholder 4">
            <a:extLst>
              <a:ext uri="{FF2B5EF4-FFF2-40B4-BE49-F238E27FC236}">
                <a16:creationId xmlns:a16="http://schemas.microsoft.com/office/drawing/2014/main" id="{32F22BCA-4AA5-43D1-B223-C0358A6D11F2}"/>
              </a:ext>
            </a:extLst>
          </p:cNvPr>
          <p:cNvSpPr>
            <a:spLocks noGrp="1"/>
          </p:cNvSpPr>
          <p:nvPr>
            <p:ph type="sldNum" sz="quarter" idx="12"/>
          </p:nvPr>
        </p:nvSpPr>
        <p:spPr/>
        <p:txBody>
          <a:bodyPr/>
          <a:lstStyle/>
          <a:p>
            <a:fld id="{871FDAF4-F9BA-4E6E-AE28-9371978FF90C}" type="slidenum">
              <a:rPr lang="en-US" smtClean="0"/>
              <a:t>54</a:t>
            </a:fld>
            <a:endParaRPr lang="en-US"/>
          </a:p>
        </p:txBody>
      </p:sp>
    </p:spTree>
    <p:extLst>
      <p:ext uri="{BB962C8B-B14F-4D97-AF65-F5344CB8AC3E}">
        <p14:creationId xmlns:p14="http://schemas.microsoft.com/office/powerpoint/2010/main" val="38227118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235" y="2667192"/>
            <a:ext cx="6807764" cy="656796"/>
          </a:xfrm>
          <a:prstGeom prst="rect">
            <a:avLst/>
          </a:prstGeom>
          <a:solidFill>
            <a:schemeClr val="bg1">
              <a:lumMod val="75000"/>
            </a:schemeClr>
          </a:solidFill>
        </p:spPr>
        <p:txBody>
          <a:bodyPr wrap="square" lIns="128117" tIns="64057" rIns="128117" bIns="64057" rtlCol="0">
            <a:noAutofit/>
          </a:bodyPr>
          <a:lstStyle/>
          <a:p>
            <a:r>
              <a:rPr lang="en-US" dirty="0">
                <a:solidFill>
                  <a:srgbClr val="000000"/>
                </a:solidFill>
                <a:ea typeface="ＭＳ 明朝"/>
                <a:cs typeface="Mangal"/>
              </a:rPr>
              <a:t>IEC campaign supported by proper handholding will help citizens to opt for on-site processing, thus taking ownership of their wet waste. </a:t>
            </a:r>
            <a:endParaRPr lang="en-SG" sz="2000" dirty="0">
              <a:solidFill>
                <a:prstClr val="black"/>
              </a:solidFill>
              <a:ea typeface="Times New Roman"/>
              <a:cs typeface="Mangal"/>
            </a:endParaRPr>
          </a:p>
        </p:txBody>
      </p:sp>
      <p:sp>
        <p:nvSpPr>
          <p:cNvPr id="11" name="Rounded Rectangle 10"/>
          <p:cNvSpPr/>
          <p:nvPr/>
        </p:nvSpPr>
        <p:spPr>
          <a:xfrm>
            <a:off x="1" y="750235"/>
            <a:ext cx="1352550" cy="187962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3600" b="1" dirty="0">
                <a:solidFill>
                  <a:srgbClr val="FFFFFF"/>
                </a:solidFill>
                <a:latin typeface="Arial"/>
                <a:ea typeface="Calibri"/>
                <a:cs typeface="Times New Roman"/>
              </a:rPr>
              <a:t>2.10</a:t>
            </a:r>
            <a:endParaRPr lang="en-SG" sz="1100" dirty="0">
              <a:solidFill>
                <a:prstClr val="white"/>
              </a:solidFill>
              <a:ea typeface="Calibri"/>
              <a:cs typeface="Times New Roman"/>
            </a:endParaRPr>
          </a:p>
        </p:txBody>
      </p:sp>
      <p:sp>
        <p:nvSpPr>
          <p:cNvPr id="12" name="Rounded Rectangle 11"/>
          <p:cNvSpPr/>
          <p:nvPr/>
        </p:nvSpPr>
        <p:spPr>
          <a:xfrm>
            <a:off x="1352550" y="737464"/>
            <a:ext cx="4237174" cy="1879623"/>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defTabSz="1240239">
              <a:lnSpc>
                <a:spcPct val="107000"/>
              </a:lnSpc>
              <a:spcAft>
                <a:spcPts val="1088"/>
              </a:spcAft>
              <a:defRPr/>
            </a:pPr>
            <a:r>
              <a:rPr lang="en-IN" sz="1400" b="1" dirty="0">
                <a:solidFill>
                  <a:srgbClr val="000000"/>
                </a:solidFill>
                <a:cs typeface="Arial"/>
              </a:rPr>
              <a:t>On-site wet waste processing by non-bulk waste generators -</a:t>
            </a:r>
          </a:p>
          <a:p>
            <a:pPr defTabSz="1240239">
              <a:lnSpc>
                <a:spcPct val="107000"/>
              </a:lnSpc>
              <a:spcAft>
                <a:spcPts val="1088"/>
              </a:spcAft>
              <a:defRPr/>
            </a:pPr>
            <a:r>
              <a:rPr lang="en-US" sz="1400" dirty="0">
                <a:solidFill>
                  <a:srgbClr val="000000"/>
                </a:solidFill>
                <a:cs typeface="Arial"/>
              </a:rPr>
              <a:t>Percentage of waste generators (excluding BWGs, RWAs) shall have on-site wet waste processing facility (composting/bio-methanation).  This may include individual homes (not part of RWAs), commercial and other waste generators.</a:t>
            </a:r>
          </a:p>
        </p:txBody>
      </p:sp>
      <p:sp>
        <p:nvSpPr>
          <p:cNvPr id="13" name="Rounded Rectangle 12"/>
          <p:cNvSpPr/>
          <p:nvPr/>
        </p:nvSpPr>
        <p:spPr>
          <a:xfrm>
            <a:off x="5589724" y="750367"/>
            <a:ext cx="1268276" cy="187949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2400" b="1" dirty="0">
                <a:solidFill>
                  <a:srgbClr val="FFFFFF"/>
                </a:solidFill>
                <a:latin typeface="Arial"/>
                <a:ea typeface="Calibri"/>
                <a:cs typeface="Times New Roman"/>
              </a:rPr>
              <a:t>Marks</a:t>
            </a:r>
          </a:p>
          <a:p>
            <a:pPr algn="ctr">
              <a:lnSpc>
                <a:spcPct val="107000"/>
              </a:lnSpc>
            </a:pPr>
            <a:r>
              <a:rPr lang="en-US" sz="2400" b="1" dirty="0">
                <a:solidFill>
                  <a:srgbClr val="FFFFFF"/>
                </a:solidFill>
                <a:latin typeface="Arial"/>
                <a:ea typeface="Calibri"/>
                <a:cs typeface="Times New Roman"/>
              </a:rPr>
              <a:t>70</a:t>
            </a:r>
          </a:p>
          <a:p>
            <a:pPr algn="ctr">
              <a:lnSpc>
                <a:spcPct val="107000"/>
              </a:lnSpc>
            </a:pPr>
            <a:r>
              <a:rPr lang="en-US" sz="2000" b="1" dirty="0">
                <a:solidFill>
                  <a:srgbClr val="FFFFFF"/>
                </a:solidFill>
                <a:latin typeface="Arial"/>
                <a:ea typeface="Calibri"/>
                <a:cs typeface="Times New Roman"/>
              </a:rPr>
              <a:t>(50+20)</a:t>
            </a:r>
            <a:endParaRPr lang="en-US" sz="2400" b="1" dirty="0">
              <a:solidFill>
                <a:srgbClr val="FFFFFF"/>
              </a:solidFill>
              <a:latin typeface="Arial"/>
              <a:ea typeface="Calibri"/>
              <a:cs typeface="Times New Roman"/>
            </a:endParaRPr>
          </a:p>
        </p:txBody>
      </p:sp>
      <p:graphicFrame>
        <p:nvGraphicFramePr>
          <p:cNvPr id="18" name="Table 17">
            <a:extLst>
              <a:ext uri="{FF2B5EF4-FFF2-40B4-BE49-F238E27FC236}">
                <a16:creationId xmlns:a16="http://schemas.microsoft.com/office/drawing/2014/main" id="{9658F7D9-8A45-4E6E-867F-B866E8A8B357}"/>
              </a:ext>
            </a:extLst>
          </p:cNvPr>
          <p:cNvGraphicFramePr>
            <a:graphicFrameLocks noGrp="1"/>
          </p:cNvGraphicFramePr>
          <p:nvPr>
            <p:extLst>
              <p:ext uri="{D42A27DB-BD31-4B8C-83A1-F6EECF244321}">
                <p14:modId xmlns:p14="http://schemas.microsoft.com/office/powerpoint/2010/main" val="1568543745"/>
              </p:ext>
            </p:extLst>
          </p:nvPr>
        </p:nvGraphicFramePr>
        <p:xfrm>
          <a:off x="108846" y="6520293"/>
          <a:ext cx="6749153" cy="2439618"/>
        </p:xfrm>
        <a:graphic>
          <a:graphicData uri="http://schemas.openxmlformats.org/drawingml/2006/table">
            <a:tbl>
              <a:tblPr firstRow="1" bandRow="1">
                <a:tableStyleId>{FABFCF23-3B69-468F-B69F-88F6DE6A72F2}</a:tableStyleId>
              </a:tblPr>
              <a:tblGrid>
                <a:gridCol w="5520091">
                  <a:extLst>
                    <a:ext uri="{9D8B030D-6E8A-4147-A177-3AD203B41FA5}">
                      <a16:colId xmlns:a16="http://schemas.microsoft.com/office/drawing/2014/main" val="20000"/>
                    </a:ext>
                  </a:extLst>
                </a:gridCol>
                <a:gridCol w="1229062">
                  <a:extLst>
                    <a:ext uri="{9D8B030D-6E8A-4147-A177-3AD203B41FA5}">
                      <a16:colId xmlns:a16="http://schemas.microsoft.com/office/drawing/2014/main" val="20001"/>
                    </a:ext>
                  </a:extLst>
                </a:gridCol>
              </a:tblGrid>
              <a:tr h="450485">
                <a:tc>
                  <a:txBody>
                    <a:bodyPr/>
                    <a:lstStyle/>
                    <a:p>
                      <a:r>
                        <a:rPr lang="en-US" sz="1600" dirty="0"/>
                        <a:t>Scheme of Marking</a:t>
                      </a:r>
                    </a:p>
                  </a:txBody>
                  <a:tcPr marL="140822" marR="140822" marT="70411" marB="70411"/>
                </a:tc>
                <a:tc>
                  <a:txBody>
                    <a:bodyPr/>
                    <a:lstStyle/>
                    <a:p>
                      <a:pPr algn="r"/>
                      <a:r>
                        <a:rPr lang="en-US" sz="1600" dirty="0"/>
                        <a:t>Marks</a:t>
                      </a:r>
                    </a:p>
                  </a:txBody>
                  <a:tcPr marL="140822" marR="140822" marT="70411" marB="70411"/>
                </a:tc>
                <a:extLst>
                  <a:ext uri="{0D108BD9-81ED-4DB2-BD59-A6C34878D82A}">
                    <a16:rowId xmlns:a16="http://schemas.microsoft.com/office/drawing/2014/main" val="10000"/>
                  </a:ext>
                </a:extLst>
              </a:tr>
              <a:tr h="450485">
                <a:tc>
                  <a:txBody>
                    <a:bodyPr/>
                    <a:lstStyle/>
                    <a:p>
                      <a:r>
                        <a:rPr lang="en-US" sz="1600" dirty="0"/>
                        <a:t>&gt;10% of the</a:t>
                      </a:r>
                      <a:r>
                        <a:rPr lang="en-US" sz="1600" baseline="0" dirty="0"/>
                        <a:t> non-bulk waste generators</a:t>
                      </a:r>
                      <a:endParaRPr lang="en-US" sz="1600" dirty="0"/>
                    </a:p>
                  </a:txBody>
                  <a:tcPr marL="140822" marR="140822" marT="70411" marB="70411"/>
                </a:tc>
                <a:tc>
                  <a:txBody>
                    <a:bodyPr/>
                    <a:lstStyle/>
                    <a:p>
                      <a:pPr algn="ctr"/>
                      <a:r>
                        <a:rPr lang="en-US" sz="1600" dirty="0"/>
                        <a:t>50</a:t>
                      </a:r>
                    </a:p>
                  </a:txBody>
                  <a:tcPr marL="140822" marR="140822" marT="70411" marB="70411"/>
                </a:tc>
                <a:extLst>
                  <a:ext uri="{0D108BD9-81ED-4DB2-BD59-A6C34878D82A}">
                    <a16:rowId xmlns:a16="http://schemas.microsoft.com/office/drawing/2014/main" val="10001"/>
                  </a:ext>
                </a:extLst>
              </a:tr>
              <a:tr h="274844">
                <a:tc>
                  <a:txBody>
                    <a:bodyPr/>
                    <a:lstStyle/>
                    <a:p>
                      <a:r>
                        <a:rPr lang="en-US" sz="1600" dirty="0"/>
                        <a:t>7-10%</a:t>
                      </a:r>
                      <a:endParaRPr lang="en-US" sz="1600" baseline="0" dirty="0"/>
                    </a:p>
                  </a:txBody>
                  <a:tcPr marL="140822" marR="140822" marT="70411" marB="70411"/>
                </a:tc>
                <a:tc>
                  <a:txBody>
                    <a:bodyPr/>
                    <a:lstStyle/>
                    <a:p>
                      <a:pPr algn="ctr"/>
                      <a:r>
                        <a:rPr lang="en-US" sz="1600" dirty="0"/>
                        <a:t>40</a:t>
                      </a:r>
                    </a:p>
                  </a:txBody>
                  <a:tcPr marL="140822" marR="140822" marT="70411" marB="70411"/>
                </a:tc>
                <a:extLst>
                  <a:ext uri="{0D108BD9-81ED-4DB2-BD59-A6C34878D82A}">
                    <a16:rowId xmlns:a16="http://schemas.microsoft.com/office/drawing/2014/main" val="10002"/>
                  </a:ext>
                </a:extLst>
              </a:tr>
              <a:tr h="274844">
                <a:tc>
                  <a:txBody>
                    <a:bodyPr/>
                    <a:lstStyle/>
                    <a:p>
                      <a:r>
                        <a:rPr lang="en-US" sz="1600" dirty="0"/>
                        <a:t>3-6%</a:t>
                      </a:r>
                    </a:p>
                  </a:txBody>
                  <a:tcPr marL="140822" marR="140822" marT="70411" marB="70411"/>
                </a:tc>
                <a:tc>
                  <a:txBody>
                    <a:bodyPr/>
                    <a:lstStyle/>
                    <a:p>
                      <a:pPr algn="ctr"/>
                      <a:r>
                        <a:rPr lang="en-US" sz="1600" dirty="0"/>
                        <a:t>30</a:t>
                      </a:r>
                    </a:p>
                  </a:txBody>
                  <a:tcPr marL="140822" marR="140822" marT="70411" marB="70411"/>
                </a:tc>
                <a:extLst>
                  <a:ext uri="{0D108BD9-81ED-4DB2-BD59-A6C34878D82A}">
                    <a16:rowId xmlns:a16="http://schemas.microsoft.com/office/drawing/2014/main" val="10003"/>
                  </a:ext>
                </a:extLst>
              </a:tr>
              <a:tr h="274844">
                <a:tc>
                  <a:txBody>
                    <a:bodyPr/>
                    <a:lstStyle/>
                    <a:p>
                      <a:r>
                        <a:rPr lang="en-US" sz="1600" dirty="0"/>
                        <a:t>1-2%</a:t>
                      </a:r>
                    </a:p>
                  </a:txBody>
                  <a:tcPr marL="140822" marR="140822" marT="70411" marB="70411"/>
                </a:tc>
                <a:tc>
                  <a:txBody>
                    <a:bodyPr/>
                    <a:lstStyle/>
                    <a:p>
                      <a:pPr algn="ctr"/>
                      <a:r>
                        <a:rPr lang="en-US" sz="1600" dirty="0"/>
                        <a:t>20</a:t>
                      </a:r>
                    </a:p>
                  </a:txBody>
                  <a:tcPr marL="140822" marR="140822" marT="70411" marB="70411"/>
                </a:tc>
                <a:extLst>
                  <a:ext uri="{0D108BD9-81ED-4DB2-BD59-A6C34878D82A}">
                    <a16:rowId xmlns:a16="http://schemas.microsoft.com/office/drawing/2014/main" val="10004"/>
                  </a:ext>
                </a:extLst>
              </a:tr>
              <a:tr h="274844">
                <a:tc>
                  <a:txBody>
                    <a:bodyPr/>
                    <a:lstStyle/>
                    <a:p>
                      <a:r>
                        <a:rPr lang="en-US" sz="1600" dirty="0"/>
                        <a:t>&lt;1%</a:t>
                      </a:r>
                    </a:p>
                  </a:txBody>
                  <a:tcPr marL="140822" marR="140822" marT="70411" marB="70411"/>
                </a:tc>
                <a:tc>
                  <a:txBody>
                    <a:bodyPr/>
                    <a:lstStyle/>
                    <a:p>
                      <a:pPr algn="ctr"/>
                      <a:r>
                        <a:rPr lang="en-US" sz="1600" dirty="0"/>
                        <a:t>0</a:t>
                      </a:r>
                    </a:p>
                  </a:txBody>
                  <a:tcPr marL="140822" marR="140822" marT="70411" marB="70411"/>
                </a:tc>
                <a:extLst>
                  <a:ext uri="{0D108BD9-81ED-4DB2-BD59-A6C34878D82A}">
                    <a16:rowId xmlns:a16="http://schemas.microsoft.com/office/drawing/2014/main" val="10005"/>
                  </a:ext>
                </a:extLst>
              </a:tr>
            </a:tbl>
          </a:graphicData>
        </a:graphic>
      </p:graphicFrame>
      <p:sp>
        <p:nvSpPr>
          <p:cNvPr id="3" name="TextBox 2"/>
          <p:cNvSpPr txBox="1"/>
          <p:nvPr/>
        </p:nvSpPr>
        <p:spPr>
          <a:xfrm>
            <a:off x="1733550" y="3522251"/>
            <a:ext cx="5010717" cy="2893100"/>
          </a:xfrm>
          <a:prstGeom prst="rect">
            <a:avLst/>
          </a:prstGeom>
          <a:noFill/>
        </p:spPr>
        <p:txBody>
          <a:bodyPr wrap="square" rtlCol="0">
            <a:spAutoFit/>
          </a:bodyPr>
          <a:lstStyle/>
          <a:p>
            <a:r>
              <a:rPr lang="en-US" sz="1400" b="1" dirty="0"/>
              <a:t>Proposed Advisory for technical support by the ULB for on-site waste processing, covers -</a:t>
            </a:r>
          </a:p>
          <a:p>
            <a:pPr marL="412755" indent="-412755">
              <a:buFont typeface="Arial" panose="020B0604020202020204" pitchFamily="34" charset="0"/>
              <a:buChar char="•"/>
            </a:pPr>
            <a:r>
              <a:rPr lang="en-US" sz="1400" dirty="0"/>
              <a:t>Creation of ward-level </a:t>
            </a:r>
            <a:r>
              <a:rPr lang="en-US" sz="1400" dirty="0" err="1"/>
              <a:t>whatsapp</a:t>
            </a:r>
            <a:r>
              <a:rPr lang="en-US" sz="1400" dirty="0"/>
              <a:t> group – one active ULB staff should be part of this group to address the concerns, resolve issue, share his/her schedule of visits etc.</a:t>
            </a:r>
          </a:p>
          <a:p>
            <a:pPr marL="412755" indent="-412755">
              <a:buFont typeface="Arial" panose="020B0604020202020204" pitchFamily="34" charset="0"/>
              <a:buChar char="•"/>
            </a:pPr>
            <a:r>
              <a:rPr lang="en-US" sz="1400" dirty="0"/>
              <a:t>Details of residents practicing on-site processing</a:t>
            </a:r>
          </a:p>
          <a:p>
            <a:pPr marL="412755" indent="-412755">
              <a:buFont typeface="Arial" panose="020B0604020202020204" pitchFamily="34" charset="0"/>
              <a:buChar char="•"/>
            </a:pPr>
            <a:r>
              <a:rPr lang="en-US" sz="1400" dirty="0"/>
              <a:t>List of all facilities provided by the ULB</a:t>
            </a:r>
          </a:p>
          <a:p>
            <a:pPr marL="412755" indent="-412755">
              <a:buFont typeface="Arial" panose="020B0604020202020204" pitchFamily="34" charset="0"/>
              <a:buChar char="•"/>
            </a:pPr>
            <a:r>
              <a:rPr lang="en-US" sz="1400" dirty="0"/>
              <a:t>At least once-in-a-month visit report by ULB staff</a:t>
            </a:r>
          </a:p>
          <a:p>
            <a:pPr marL="412755" indent="-412755">
              <a:buFont typeface="Arial" panose="020B0604020202020204" pitchFamily="34" charset="0"/>
              <a:buChar char="•"/>
            </a:pPr>
            <a:r>
              <a:rPr lang="en-US" sz="1400" dirty="0"/>
              <a:t>To ensure suitable mechanism for provision of bio-culture/dry leaves/coco pit and other necessary equipment to facilitate home composting</a:t>
            </a:r>
          </a:p>
          <a:p>
            <a:pPr marL="412755" indent="-412755">
              <a:buFont typeface="Arial" panose="020B0604020202020204" pitchFamily="34" charset="0"/>
              <a:buChar char="•"/>
            </a:pPr>
            <a:r>
              <a:rPr lang="en-US" sz="1400" dirty="0"/>
              <a:t>Provide composters on payment basis or set-up mart for home composting or any other  </a:t>
            </a:r>
          </a:p>
        </p:txBody>
      </p:sp>
      <p:pic>
        <p:nvPicPr>
          <p:cNvPr id="2" name="Picture 1">
            <a:extLst>
              <a:ext uri="{FF2B5EF4-FFF2-40B4-BE49-F238E27FC236}">
                <a16:creationId xmlns:a16="http://schemas.microsoft.com/office/drawing/2014/main" id="{A9409C96-5B3D-49BB-94B8-C35A2676D8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847" y="3288518"/>
            <a:ext cx="1566658" cy="1854649"/>
          </a:xfrm>
          <a:prstGeom prst="rect">
            <a:avLst/>
          </a:prstGeom>
          <a:ln>
            <a:noFill/>
          </a:ln>
          <a:effectLst>
            <a:softEdge rad="112500"/>
          </a:effectLst>
        </p:spPr>
      </p:pic>
      <p:pic>
        <p:nvPicPr>
          <p:cNvPr id="4" name="Picture 3">
            <a:extLst>
              <a:ext uri="{FF2B5EF4-FFF2-40B4-BE49-F238E27FC236}">
                <a16:creationId xmlns:a16="http://schemas.microsoft.com/office/drawing/2014/main" id="{433079B5-B412-44CD-AF3F-E54FE10E51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47" y="4913563"/>
            <a:ext cx="1566658" cy="1611394"/>
          </a:xfrm>
          <a:prstGeom prst="rect">
            <a:avLst/>
          </a:prstGeom>
          <a:ln>
            <a:noFill/>
          </a:ln>
          <a:effectLst>
            <a:softEdge rad="112500"/>
          </a:effectLst>
        </p:spPr>
      </p:pic>
      <p:graphicFrame>
        <p:nvGraphicFramePr>
          <p:cNvPr id="14" name="Table 13">
            <a:extLst>
              <a:ext uri="{FF2B5EF4-FFF2-40B4-BE49-F238E27FC236}">
                <a16:creationId xmlns:a16="http://schemas.microsoft.com/office/drawing/2014/main" id="{14F45DA7-E1ED-0344-BE84-8A4EEADFFE56}"/>
              </a:ext>
            </a:extLst>
          </p:cNvPr>
          <p:cNvGraphicFramePr>
            <a:graphicFrameLocks noGrp="1"/>
          </p:cNvGraphicFramePr>
          <p:nvPr>
            <p:extLst>
              <p:ext uri="{D42A27DB-BD31-4B8C-83A1-F6EECF244321}">
                <p14:modId xmlns:p14="http://schemas.microsoft.com/office/powerpoint/2010/main" val="3544214533"/>
              </p:ext>
            </p:extLst>
          </p:nvPr>
        </p:nvGraphicFramePr>
        <p:xfrm>
          <a:off x="0" y="9020930"/>
          <a:ext cx="6087979" cy="855612"/>
        </p:xfrm>
        <a:graphic>
          <a:graphicData uri="http://schemas.openxmlformats.org/drawingml/2006/table">
            <a:tbl>
              <a:tblPr firstRow="1" bandRow="1">
                <a:tableStyleId>{FABFCF23-3B69-468F-B69F-88F6DE6A72F2}</a:tableStyleId>
              </a:tblPr>
              <a:tblGrid>
                <a:gridCol w="5116787">
                  <a:extLst>
                    <a:ext uri="{9D8B030D-6E8A-4147-A177-3AD203B41FA5}">
                      <a16:colId xmlns:a16="http://schemas.microsoft.com/office/drawing/2014/main" val="2267837347"/>
                    </a:ext>
                  </a:extLst>
                </a:gridCol>
                <a:gridCol w="971192">
                  <a:extLst>
                    <a:ext uri="{9D8B030D-6E8A-4147-A177-3AD203B41FA5}">
                      <a16:colId xmlns:a16="http://schemas.microsoft.com/office/drawing/2014/main" val="2096343318"/>
                    </a:ext>
                  </a:extLst>
                </a:gridCol>
              </a:tblGrid>
              <a:tr h="794208">
                <a:tc>
                  <a:txBody>
                    <a:bodyPr/>
                    <a:lstStyle/>
                    <a:p>
                      <a:r>
                        <a:rPr lang="en-US" sz="1600" b="0" dirty="0">
                          <a:solidFill>
                            <a:srgbClr val="FFFF00"/>
                          </a:solidFill>
                        </a:rPr>
                        <a:t>Weekly progress on non-bulk waste generators adopting on-site processing </a:t>
                      </a:r>
                      <a:r>
                        <a:rPr lang="en-US" sz="1600" b="0" dirty="0">
                          <a:solidFill>
                            <a:schemeClr val="bg1"/>
                          </a:solidFill>
                        </a:rPr>
                        <a:t>digitally maintained(e.g. excel file)  by ULB are linked with </a:t>
                      </a:r>
                      <a:r>
                        <a:rPr lang="en-US" sz="1600" b="0" dirty="0">
                          <a:solidFill>
                            <a:srgbClr val="FFFF00"/>
                          </a:solidFill>
                        </a:rPr>
                        <a:t>SBM portal </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400" b="0" dirty="0">
                        <a:solidFill>
                          <a:schemeClr val="bg1"/>
                        </a:solidFill>
                      </a:endParaRPr>
                    </a:p>
                    <a:p>
                      <a:pPr algn="ctr"/>
                      <a:r>
                        <a:rPr lang="en-US" sz="1600" b="0" dirty="0">
                          <a:solidFill>
                            <a:schemeClr val="bg1"/>
                          </a:solidFill>
                        </a:rPr>
                        <a:t>20</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6" name="Slide Number Placeholder 5">
            <a:extLst>
              <a:ext uri="{FF2B5EF4-FFF2-40B4-BE49-F238E27FC236}">
                <a16:creationId xmlns:a16="http://schemas.microsoft.com/office/drawing/2014/main" id="{8774FF98-316D-4673-A013-75A087FB110D}"/>
              </a:ext>
            </a:extLst>
          </p:cNvPr>
          <p:cNvSpPr>
            <a:spLocks noGrp="1"/>
          </p:cNvSpPr>
          <p:nvPr>
            <p:ph type="sldNum" sz="quarter" idx="12"/>
          </p:nvPr>
        </p:nvSpPr>
        <p:spPr/>
        <p:txBody>
          <a:bodyPr/>
          <a:lstStyle/>
          <a:p>
            <a:fld id="{871FDAF4-F9BA-4E6E-AE28-9371978FF90C}" type="slidenum">
              <a:rPr lang="en-US" smtClean="0"/>
              <a:t>55</a:t>
            </a:fld>
            <a:endParaRPr lang="en-US"/>
          </a:p>
        </p:txBody>
      </p:sp>
    </p:spTree>
    <p:extLst>
      <p:ext uri="{BB962C8B-B14F-4D97-AF65-F5344CB8AC3E}">
        <p14:creationId xmlns:p14="http://schemas.microsoft.com/office/powerpoint/2010/main" val="1584959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5F0E6E33-316E-5C4C-8C64-03CFE585D792}"/>
              </a:ext>
            </a:extLst>
          </p:cNvPr>
          <p:cNvSpPr/>
          <p:nvPr/>
        </p:nvSpPr>
        <p:spPr>
          <a:xfrm>
            <a:off x="25400" y="938010"/>
            <a:ext cx="1740310" cy="2589918"/>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4045" b="1" dirty="0">
                <a:solidFill>
                  <a:srgbClr val="FFFFFF"/>
                </a:solidFill>
                <a:latin typeface="Arial"/>
                <a:ea typeface="Calibri"/>
                <a:cs typeface="Times New Roman"/>
              </a:rPr>
              <a:t>2.10</a:t>
            </a:r>
            <a:endParaRPr lang="en-SG" sz="1300" dirty="0">
              <a:solidFill>
                <a:prstClr val="white"/>
              </a:solidFill>
              <a:ea typeface="Calibri"/>
              <a:cs typeface="Times New Roman"/>
            </a:endParaRPr>
          </a:p>
        </p:txBody>
      </p:sp>
      <p:sp>
        <p:nvSpPr>
          <p:cNvPr id="5" name="Rounded Rectangle 4">
            <a:extLst>
              <a:ext uri="{FF2B5EF4-FFF2-40B4-BE49-F238E27FC236}">
                <a16:creationId xmlns:a16="http://schemas.microsoft.com/office/drawing/2014/main" id="{CB9A6863-978E-C245-BB6C-548241107590}"/>
              </a:ext>
            </a:extLst>
          </p:cNvPr>
          <p:cNvSpPr/>
          <p:nvPr/>
        </p:nvSpPr>
        <p:spPr>
          <a:xfrm>
            <a:off x="1765710" y="938012"/>
            <a:ext cx="5028218" cy="2589919"/>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defTabSz="1240239">
              <a:lnSpc>
                <a:spcPct val="107000"/>
              </a:lnSpc>
              <a:spcAft>
                <a:spcPts val="1088"/>
              </a:spcAft>
              <a:defRPr/>
            </a:pPr>
            <a:r>
              <a:rPr lang="en-IN" b="1" dirty="0">
                <a:solidFill>
                  <a:srgbClr val="000000"/>
                </a:solidFill>
                <a:cs typeface="Arial"/>
              </a:rPr>
              <a:t>On-site wet waste processing by non-bulk waste generators -</a:t>
            </a:r>
          </a:p>
          <a:p>
            <a:pPr defTabSz="1240239">
              <a:lnSpc>
                <a:spcPct val="107000"/>
              </a:lnSpc>
              <a:spcAft>
                <a:spcPts val="1088"/>
              </a:spcAft>
              <a:defRPr/>
            </a:pPr>
            <a:r>
              <a:rPr lang="en-US" dirty="0">
                <a:solidFill>
                  <a:srgbClr val="000000"/>
                </a:solidFill>
                <a:cs typeface="Arial"/>
              </a:rPr>
              <a:t>Percentage of waste generators (excluding BWGs, RWAs) shall have on-site wet waste processing facility (composting/bio-methanation).  This may include individual homes (not part of RWAs), commercial and other waste generators.</a:t>
            </a:r>
          </a:p>
        </p:txBody>
      </p:sp>
      <p:grpSp>
        <p:nvGrpSpPr>
          <p:cNvPr id="17" name="Group 16">
            <a:extLst>
              <a:ext uri="{FF2B5EF4-FFF2-40B4-BE49-F238E27FC236}">
                <a16:creationId xmlns:a16="http://schemas.microsoft.com/office/drawing/2014/main" id="{C1436813-8D39-469A-BFE1-3438FB33AE9B}"/>
              </a:ext>
            </a:extLst>
          </p:cNvPr>
          <p:cNvGrpSpPr/>
          <p:nvPr/>
        </p:nvGrpSpPr>
        <p:grpSpPr>
          <a:xfrm>
            <a:off x="1740310" y="3985393"/>
            <a:ext cx="5117690" cy="5057071"/>
            <a:chOff x="-3003296" y="6242884"/>
            <a:chExt cx="14878812" cy="2509517"/>
          </a:xfrm>
        </p:grpSpPr>
        <p:sp>
          <p:nvSpPr>
            <p:cNvPr id="6" name="object 4">
              <a:extLst>
                <a:ext uri="{FF2B5EF4-FFF2-40B4-BE49-F238E27FC236}">
                  <a16:creationId xmlns:a16="http://schemas.microsoft.com/office/drawing/2014/main" id="{463255CC-4E86-C544-A03B-F329040C461C}"/>
                </a:ext>
              </a:extLst>
            </p:cNvPr>
            <p:cNvSpPr/>
            <p:nvPr/>
          </p:nvSpPr>
          <p:spPr>
            <a:xfrm>
              <a:off x="-3003296" y="6242884"/>
              <a:ext cx="14878812" cy="2509517"/>
            </a:xfrm>
            <a:custGeom>
              <a:avLst/>
              <a:gdLst/>
              <a:ahLst/>
              <a:cxnLst/>
              <a:rect l="l" t="t" r="r" b="b"/>
              <a:pathLst>
                <a:path w="10300716" h="1737358">
                  <a:moveTo>
                    <a:pt x="10011156" y="0"/>
                  </a:moveTo>
                  <a:lnTo>
                    <a:pt x="289559" y="0"/>
                  </a:lnTo>
                  <a:lnTo>
                    <a:pt x="265815" y="960"/>
                  </a:lnTo>
                  <a:lnTo>
                    <a:pt x="219984" y="8416"/>
                  </a:lnTo>
                  <a:lnTo>
                    <a:pt x="176861" y="22758"/>
                  </a:lnTo>
                  <a:lnTo>
                    <a:pt x="137043" y="43389"/>
                  </a:lnTo>
                  <a:lnTo>
                    <a:pt x="101128" y="69711"/>
                  </a:lnTo>
                  <a:lnTo>
                    <a:pt x="69711" y="101128"/>
                  </a:lnTo>
                  <a:lnTo>
                    <a:pt x="43389" y="137043"/>
                  </a:lnTo>
                  <a:lnTo>
                    <a:pt x="22758" y="176861"/>
                  </a:lnTo>
                  <a:lnTo>
                    <a:pt x="8416" y="219984"/>
                  </a:lnTo>
                  <a:lnTo>
                    <a:pt x="960" y="265815"/>
                  </a:lnTo>
                  <a:lnTo>
                    <a:pt x="0" y="289560"/>
                  </a:lnTo>
                  <a:lnTo>
                    <a:pt x="0" y="1447787"/>
                  </a:lnTo>
                  <a:lnTo>
                    <a:pt x="3790" y="1494758"/>
                  </a:lnTo>
                  <a:lnTo>
                    <a:pt x="14764" y="1539316"/>
                  </a:lnTo>
                  <a:lnTo>
                    <a:pt x="32325" y="1580864"/>
                  </a:lnTo>
                  <a:lnTo>
                    <a:pt x="55875" y="1618806"/>
                  </a:lnTo>
                  <a:lnTo>
                    <a:pt x="84820" y="1652547"/>
                  </a:lnTo>
                  <a:lnTo>
                    <a:pt x="118561" y="1681489"/>
                  </a:lnTo>
                  <a:lnTo>
                    <a:pt x="156502" y="1705038"/>
                  </a:lnTo>
                  <a:lnTo>
                    <a:pt x="198046" y="1722596"/>
                  </a:lnTo>
                  <a:lnTo>
                    <a:pt x="242598" y="1733568"/>
                  </a:lnTo>
                  <a:lnTo>
                    <a:pt x="289559" y="1737358"/>
                  </a:lnTo>
                  <a:lnTo>
                    <a:pt x="10011156" y="1737358"/>
                  </a:lnTo>
                  <a:lnTo>
                    <a:pt x="10058117" y="1733568"/>
                  </a:lnTo>
                  <a:lnTo>
                    <a:pt x="10102669" y="1722596"/>
                  </a:lnTo>
                  <a:lnTo>
                    <a:pt x="10144213" y="1705038"/>
                  </a:lnTo>
                  <a:lnTo>
                    <a:pt x="10182154" y="1681489"/>
                  </a:lnTo>
                  <a:lnTo>
                    <a:pt x="10215895" y="1652547"/>
                  </a:lnTo>
                  <a:lnTo>
                    <a:pt x="10244840" y="1618806"/>
                  </a:lnTo>
                  <a:lnTo>
                    <a:pt x="10268390" y="1580864"/>
                  </a:lnTo>
                  <a:lnTo>
                    <a:pt x="10285951" y="1539316"/>
                  </a:lnTo>
                  <a:lnTo>
                    <a:pt x="10296925" y="1494758"/>
                  </a:lnTo>
                  <a:lnTo>
                    <a:pt x="10300716" y="1447787"/>
                  </a:lnTo>
                  <a:lnTo>
                    <a:pt x="10300716" y="289560"/>
                  </a:lnTo>
                  <a:lnTo>
                    <a:pt x="10296925" y="242598"/>
                  </a:lnTo>
                  <a:lnTo>
                    <a:pt x="10285951" y="198046"/>
                  </a:lnTo>
                  <a:lnTo>
                    <a:pt x="10268390" y="156502"/>
                  </a:lnTo>
                  <a:lnTo>
                    <a:pt x="10244840" y="118561"/>
                  </a:lnTo>
                  <a:lnTo>
                    <a:pt x="10215895" y="84820"/>
                  </a:lnTo>
                  <a:lnTo>
                    <a:pt x="10182154" y="55875"/>
                  </a:lnTo>
                  <a:lnTo>
                    <a:pt x="10144213" y="32325"/>
                  </a:lnTo>
                  <a:lnTo>
                    <a:pt x="10102669" y="14764"/>
                  </a:lnTo>
                  <a:lnTo>
                    <a:pt x="10058117" y="3790"/>
                  </a:lnTo>
                  <a:lnTo>
                    <a:pt x="10011156" y="0"/>
                  </a:lnTo>
                  <a:close/>
                </a:path>
              </a:pathLst>
            </a:custGeom>
            <a:solidFill>
              <a:srgbClr val="E1EFD9"/>
            </a:solidFill>
          </p:spPr>
          <p:txBody>
            <a:bodyPr wrap="square" lIns="0" tIns="0" rIns="0" bIns="0" rtlCol="0">
              <a:noAutofit/>
            </a:bodyPr>
            <a:lstStyle/>
            <a:p>
              <a:endParaRPr sz="2600"/>
            </a:p>
          </p:txBody>
        </p:sp>
        <p:grpSp>
          <p:nvGrpSpPr>
            <p:cNvPr id="2" name="Group 1">
              <a:extLst>
                <a:ext uri="{FF2B5EF4-FFF2-40B4-BE49-F238E27FC236}">
                  <a16:creationId xmlns:a16="http://schemas.microsoft.com/office/drawing/2014/main" id="{3F85A2BF-1209-4BC9-B527-E8F3A1D510DC}"/>
                </a:ext>
              </a:extLst>
            </p:cNvPr>
            <p:cNvGrpSpPr/>
            <p:nvPr/>
          </p:nvGrpSpPr>
          <p:grpSpPr>
            <a:xfrm>
              <a:off x="-3003296" y="6242884"/>
              <a:ext cx="14878812" cy="2509517"/>
              <a:chOff x="-3003296" y="6242884"/>
              <a:chExt cx="14878812" cy="2509517"/>
            </a:xfrm>
          </p:grpSpPr>
          <p:sp>
            <p:nvSpPr>
              <p:cNvPr id="7" name="object 5">
                <a:extLst>
                  <a:ext uri="{FF2B5EF4-FFF2-40B4-BE49-F238E27FC236}">
                    <a16:creationId xmlns:a16="http://schemas.microsoft.com/office/drawing/2014/main" id="{16B798E0-463A-EA47-A496-A74903A97C68}"/>
                  </a:ext>
                </a:extLst>
              </p:cNvPr>
              <p:cNvSpPr/>
              <p:nvPr/>
            </p:nvSpPr>
            <p:spPr>
              <a:xfrm>
                <a:off x="-3003296" y="6242884"/>
                <a:ext cx="14878812" cy="2509517"/>
              </a:xfrm>
              <a:custGeom>
                <a:avLst/>
                <a:gdLst/>
                <a:ahLst/>
                <a:cxnLst/>
                <a:rect l="l" t="t" r="r" b="b"/>
                <a:pathLst>
                  <a:path w="10300716" h="1737358">
                    <a:moveTo>
                      <a:pt x="0" y="289560"/>
                    </a:moveTo>
                    <a:lnTo>
                      <a:pt x="3790" y="242598"/>
                    </a:lnTo>
                    <a:lnTo>
                      <a:pt x="14764" y="198046"/>
                    </a:lnTo>
                    <a:lnTo>
                      <a:pt x="32325" y="156502"/>
                    </a:lnTo>
                    <a:lnTo>
                      <a:pt x="55875" y="118561"/>
                    </a:lnTo>
                    <a:lnTo>
                      <a:pt x="84820" y="84820"/>
                    </a:lnTo>
                    <a:lnTo>
                      <a:pt x="118561" y="55875"/>
                    </a:lnTo>
                    <a:lnTo>
                      <a:pt x="156502" y="32325"/>
                    </a:lnTo>
                    <a:lnTo>
                      <a:pt x="198046" y="14764"/>
                    </a:lnTo>
                    <a:lnTo>
                      <a:pt x="242598" y="3790"/>
                    </a:lnTo>
                    <a:lnTo>
                      <a:pt x="289559" y="0"/>
                    </a:lnTo>
                    <a:lnTo>
                      <a:pt x="10011156" y="0"/>
                    </a:lnTo>
                    <a:lnTo>
                      <a:pt x="10058117" y="3790"/>
                    </a:lnTo>
                    <a:lnTo>
                      <a:pt x="10102669" y="14764"/>
                    </a:lnTo>
                    <a:lnTo>
                      <a:pt x="10144213" y="32325"/>
                    </a:lnTo>
                    <a:lnTo>
                      <a:pt x="10182154" y="55875"/>
                    </a:lnTo>
                    <a:lnTo>
                      <a:pt x="10215895" y="84820"/>
                    </a:lnTo>
                    <a:lnTo>
                      <a:pt x="10244840" y="118561"/>
                    </a:lnTo>
                    <a:lnTo>
                      <a:pt x="10268390" y="156502"/>
                    </a:lnTo>
                    <a:lnTo>
                      <a:pt x="10285951" y="198046"/>
                    </a:lnTo>
                    <a:lnTo>
                      <a:pt x="10296925" y="242598"/>
                    </a:lnTo>
                    <a:lnTo>
                      <a:pt x="10300716" y="289560"/>
                    </a:lnTo>
                    <a:lnTo>
                      <a:pt x="10300716" y="1447787"/>
                    </a:lnTo>
                    <a:lnTo>
                      <a:pt x="10296925" y="1494758"/>
                    </a:lnTo>
                    <a:lnTo>
                      <a:pt x="10285951" y="1539316"/>
                    </a:lnTo>
                    <a:lnTo>
                      <a:pt x="10268390" y="1580864"/>
                    </a:lnTo>
                    <a:lnTo>
                      <a:pt x="10244840" y="1618806"/>
                    </a:lnTo>
                    <a:lnTo>
                      <a:pt x="10215895" y="1652547"/>
                    </a:lnTo>
                    <a:lnTo>
                      <a:pt x="10182154" y="1681489"/>
                    </a:lnTo>
                    <a:lnTo>
                      <a:pt x="10144213" y="1705038"/>
                    </a:lnTo>
                    <a:lnTo>
                      <a:pt x="10102669" y="1722596"/>
                    </a:lnTo>
                    <a:lnTo>
                      <a:pt x="10058117" y="1733568"/>
                    </a:lnTo>
                    <a:lnTo>
                      <a:pt x="10011156" y="1737358"/>
                    </a:lnTo>
                    <a:lnTo>
                      <a:pt x="289559" y="1737358"/>
                    </a:lnTo>
                    <a:lnTo>
                      <a:pt x="242598" y="1733568"/>
                    </a:lnTo>
                    <a:lnTo>
                      <a:pt x="198046" y="1722596"/>
                    </a:lnTo>
                    <a:lnTo>
                      <a:pt x="156502" y="1705038"/>
                    </a:lnTo>
                    <a:lnTo>
                      <a:pt x="118561" y="1681489"/>
                    </a:lnTo>
                    <a:lnTo>
                      <a:pt x="84820" y="1652547"/>
                    </a:lnTo>
                    <a:lnTo>
                      <a:pt x="55875" y="1618806"/>
                    </a:lnTo>
                    <a:lnTo>
                      <a:pt x="32325" y="1580864"/>
                    </a:lnTo>
                    <a:lnTo>
                      <a:pt x="14764" y="1539316"/>
                    </a:lnTo>
                    <a:lnTo>
                      <a:pt x="3790" y="1494758"/>
                    </a:lnTo>
                    <a:lnTo>
                      <a:pt x="0" y="1447787"/>
                    </a:lnTo>
                    <a:lnTo>
                      <a:pt x="0" y="289560"/>
                    </a:lnTo>
                    <a:close/>
                  </a:path>
                </a:pathLst>
              </a:custGeom>
              <a:ln w="12191">
                <a:solidFill>
                  <a:srgbClr val="41709C"/>
                </a:solidFill>
              </a:ln>
            </p:spPr>
            <p:txBody>
              <a:bodyPr wrap="square" lIns="0" tIns="0" rIns="0" bIns="0" rtlCol="0">
                <a:noAutofit/>
              </a:bodyPr>
              <a:lstStyle/>
              <a:p>
                <a:endParaRPr sz="2600"/>
              </a:p>
            </p:txBody>
          </p:sp>
          <p:sp>
            <p:nvSpPr>
              <p:cNvPr id="8" name="object 6">
                <a:extLst>
                  <a:ext uri="{FF2B5EF4-FFF2-40B4-BE49-F238E27FC236}">
                    <a16:creationId xmlns:a16="http://schemas.microsoft.com/office/drawing/2014/main" id="{82EA93DA-725F-FA41-A221-EDBD47713670}"/>
                  </a:ext>
                </a:extLst>
              </p:cNvPr>
              <p:cNvSpPr txBox="1"/>
              <p:nvPr/>
            </p:nvSpPr>
            <p:spPr>
              <a:xfrm>
                <a:off x="-2507445" y="6393514"/>
                <a:ext cx="14382961" cy="2081865"/>
              </a:xfrm>
              <a:prstGeom prst="rect">
                <a:avLst/>
              </a:prstGeom>
            </p:spPr>
            <p:txBody>
              <a:bodyPr vert="horz" wrap="square" lIns="0" tIns="0" rIns="0" bIns="0" rtlCol="0">
                <a:noAutofit/>
              </a:bodyPr>
              <a:lstStyle/>
              <a:p>
                <a:pPr marL="513651" marR="18345" indent="-495307">
                  <a:buFont typeface="Calibri"/>
                  <a:buAutoNum type="arabicPeriod"/>
                  <a:tabLst>
                    <a:tab pos="512734" algn="l"/>
                  </a:tabLst>
                </a:pPr>
                <a:r>
                  <a:rPr sz="2000" spc="-7" dirty="0">
                    <a:latin typeface="Calibri"/>
                    <a:cs typeface="Calibri"/>
                  </a:rPr>
                  <a:t>O</a:t>
                </a:r>
                <a:r>
                  <a:rPr sz="2000" dirty="0">
                    <a:latin typeface="Calibri"/>
                    <a:cs typeface="Calibri"/>
                  </a:rPr>
                  <a:t>n-fie</a:t>
                </a:r>
                <a:r>
                  <a:rPr sz="2000" spc="-7" dirty="0">
                    <a:latin typeface="Calibri"/>
                    <a:cs typeface="Calibri"/>
                  </a:rPr>
                  <a:t>l</a:t>
                </a:r>
                <a:r>
                  <a:rPr sz="2000" dirty="0">
                    <a:latin typeface="Calibri"/>
                    <a:cs typeface="Calibri"/>
                  </a:rPr>
                  <a:t>d</a:t>
                </a:r>
                <a:r>
                  <a:rPr sz="2000" spc="15" dirty="0">
                    <a:latin typeface="Calibri"/>
                    <a:cs typeface="Calibri"/>
                  </a:rPr>
                  <a:t> </a:t>
                </a:r>
                <a:r>
                  <a:rPr sz="2000" dirty="0">
                    <a:latin typeface="Calibri"/>
                    <a:cs typeface="Calibri"/>
                  </a:rPr>
                  <a:t>as</a:t>
                </a:r>
                <a:r>
                  <a:rPr sz="2000" spc="-15" dirty="0">
                    <a:latin typeface="Calibri"/>
                    <a:cs typeface="Calibri"/>
                  </a:rPr>
                  <a:t>s</a:t>
                </a:r>
                <a:r>
                  <a:rPr sz="2000" spc="-7" dirty="0">
                    <a:latin typeface="Calibri"/>
                    <a:cs typeface="Calibri"/>
                  </a:rPr>
                  <a:t>e</a:t>
                </a:r>
                <a:r>
                  <a:rPr sz="2000" dirty="0">
                    <a:latin typeface="Calibri"/>
                    <a:cs typeface="Calibri"/>
                  </a:rPr>
                  <a:t>s</a:t>
                </a:r>
                <a:r>
                  <a:rPr sz="2000" spc="7" dirty="0">
                    <a:latin typeface="Calibri"/>
                    <a:cs typeface="Calibri"/>
                  </a:rPr>
                  <a:t>s</a:t>
                </a:r>
                <a:r>
                  <a:rPr sz="2000" spc="-15" dirty="0">
                    <a:latin typeface="Calibri"/>
                    <a:cs typeface="Calibri"/>
                  </a:rPr>
                  <a:t>or</a:t>
                </a:r>
                <a:r>
                  <a:rPr sz="2000" spc="-43" dirty="0">
                    <a:latin typeface="Calibri"/>
                    <a:cs typeface="Calibri"/>
                  </a:rPr>
                  <a:t> </a:t>
                </a:r>
                <a:r>
                  <a:rPr sz="2000" dirty="0">
                    <a:latin typeface="Calibri"/>
                    <a:cs typeface="Calibri"/>
                  </a:rPr>
                  <a:t>w</a:t>
                </a:r>
                <a:r>
                  <a:rPr sz="2000" spc="-15" dirty="0">
                    <a:latin typeface="Calibri"/>
                    <a:cs typeface="Calibri"/>
                  </a:rPr>
                  <a:t>i</a:t>
                </a:r>
                <a:r>
                  <a:rPr sz="2000" spc="-7" dirty="0">
                    <a:latin typeface="Calibri"/>
                    <a:cs typeface="Calibri"/>
                  </a:rPr>
                  <a:t>l</a:t>
                </a:r>
                <a:r>
                  <a:rPr sz="2000" dirty="0">
                    <a:latin typeface="Calibri"/>
                    <a:cs typeface="Calibri"/>
                  </a:rPr>
                  <a:t>l</a:t>
                </a:r>
                <a:r>
                  <a:rPr sz="2000" spc="22" dirty="0">
                    <a:latin typeface="Calibri"/>
                    <a:cs typeface="Calibri"/>
                  </a:rPr>
                  <a:t> </a:t>
                </a:r>
                <a:r>
                  <a:rPr sz="2000" spc="-72" dirty="0">
                    <a:latin typeface="Calibri"/>
                    <a:cs typeface="Calibri"/>
                  </a:rPr>
                  <a:t>r</a:t>
                </a:r>
                <a:r>
                  <a:rPr sz="2000" dirty="0">
                    <a:latin typeface="Calibri"/>
                    <a:cs typeface="Calibri"/>
                  </a:rPr>
                  <a:t>andomly v</a:t>
                </a:r>
                <a:r>
                  <a:rPr sz="2000" spc="-15" dirty="0">
                    <a:latin typeface="Calibri"/>
                    <a:cs typeface="Calibri"/>
                  </a:rPr>
                  <a:t>i</a:t>
                </a:r>
                <a:r>
                  <a:rPr sz="2000" dirty="0">
                    <a:latin typeface="Calibri"/>
                    <a:cs typeface="Calibri"/>
                  </a:rPr>
                  <a:t>sit</a:t>
                </a:r>
                <a:r>
                  <a:rPr sz="2000" spc="7" dirty="0">
                    <a:latin typeface="Calibri"/>
                    <a:cs typeface="Calibri"/>
                  </a:rPr>
                  <a:t> </a:t>
                </a:r>
                <a:r>
                  <a:rPr sz="2000" spc="-15" dirty="0">
                    <a:latin typeface="Calibri"/>
                    <a:cs typeface="Calibri"/>
                  </a:rPr>
                  <a:t>the house</a:t>
                </a:r>
                <a:r>
                  <a:rPr sz="2000" spc="-7" dirty="0">
                    <a:latin typeface="Calibri"/>
                    <a:cs typeface="Calibri"/>
                  </a:rPr>
                  <a:t>h</a:t>
                </a:r>
                <a:r>
                  <a:rPr sz="2000" dirty="0">
                    <a:latin typeface="Calibri"/>
                    <a:cs typeface="Calibri"/>
                  </a:rPr>
                  <a:t>o</a:t>
                </a:r>
                <a:r>
                  <a:rPr sz="2000" spc="-15" dirty="0">
                    <a:latin typeface="Calibri"/>
                    <a:cs typeface="Calibri"/>
                  </a:rPr>
                  <a:t>l</a:t>
                </a:r>
                <a:r>
                  <a:rPr sz="2000" dirty="0">
                    <a:latin typeface="Calibri"/>
                    <a:cs typeface="Calibri"/>
                  </a:rPr>
                  <a:t>ds</a:t>
                </a:r>
                <a:r>
                  <a:rPr sz="2000" spc="-15" dirty="0">
                    <a:latin typeface="Calibri"/>
                    <a:cs typeface="Calibri"/>
                  </a:rPr>
                  <a:t>/</a:t>
                </a:r>
                <a:r>
                  <a:rPr sz="2000" spc="-29" dirty="0">
                    <a:latin typeface="Calibri"/>
                    <a:cs typeface="Calibri"/>
                  </a:rPr>
                  <a:t>v</a:t>
                </a:r>
                <a:r>
                  <a:rPr sz="2000" spc="-15" dirty="0">
                    <a:latin typeface="Calibri"/>
                    <a:cs typeface="Calibri"/>
                  </a:rPr>
                  <a:t>e</a:t>
                </a:r>
                <a:r>
                  <a:rPr sz="2000" spc="-7" dirty="0">
                    <a:latin typeface="Calibri"/>
                    <a:cs typeface="Calibri"/>
                  </a:rPr>
                  <a:t>n</a:t>
                </a:r>
                <a:r>
                  <a:rPr sz="2000" dirty="0">
                    <a:latin typeface="Calibri"/>
                    <a:cs typeface="Calibri"/>
                  </a:rPr>
                  <a:t>do</a:t>
                </a:r>
                <a:r>
                  <a:rPr sz="2000" spc="-58" dirty="0">
                    <a:latin typeface="Calibri"/>
                    <a:cs typeface="Calibri"/>
                  </a:rPr>
                  <a:t>r</a:t>
                </a:r>
                <a:r>
                  <a:rPr sz="2000" dirty="0">
                    <a:latin typeface="Calibri"/>
                    <a:cs typeface="Calibri"/>
                  </a:rPr>
                  <a:t>s </a:t>
                </a:r>
                <a:r>
                  <a:rPr sz="2000" spc="-7" dirty="0">
                    <a:latin typeface="Calibri"/>
                    <a:cs typeface="Calibri"/>
                  </a:rPr>
                  <a:t>i</a:t>
                </a:r>
                <a:r>
                  <a:rPr sz="2000" dirty="0">
                    <a:latin typeface="Calibri"/>
                    <a:cs typeface="Calibri"/>
                  </a:rPr>
                  <a:t>n</a:t>
                </a:r>
                <a:r>
                  <a:rPr sz="2000" spc="15" dirty="0">
                    <a:latin typeface="Calibri"/>
                    <a:cs typeface="Calibri"/>
                  </a:rPr>
                  <a:t> </a:t>
                </a:r>
                <a:r>
                  <a:rPr sz="2000" spc="-65" dirty="0">
                    <a:latin typeface="Calibri"/>
                    <a:cs typeface="Calibri"/>
                  </a:rPr>
                  <a:t>w</a:t>
                </a:r>
                <a:r>
                  <a:rPr sz="2000" spc="-15" dirty="0">
                    <a:latin typeface="Calibri"/>
                    <a:cs typeface="Calibri"/>
                  </a:rPr>
                  <a:t>a</a:t>
                </a:r>
                <a:r>
                  <a:rPr sz="2000" spc="-58" dirty="0">
                    <a:latin typeface="Calibri"/>
                    <a:cs typeface="Calibri"/>
                  </a:rPr>
                  <a:t>r</a:t>
                </a:r>
                <a:r>
                  <a:rPr sz="2000" dirty="0">
                    <a:latin typeface="Calibri"/>
                    <a:cs typeface="Calibri"/>
                  </a:rPr>
                  <a:t>ds</a:t>
                </a:r>
                <a:r>
                  <a:rPr sz="2000" spc="22" dirty="0">
                    <a:latin typeface="Calibri"/>
                    <a:cs typeface="Calibri"/>
                  </a:rPr>
                  <a:t> </a:t>
                </a:r>
                <a:r>
                  <a:rPr sz="2000" spc="-29" dirty="0">
                    <a:latin typeface="Calibri"/>
                    <a:cs typeface="Calibri"/>
                  </a:rPr>
                  <a:t>c</a:t>
                </a:r>
                <a:r>
                  <a:rPr sz="2000" spc="-7" dirty="0">
                    <a:latin typeface="Calibri"/>
                    <a:cs typeface="Calibri"/>
                  </a:rPr>
                  <a:t>l</a:t>
                </a:r>
                <a:r>
                  <a:rPr sz="2000" dirty="0">
                    <a:latin typeface="Calibri"/>
                    <a:cs typeface="Calibri"/>
                  </a:rPr>
                  <a:t>aimed</a:t>
                </a:r>
                <a:r>
                  <a:rPr sz="2000" spc="22" dirty="0">
                    <a:latin typeface="Calibri"/>
                    <a:cs typeface="Calibri"/>
                  </a:rPr>
                  <a:t> </a:t>
                </a:r>
                <a:r>
                  <a:rPr sz="2000" dirty="0">
                    <a:latin typeface="Calibri"/>
                    <a:cs typeface="Calibri"/>
                  </a:rPr>
                  <a:t>un</a:t>
                </a:r>
                <a:r>
                  <a:rPr sz="2000" spc="-15" dirty="0">
                    <a:latin typeface="Calibri"/>
                    <a:cs typeface="Calibri"/>
                  </a:rPr>
                  <a:t>d</a:t>
                </a:r>
                <a:r>
                  <a:rPr sz="2000" spc="-7" dirty="0">
                    <a:latin typeface="Calibri"/>
                    <a:cs typeface="Calibri"/>
                  </a:rPr>
                  <a:t>e</a:t>
                </a:r>
                <a:r>
                  <a:rPr sz="2000" spc="-15" dirty="0">
                    <a:latin typeface="Calibri"/>
                    <a:cs typeface="Calibri"/>
                  </a:rPr>
                  <a:t>r</a:t>
                </a:r>
                <a:r>
                  <a:rPr sz="2000" spc="7" dirty="0">
                    <a:latin typeface="Calibri"/>
                    <a:cs typeface="Calibri"/>
                  </a:rPr>
                  <a:t> </a:t>
                </a:r>
                <a:r>
                  <a:rPr sz="2000" dirty="0">
                    <a:latin typeface="Calibri"/>
                    <a:cs typeface="Calibri"/>
                  </a:rPr>
                  <a:t>o</a:t>
                </a:r>
                <a:r>
                  <a:rPr sz="2000" spc="58" dirty="0">
                    <a:latin typeface="Calibri"/>
                    <a:cs typeface="Calibri"/>
                  </a:rPr>
                  <a:t>n</a:t>
                </a:r>
                <a:r>
                  <a:rPr sz="2000" dirty="0">
                    <a:latin typeface="Calibri"/>
                    <a:cs typeface="Calibri"/>
                  </a:rPr>
                  <a:t>-si</a:t>
                </a:r>
                <a:r>
                  <a:rPr sz="2000" spc="-43" dirty="0">
                    <a:latin typeface="Calibri"/>
                    <a:cs typeface="Calibri"/>
                  </a:rPr>
                  <a:t>t</a:t>
                </a:r>
                <a:r>
                  <a:rPr sz="2000" spc="-15" dirty="0">
                    <a:latin typeface="Calibri"/>
                    <a:cs typeface="Calibri"/>
                  </a:rPr>
                  <a:t>e</a:t>
                </a:r>
                <a:r>
                  <a:rPr sz="2000" spc="22" dirty="0">
                    <a:latin typeface="Calibri"/>
                    <a:cs typeface="Calibri"/>
                  </a:rPr>
                  <a:t> </a:t>
                </a:r>
                <a:r>
                  <a:rPr sz="2000" dirty="0">
                    <a:latin typeface="Calibri"/>
                    <a:cs typeface="Calibri"/>
                  </a:rPr>
                  <a:t>p</a:t>
                </a:r>
                <a:r>
                  <a:rPr sz="2000" spc="-43" dirty="0">
                    <a:latin typeface="Calibri"/>
                    <a:cs typeface="Calibri"/>
                  </a:rPr>
                  <a:t>r</a:t>
                </a:r>
                <a:r>
                  <a:rPr sz="2000" dirty="0">
                    <a:latin typeface="Calibri"/>
                    <a:cs typeface="Calibri"/>
                  </a:rPr>
                  <a:t>o</a:t>
                </a:r>
                <a:r>
                  <a:rPr sz="2000" spc="-15" dirty="0">
                    <a:latin typeface="Calibri"/>
                    <a:cs typeface="Calibri"/>
                  </a:rPr>
                  <a:t>ce</a:t>
                </a:r>
                <a:r>
                  <a:rPr sz="2000" spc="-7" dirty="0">
                    <a:latin typeface="Calibri"/>
                    <a:cs typeface="Calibri"/>
                  </a:rPr>
                  <a:t>s</a:t>
                </a:r>
                <a:r>
                  <a:rPr sz="2000" dirty="0">
                    <a:latin typeface="Calibri"/>
                    <a:cs typeface="Calibri"/>
                  </a:rPr>
                  <a:t>sing of </a:t>
                </a:r>
                <a:r>
                  <a:rPr sz="2000" spc="-43" dirty="0">
                    <a:latin typeface="Calibri"/>
                    <a:cs typeface="Calibri"/>
                  </a:rPr>
                  <a:t>w</a:t>
                </a:r>
                <a:r>
                  <a:rPr sz="2000" spc="-22" dirty="0">
                    <a:latin typeface="Calibri"/>
                    <a:cs typeface="Calibri"/>
                  </a:rPr>
                  <a:t>e</a:t>
                </a:r>
                <a:r>
                  <a:rPr sz="2000" spc="-15" dirty="0">
                    <a:latin typeface="Calibri"/>
                    <a:cs typeface="Calibri"/>
                  </a:rPr>
                  <a:t>t</a:t>
                </a:r>
                <a:r>
                  <a:rPr sz="2000" spc="15" dirty="0">
                    <a:latin typeface="Calibri"/>
                    <a:cs typeface="Calibri"/>
                  </a:rPr>
                  <a:t> </a:t>
                </a:r>
                <a:r>
                  <a:rPr sz="2000" spc="-58" dirty="0">
                    <a:latin typeface="Calibri"/>
                    <a:cs typeface="Calibri"/>
                  </a:rPr>
                  <a:t>w</a:t>
                </a:r>
                <a:r>
                  <a:rPr sz="2000" dirty="0">
                    <a:latin typeface="Calibri"/>
                    <a:cs typeface="Calibri"/>
                  </a:rPr>
                  <a:t>a</a:t>
                </a:r>
                <a:r>
                  <a:rPr sz="2000" spc="-22" dirty="0">
                    <a:latin typeface="Calibri"/>
                    <a:cs typeface="Calibri"/>
                  </a:rPr>
                  <a:t>s</a:t>
                </a:r>
                <a:r>
                  <a:rPr sz="2000" spc="-58" dirty="0">
                    <a:latin typeface="Calibri"/>
                    <a:cs typeface="Calibri"/>
                  </a:rPr>
                  <a:t>t</a:t>
                </a:r>
                <a:r>
                  <a:rPr sz="2000" spc="-15" dirty="0">
                    <a:latin typeface="Calibri"/>
                    <a:cs typeface="Calibri"/>
                  </a:rPr>
                  <a:t>e – sample </a:t>
                </a:r>
                <a:r>
                  <a:rPr sz="2000" spc="7" dirty="0">
                    <a:latin typeface="Calibri"/>
                    <a:cs typeface="Calibri"/>
                  </a:rPr>
                  <a:t>s</a:t>
                </a:r>
                <a:r>
                  <a:rPr sz="2000" spc="-7" dirty="0">
                    <a:latin typeface="Calibri"/>
                    <a:cs typeface="Calibri"/>
                  </a:rPr>
                  <a:t>i</a:t>
                </a:r>
                <a:r>
                  <a:rPr sz="2000" spc="-58" dirty="0">
                    <a:latin typeface="Calibri"/>
                    <a:cs typeface="Calibri"/>
                  </a:rPr>
                  <a:t>z</a:t>
                </a:r>
                <a:r>
                  <a:rPr sz="2000" spc="-15" dirty="0">
                    <a:latin typeface="Calibri"/>
                    <a:cs typeface="Calibri"/>
                  </a:rPr>
                  <a:t>e wil</a:t>
                </a:r>
                <a:r>
                  <a:rPr sz="2000" dirty="0">
                    <a:latin typeface="Calibri"/>
                    <a:cs typeface="Calibri"/>
                  </a:rPr>
                  <a:t>l</a:t>
                </a:r>
                <a:r>
                  <a:rPr sz="2000" spc="22" dirty="0">
                    <a:latin typeface="Calibri"/>
                    <a:cs typeface="Calibri"/>
                  </a:rPr>
                  <a:t> </a:t>
                </a:r>
                <a:r>
                  <a:rPr sz="2000" spc="-50" dirty="0">
                    <a:latin typeface="Calibri"/>
                    <a:cs typeface="Calibri"/>
                  </a:rPr>
                  <a:t>f</a:t>
                </a:r>
                <a:r>
                  <a:rPr sz="2000" dirty="0">
                    <a:latin typeface="Calibri"/>
                    <a:cs typeface="Calibri"/>
                  </a:rPr>
                  <a:t>o</a:t>
                </a:r>
                <a:r>
                  <a:rPr sz="2000" spc="-15" dirty="0">
                    <a:latin typeface="Calibri"/>
                    <a:cs typeface="Calibri"/>
                  </a:rPr>
                  <a:t>l</a:t>
                </a:r>
                <a:r>
                  <a:rPr sz="2000" spc="-7" dirty="0">
                    <a:latin typeface="Calibri"/>
                    <a:cs typeface="Calibri"/>
                  </a:rPr>
                  <a:t>l</a:t>
                </a:r>
                <a:r>
                  <a:rPr sz="2000" spc="-22" dirty="0">
                    <a:latin typeface="Calibri"/>
                    <a:cs typeface="Calibri"/>
                  </a:rPr>
                  <a:t>ow</a:t>
                </a:r>
                <a:r>
                  <a:rPr sz="2000" spc="29" dirty="0">
                    <a:latin typeface="Calibri"/>
                    <a:cs typeface="Calibri"/>
                  </a:rPr>
                  <a:t> </a:t>
                </a:r>
                <a:r>
                  <a:rPr sz="2000" dirty="0">
                    <a:latin typeface="Calibri"/>
                    <a:cs typeface="Calibri"/>
                  </a:rPr>
                  <a:t>a</a:t>
                </a:r>
                <a:r>
                  <a:rPr lang="en-IN" sz="2000" dirty="0">
                    <a:latin typeface="Calibri"/>
                    <a:cs typeface="Calibri"/>
                  </a:rPr>
                  <a:t>s</a:t>
                </a:r>
                <a:r>
                  <a:rPr lang="en-IN" sz="2000" spc="-15" dirty="0">
                    <a:latin typeface="Calibri"/>
                    <a:cs typeface="Calibri"/>
                  </a:rPr>
                  <a:t> p</a:t>
                </a:r>
                <a:r>
                  <a:rPr lang="en-IN" sz="2000" spc="-7" dirty="0">
                    <a:latin typeface="Calibri"/>
                    <a:cs typeface="Calibri"/>
                  </a:rPr>
                  <a:t>e</a:t>
                </a:r>
                <a:r>
                  <a:rPr lang="en-IN" sz="2000" spc="-15" dirty="0">
                    <a:latin typeface="Calibri"/>
                    <a:cs typeface="Calibri"/>
                  </a:rPr>
                  <a:t>r</a:t>
                </a:r>
                <a:r>
                  <a:rPr lang="en-IN" sz="2000" spc="7" dirty="0">
                    <a:latin typeface="Calibri"/>
                    <a:cs typeface="Calibri"/>
                  </a:rPr>
                  <a:t> </a:t>
                </a:r>
                <a:r>
                  <a:rPr lang="en-IN" sz="2000" spc="-15" dirty="0">
                    <a:latin typeface="Calibri"/>
                    <a:cs typeface="Calibri"/>
                  </a:rPr>
                  <a:t>the</a:t>
                </a:r>
                <a:r>
                  <a:rPr lang="en-IN" sz="2000" spc="15" dirty="0">
                    <a:latin typeface="Calibri"/>
                    <a:cs typeface="Calibri"/>
                  </a:rPr>
                  <a:t> </a:t>
                </a:r>
                <a:r>
                  <a:rPr lang="en-IN" sz="2000" dirty="0">
                    <a:latin typeface="Calibri"/>
                    <a:cs typeface="Calibri"/>
                  </a:rPr>
                  <a:t>popu</a:t>
                </a:r>
                <a:r>
                  <a:rPr lang="en-IN" sz="2000" spc="-7" dirty="0">
                    <a:latin typeface="Calibri"/>
                    <a:cs typeface="Calibri"/>
                  </a:rPr>
                  <a:t>l</a:t>
                </a:r>
                <a:r>
                  <a:rPr lang="en-IN" sz="2000" spc="-22" dirty="0">
                    <a:latin typeface="Calibri"/>
                    <a:cs typeface="Calibri"/>
                  </a:rPr>
                  <a:t>a</a:t>
                </a:r>
                <a:r>
                  <a:rPr lang="en-IN" sz="2000" dirty="0">
                    <a:latin typeface="Calibri"/>
                    <a:cs typeface="Calibri"/>
                  </a:rPr>
                  <a:t>t</a:t>
                </a:r>
                <a:r>
                  <a:rPr lang="en-IN" sz="2000" spc="-15" dirty="0">
                    <a:latin typeface="Calibri"/>
                    <a:cs typeface="Calibri"/>
                  </a:rPr>
                  <a:t>i</a:t>
                </a:r>
                <a:r>
                  <a:rPr lang="en-IN" sz="2000" dirty="0">
                    <a:latin typeface="Calibri"/>
                    <a:cs typeface="Calibri"/>
                  </a:rPr>
                  <a:t>on (Wrong address will taken as sample failed).</a:t>
                </a:r>
                <a:endParaRPr sz="2000" dirty="0">
                  <a:latin typeface="Calibri"/>
                  <a:cs typeface="Calibri"/>
                </a:endParaRPr>
              </a:p>
              <a:p>
                <a:pPr marL="513651" indent="-495307">
                  <a:buFont typeface="Calibri"/>
                  <a:buAutoNum type="arabicPeriod"/>
                  <a:tabLst>
                    <a:tab pos="512734" algn="l"/>
                  </a:tabLst>
                </a:pPr>
                <a:r>
                  <a:rPr sz="2000" dirty="0">
                    <a:latin typeface="Calibri"/>
                    <a:cs typeface="Calibri"/>
                  </a:rPr>
                  <a:t>Que</a:t>
                </a:r>
                <a:r>
                  <a:rPr sz="2000" spc="-22" dirty="0">
                    <a:latin typeface="Calibri"/>
                    <a:cs typeface="Calibri"/>
                  </a:rPr>
                  <a:t>s</a:t>
                </a:r>
                <a:r>
                  <a:rPr sz="2000" dirty="0">
                    <a:latin typeface="Calibri"/>
                    <a:cs typeface="Calibri"/>
                  </a:rPr>
                  <a:t>t</a:t>
                </a:r>
                <a:r>
                  <a:rPr sz="2000" spc="-15" dirty="0">
                    <a:latin typeface="Calibri"/>
                    <a:cs typeface="Calibri"/>
                  </a:rPr>
                  <a:t>i</a:t>
                </a:r>
                <a:r>
                  <a:rPr sz="2000" dirty="0">
                    <a:latin typeface="Calibri"/>
                    <a:cs typeface="Calibri"/>
                  </a:rPr>
                  <a:t>on</a:t>
                </a:r>
                <a:r>
                  <a:rPr sz="2000" spc="22" dirty="0">
                    <a:latin typeface="Calibri"/>
                    <a:cs typeface="Calibri"/>
                  </a:rPr>
                  <a:t> </a:t>
                </a:r>
                <a:r>
                  <a:rPr sz="2000" dirty="0">
                    <a:latin typeface="Calibri"/>
                    <a:cs typeface="Calibri"/>
                  </a:rPr>
                  <a:t>w</a:t>
                </a:r>
                <a:r>
                  <a:rPr sz="2000" spc="-15" dirty="0">
                    <a:latin typeface="Calibri"/>
                    <a:cs typeface="Calibri"/>
                  </a:rPr>
                  <a:t>il</a:t>
                </a:r>
                <a:r>
                  <a:rPr sz="2000" dirty="0">
                    <a:latin typeface="Calibri"/>
                    <a:cs typeface="Calibri"/>
                  </a:rPr>
                  <a:t>l</a:t>
                </a:r>
                <a:r>
                  <a:rPr sz="2000" spc="22" dirty="0">
                    <a:latin typeface="Calibri"/>
                    <a:cs typeface="Calibri"/>
                  </a:rPr>
                  <a:t> </a:t>
                </a:r>
                <a:r>
                  <a:rPr sz="2000" dirty="0">
                    <a:latin typeface="Calibri"/>
                    <a:cs typeface="Calibri"/>
                  </a:rPr>
                  <a:t>be</a:t>
                </a:r>
                <a:r>
                  <a:rPr sz="2000" spc="7" dirty="0">
                    <a:latin typeface="Calibri"/>
                    <a:cs typeface="Calibri"/>
                  </a:rPr>
                  <a:t> </a:t>
                </a:r>
                <a:r>
                  <a:rPr sz="2000" dirty="0">
                    <a:latin typeface="Calibri"/>
                    <a:cs typeface="Calibri"/>
                  </a:rPr>
                  <a:t>a</a:t>
                </a:r>
                <a:r>
                  <a:rPr sz="2000" spc="7" dirty="0">
                    <a:latin typeface="Calibri"/>
                    <a:cs typeface="Calibri"/>
                  </a:rPr>
                  <a:t>s</a:t>
                </a:r>
                <a:r>
                  <a:rPr sz="2000" spc="-94" dirty="0">
                    <a:latin typeface="Calibri"/>
                    <a:cs typeface="Calibri"/>
                  </a:rPr>
                  <a:t>k</a:t>
                </a:r>
                <a:r>
                  <a:rPr sz="2000" dirty="0">
                    <a:latin typeface="Calibri"/>
                    <a:cs typeface="Calibri"/>
                  </a:rPr>
                  <a:t>ed</a:t>
                </a:r>
                <a:r>
                  <a:rPr sz="2000" spc="7" dirty="0">
                    <a:latin typeface="Calibri"/>
                    <a:cs typeface="Calibri"/>
                  </a:rPr>
                  <a:t> </a:t>
                </a:r>
                <a:r>
                  <a:rPr sz="2000" dirty="0">
                    <a:latin typeface="Calibri"/>
                    <a:cs typeface="Calibri"/>
                  </a:rPr>
                  <a:t>and</a:t>
                </a:r>
                <a:r>
                  <a:rPr sz="2000" spc="15" dirty="0">
                    <a:latin typeface="Calibri"/>
                    <a:cs typeface="Calibri"/>
                  </a:rPr>
                  <a:t> </a:t>
                </a:r>
                <a:r>
                  <a:rPr sz="2000" dirty="0">
                    <a:latin typeface="Calibri"/>
                    <a:cs typeface="Calibri"/>
                  </a:rPr>
                  <a:t>p</a:t>
                </a:r>
                <a:r>
                  <a:rPr sz="2000" spc="7" dirty="0">
                    <a:latin typeface="Calibri"/>
                    <a:cs typeface="Calibri"/>
                  </a:rPr>
                  <a:t>e</a:t>
                </a:r>
                <a:r>
                  <a:rPr sz="2000" spc="-58" dirty="0">
                    <a:latin typeface="Calibri"/>
                    <a:cs typeface="Calibri"/>
                  </a:rPr>
                  <a:t>r</a:t>
                </a:r>
                <a:r>
                  <a:rPr sz="2000" dirty="0">
                    <a:latin typeface="Calibri"/>
                    <a:cs typeface="Calibri"/>
                  </a:rPr>
                  <a:t>sona</a:t>
                </a:r>
                <a:r>
                  <a:rPr sz="2000" spc="-15" dirty="0">
                    <a:latin typeface="Calibri"/>
                    <a:cs typeface="Calibri"/>
                  </a:rPr>
                  <a:t>ll</a:t>
                </a:r>
                <a:r>
                  <a:rPr sz="2000" dirty="0">
                    <a:latin typeface="Calibri"/>
                    <a:cs typeface="Calibri"/>
                  </a:rPr>
                  <a:t>y</a:t>
                </a:r>
                <a:r>
                  <a:rPr sz="2000" spc="15" dirty="0">
                    <a:latin typeface="Calibri"/>
                    <a:cs typeface="Calibri"/>
                  </a:rPr>
                  <a:t> </a:t>
                </a:r>
                <a:r>
                  <a:rPr sz="2000" dirty="0">
                    <a:latin typeface="Calibri"/>
                    <a:cs typeface="Calibri"/>
                  </a:rPr>
                  <a:t>o</a:t>
                </a:r>
                <a:r>
                  <a:rPr sz="2000" spc="-15" dirty="0">
                    <a:latin typeface="Calibri"/>
                    <a:cs typeface="Calibri"/>
                  </a:rPr>
                  <a:t>b</a:t>
                </a:r>
                <a:r>
                  <a:rPr sz="2000" dirty="0">
                    <a:latin typeface="Calibri"/>
                    <a:cs typeface="Calibri"/>
                  </a:rPr>
                  <a:t>se</a:t>
                </a:r>
                <a:r>
                  <a:rPr sz="2000" spc="15" dirty="0">
                    <a:latin typeface="Calibri"/>
                    <a:cs typeface="Calibri"/>
                  </a:rPr>
                  <a:t>r</a:t>
                </a:r>
                <a:r>
                  <a:rPr sz="2000" spc="-15" dirty="0">
                    <a:latin typeface="Calibri"/>
                    <a:cs typeface="Calibri"/>
                  </a:rPr>
                  <a:t>v</a:t>
                </a:r>
                <a:r>
                  <a:rPr sz="2000" dirty="0">
                    <a:latin typeface="Calibri"/>
                    <a:cs typeface="Calibri"/>
                  </a:rPr>
                  <a:t>ed</a:t>
                </a:r>
                <a:r>
                  <a:rPr sz="2000" spc="7" dirty="0">
                    <a:latin typeface="Calibri"/>
                    <a:cs typeface="Calibri"/>
                  </a:rPr>
                  <a:t> </a:t>
                </a:r>
                <a:r>
                  <a:rPr sz="2000" spc="-7" dirty="0">
                    <a:latin typeface="Calibri"/>
                    <a:cs typeface="Calibri"/>
                  </a:rPr>
                  <a:t>i</a:t>
                </a:r>
                <a:r>
                  <a:rPr sz="2000" dirty="0">
                    <a:latin typeface="Calibri"/>
                    <a:cs typeface="Calibri"/>
                  </a:rPr>
                  <a:t>f o</a:t>
                </a:r>
                <a:r>
                  <a:rPr sz="2000" spc="-65" dirty="0">
                    <a:latin typeface="Calibri"/>
                    <a:cs typeface="Calibri"/>
                  </a:rPr>
                  <a:t>n</a:t>
                </a:r>
                <a:r>
                  <a:rPr sz="2000" dirty="0">
                    <a:latin typeface="Calibri"/>
                    <a:cs typeface="Calibri"/>
                  </a:rPr>
                  <a:t>-si</a:t>
                </a:r>
                <a:r>
                  <a:rPr sz="2000" spc="-43" dirty="0">
                    <a:latin typeface="Calibri"/>
                    <a:cs typeface="Calibri"/>
                  </a:rPr>
                  <a:t>t</a:t>
                </a:r>
                <a:r>
                  <a:rPr sz="2000" dirty="0">
                    <a:latin typeface="Calibri"/>
                    <a:cs typeface="Calibri"/>
                  </a:rPr>
                  <a:t>e</a:t>
                </a:r>
                <a:r>
                  <a:rPr sz="2000" spc="15" dirty="0">
                    <a:latin typeface="Calibri"/>
                    <a:cs typeface="Calibri"/>
                  </a:rPr>
                  <a:t> </a:t>
                </a:r>
                <a:r>
                  <a:rPr sz="2000" dirty="0">
                    <a:latin typeface="Calibri"/>
                    <a:cs typeface="Calibri"/>
                  </a:rPr>
                  <a:t>p</a:t>
                </a:r>
                <a:r>
                  <a:rPr sz="2000" spc="-43" dirty="0">
                    <a:latin typeface="Calibri"/>
                    <a:cs typeface="Calibri"/>
                  </a:rPr>
                  <a:t>r</a:t>
                </a:r>
                <a:r>
                  <a:rPr sz="2000" dirty="0">
                    <a:latin typeface="Calibri"/>
                    <a:cs typeface="Calibri"/>
                  </a:rPr>
                  <a:t>o</a:t>
                </a:r>
                <a:r>
                  <a:rPr sz="2000" spc="-15" dirty="0">
                    <a:latin typeface="Calibri"/>
                    <a:cs typeface="Calibri"/>
                  </a:rPr>
                  <a:t>c</a:t>
                </a:r>
                <a:r>
                  <a:rPr sz="2000" dirty="0">
                    <a:latin typeface="Calibri"/>
                    <a:cs typeface="Calibri"/>
                  </a:rPr>
                  <a:t>essing b</a:t>
                </a:r>
                <a:r>
                  <a:rPr sz="2000" spc="7" dirty="0">
                    <a:latin typeface="Calibri"/>
                    <a:cs typeface="Calibri"/>
                  </a:rPr>
                  <a:t>e</a:t>
                </a:r>
                <a:r>
                  <a:rPr sz="2000" spc="-15" dirty="0">
                    <a:latin typeface="Calibri"/>
                    <a:cs typeface="Calibri"/>
                  </a:rPr>
                  <a:t>i</a:t>
                </a:r>
                <a:r>
                  <a:rPr sz="2000" dirty="0">
                    <a:latin typeface="Calibri"/>
                    <a:cs typeface="Calibri"/>
                  </a:rPr>
                  <a:t>ng</a:t>
                </a:r>
                <a:r>
                  <a:rPr sz="2000" spc="22" dirty="0">
                    <a:latin typeface="Calibri"/>
                    <a:cs typeface="Calibri"/>
                  </a:rPr>
                  <a:t> </a:t>
                </a:r>
                <a:r>
                  <a:rPr sz="2000" dirty="0">
                    <a:latin typeface="Calibri"/>
                    <a:cs typeface="Calibri"/>
                  </a:rPr>
                  <a:t>p</a:t>
                </a:r>
                <a:r>
                  <a:rPr sz="2000" spc="-58" dirty="0">
                    <a:latin typeface="Calibri"/>
                    <a:cs typeface="Calibri"/>
                  </a:rPr>
                  <a:t>r</a:t>
                </a:r>
                <a:r>
                  <a:rPr sz="2000" dirty="0">
                    <a:latin typeface="Calibri"/>
                    <a:cs typeface="Calibri"/>
                  </a:rPr>
                  <a:t>a</a:t>
                </a:r>
                <a:r>
                  <a:rPr sz="2000" spc="-15" dirty="0">
                    <a:latin typeface="Calibri"/>
                    <a:cs typeface="Calibri"/>
                  </a:rPr>
                  <a:t>c</a:t>
                </a:r>
                <a:r>
                  <a:rPr sz="2000" dirty="0">
                    <a:latin typeface="Calibri"/>
                    <a:cs typeface="Calibri"/>
                  </a:rPr>
                  <a:t>t</a:t>
                </a:r>
                <a:r>
                  <a:rPr sz="2000" spc="-15" dirty="0">
                    <a:latin typeface="Calibri"/>
                    <a:cs typeface="Calibri"/>
                  </a:rPr>
                  <a:t>ic</a:t>
                </a:r>
                <a:r>
                  <a:rPr sz="2000" dirty="0">
                    <a:latin typeface="Calibri"/>
                    <a:cs typeface="Calibri"/>
                  </a:rPr>
                  <a:t>ed</a:t>
                </a:r>
              </a:p>
              <a:p>
                <a:pPr marL="513651" marR="682422" indent="-495307">
                  <a:buFont typeface="Calibri"/>
                  <a:buAutoNum type="arabicPeriod"/>
                  <a:tabLst>
                    <a:tab pos="512734" algn="l"/>
                  </a:tabLst>
                </a:pPr>
                <a:r>
                  <a:rPr sz="2000" dirty="0">
                    <a:latin typeface="Calibri"/>
                    <a:cs typeface="Calibri"/>
                  </a:rPr>
                  <a:t>On </a:t>
                </a:r>
                <a:r>
                  <a:rPr sz="2000" spc="-15" dirty="0">
                    <a:latin typeface="Calibri"/>
                    <a:cs typeface="Calibri"/>
                  </a:rPr>
                  <a:t>the</a:t>
                </a:r>
                <a:r>
                  <a:rPr sz="2000" spc="29" dirty="0">
                    <a:latin typeface="Calibri"/>
                    <a:cs typeface="Calibri"/>
                  </a:rPr>
                  <a:t> </a:t>
                </a:r>
                <a:r>
                  <a:rPr sz="2000" dirty="0">
                    <a:latin typeface="Calibri"/>
                    <a:cs typeface="Calibri"/>
                  </a:rPr>
                  <a:t>ba</a:t>
                </a:r>
                <a:r>
                  <a:rPr sz="2000" spc="7" dirty="0">
                    <a:latin typeface="Calibri"/>
                    <a:cs typeface="Calibri"/>
                  </a:rPr>
                  <a:t>s</a:t>
                </a:r>
                <a:r>
                  <a:rPr sz="2000" spc="-7" dirty="0">
                    <a:latin typeface="Calibri"/>
                    <a:cs typeface="Calibri"/>
                  </a:rPr>
                  <a:t>i</a:t>
                </a:r>
                <a:r>
                  <a:rPr sz="2000" dirty="0">
                    <a:latin typeface="Calibri"/>
                    <a:cs typeface="Calibri"/>
                  </a:rPr>
                  <a:t>s</a:t>
                </a:r>
                <a:r>
                  <a:rPr sz="2000" spc="-15" dirty="0">
                    <a:latin typeface="Calibri"/>
                    <a:cs typeface="Calibri"/>
                  </a:rPr>
                  <a:t> </a:t>
                </a:r>
                <a:r>
                  <a:rPr sz="2000" dirty="0">
                    <a:latin typeface="Calibri"/>
                    <a:cs typeface="Calibri"/>
                  </a:rPr>
                  <a:t>of</a:t>
                </a:r>
                <a:r>
                  <a:rPr sz="2000" spc="22" dirty="0">
                    <a:latin typeface="Calibri"/>
                    <a:cs typeface="Calibri"/>
                  </a:rPr>
                  <a:t> </a:t>
                </a:r>
                <a:r>
                  <a:rPr sz="2000" dirty="0">
                    <a:latin typeface="Calibri"/>
                    <a:cs typeface="Calibri"/>
                  </a:rPr>
                  <a:t>o</a:t>
                </a:r>
                <a:r>
                  <a:rPr sz="2000" spc="-15" dirty="0">
                    <a:latin typeface="Calibri"/>
                    <a:cs typeface="Calibri"/>
                  </a:rPr>
                  <a:t>n</a:t>
                </a:r>
                <a:r>
                  <a:rPr sz="2000" dirty="0">
                    <a:latin typeface="Calibri"/>
                    <a:cs typeface="Calibri"/>
                  </a:rPr>
                  <a:t>-fie</a:t>
                </a:r>
                <a:r>
                  <a:rPr sz="2000" spc="-7" dirty="0">
                    <a:latin typeface="Calibri"/>
                    <a:cs typeface="Calibri"/>
                  </a:rPr>
                  <a:t>l</a:t>
                </a:r>
                <a:r>
                  <a:rPr sz="2000" dirty="0">
                    <a:latin typeface="Calibri"/>
                    <a:cs typeface="Calibri"/>
                  </a:rPr>
                  <a:t>d</a:t>
                </a:r>
                <a:r>
                  <a:rPr sz="2000" spc="15" dirty="0">
                    <a:latin typeface="Calibri"/>
                    <a:cs typeface="Calibri"/>
                  </a:rPr>
                  <a:t> </a:t>
                </a:r>
                <a:r>
                  <a:rPr sz="2000" spc="-29" dirty="0">
                    <a:latin typeface="Calibri"/>
                    <a:cs typeface="Calibri"/>
                  </a:rPr>
                  <a:t>v</a:t>
                </a:r>
                <a:r>
                  <a:rPr sz="2000" spc="-15" dirty="0">
                    <a:latin typeface="Calibri"/>
                    <a:cs typeface="Calibri"/>
                  </a:rPr>
                  <a:t>eri</a:t>
                </a:r>
                <a:r>
                  <a:rPr sz="2000" dirty="0">
                    <a:latin typeface="Calibri"/>
                    <a:cs typeface="Calibri"/>
                  </a:rPr>
                  <a:t>fi</a:t>
                </a:r>
                <a:r>
                  <a:rPr sz="2000" spc="-29" dirty="0">
                    <a:latin typeface="Calibri"/>
                    <a:cs typeface="Calibri"/>
                  </a:rPr>
                  <a:t>c</a:t>
                </a:r>
                <a:r>
                  <a:rPr sz="2000" spc="-22" dirty="0">
                    <a:latin typeface="Calibri"/>
                    <a:cs typeface="Calibri"/>
                  </a:rPr>
                  <a:t>a</a:t>
                </a:r>
                <a:r>
                  <a:rPr sz="2000" dirty="0">
                    <a:latin typeface="Calibri"/>
                    <a:cs typeface="Calibri"/>
                  </a:rPr>
                  <a:t>t</a:t>
                </a:r>
                <a:r>
                  <a:rPr sz="2000" spc="-15" dirty="0">
                    <a:latin typeface="Calibri"/>
                    <a:cs typeface="Calibri"/>
                  </a:rPr>
                  <a:t>i</a:t>
                </a:r>
                <a:r>
                  <a:rPr sz="2000" dirty="0">
                    <a:latin typeface="Calibri"/>
                    <a:cs typeface="Calibri"/>
                  </a:rPr>
                  <a:t>on,</a:t>
                </a:r>
                <a:r>
                  <a:rPr sz="2000" spc="15" dirty="0">
                    <a:latin typeface="Calibri"/>
                    <a:cs typeface="Calibri"/>
                  </a:rPr>
                  <a:t> </a:t>
                </a:r>
                <a:r>
                  <a:rPr sz="2000" b="1" spc="-15" dirty="0">
                    <a:latin typeface="Calibri"/>
                    <a:cs typeface="Calibri"/>
                  </a:rPr>
                  <a:t>In</a:t>
                </a:r>
                <a:r>
                  <a:rPr sz="2000" b="1" dirty="0">
                    <a:latin typeface="Calibri"/>
                    <a:cs typeface="Calibri"/>
                  </a:rPr>
                  <a:t>de</a:t>
                </a:r>
                <a:r>
                  <a:rPr sz="2000" b="1" spc="-15" dirty="0">
                    <a:latin typeface="Calibri"/>
                    <a:cs typeface="Calibri"/>
                  </a:rPr>
                  <a:t>pe</a:t>
                </a:r>
                <a:r>
                  <a:rPr sz="2000" b="1" spc="-29" dirty="0">
                    <a:latin typeface="Calibri"/>
                    <a:cs typeface="Calibri"/>
                  </a:rPr>
                  <a:t>nd</a:t>
                </a:r>
                <a:r>
                  <a:rPr sz="2000" b="1" spc="-15" dirty="0">
                    <a:latin typeface="Calibri"/>
                    <a:cs typeface="Calibri"/>
                  </a:rPr>
                  <a:t>e</a:t>
                </a:r>
                <a:r>
                  <a:rPr sz="2000" b="1" spc="-43" dirty="0">
                    <a:latin typeface="Calibri"/>
                    <a:cs typeface="Calibri"/>
                  </a:rPr>
                  <a:t>n</a:t>
                </a:r>
                <a:r>
                  <a:rPr sz="2000" b="1" spc="-15" dirty="0">
                    <a:latin typeface="Calibri"/>
                    <a:cs typeface="Calibri"/>
                  </a:rPr>
                  <a:t>t</a:t>
                </a:r>
                <a:r>
                  <a:rPr sz="2000" b="1" spc="-58" dirty="0">
                    <a:latin typeface="Calibri"/>
                    <a:cs typeface="Calibri"/>
                  </a:rPr>
                  <a:t> </a:t>
                </a:r>
                <a:r>
                  <a:rPr sz="2000" b="1" spc="-137" dirty="0">
                    <a:latin typeface="Calibri"/>
                    <a:cs typeface="Calibri"/>
                  </a:rPr>
                  <a:t>V</a:t>
                </a:r>
                <a:r>
                  <a:rPr sz="2000" b="1" spc="-15" dirty="0">
                    <a:latin typeface="Calibri"/>
                    <a:cs typeface="Calibri"/>
                  </a:rPr>
                  <a:t>ali</a:t>
                </a:r>
                <a:r>
                  <a:rPr sz="2000" b="1" spc="-7" dirty="0">
                    <a:latin typeface="Calibri"/>
                    <a:cs typeface="Calibri"/>
                  </a:rPr>
                  <a:t>d</a:t>
                </a:r>
                <a:r>
                  <a:rPr sz="2000" b="1" spc="-36" dirty="0">
                    <a:latin typeface="Calibri"/>
                    <a:cs typeface="Calibri"/>
                  </a:rPr>
                  <a:t>a</a:t>
                </a:r>
                <a:r>
                  <a:rPr sz="2000" b="1" spc="-15" dirty="0">
                    <a:latin typeface="Calibri"/>
                    <a:cs typeface="Calibri"/>
                  </a:rPr>
                  <a:t>ti</a:t>
                </a:r>
                <a:r>
                  <a:rPr sz="2000" b="1" spc="-29" dirty="0">
                    <a:latin typeface="Calibri"/>
                    <a:cs typeface="Calibri"/>
                  </a:rPr>
                  <a:t>o</a:t>
                </a:r>
                <a:r>
                  <a:rPr sz="2000" b="1" spc="-15" dirty="0">
                    <a:latin typeface="Calibri"/>
                    <a:cs typeface="Calibri"/>
                  </a:rPr>
                  <a:t>n </a:t>
                </a:r>
                <a:r>
                  <a:rPr sz="2000" b="1" spc="-29" dirty="0">
                    <a:latin typeface="Calibri"/>
                    <a:cs typeface="Calibri"/>
                  </a:rPr>
                  <a:t>M</a:t>
                </a:r>
                <a:r>
                  <a:rPr sz="2000" b="1" spc="-36" dirty="0">
                    <a:latin typeface="Calibri"/>
                    <a:cs typeface="Calibri"/>
                  </a:rPr>
                  <a:t>a</a:t>
                </a:r>
                <a:r>
                  <a:rPr sz="2000" b="1" dirty="0">
                    <a:latin typeface="Calibri"/>
                    <a:cs typeface="Calibri"/>
                  </a:rPr>
                  <a:t>trix</a:t>
                </a:r>
                <a:r>
                  <a:rPr sz="2000" b="1" spc="-58" dirty="0">
                    <a:latin typeface="Calibri"/>
                    <a:cs typeface="Calibri"/>
                  </a:rPr>
                  <a:t> </a:t>
                </a:r>
                <a:r>
                  <a:rPr sz="2000" b="1" spc="-15" dirty="0">
                    <a:latin typeface="Calibri"/>
                    <a:cs typeface="Calibri"/>
                  </a:rPr>
                  <a:t>(IVM)</a:t>
                </a:r>
                <a:r>
                  <a:rPr sz="2000" b="1" spc="22" dirty="0">
                    <a:latin typeface="Calibri"/>
                    <a:cs typeface="Calibri"/>
                  </a:rPr>
                  <a:t> </a:t>
                </a:r>
                <a:r>
                  <a:rPr sz="2000" dirty="0">
                    <a:latin typeface="Calibri"/>
                    <a:cs typeface="Calibri"/>
                  </a:rPr>
                  <a:t>w</a:t>
                </a:r>
                <a:r>
                  <a:rPr sz="2000" spc="-15" dirty="0">
                    <a:latin typeface="Calibri"/>
                    <a:cs typeface="Calibri"/>
                  </a:rPr>
                  <a:t>i</a:t>
                </a:r>
                <a:r>
                  <a:rPr sz="2000" spc="-7" dirty="0">
                    <a:latin typeface="Calibri"/>
                    <a:cs typeface="Calibri"/>
                  </a:rPr>
                  <a:t>l</a:t>
                </a:r>
                <a:r>
                  <a:rPr sz="2000" dirty="0">
                    <a:latin typeface="Calibri"/>
                    <a:cs typeface="Calibri"/>
                  </a:rPr>
                  <a:t>l</a:t>
                </a:r>
                <a:r>
                  <a:rPr sz="2000" spc="22" dirty="0">
                    <a:latin typeface="Calibri"/>
                    <a:cs typeface="Calibri"/>
                  </a:rPr>
                  <a:t> </a:t>
                </a:r>
                <a:r>
                  <a:rPr sz="2000" spc="-15" dirty="0">
                    <a:latin typeface="Calibri"/>
                    <a:cs typeface="Calibri"/>
                  </a:rPr>
                  <a:t>be</a:t>
                </a:r>
                <a:r>
                  <a:rPr sz="2000" spc="7" dirty="0">
                    <a:latin typeface="Calibri"/>
                    <a:cs typeface="Calibri"/>
                  </a:rPr>
                  <a:t> </a:t>
                </a:r>
                <a:r>
                  <a:rPr sz="2000" dirty="0">
                    <a:latin typeface="Calibri"/>
                    <a:cs typeface="Calibri"/>
                  </a:rPr>
                  <a:t>appl</a:t>
                </a:r>
                <a:r>
                  <a:rPr sz="2000" spc="-15" dirty="0">
                    <a:latin typeface="Calibri"/>
                    <a:cs typeface="Calibri"/>
                  </a:rPr>
                  <a:t>ied</a:t>
                </a:r>
                <a:r>
                  <a:rPr sz="2000" spc="36" dirty="0">
                    <a:latin typeface="Calibri"/>
                    <a:cs typeface="Calibri"/>
                  </a:rPr>
                  <a:t> </a:t>
                </a:r>
                <a:r>
                  <a:rPr sz="2000" dirty="0">
                    <a:latin typeface="Calibri"/>
                    <a:cs typeface="Calibri"/>
                  </a:rPr>
                  <a:t>and final </a:t>
                </a:r>
                <a:r>
                  <a:rPr sz="2000" spc="-22" dirty="0">
                    <a:latin typeface="Calibri"/>
                    <a:cs typeface="Calibri"/>
                  </a:rPr>
                  <a:t>m</a:t>
                </a:r>
                <a:r>
                  <a:rPr sz="2000" spc="-7" dirty="0">
                    <a:latin typeface="Calibri"/>
                    <a:cs typeface="Calibri"/>
                  </a:rPr>
                  <a:t>a</a:t>
                </a:r>
                <a:r>
                  <a:rPr sz="2000" spc="-15" dirty="0">
                    <a:latin typeface="Calibri"/>
                    <a:cs typeface="Calibri"/>
                  </a:rPr>
                  <a:t>r</a:t>
                </a:r>
                <a:r>
                  <a:rPr sz="2000" spc="-36" dirty="0">
                    <a:latin typeface="Calibri"/>
                    <a:cs typeface="Calibri"/>
                  </a:rPr>
                  <a:t>k</a:t>
                </a:r>
                <a:r>
                  <a:rPr sz="2000" dirty="0">
                    <a:latin typeface="Calibri"/>
                    <a:cs typeface="Calibri"/>
                  </a:rPr>
                  <a:t>s</a:t>
                </a:r>
                <a:r>
                  <a:rPr sz="2000" spc="-15" dirty="0">
                    <a:latin typeface="Calibri"/>
                    <a:cs typeface="Calibri"/>
                  </a:rPr>
                  <a:t> </a:t>
                </a:r>
                <a:r>
                  <a:rPr sz="2000" spc="-7" dirty="0">
                    <a:latin typeface="Calibri"/>
                    <a:cs typeface="Calibri"/>
                  </a:rPr>
                  <a:t>gi</a:t>
                </a:r>
                <a:r>
                  <a:rPr sz="2000" spc="-29" dirty="0">
                    <a:latin typeface="Calibri"/>
                    <a:cs typeface="Calibri"/>
                  </a:rPr>
                  <a:t>v</a:t>
                </a:r>
                <a:r>
                  <a:rPr sz="2000" spc="-15" dirty="0">
                    <a:latin typeface="Calibri"/>
                    <a:cs typeface="Calibri"/>
                  </a:rPr>
                  <a:t>en). </a:t>
                </a:r>
                <a:r>
                  <a:rPr sz="2000" spc="-7" dirty="0">
                    <a:latin typeface="Calibri"/>
                    <a:cs typeface="Calibri"/>
                  </a:rPr>
                  <a:t> </a:t>
                </a:r>
                <a:r>
                  <a:rPr sz="2000" dirty="0">
                    <a:latin typeface="Calibri"/>
                    <a:cs typeface="Calibri"/>
                  </a:rPr>
                  <a:t>Final</a:t>
                </a:r>
                <a:r>
                  <a:rPr sz="2000" spc="7" dirty="0">
                    <a:latin typeface="Calibri"/>
                    <a:cs typeface="Calibri"/>
                  </a:rPr>
                  <a:t> </a:t>
                </a:r>
                <a:r>
                  <a:rPr sz="2000" spc="-22" dirty="0">
                    <a:latin typeface="Calibri"/>
                    <a:cs typeface="Calibri"/>
                  </a:rPr>
                  <a:t>m</a:t>
                </a:r>
                <a:r>
                  <a:rPr sz="2000" spc="-7" dirty="0">
                    <a:latin typeface="Calibri"/>
                    <a:cs typeface="Calibri"/>
                  </a:rPr>
                  <a:t>a</a:t>
                </a:r>
                <a:r>
                  <a:rPr sz="2000" spc="-15" dirty="0">
                    <a:latin typeface="Calibri"/>
                    <a:cs typeface="Calibri"/>
                  </a:rPr>
                  <a:t>r</a:t>
                </a:r>
                <a:r>
                  <a:rPr sz="2000" spc="-36" dirty="0">
                    <a:latin typeface="Calibri"/>
                    <a:cs typeface="Calibri"/>
                  </a:rPr>
                  <a:t>k</a:t>
                </a:r>
                <a:r>
                  <a:rPr sz="2000" dirty="0">
                    <a:latin typeface="Calibri"/>
                    <a:cs typeface="Calibri"/>
                  </a:rPr>
                  <a:t>s</a:t>
                </a:r>
                <a:r>
                  <a:rPr sz="2000" spc="-15" dirty="0">
                    <a:latin typeface="Calibri"/>
                    <a:cs typeface="Calibri"/>
                  </a:rPr>
                  <a:t> </a:t>
                </a:r>
                <a:r>
                  <a:rPr sz="2000" dirty="0">
                    <a:latin typeface="Calibri"/>
                    <a:cs typeface="Calibri"/>
                  </a:rPr>
                  <a:t>=</a:t>
                </a:r>
                <a:r>
                  <a:rPr sz="2000" spc="15" dirty="0">
                    <a:latin typeface="Calibri"/>
                    <a:cs typeface="Calibri"/>
                  </a:rPr>
                  <a:t> </a:t>
                </a:r>
                <a:r>
                  <a:rPr sz="2000" spc="-15" dirty="0">
                    <a:latin typeface="Calibri"/>
                    <a:cs typeface="Calibri"/>
                  </a:rPr>
                  <a:t>Mar</a:t>
                </a:r>
                <a:r>
                  <a:rPr sz="2000" spc="-29" dirty="0">
                    <a:latin typeface="Calibri"/>
                    <a:cs typeface="Calibri"/>
                  </a:rPr>
                  <a:t>k</a:t>
                </a:r>
                <a:r>
                  <a:rPr sz="2000" dirty="0">
                    <a:latin typeface="Calibri"/>
                    <a:cs typeface="Calibri"/>
                  </a:rPr>
                  <a:t>s</a:t>
                </a:r>
                <a:r>
                  <a:rPr sz="2000" spc="-15" dirty="0">
                    <a:latin typeface="Calibri"/>
                    <a:cs typeface="Calibri"/>
                  </a:rPr>
                  <a:t> </a:t>
                </a:r>
                <a:r>
                  <a:rPr sz="2000" dirty="0">
                    <a:latin typeface="Calibri"/>
                    <a:cs typeface="Calibri"/>
                  </a:rPr>
                  <a:t>c</a:t>
                </a:r>
                <a:r>
                  <a:rPr sz="2000" spc="-15" dirty="0">
                    <a:latin typeface="Calibri"/>
                    <a:cs typeface="Calibri"/>
                  </a:rPr>
                  <a:t>laim</a:t>
                </a:r>
                <a:r>
                  <a:rPr sz="2000" spc="-7" dirty="0">
                    <a:latin typeface="Calibri"/>
                    <a:cs typeface="Calibri"/>
                  </a:rPr>
                  <a:t>e</a:t>
                </a:r>
                <a:r>
                  <a:rPr sz="2000" dirty="0">
                    <a:latin typeface="Calibri"/>
                    <a:cs typeface="Calibri"/>
                  </a:rPr>
                  <a:t>d</a:t>
                </a:r>
                <a:r>
                  <a:rPr sz="2000" spc="-36" dirty="0">
                    <a:latin typeface="Calibri"/>
                    <a:cs typeface="Calibri"/>
                  </a:rPr>
                  <a:t> </a:t>
                </a:r>
                <a:r>
                  <a:rPr sz="2000" dirty="0">
                    <a:latin typeface="Calibri"/>
                    <a:cs typeface="Calibri"/>
                  </a:rPr>
                  <a:t>–</a:t>
                </a:r>
                <a:r>
                  <a:rPr sz="2000" spc="22" dirty="0">
                    <a:latin typeface="Calibri"/>
                    <a:cs typeface="Calibri"/>
                  </a:rPr>
                  <a:t> </a:t>
                </a:r>
                <a:r>
                  <a:rPr sz="2000" spc="-15" dirty="0">
                    <a:latin typeface="Calibri"/>
                    <a:cs typeface="Calibri"/>
                  </a:rPr>
                  <a:t>mar</a:t>
                </a:r>
                <a:r>
                  <a:rPr sz="2000" spc="-36" dirty="0">
                    <a:latin typeface="Calibri"/>
                    <a:cs typeface="Calibri"/>
                  </a:rPr>
                  <a:t>k</a:t>
                </a:r>
                <a:r>
                  <a:rPr sz="2000" dirty="0">
                    <a:latin typeface="Calibri"/>
                    <a:cs typeface="Calibri"/>
                  </a:rPr>
                  <a:t>s</a:t>
                </a:r>
                <a:r>
                  <a:rPr sz="2000" spc="-29" dirty="0">
                    <a:latin typeface="Calibri"/>
                    <a:cs typeface="Calibri"/>
                  </a:rPr>
                  <a:t> </a:t>
                </a:r>
                <a:r>
                  <a:rPr sz="2000" dirty="0">
                    <a:latin typeface="Calibri"/>
                    <a:cs typeface="Calibri"/>
                  </a:rPr>
                  <a:t>adju</a:t>
                </a:r>
                <a:r>
                  <a:rPr sz="2000" spc="-29" dirty="0">
                    <a:latin typeface="Calibri"/>
                    <a:cs typeface="Calibri"/>
                  </a:rPr>
                  <a:t>s</a:t>
                </a:r>
                <a:r>
                  <a:rPr sz="2000" spc="-58" dirty="0">
                    <a:latin typeface="Calibri"/>
                    <a:cs typeface="Calibri"/>
                  </a:rPr>
                  <a:t>t</a:t>
                </a:r>
                <a:r>
                  <a:rPr sz="2000" spc="-15" dirty="0">
                    <a:latin typeface="Calibri"/>
                    <a:cs typeface="Calibri"/>
                  </a:rPr>
                  <a:t>ed</a:t>
                </a:r>
                <a:r>
                  <a:rPr sz="2000" spc="22" dirty="0">
                    <a:latin typeface="Calibri"/>
                    <a:cs typeface="Calibri"/>
                  </a:rPr>
                  <a:t> </a:t>
                </a:r>
                <a:r>
                  <a:rPr sz="2000" dirty="0">
                    <a:latin typeface="Calibri"/>
                    <a:cs typeface="Calibri"/>
                  </a:rPr>
                  <a:t>as</a:t>
                </a:r>
                <a:r>
                  <a:rPr sz="2000" spc="-15" dirty="0">
                    <a:latin typeface="Calibri"/>
                    <a:cs typeface="Calibri"/>
                  </a:rPr>
                  <a:t> p</a:t>
                </a:r>
                <a:r>
                  <a:rPr sz="2000" spc="-7" dirty="0">
                    <a:latin typeface="Calibri"/>
                    <a:cs typeface="Calibri"/>
                  </a:rPr>
                  <a:t>e</a:t>
                </a:r>
                <a:r>
                  <a:rPr sz="2000" spc="-15" dirty="0">
                    <a:latin typeface="Calibri"/>
                    <a:cs typeface="Calibri"/>
                  </a:rPr>
                  <a:t>r</a:t>
                </a:r>
                <a:r>
                  <a:rPr sz="2000" spc="7" dirty="0">
                    <a:latin typeface="Calibri"/>
                    <a:cs typeface="Calibri"/>
                  </a:rPr>
                  <a:t> </a:t>
                </a:r>
                <a:r>
                  <a:rPr sz="2000" dirty="0">
                    <a:latin typeface="Calibri"/>
                    <a:cs typeface="Calibri"/>
                  </a:rPr>
                  <a:t>IVM</a:t>
                </a:r>
              </a:p>
            </p:txBody>
          </p:sp>
        </p:grpSp>
      </p:grpSp>
      <p:grpSp>
        <p:nvGrpSpPr>
          <p:cNvPr id="3" name="Group 2">
            <a:extLst>
              <a:ext uri="{FF2B5EF4-FFF2-40B4-BE49-F238E27FC236}">
                <a16:creationId xmlns:a16="http://schemas.microsoft.com/office/drawing/2014/main" id="{151E88D0-D59B-4D66-9E90-75D088274BE5}"/>
              </a:ext>
            </a:extLst>
          </p:cNvPr>
          <p:cNvGrpSpPr/>
          <p:nvPr/>
        </p:nvGrpSpPr>
        <p:grpSpPr>
          <a:xfrm>
            <a:off x="140309" y="4114529"/>
            <a:ext cx="1459691" cy="4766404"/>
            <a:chOff x="-5937821" y="6242884"/>
            <a:chExt cx="2240957" cy="2410460"/>
          </a:xfrm>
        </p:grpSpPr>
        <p:sp>
          <p:nvSpPr>
            <p:cNvPr id="9" name="object 7">
              <a:extLst>
                <a:ext uri="{FF2B5EF4-FFF2-40B4-BE49-F238E27FC236}">
                  <a16:creationId xmlns:a16="http://schemas.microsoft.com/office/drawing/2014/main" id="{A70548C2-7EC1-9042-B0FD-3095C09DAEA3}"/>
                </a:ext>
              </a:extLst>
            </p:cNvPr>
            <p:cNvSpPr/>
            <p:nvPr/>
          </p:nvSpPr>
          <p:spPr>
            <a:xfrm>
              <a:off x="-5937821" y="6242884"/>
              <a:ext cx="2240957" cy="2410460"/>
            </a:xfrm>
            <a:custGeom>
              <a:avLst/>
              <a:gdLst/>
              <a:ahLst/>
              <a:cxnLst/>
              <a:rect l="l" t="t" r="r" b="b"/>
              <a:pathLst>
                <a:path w="1551432" h="1668779">
                  <a:moveTo>
                    <a:pt x="1292860" y="0"/>
                  </a:moveTo>
                  <a:lnTo>
                    <a:pt x="258572" y="0"/>
                  </a:lnTo>
                  <a:lnTo>
                    <a:pt x="237365" y="857"/>
                  </a:lnTo>
                  <a:lnTo>
                    <a:pt x="196436" y="7518"/>
                  </a:lnTo>
                  <a:lnTo>
                    <a:pt x="157926" y="20327"/>
                  </a:lnTo>
                  <a:lnTo>
                    <a:pt x="122370" y="38753"/>
                  </a:lnTo>
                  <a:lnTo>
                    <a:pt x="90298" y="62262"/>
                  </a:lnTo>
                  <a:lnTo>
                    <a:pt x="62245" y="90319"/>
                  </a:lnTo>
                  <a:lnTo>
                    <a:pt x="38741" y="122392"/>
                  </a:lnTo>
                  <a:lnTo>
                    <a:pt x="20320" y="157948"/>
                  </a:lnTo>
                  <a:lnTo>
                    <a:pt x="7515" y="196452"/>
                  </a:lnTo>
                  <a:lnTo>
                    <a:pt x="857" y="237372"/>
                  </a:lnTo>
                  <a:lnTo>
                    <a:pt x="0" y="258572"/>
                  </a:lnTo>
                  <a:lnTo>
                    <a:pt x="0" y="1410208"/>
                  </a:lnTo>
                  <a:lnTo>
                    <a:pt x="3384" y="1452148"/>
                  </a:lnTo>
                  <a:lnTo>
                    <a:pt x="13182" y="1491934"/>
                  </a:lnTo>
                  <a:lnTo>
                    <a:pt x="28862" y="1529033"/>
                  </a:lnTo>
                  <a:lnTo>
                    <a:pt x="49891" y="1562914"/>
                  </a:lnTo>
                  <a:lnTo>
                    <a:pt x="75736" y="1593043"/>
                  </a:lnTo>
                  <a:lnTo>
                    <a:pt x="105865" y="1618888"/>
                  </a:lnTo>
                  <a:lnTo>
                    <a:pt x="139746" y="1639917"/>
                  </a:lnTo>
                  <a:lnTo>
                    <a:pt x="176845" y="1655597"/>
                  </a:lnTo>
                  <a:lnTo>
                    <a:pt x="216631" y="1665395"/>
                  </a:lnTo>
                  <a:lnTo>
                    <a:pt x="258572" y="1668780"/>
                  </a:lnTo>
                  <a:lnTo>
                    <a:pt x="1292860" y="1668780"/>
                  </a:lnTo>
                  <a:lnTo>
                    <a:pt x="1334787" y="1665395"/>
                  </a:lnTo>
                  <a:lnTo>
                    <a:pt x="1374566" y="1655597"/>
                  </a:lnTo>
                  <a:lnTo>
                    <a:pt x="1411663" y="1639917"/>
                  </a:lnTo>
                  <a:lnTo>
                    <a:pt x="1445544" y="1618888"/>
                  </a:lnTo>
                  <a:lnTo>
                    <a:pt x="1475676" y="1593043"/>
                  </a:lnTo>
                  <a:lnTo>
                    <a:pt x="1501526" y="1562914"/>
                  </a:lnTo>
                  <a:lnTo>
                    <a:pt x="1522559" y="1529033"/>
                  </a:lnTo>
                  <a:lnTo>
                    <a:pt x="1538244" y="1491934"/>
                  </a:lnTo>
                  <a:lnTo>
                    <a:pt x="1548046" y="1452148"/>
                  </a:lnTo>
                  <a:lnTo>
                    <a:pt x="1551432" y="1410208"/>
                  </a:lnTo>
                  <a:lnTo>
                    <a:pt x="1551432" y="258572"/>
                  </a:lnTo>
                  <a:lnTo>
                    <a:pt x="1548046" y="216644"/>
                  </a:lnTo>
                  <a:lnTo>
                    <a:pt x="1538244" y="176865"/>
                  </a:lnTo>
                  <a:lnTo>
                    <a:pt x="1522559" y="139768"/>
                  </a:lnTo>
                  <a:lnTo>
                    <a:pt x="1501526" y="105887"/>
                  </a:lnTo>
                  <a:lnTo>
                    <a:pt x="1475676" y="75755"/>
                  </a:lnTo>
                  <a:lnTo>
                    <a:pt x="1445544" y="49905"/>
                  </a:lnTo>
                  <a:lnTo>
                    <a:pt x="1411663" y="28872"/>
                  </a:lnTo>
                  <a:lnTo>
                    <a:pt x="1374566" y="13187"/>
                  </a:lnTo>
                  <a:lnTo>
                    <a:pt x="1334787" y="3385"/>
                  </a:lnTo>
                  <a:lnTo>
                    <a:pt x="1292860" y="0"/>
                  </a:lnTo>
                  <a:close/>
                </a:path>
              </a:pathLst>
            </a:custGeom>
            <a:solidFill>
              <a:srgbClr val="C5DFB4"/>
            </a:solidFill>
          </p:spPr>
          <p:txBody>
            <a:bodyPr wrap="square" lIns="0" tIns="0" rIns="0" bIns="0" rtlCol="0">
              <a:noAutofit/>
            </a:bodyPr>
            <a:lstStyle/>
            <a:p>
              <a:endParaRPr sz="2000"/>
            </a:p>
          </p:txBody>
        </p:sp>
        <p:sp>
          <p:nvSpPr>
            <p:cNvPr id="10" name="object 8">
              <a:extLst>
                <a:ext uri="{FF2B5EF4-FFF2-40B4-BE49-F238E27FC236}">
                  <a16:creationId xmlns:a16="http://schemas.microsoft.com/office/drawing/2014/main" id="{5D5A2E84-13AC-3646-8CA0-BE166F79829B}"/>
                </a:ext>
              </a:extLst>
            </p:cNvPr>
            <p:cNvSpPr/>
            <p:nvPr/>
          </p:nvSpPr>
          <p:spPr>
            <a:xfrm>
              <a:off x="-5937821" y="6242884"/>
              <a:ext cx="2240957" cy="2410460"/>
            </a:xfrm>
            <a:custGeom>
              <a:avLst/>
              <a:gdLst/>
              <a:ahLst/>
              <a:cxnLst/>
              <a:rect l="l" t="t" r="r" b="b"/>
              <a:pathLst>
                <a:path w="1551432" h="1668779">
                  <a:moveTo>
                    <a:pt x="0" y="258572"/>
                  </a:moveTo>
                  <a:lnTo>
                    <a:pt x="3384" y="216644"/>
                  </a:lnTo>
                  <a:lnTo>
                    <a:pt x="13182" y="176865"/>
                  </a:lnTo>
                  <a:lnTo>
                    <a:pt x="28862" y="139768"/>
                  </a:lnTo>
                  <a:lnTo>
                    <a:pt x="49891" y="105887"/>
                  </a:lnTo>
                  <a:lnTo>
                    <a:pt x="75736" y="75755"/>
                  </a:lnTo>
                  <a:lnTo>
                    <a:pt x="105865" y="49905"/>
                  </a:lnTo>
                  <a:lnTo>
                    <a:pt x="139746" y="28872"/>
                  </a:lnTo>
                  <a:lnTo>
                    <a:pt x="176845" y="13187"/>
                  </a:lnTo>
                  <a:lnTo>
                    <a:pt x="216631" y="3385"/>
                  </a:lnTo>
                  <a:lnTo>
                    <a:pt x="258572" y="0"/>
                  </a:lnTo>
                  <a:lnTo>
                    <a:pt x="1292860" y="0"/>
                  </a:lnTo>
                  <a:lnTo>
                    <a:pt x="1334787" y="3385"/>
                  </a:lnTo>
                  <a:lnTo>
                    <a:pt x="1374566" y="13187"/>
                  </a:lnTo>
                  <a:lnTo>
                    <a:pt x="1411663" y="28872"/>
                  </a:lnTo>
                  <a:lnTo>
                    <a:pt x="1445544" y="49905"/>
                  </a:lnTo>
                  <a:lnTo>
                    <a:pt x="1475676" y="75755"/>
                  </a:lnTo>
                  <a:lnTo>
                    <a:pt x="1501526" y="105887"/>
                  </a:lnTo>
                  <a:lnTo>
                    <a:pt x="1522559" y="139768"/>
                  </a:lnTo>
                  <a:lnTo>
                    <a:pt x="1538244" y="176865"/>
                  </a:lnTo>
                  <a:lnTo>
                    <a:pt x="1548046" y="216644"/>
                  </a:lnTo>
                  <a:lnTo>
                    <a:pt x="1551432" y="258572"/>
                  </a:lnTo>
                  <a:lnTo>
                    <a:pt x="1551432" y="1410208"/>
                  </a:lnTo>
                  <a:lnTo>
                    <a:pt x="1548046" y="1452148"/>
                  </a:lnTo>
                  <a:lnTo>
                    <a:pt x="1538244" y="1491934"/>
                  </a:lnTo>
                  <a:lnTo>
                    <a:pt x="1522559" y="1529033"/>
                  </a:lnTo>
                  <a:lnTo>
                    <a:pt x="1501526" y="1562914"/>
                  </a:lnTo>
                  <a:lnTo>
                    <a:pt x="1475676" y="1593043"/>
                  </a:lnTo>
                  <a:lnTo>
                    <a:pt x="1445544" y="1618888"/>
                  </a:lnTo>
                  <a:lnTo>
                    <a:pt x="1411663" y="1639917"/>
                  </a:lnTo>
                  <a:lnTo>
                    <a:pt x="1374566" y="1655597"/>
                  </a:lnTo>
                  <a:lnTo>
                    <a:pt x="1334787" y="1665395"/>
                  </a:lnTo>
                  <a:lnTo>
                    <a:pt x="1292860" y="1668780"/>
                  </a:lnTo>
                  <a:lnTo>
                    <a:pt x="258572" y="1668780"/>
                  </a:lnTo>
                  <a:lnTo>
                    <a:pt x="216631" y="1665395"/>
                  </a:lnTo>
                  <a:lnTo>
                    <a:pt x="176845" y="1655597"/>
                  </a:lnTo>
                  <a:lnTo>
                    <a:pt x="139746" y="1639917"/>
                  </a:lnTo>
                  <a:lnTo>
                    <a:pt x="105865" y="1618888"/>
                  </a:lnTo>
                  <a:lnTo>
                    <a:pt x="75736" y="1593043"/>
                  </a:lnTo>
                  <a:lnTo>
                    <a:pt x="49891" y="1562914"/>
                  </a:lnTo>
                  <a:lnTo>
                    <a:pt x="28862" y="1529033"/>
                  </a:lnTo>
                  <a:lnTo>
                    <a:pt x="13182" y="1491934"/>
                  </a:lnTo>
                  <a:lnTo>
                    <a:pt x="3384" y="1452148"/>
                  </a:lnTo>
                  <a:lnTo>
                    <a:pt x="0" y="1410208"/>
                  </a:lnTo>
                  <a:lnTo>
                    <a:pt x="0" y="258572"/>
                  </a:lnTo>
                  <a:close/>
                </a:path>
              </a:pathLst>
            </a:custGeom>
            <a:ln w="12192">
              <a:solidFill>
                <a:srgbClr val="41709C"/>
              </a:solidFill>
            </a:ln>
          </p:spPr>
          <p:txBody>
            <a:bodyPr wrap="square" lIns="0" tIns="0" rIns="0" bIns="0" rtlCol="0">
              <a:noAutofit/>
            </a:bodyPr>
            <a:lstStyle/>
            <a:p>
              <a:endParaRPr sz="2000"/>
            </a:p>
          </p:txBody>
        </p:sp>
        <p:sp>
          <p:nvSpPr>
            <p:cNvPr id="14" name="object 12">
              <a:extLst>
                <a:ext uri="{FF2B5EF4-FFF2-40B4-BE49-F238E27FC236}">
                  <a16:creationId xmlns:a16="http://schemas.microsoft.com/office/drawing/2014/main" id="{CFC856A0-1F73-2E4A-8A02-B2AC4C433276}"/>
                </a:ext>
              </a:extLst>
            </p:cNvPr>
            <p:cNvSpPr txBox="1"/>
            <p:nvPr/>
          </p:nvSpPr>
          <p:spPr>
            <a:xfrm>
              <a:off x="-5663829" y="6375514"/>
              <a:ext cx="1694110" cy="737447"/>
            </a:xfrm>
            <a:prstGeom prst="rect">
              <a:avLst/>
            </a:prstGeom>
          </p:spPr>
          <p:txBody>
            <a:bodyPr vert="horz" wrap="square" lIns="0" tIns="0" rIns="0" bIns="0" rtlCol="0">
              <a:noAutofit/>
            </a:bodyPr>
            <a:lstStyle/>
            <a:p>
              <a:pPr marL="18345" marR="18345" indent="8255"/>
              <a:r>
                <a:rPr sz="2000" b="1" spc="-22" dirty="0">
                  <a:latin typeface="Calibri"/>
                  <a:cs typeface="Calibri"/>
                </a:rPr>
                <a:t>M</a:t>
              </a:r>
              <a:r>
                <a:rPr sz="2000" b="1" spc="-36" dirty="0">
                  <a:latin typeface="Calibri"/>
                  <a:cs typeface="Calibri"/>
                </a:rPr>
                <a:t>e</a:t>
              </a:r>
              <a:r>
                <a:rPr sz="2000" b="1" spc="-15" dirty="0">
                  <a:latin typeface="Calibri"/>
                  <a:cs typeface="Calibri"/>
                </a:rPr>
                <a:t>t</a:t>
              </a:r>
              <a:r>
                <a:rPr sz="2000" b="1" spc="-29" dirty="0">
                  <a:latin typeface="Calibri"/>
                  <a:cs typeface="Calibri"/>
                </a:rPr>
                <a:t>h</a:t>
              </a:r>
              <a:r>
                <a:rPr sz="2000" b="1" spc="-15" dirty="0">
                  <a:latin typeface="Calibri"/>
                  <a:cs typeface="Calibri"/>
                </a:rPr>
                <a:t>o</a:t>
              </a:r>
              <a:r>
                <a:rPr sz="2000" b="1" spc="-22" dirty="0">
                  <a:latin typeface="Calibri"/>
                  <a:cs typeface="Calibri"/>
                </a:rPr>
                <a:t>d</a:t>
              </a:r>
              <a:r>
                <a:rPr sz="2000" b="1" spc="-15" dirty="0">
                  <a:latin typeface="Calibri"/>
                  <a:cs typeface="Calibri"/>
                </a:rPr>
                <a:t>ol</a:t>
              </a:r>
              <a:r>
                <a:rPr sz="2000" b="1" spc="-7" dirty="0">
                  <a:latin typeface="Calibri"/>
                  <a:cs typeface="Calibri"/>
                </a:rPr>
                <a:t>o</a:t>
              </a:r>
              <a:r>
                <a:rPr sz="2000" b="1" spc="-15" dirty="0">
                  <a:latin typeface="Calibri"/>
                  <a:cs typeface="Calibri"/>
                </a:rPr>
                <a:t>gy</a:t>
              </a:r>
              <a:r>
                <a:rPr sz="2000" b="1" spc="-7" dirty="0">
                  <a:latin typeface="Calibri"/>
                  <a:cs typeface="Calibri"/>
                </a:rPr>
                <a:t> </a:t>
              </a:r>
              <a:r>
                <a:rPr sz="2000" b="1" spc="-43" dirty="0">
                  <a:latin typeface="Calibri"/>
                  <a:cs typeface="Calibri"/>
                </a:rPr>
                <a:t>f</a:t>
              </a:r>
              <a:r>
                <a:rPr sz="2000" b="1" spc="-15" dirty="0">
                  <a:latin typeface="Calibri"/>
                  <a:cs typeface="Calibri"/>
                </a:rPr>
                <a:t>or</a:t>
              </a:r>
              <a:r>
                <a:rPr sz="2000" b="1" spc="22" dirty="0">
                  <a:latin typeface="Calibri"/>
                  <a:cs typeface="Calibri"/>
                </a:rPr>
                <a:t> </a:t>
              </a:r>
              <a:r>
                <a:rPr sz="2000" b="1" spc="-137" dirty="0">
                  <a:latin typeface="Calibri"/>
                  <a:cs typeface="Calibri"/>
                </a:rPr>
                <a:t>V</a:t>
              </a:r>
              <a:r>
                <a:rPr sz="2000" b="1" spc="-15" dirty="0">
                  <a:latin typeface="Calibri"/>
                  <a:cs typeface="Calibri"/>
                </a:rPr>
                <a:t>a</a:t>
              </a:r>
              <a:r>
                <a:rPr sz="2000" b="1" dirty="0">
                  <a:latin typeface="Calibri"/>
                  <a:cs typeface="Calibri"/>
                </a:rPr>
                <a:t>l</a:t>
              </a:r>
              <a:r>
                <a:rPr sz="2000" b="1" spc="-15" dirty="0">
                  <a:latin typeface="Calibri"/>
                  <a:cs typeface="Calibri"/>
                </a:rPr>
                <a:t>id</a:t>
              </a:r>
              <a:r>
                <a:rPr sz="2000" b="1" spc="-29" dirty="0">
                  <a:latin typeface="Calibri"/>
                  <a:cs typeface="Calibri"/>
                </a:rPr>
                <a:t>a</a:t>
              </a:r>
              <a:r>
                <a:rPr sz="2000" b="1" spc="-7" dirty="0">
                  <a:latin typeface="Calibri"/>
                  <a:cs typeface="Calibri"/>
                </a:rPr>
                <a:t>tio</a:t>
              </a:r>
              <a:r>
                <a:rPr sz="2000" b="1" spc="-15" dirty="0">
                  <a:latin typeface="Calibri"/>
                  <a:cs typeface="Calibri"/>
                </a:rPr>
                <a:t>n</a:t>
              </a:r>
              <a:endParaRPr sz="2000">
                <a:latin typeface="Calibri"/>
                <a:cs typeface="Calibri"/>
              </a:endParaRPr>
            </a:p>
          </p:txBody>
        </p:sp>
        <p:sp>
          <p:nvSpPr>
            <p:cNvPr id="15" name="object 13">
              <a:extLst>
                <a:ext uri="{FF2B5EF4-FFF2-40B4-BE49-F238E27FC236}">
                  <a16:creationId xmlns:a16="http://schemas.microsoft.com/office/drawing/2014/main" id="{5E885EEB-5D8C-3B41-9500-47AF719553A7}"/>
                </a:ext>
              </a:extLst>
            </p:cNvPr>
            <p:cNvSpPr txBox="1"/>
            <p:nvPr/>
          </p:nvSpPr>
          <p:spPr>
            <a:xfrm>
              <a:off x="-5937821" y="7245591"/>
              <a:ext cx="2240957" cy="385233"/>
            </a:xfrm>
            <a:prstGeom prst="rect">
              <a:avLst/>
            </a:prstGeom>
          </p:spPr>
          <p:txBody>
            <a:bodyPr vert="horz" wrap="square" lIns="0" tIns="0" rIns="0" bIns="0" rtlCol="0">
              <a:noAutofit/>
            </a:bodyPr>
            <a:lstStyle/>
            <a:p>
              <a:pPr marL="18345"/>
              <a:r>
                <a:rPr sz="2000" b="1" spc="-15" dirty="0">
                  <a:latin typeface="Calibri"/>
                  <a:cs typeface="Calibri"/>
                </a:rPr>
                <a:t>Only</a:t>
              </a:r>
              <a:r>
                <a:rPr sz="2000" b="1" spc="29" dirty="0">
                  <a:latin typeface="Calibri"/>
                  <a:cs typeface="Calibri"/>
                </a:rPr>
                <a:t> </a:t>
              </a:r>
              <a:r>
                <a:rPr sz="2000" b="1" spc="-43" dirty="0">
                  <a:latin typeface="Calibri"/>
                  <a:cs typeface="Calibri"/>
                </a:rPr>
                <a:t>f</a:t>
              </a:r>
              <a:r>
                <a:rPr sz="2000" b="1" spc="-15" dirty="0">
                  <a:latin typeface="Calibri"/>
                  <a:cs typeface="Calibri"/>
                </a:rPr>
                <a:t>or Q-3</a:t>
              </a:r>
              <a:endParaRPr sz="2000" dirty="0">
                <a:latin typeface="Calibri"/>
                <a:cs typeface="Calibri"/>
              </a:endParaRPr>
            </a:p>
          </p:txBody>
        </p:sp>
        <p:sp>
          <p:nvSpPr>
            <p:cNvPr id="16" name="object 14">
              <a:extLst>
                <a:ext uri="{FF2B5EF4-FFF2-40B4-BE49-F238E27FC236}">
                  <a16:creationId xmlns:a16="http://schemas.microsoft.com/office/drawing/2014/main" id="{3C1CC2B6-179D-3848-B765-7E8E339D0643}"/>
                </a:ext>
              </a:extLst>
            </p:cNvPr>
            <p:cNvSpPr txBox="1"/>
            <p:nvPr/>
          </p:nvSpPr>
          <p:spPr>
            <a:xfrm>
              <a:off x="-5580177" y="7784845"/>
              <a:ext cx="1525340" cy="737447"/>
            </a:xfrm>
            <a:prstGeom prst="rect">
              <a:avLst/>
            </a:prstGeom>
          </p:spPr>
          <p:txBody>
            <a:bodyPr vert="horz" wrap="square" lIns="0" tIns="0" rIns="0" bIns="0" rtlCol="0">
              <a:noAutofit/>
            </a:bodyPr>
            <a:lstStyle/>
            <a:p>
              <a:pPr marL="18345" marR="18345" indent="14675"/>
              <a:r>
                <a:rPr sz="2000" b="1" spc="-22" dirty="0">
                  <a:solidFill>
                    <a:srgbClr val="FF0000"/>
                  </a:solidFill>
                  <a:latin typeface="Calibri"/>
                  <a:cs typeface="Calibri"/>
                </a:rPr>
                <a:t>100%</a:t>
              </a:r>
              <a:r>
                <a:rPr sz="2000" b="1" spc="29" dirty="0">
                  <a:solidFill>
                    <a:srgbClr val="FF0000"/>
                  </a:solidFill>
                  <a:latin typeface="Calibri"/>
                  <a:cs typeface="Calibri"/>
                </a:rPr>
                <a:t> </a:t>
              </a:r>
              <a:r>
                <a:rPr sz="2000" b="1" spc="-15" dirty="0">
                  <a:solidFill>
                    <a:srgbClr val="FF0000"/>
                  </a:solidFill>
                  <a:latin typeface="Calibri"/>
                  <a:cs typeface="Calibri"/>
                </a:rPr>
                <a:t>Di</a:t>
              </a:r>
              <a:r>
                <a:rPr sz="2000" b="1" spc="-43" dirty="0">
                  <a:solidFill>
                    <a:srgbClr val="FF0000"/>
                  </a:solidFill>
                  <a:latin typeface="Calibri"/>
                  <a:cs typeface="Calibri"/>
                </a:rPr>
                <a:t>r</a:t>
              </a:r>
              <a:r>
                <a:rPr sz="2000" b="1" spc="-15" dirty="0">
                  <a:solidFill>
                    <a:srgbClr val="FF0000"/>
                  </a:solidFill>
                  <a:latin typeface="Calibri"/>
                  <a:cs typeface="Calibri"/>
                </a:rPr>
                <a:t>ect O</a:t>
              </a:r>
              <a:r>
                <a:rPr sz="2000" b="1" spc="-43" dirty="0">
                  <a:solidFill>
                    <a:srgbClr val="FF0000"/>
                  </a:solidFill>
                  <a:latin typeface="Calibri"/>
                  <a:cs typeface="Calibri"/>
                </a:rPr>
                <a:t>b</a:t>
              </a:r>
              <a:r>
                <a:rPr sz="2000" b="1" spc="-15" dirty="0">
                  <a:solidFill>
                    <a:srgbClr val="FF0000"/>
                  </a:solidFill>
                  <a:latin typeface="Calibri"/>
                  <a:cs typeface="Calibri"/>
                </a:rPr>
                <a:t>se</a:t>
              </a:r>
              <a:r>
                <a:rPr sz="2000" b="1" spc="-7" dirty="0">
                  <a:solidFill>
                    <a:srgbClr val="FF0000"/>
                  </a:solidFill>
                  <a:latin typeface="Calibri"/>
                  <a:cs typeface="Calibri"/>
                </a:rPr>
                <a:t>r</a:t>
              </a:r>
              <a:r>
                <a:rPr sz="2000" b="1" spc="-50" dirty="0">
                  <a:solidFill>
                    <a:srgbClr val="FF0000"/>
                  </a:solidFill>
                  <a:latin typeface="Calibri"/>
                  <a:cs typeface="Calibri"/>
                </a:rPr>
                <a:t>v</a:t>
              </a:r>
              <a:r>
                <a:rPr sz="2000" b="1" spc="-29" dirty="0">
                  <a:solidFill>
                    <a:srgbClr val="FF0000"/>
                  </a:solidFill>
                  <a:latin typeface="Calibri"/>
                  <a:cs typeface="Calibri"/>
                </a:rPr>
                <a:t>a</a:t>
              </a:r>
              <a:r>
                <a:rPr sz="2000" b="1" spc="-7" dirty="0">
                  <a:solidFill>
                    <a:srgbClr val="FF0000"/>
                  </a:solidFill>
                  <a:latin typeface="Calibri"/>
                  <a:cs typeface="Calibri"/>
                </a:rPr>
                <a:t>tio</a:t>
              </a:r>
              <a:r>
                <a:rPr sz="2000" b="1" spc="-15" dirty="0">
                  <a:solidFill>
                    <a:srgbClr val="FF0000"/>
                  </a:solidFill>
                  <a:latin typeface="Calibri"/>
                  <a:cs typeface="Calibri"/>
                </a:rPr>
                <a:t>n</a:t>
              </a:r>
              <a:endParaRPr sz="2000" dirty="0">
                <a:latin typeface="Calibri"/>
                <a:cs typeface="Calibri"/>
              </a:endParaRPr>
            </a:p>
          </p:txBody>
        </p:sp>
      </p:grpSp>
      <p:sp>
        <p:nvSpPr>
          <p:cNvPr id="19" name="Slide Number Placeholder 18">
            <a:extLst>
              <a:ext uri="{FF2B5EF4-FFF2-40B4-BE49-F238E27FC236}">
                <a16:creationId xmlns:a16="http://schemas.microsoft.com/office/drawing/2014/main" id="{69B5E5B9-A7D4-45EF-BD09-390C400EC366}"/>
              </a:ext>
            </a:extLst>
          </p:cNvPr>
          <p:cNvSpPr>
            <a:spLocks noGrp="1"/>
          </p:cNvSpPr>
          <p:nvPr>
            <p:ph type="sldNum" sz="quarter" idx="12"/>
          </p:nvPr>
        </p:nvSpPr>
        <p:spPr/>
        <p:txBody>
          <a:bodyPr/>
          <a:lstStyle/>
          <a:p>
            <a:fld id="{871FDAF4-F9BA-4E6E-AE28-9371978FF90C}" type="slidenum">
              <a:rPr lang="en-US" smtClean="0"/>
              <a:t>56</a:t>
            </a:fld>
            <a:endParaRPr lang="en-US"/>
          </a:p>
        </p:txBody>
      </p:sp>
    </p:spTree>
    <p:extLst>
      <p:ext uri="{BB962C8B-B14F-4D97-AF65-F5344CB8AC3E}">
        <p14:creationId xmlns:p14="http://schemas.microsoft.com/office/powerpoint/2010/main" val="21027309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49330A-2A7C-4940-8812-5A411CA62AFE}"/>
              </a:ext>
            </a:extLst>
          </p:cNvPr>
          <p:cNvPicPr>
            <a:picLocks noChangeAspect="1"/>
          </p:cNvPicPr>
          <p:nvPr/>
        </p:nvPicPr>
        <p:blipFill>
          <a:blip r:embed="rId3"/>
          <a:stretch>
            <a:fillRect/>
          </a:stretch>
        </p:blipFill>
        <p:spPr>
          <a:xfrm>
            <a:off x="1" y="4568275"/>
            <a:ext cx="1939682" cy="1271917"/>
          </a:xfrm>
          <a:prstGeom prst="rect">
            <a:avLst/>
          </a:prstGeom>
          <a:ln>
            <a:noFill/>
          </a:ln>
          <a:effectLst>
            <a:softEdge rad="112500"/>
          </a:effectLst>
        </p:spPr>
      </p:pic>
      <p:pic>
        <p:nvPicPr>
          <p:cNvPr id="4" name="Picture 3">
            <a:extLst>
              <a:ext uri="{FF2B5EF4-FFF2-40B4-BE49-F238E27FC236}">
                <a16:creationId xmlns:a16="http://schemas.microsoft.com/office/drawing/2014/main" id="{4623FE0E-CBA8-422D-A885-FE64865780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14" y="3261164"/>
            <a:ext cx="1939683" cy="1287278"/>
          </a:xfrm>
          <a:prstGeom prst="rect">
            <a:avLst/>
          </a:prstGeom>
          <a:ln>
            <a:noFill/>
          </a:ln>
          <a:effectLst>
            <a:softEdge rad="112500"/>
          </a:effectLst>
        </p:spPr>
      </p:pic>
      <p:sp>
        <p:nvSpPr>
          <p:cNvPr id="7" name="TextBox 6"/>
          <p:cNvSpPr txBox="1"/>
          <p:nvPr/>
        </p:nvSpPr>
        <p:spPr>
          <a:xfrm>
            <a:off x="0" y="2116404"/>
            <a:ext cx="6858000" cy="1065151"/>
          </a:xfrm>
          <a:prstGeom prst="rect">
            <a:avLst/>
          </a:prstGeom>
          <a:solidFill>
            <a:schemeClr val="bg1">
              <a:lumMod val="75000"/>
            </a:schemeClr>
          </a:solidFill>
        </p:spPr>
        <p:txBody>
          <a:bodyPr wrap="square" lIns="128117" tIns="64057" rIns="128117" bIns="64057" rtlCol="0">
            <a:noAutofit/>
          </a:bodyPr>
          <a:lstStyle/>
          <a:p>
            <a:pPr marL="412755" indent="-412755">
              <a:buFont typeface="Arial" panose="020B0604020202020204" pitchFamily="34" charset="0"/>
              <a:buChar char="•"/>
            </a:pPr>
            <a:r>
              <a:rPr lang="en-US" sz="1400" dirty="0">
                <a:cs typeface="Mangal"/>
              </a:rPr>
              <a:t>A BWG will be considered as one that generates more than 100 kg of total waste per day (or as defined by ULB/state) for more than 15 days a month</a:t>
            </a:r>
          </a:p>
          <a:p>
            <a:pPr marL="412755" indent="-412755">
              <a:buFont typeface="Arial" panose="020B0604020202020204" pitchFamily="34" charset="0"/>
              <a:buChar char="•"/>
            </a:pPr>
            <a:r>
              <a:rPr lang="en-US" sz="1400" dirty="0">
                <a:cs typeface="Mangal"/>
              </a:rPr>
              <a:t>Community Hall/Function Hall/Marriage Hall/Public gathering waste generators shall be considered as BWG if the holding capacity is more than 200 </a:t>
            </a:r>
            <a:r>
              <a:rPr lang="en-US" sz="1400" dirty="0" err="1">
                <a:cs typeface="Mangal"/>
              </a:rPr>
              <a:t>pax</a:t>
            </a:r>
            <a:endParaRPr lang="en-US" sz="1400" dirty="0">
              <a:cs typeface="Mangal"/>
            </a:endParaRPr>
          </a:p>
          <a:p>
            <a:endParaRPr lang="en-US" sz="1000" b="1" dirty="0">
              <a:solidFill>
                <a:schemeClr val="bg1"/>
              </a:solidFill>
              <a:latin typeface="Garamond" panose="02020404030301010803" pitchFamily="18" charset="0"/>
            </a:endParaRPr>
          </a:p>
          <a:p>
            <a:pPr defTabSz="660021">
              <a:lnSpc>
                <a:spcPct val="107000"/>
              </a:lnSpc>
              <a:spcAft>
                <a:spcPts val="1233"/>
              </a:spcAft>
            </a:pPr>
            <a:endParaRPr lang="en-SG" sz="1200" dirty="0">
              <a:solidFill>
                <a:prstClr val="black"/>
              </a:solidFill>
              <a:ea typeface="Calibri"/>
              <a:cs typeface="Times New Roman"/>
            </a:endParaRPr>
          </a:p>
        </p:txBody>
      </p:sp>
      <p:sp>
        <p:nvSpPr>
          <p:cNvPr id="8" name="TextBox 7"/>
          <p:cNvSpPr txBox="1"/>
          <p:nvPr/>
        </p:nvSpPr>
        <p:spPr>
          <a:xfrm>
            <a:off x="0" y="6399330"/>
            <a:ext cx="6858000" cy="2226367"/>
          </a:xfrm>
          <a:prstGeom prst="rect">
            <a:avLst/>
          </a:prstGeom>
          <a:solidFill>
            <a:schemeClr val="bg1">
              <a:lumMod val="85000"/>
            </a:schemeClr>
          </a:solidFill>
        </p:spPr>
        <p:txBody>
          <a:bodyPr wrap="square" lIns="128117" tIns="64057" rIns="128117" bIns="64057" rtlCol="0">
            <a:noAutofit/>
          </a:bodyPr>
          <a:lstStyle/>
          <a:p>
            <a:pPr>
              <a:lnSpc>
                <a:spcPct val="107000"/>
              </a:lnSpc>
              <a:spcAft>
                <a:spcPts val="1233"/>
              </a:spcAft>
            </a:pPr>
            <a:r>
              <a:rPr lang="en-US" b="1" dirty="0"/>
              <a:t>Note:  </a:t>
            </a:r>
          </a:p>
          <a:p>
            <a:pPr marL="495307" indent="-495307">
              <a:lnSpc>
                <a:spcPct val="107000"/>
              </a:lnSpc>
              <a:spcAft>
                <a:spcPts val="1233"/>
              </a:spcAft>
              <a:buAutoNum type="arabicPeriod"/>
            </a:pPr>
            <a:r>
              <a:rPr lang="en-US" dirty="0"/>
              <a:t>ULBs in &lt;1 lakh population cities are allowed to process the waste of Bulk Waste Generators provided all Bulk Waste Generators are identified and commercial rates are charged</a:t>
            </a:r>
          </a:p>
          <a:p>
            <a:pPr marL="495307" indent="-495307">
              <a:lnSpc>
                <a:spcPct val="107000"/>
              </a:lnSpc>
              <a:spcAft>
                <a:spcPts val="1233"/>
              </a:spcAft>
              <a:buAutoNum type="arabicPeriod"/>
            </a:pPr>
            <a:r>
              <a:rPr lang="en-US" dirty="0">
                <a:ea typeface="Calibri"/>
                <a:cs typeface="Times New Roman"/>
              </a:rPr>
              <a:t>If city's population is &gt;1 Lakh, ask BWGs for on-site processing or outsource processing to private operators</a:t>
            </a:r>
            <a:endParaRPr lang="en-SG" dirty="0">
              <a:ea typeface="Calibri"/>
              <a:cs typeface="Times New Roman"/>
            </a:endParaRPr>
          </a:p>
        </p:txBody>
      </p:sp>
      <p:sp>
        <p:nvSpPr>
          <p:cNvPr id="11" name="Rounded Rectangle 10"/>
          <p:cNvSpPr/>
          <p:nvPr/>
        </p:nvSpPr>
        <p:spPr>
          <a:xfrm>
            <a:off x="0" y="759823"/>
            <a:ext cx="901700" cy="1267005"/>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2000" b="1" dirty="0">
                <a:solidFill>
                  <a:srgbClr val="FFFFFF"/>
                </a:solidFill>
                <a:latin typeface="Arial"/>
                <a:ea typeface="Calibri"/>
                <a:cs typeface="Times New Roman"/>
              </a:rPr>
              <a:t>2.11</a:t>
            </a:r>
            <a:endParaRPr lang="en-SG" sz="800" dirty="0">
              <a:solidFill>
                <a:prstClr val="white"/>
              </a:solidFill>
              <a:ea typeface="Calibri"/>
              <a:cs typeface="Times New Roman"/>
            </a:endParaRPr>
          </a:p>
        </p:txBody>
      </p:sp>
      <p:sp>
        <p:nvSpPr>
          <p:cNvPr id="12" name="Rounded Rectangle 11"/>
          <p:cNvSpPr/>
          <p:nvPr/>
        </p:nvSpPr>
        <p:spPr>
          <a:xfrm>
            <a:off x="914400" y="752887"/>
            <a:ext cx="5067300" cy="1267005"/>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1400" b="1" dirty="0">
                <a:solidFill>
                  <a:schemeClr val="tx1"/>
                </a:solidFill>
                <a:ea typeface="Times New Roman"/>
                <a:cs typeface="Mangal"/>
              </a:rPr>
              <a:t>Bulk Waste Generators</a:t>
            </a:r>
            <a:r>
              <a:rPr lang="en-US" sz="1400" dirty="0">
                <a:solidFill>
                  <a:schemeClr val="tx1"/>
                </a:solidFill>
                <a:ea typeface="Times New Roman"/>
                <a:cs typeface="Mangal"/>
              </a:rPr>
              <a:t> (</a:t>
            </a:r>
            <a:r>
              <a:rPr lang="en-US" sz="1400" dirty="0" err="1">
                <a:solidFill>
                  <a:schemeClr val="tx1"/>
                </a:solidFill>
                <a:ea typeface="Times New Roman"/>
                <a:cs typeface="Mangal"/>
              </a:rPr>
              <a:t>i</a:t>
            </a:r>
            <a:r>
              <a:rPr lang="en-US" sz="1400" dirty="0">
                <a:solidFill>
                  <a:schemeClr val="tx1"/>
                </a:solidFill>
                <a:ea typeface="Times New Roman"/>
                <a:cs typeface="Mangal"/>
              </a:rPr>
              <a:t>) doing </a:t>
            </a:r>
            <a:r>
              <a:rPr lang="en-US" sz="1400" b="1" dirty="0">
                <a:solidFill>
                  <a:schemeClr val="tx1"/>
                </a:solidFill>
                <a:ea typeface="Times New Roman"/>
                <a:cs typeface="Mangal"/>
              </a:rPr>
              <a:t>onsite processing </a:t>
            </a:r>
            <a:r>
              <a:rPr lang="en-US" sz="1400" dirty="0">
                <a:solidFill>
                  <a:schemeClr val="tx1"/>
                </a:solidFill>
                <a:ea typeface="Times New Roman"/>
                <a:cs typeface="Mangal"/>
              </a:rPr>
              <a:t>of wet waste generated, including kitchen and garden waste or organic waste or getting wet waste collected and processed by private parties authorized by ULB. (ii) Handing over </a:t>
            </a:r>
            <a:r>
              <a:rPr lang="en-US" sz="1400" b="1" dirty="0">
                <a:solidFill>
                  <a:schemeClr val="tx1"/>
                </a:solidFill>
                <a:ea typeface="Times New Roman"/>
                <a:cs typeface="Mangal"/>
              </a:rPr>
              <a:t>segregated dry waste to authorized waste pickers </a:t>
            </a:r>
            <a:r>
              <a:rPr lang="en-US" sz="1400" dirty="0">
                <a:solidFill>
                  <a:schemeClr val="tx1"/>
                </a:solidFill>
                <a:ea typeface="Times New Roman"/>
                <a:cs typeface="Mangal"/>
              </a:rPr>
              <a:t>or waste collectors.</a:t>
            </a:r>
            <a:endParaRPr lang="en-SG" sz="1400" dirty="0">
              <a:solidFill>
                <a:schemeClr val="tx1"/>
              </a:solidFill>
              <a:ea typeface="Times New Roman"/>
              <a:cs typeface="Mangal"/>
            </a:endParaRPr>
          </a:p>
        </p:txBody>
      </p:sp>
      <p:sp>
        <p:nvSpPr>
          <p:cNvPr id="13" name="Rounded Rectangle 12"/>
          <p:cNvSpPr/>
          <p:nvPr/>
        </p:nvSpPr>
        <p:spPr>
          <a:xfrm>
            <a:off x="5994400" y="777235"/>
            <a:ext cx="863600" cy="1267005"/>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pPr>
            <a:r>
              <a:rPr lang="en-US" sz="1200" b="1" dirty="0">
                <a:solidFill>
                  <a:srgbClr val="FFFFFF"/>
                </a:solidFill>
                <a:latin typeface="Arial"/>
                <a:ea typeface="Calibri"/>
                <a:cs typeface="Times New Roman"/>
              </a:rPr>
              <a:t>Marks</a:t>
            </a:r>
            <a:br>
              <a:rPr lang="en-US" sz="1200" b="1" dirty="0">
                <a:solidFill>
                  <a:srgbClr val="FFFFFF"/>
                </a:solidFill>
                <a:latin typeface="Arial"/>
                <a:ea typeface="Calibri"/>
                <a:cs typeface="Times New Roman"/>
              </a:rPr>
            </a:br>
            <a:r>
              <a:rPr lang="en-US" sz="1200" b="1" dirty="0">
                <a:solidFill>
                  <a:srgbClr val="FFFFFF"/>
                </a:solidFill>
                <a:latin typeface="Arial"/>
                <a:ea typeface="Calibri"/>
                <a:cs typeface="Times New Roman"/>
              </a:rPr>
              <a:t>80</a:t>
            </a:r>
          </a:p>
          <a:p>
            <a:pPr algn="ctr">
              <a:lnSpc>
                <a:spcPct val="107000"/>
              </a:lnSpc>
            </a:pPr>
            <a:r>
              <a:rPr lang="en-US" sz="1100" dirty="0">
                <a:solidFill>
                  <a:srgbClr val="FFFFFF"/>
                </a:solidFill>
                <a:latin typeface="Arial"/>
                <a:ea typeface="Calibri"/>
                <a:cs typeface="Times New Roman"/>
              </a:rPr>
              <a:t>(60+20)</a:t>
            </a:r>
            <a:endParaRPr lang="en-US" sz="1200" dirty="0">
              <a:solidFill>
                <a:srgbClr val="FFFFFF"/>
              </a:solidFill>
              <a:latin typeface="Arial"/>
              <a:ea typeface="Calibri"/>
              <a:cs typeface="Times New Roman"/>
            </a:endParaRPr>
          </a:p>
        </p:txBody>
      </p:sp>
      <p:graphicFrame>
        <p:nvGraphicFramePr>
          <p:cNvPr id="17" name="Table 16">
            <a:extLst>
              <a:ext uri="{FF2B5EF4-FFF2-40B4-BE49-F238E27FC236}">
                <a16:creationId xmlns:a16="http://schemas.microsoft.com/office/drawing/2014/main" id="{E7F37743-9254-4A87-A3F7-EC32CE43754C}"/>
              </a:ext>
            </a:extLst>
          </p:cNvPr>
          <p:cNvGraphicFramePr>
            <a:graphicFrameLocks noGrp="1"/>
          </p:cNvGraphicFramePr>
          <p:nvPr>
            <p:extLst>
              <p:ext uri="{D42A27DB-BD31-4B8C-83A1-F6EECF244321}">
                <p14:modId xmlns:p14="http://schemas.microsoft.com/office/powerpoint/2010/main" val="3329319339"/>
              </p:ext>
            </p:extLst>
          </p:nvPr>
        </p:nvGraphicFramePr>
        <p:xfrm>
          <a:off x="1746946" y="3197161"/>
          <a:ext cx="5111054" cy="2490852"/>
        </p:xfrm>
        <a:graphic>
          <a:graphicData uri="http://schemas.openxmlformats.org/drawingml/2006/table">
            <a:tbl>
              <a:tblPr firstRow="1" bandRow="1">
                <a:tableStyleId>{FABFCF23-3B69-468F-B69F-88F6DE6A72F2}</a:tableStyleId>
              </a:tblPr>
              <a:tblGrid>
                <a:gridCol w="4214331">
                  <a:extLst>
                    <a:ext uri="{9D8B030D-6E8A-4147-A177-3AD203B41FA5}">
                      <a16:colId xmlns:a16="http://schemas.microsoft.com/office/drawing/2014/main" val="20000"/>
                    </a:ext>
                  </a:extLst>
                </a:gridCol>
                <a:gridCol w="896723">
                  <a:extLst>
                    <a:ext uri="{9D8B030D-6E8A-4147-A177-3AD203B41FA5}">
                      <a16:colId xmlns:a16="http://schemas.microsoft.com/office/drawing/2014/main" val="20001"/>
                    </a:ext>
                  </a:extLst>
                </a:gridCol>
              </a:tblGrid>
              <a:tr h="264925">
                <a:tc>
                  <a:txBody>
                    <a:bodyPr/>
                    <a:lstStyle/>
                    <a:p>
                      <a:r>
                        <a:rPr lang="en-US" sz="1800" dirty="0"/>
                        <a:t>Scheme of Marking</a:t>
                      </a:r>
                    </a:p>
                  </a:txBody>
                  <a:tcPr marL="140822" marR="140822" marT="70411" marB="70411"/>
                </a:tc>
                <a:tc>
                  <a:txBody>
                    <a:bodyPr/>
                    <a:lstStyle/>
                    <a:p>
                      <a:pPr algn="ctr"/>
                      <a:r>
                        <a:rPr lang="en-US" sz="1800" dirty="0"/>
                        <a:t>Marks</a:t>
                      </a:r>
                    </a:p>
                  </a:txBody>
                  <a:tcPr marL="140822" marR="140822" marT="70411" marB="70411"/>
                </a:tc>
                <a:extLst>
                  <a:ext uri="{0D108BD9-81ED-4DB2-BD59-A6C34878D82A}">
                    <a16:rowId xmlns:a16="http://schemas.microsoft.com/office/drawing/2014/main" val="10000"/>
                  </a:ext>
                </a:extLst>
              </a:tr>
              <a:tr h="264925">
                <a:tc>
                  <a:txBody>
                    <a:bodyPr/>
                    <a:lstStyle/>
                    <a:p>
                      <a:r>
                        <a:rPr lang="en-US" sz="1800" dirty="0"/>
                        <a:t>&gt;95% BWG practicing on-site processing</a:t>
                      </a:r>
                    </a:p>
                  </a:txBody>
                  <a:tcPr marL="140822" marR="140822" marT="70411" marB="70411"/>
                </a:tc>
                <a:tc>
                  <a:txBody>
                    <a:bodyPr/>
                    <a:lstStyle/>
                    <a:p>
                      <a:pPr algn="ctr"/>
                      <a:r>
                        <a:rPr lang="en-US" sz="1800" dirty="0"/>
                        <a:t>60</a:t>
                      </a:r>
                    </a:p>
                  </a:txBody>
                  <a:tcPr marL="140822" marR="140822" marT="70411" marB="70411"/>
                </a:tc>
                <a:extLst>
                  <a:ext uri="{0D108BD9-81ED-4DB2-BD59-A6C34878D82A}">
                    <a16:rowId xmlns:a16="http://schemas.microsoft.com/office/drawing/2014/main" val="10001"/>
                  </a:ext>
                </a:extLst>
              </a:tr>
              <a:tr h="264925">
                <a:tc>
                  <a:txBody>
                    <a:bodyPr/>
                    <a:lstStyle/>
                    <a:p>
                      <a:r>
                        <a:rPr lang="en-US" sz="1800" dirty="0"/>
                        <a:t>80-95 %</a:t>
                      </a:r>
                    </a:p>
                  </a:txBody>
                  <a:tcPr marL="140822" marR="140822" marT="70411" marB="70411"/>
                </a:tc>
                <a:tc>
                  <a:txBody>
                    <a:bodyPr/>
                    <a:lstStyle/>
                    <a:p>
                      <a:pPr algn="ctr"/>
                      <a:r>
                        <a:rPr lang="en-US" sz="1800" dirty="0"/>
                        <a:t>50</a:t>
                      </a:r>
                    </a:p>
                  </a:txBody>
                  <a:tcPr marL="140822" marR="140822" marT="70411" marB="70411"/>
                </a:tc>
                <a:extLst>
                  <a:ext uri="{0D108BD9-81ED-4DB2-BD59-A6C34878D82A}">
                    <a16:rowId xmlns:a16="http://schemas.microsoft.com/office/drawing/2014/main" val="10002"/>
                  </a:ext>
                </a:extLst>
              </a:tr>
              <a:tr h="264925">
                <a:tc>
                  <a:txBody>
                    <a:bodyPr/>
                    <a:lstStyle/>
                    <a:p>
                      <a:r>
                        <a:rPr lang="en-US" sz="1800" dirty="0"/>
                        <a:t>60-79%</a:t>
                      </a:r>
                    </a:p>
                  </a:txBody>
                  <a:tcPr marL="140822" marR="140822" marT="70411" marB="70411"/>
                </a:tc>
                <a:tc>
                  <a:txBody>
                    <a:bodyPr/>
                    <a:lstStyle/>
                    <a:p>
                      <a:pPr algn="ctr"/>
                      <a:r>
                        <a:rPr lang="en-US" sz="1800" dirty="0"/>
                        <a:t>40</a:t>
                      </a:r>
                    </a:p>
                  </a:txBody>
                  <a:tcPr marL="140822" marR="140822" marT="70411" marB="70411"/>
                </a:tc>
                <a:extLst>
                  <a:ext uri="{0D108BD9-81ED-4DB2-BD59-A6C34878D82A}">
                    <a16:rowId xmlns:a16="http://schemas.microsoft.com/office/drawing/2014/main" val="10003"/>
                  </a:ext>
                </a:extLst>
              </a:tr>
              <a:tr h="264925">
                <a:tc>
                  <a:txBody>
                    <a:bodyPr/>
                    <a:lstStyle/>
                    <a:p>
                      <a:r>
                        <a:rPr lang="en-US" sz="1800" dirty="0"/>
                        <a:t>40-59%</a:t>
                      </a:r>
                    </a:p>
                  </a:txBody>
                  <a:tcPr marL="140822" marR="140822" marT="70411" marB="70411"/>
                </a:tc>
                <a:tc>
                  <a:txBody>
                    <a:bodyPr/>
                    <a:lstStyle/>
                    <a:p>
                      <a:pPr algn="ctr"/>
                      <a:r>
                        <a:rPr lang="en-US" sz="1800" dirty="0"/>
                        <a:t>30</a:t>
                      </a:r>
                    </a:p>
                  </a:txBody>
                  <a:tcPr marL="140822" marR="140822" marT="70411" marB="70411"/>
                </a:tc>
                <a:extLst>
                  <a:ext uri="{0D108BD9-81ED-4DB2-BD59-A6C34878D82A}">
                    <a16:rowId xmlns:a16="http://schemas.microsoft.com/office/drawing/2014/main" val="10004"/>
                  </a:ext>
                </a:extLst>
              </a:tr>
              <a:tr h="264925">
                <a:tc>
                  <a:txBody>
                    <a:bodyPr/>
                    <a:lstStyle/>
                    <a:p>
                      <a:r>
                        <a:rPr lang="en-US" sz="1800" dirty="0"/>
                        <a:t>20-39%</a:t>
                      </a:r>
                    </a:p>
                  </a:txBody>
                  <a:tcPr marL="140822" marR="140822" marT="70411" marB="70411"/>
                </a:tc>
                <a:tc>
                  <a:txBody>
                    <a:bodyPr/>
                    <a:lstStyle/>
                    <a:p>
                      <a:pPr marL="0" marR="0" lvl="0" indent="0" algn="ctr" defTabSz="487184" rtl="0" eaLnBrk="1" fontAlgn="auto" latinLnBrk="0" hangingPunct="1">
                        <a:lnSpc>
                          <a:spcPct val="100000"/>
                        </a:lnSpc>
                        <a:spcBef>
                          <a:spcPts val="0"/>
                        </a:spcBef>
                        <a:spcAft>
                          <a:spcPts val="0"/>
                        </a:spcAft>
                        <a:buClrTx/>
                        <a:buSzTx/>
                        <a:buFontTx/>
                        <a:buNone/>
                        <a:tabLst/>
                        <a:defRPr/>
                      </a:pPr>
                      <a:r>
                        <a:rPr lang="en-US" sz="1800" dirty="0"/>
                        <a:t>20</a:t>
                      </a:r>
                    </a:p>
                  </a:txBody>
                  <a:tcPr marL="140822" marR="140822" marT="70411" marB="70411"/>
                </a:tc>
                <a:extLst>
                  <a:ext uri="{0D108BD9-81ED-4DB2-BD59-A6C34878D82A}">
                    <a16:rowId xmlns:a16="http://schemas.microsoft.com/office/drawing/2014/main" val="10005"/>
                  </a:ext>
                </a:extLst>
              </a:tr>
            </a:tbl>
          </a:graphicData>
        </a:graphic>
      </p:graphicFrame>
      <p:graphicFrame>
        <p:nvGraphicFramePr>
          <p:cNvPr id="10" name="Table 9">
            <a:extLst>
              <a:ext uri="{FF2B5EF4-FFF2-40B4-BE49-F238E27FC236}">
                <a16:creationId xmlns:a16="http://schemas.microsoft.com/office/drawing/2014/main" id="{2D1B237E-242B-254D-8232-00331938BD6A}"/>
              </a:ext>
            </a:extLst>
          </p:cNvPr>
          <p:cNvGraphicFramePr>
            <a:graphicFrameLocks noGrp="1"/>
          </p:cNvGraphicFramePr>
          <p:nvPr>
            <p:extLst>
              <p:ext uri="{D42A27DB-BD31-4B8C-83A1-F6EECF244321}">
                <p14:modId xmlns:p14="http://schemas.microsoft.com/office/powerpoint/2010/main" val="660152723"/>
              </p:ext>
            </p:extLst>
          </p:nvPr>
        </p:nvGraphicFramePr>
        <p:xfrm>
          <a:off x="1" y="5692880"/>
          <a:ext cx="6858000" cy="611772"/>
        </p:xfrm>
        <a:graphic>
          <a:graphicData uri="http://schemas.openxmlformats.org/drawingml/2006/table">
            <a:tbl>
              <a:tblPr firstRow="1" bandRow="1">
                <a:tableStyleId>{FABFCF23-3B69-468F-B69F-88F6DE6A72F2}</a:tableStyleId>
              </a:tblPr>
              <a:tblGrid>
                <a:gridCol w="5745955">
                  <a:extLst>
                    <a:ext uri="{9D8B030D-6E8A-4147-A177-3AD203B41FA5}">
                      <a16:colId xmlns:a16="http://schemas.microsoft.com/office/drawing/2014/main" val="2267837347"/>
                    </a:ext>
                  </a:extLst>
                </a:gridCol>
                <a:gridCol w="1112045">
                  <a:extLst>
                    <a:ext uri="{9D8B030D-6E8A-4147-A177-3AD203B41FA5}">
                      <a16:colId xmlns:a16="http://schemas.microsoft.com/office/drawing/2014/main" val="2096343318"/>
                    </a:ext>
                  </a:extLst>
                </a:gridCol>
              </a:tblGrid>
              <a:tr h="597181">
                <a:tc>
                  <a:txBody>
                    <a:bodyPr/>
                    <a:lstStyle/>
                    <a:p>
                      <a:r>
                        <a:rPr lang="en-US" sz="1600" b="0" dirty="0">
                          <a:solidFill>
                            <a:srgbClr val="FFFF00"/>
                          </a:solidFill>
                        </a:rPr>
                        <a:t>Weekly Record of all Bulk Waste Generators </a:t>
                      </a:r>
                      <a:r>
                        <a:rPr lang="en-US" sz="1600" b="0" dirty="0">
                          <a:solidFill>
                            <a:schemeClr val="bg1"/>
                          </a:solidFill>
                        </a:rPr>
                        <a:t>digitally maintained (e.g. excel file) by  ULB are linked with </a:t>
                      </a:r>
                      <a:r>
                        <a:rPr lang="en-US" sz="1600" b="0" dirty="0">
                          <a:solidFill>
                            <a:srgbClr val="FFFF00"/>
                          </a:solidFill>
                        </a:rPr>
                        <a:t>SBM portal </a:t>
                      </a:r>
                    </a:p>
                  </a:txBody>
                  <a:tcPr marL="124094" marR="124094" marT="62046" marB="62046" anchor="ctr">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600" b="0" dirty="0">
                        <a:solidFill>
                          <a:schemeClr val="bg1"/>
                        </a:solidFill>
                      </a:endParaRPr>
                    </a:p>
                    <a:p>
                      <a:pPr algn="ctr"/>
                      <a:r>
                        <a:rPr lang="en-US" sz="1600" b="0" dirty="0">
                          <a:solidFill>
                            <a:schemeClr val="bg1"/>
                          </a:solidFill>
                        </a:rPr>
                        <a:t>20</a:t>
                      </a:r>
                    </a:p>
                  </a:txBody>
                  <a:tcPr marL="124094" marR="124094" marT="62046" marB="62046" anchor="ctr">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15" name="Rectangle 14">
            <a:extLst>
              <a:ext uri="{FF2B5EF4-FFF2-40B4-BE49-F238E27FC236}">
                <a16:creationId xmlns:a16="http://schemas.microsoft.com/office/drawing/2014/main" id="{5A339F35-B8AB-FA4C-ADA9-2C19559B200B}"/>
              </a:ext>
            </a:extLst>
          </p:cNvPr>
          <p:cNvSpPr/>
          <p:nvPr/>
        </p:nvSpPr>
        <p:spPr>
          <a:xfrm>
            <a:off x="0" y="8752477"/>
            <a:ext cx="5994400" cy="102462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solidFill>
                <a:ea typeface="Calibri"/>
                <a:cs typeface="Arial"/>
              </a:rPr>
              <a:t>Geo coordinates </a:t>
            </a:r>
            <a:r>
              <a:rPr lang="en-US" sz="1600" dirty="0">
                <a:solidFill>
                  <a:schemeClr val="tx1"/>
                </a:solidFill>
                <a:ea typeface="Calibri"/>
                <a:cs typeface="Arial"/>
              </a:rPr>
              <a:t>(GIS details) </a:t>
            </a:r>
            <a:r>
              <a:rPr lang="en-SG" sz="1600" dirty="0">
                <a:solidFill>
                  <a:schemeClr val="tx1"/>
                </a:solidFill>
                <a:ea typeface="Times New Roman"/>
                <a:cs typeface="Mangal"/>
              </a:rPr>
              <a:t>in terms of ULB boundaries, ward number, ward boundaries, landmark etc </a:t>
            </a:r>
            <a:r>
              <a:rPr lang="en-US" sz="1600" dirty="0">
                <a:solidFill>
                  <a:schemeClr val="tx1"/>
                </a:solidFill>
                <a:ea typeface="Calibri"/>
                <a:cs typeface="Arial"/>
              </a:rPr>
              <a:t>of all Bulk Waste Generators to be mapped and updated on SBM portal as per the prescribed details (to be given by </a:t>
            </a:r>
            <a:r>
              <a:rPr lang="en-US" sz="1600" dirty="0" err="1">
                <a:solidFill>
                  <a:schemeClr val="tx1"/>
                </a:solidFill>
                <a:ea typeface="Calibri"/>
                <a:cs typeface="Arial"/>
              </a:rPr>
              <a:t>MoHUA</a:t>
            </a:r>
            <a:r>
              <a:rPr lang="en-US" sz="1600" dirty="0">
                <a:solidFill>
                  <a:schemeClr val="tx1"/>
                </a:solidFill>
                <a:ea typeface="Calibri"/>
                <a:cs typeface="Arial"/>
              </a:rPr>
              <a:t>) to qualify for marks</a:t>
            </a:r>
            <a:endParaRPr lang="en-US" sz="1600" dirty="0">
              <a:solidFill>
                <a:schemeClr val="tx1"/>
              </a:solidFill>
            </a:endParaRPr>
          </a:p>
        </p:txBody>
      </p:sp>
      <p:sp>
        <p:nvSpPr>
          <p:cNvPr id="5" name="Slide Number Placeholder 4">
            <a:extLst>
              <a:ext uri="{FF2B5EF4-FFF2-40B4-BE49-F238E27FC236}">
                <a16:creationId xmlns:a16="http://schemas.microsoft.com/office/drawing/2014/main" id="{F42C8EF9-A4D1-4FE7-B6D9-C6780A13426D}"/>
              </a:ext>
            </a:extLst>
          </p:cNvPr>
          <p:cNvSpPr>
            <a:spLocks noGrp="1"/>
          </p:cNvSpPr>
          <p:nvPr>
            <p:ph type="sldNum" sz="quarter" idx="12"/>
          </p:nvPr>
        </p:nvSpPr>
        <p:spPr/>
        <p:txBody>
          <a:bodyPr/>
          <a:lstStyle/>
          <a:p>
            <a:fld id="{871FDAF4-F9BA-4E6E-AE28-9371978FF90C}" type="slidenum">
              <a:rPr lang="en-US" smtClean="0"/>
              <a:t>57</a:t>
            </a:fld>
            <a:endParaRPr lang="en-US"/>
          </a:p>
        </p:txBody>
      </p:sp>
    </p:spTree>
    <p:extLst>
      <p:ext uri="{BB962C8B-B14F-4D97-AF65-F5344CB8AC3E}">
        <p14:creationId xmlns:p14="http://schemas.microsoft.com/office/powerpoint/2010/main" val="37901842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FAFA842-2FE0-4B75-8E77-10FCFB7F2AF1}"/>
              </a:ext>
            </a:extLst>
          </p:cNvPr>
          <p:cNvGrpSpPr/>
          <p:nvPr/>
        </p:nvGrpSpPr>
        <p:grpSpPr>
          <a:xfrm>
            <a:off x="1465396" y="3775587"/>
            <a:ext cx="5481822" cy="5479581"/>
            <a:chOff x="-3003296" y="7007609"/>
            <a:chExt cx="15538485" cy="2247559"/>
          </a:xfrm>
        </p:grpSpPr>
        <p:sp>
          <p:nvSpPr>
            <p:cNvPr id="4" name="object 4">
              <a:extLst>
                <a:ext uri="{FF2B5EF4-FFF2-40B4-BE49-F238E27FC236}">
                  <a16:creationId xmlns:a16="http://schemas.microsoft.com/office/drawing/2014/main" id="{C4D5460D-1FC1-2D43-81A5-719BF10109B0}"/>
                </a:ext>
              </a:extLst>
            </p:cNvPr>
            <p:cNvSpPr/>
            <p:nvPr/>
          </p:nvSpPr>
          <p:spPr>
            <a:xfrm>
              <a:off x="-3003296" y="7007609"/>
              <a:ext cx="15006489" cy="2247559"/>
            </a:xfrm>
            <a:custGeom>
              <a:avLst/>
              <a:gdLst/>
              <a:ahLst/>
              <a:cxnLst/>
              <a:rect l="l" t="t" r="r" b="b"/>
              <a:pathLst>
                <a:path w="10389108" h="1556002">
                  <a:moveTo>
                    <a:pt x="10123678" y="0"/>
                  </a:moveTo>
                  <a:lnTo>
                    <a:pt x="265429" y="0"/>
                  </a:lnTo>
                  <a:lnTo>
                    <a:pt x="243665" y="880"/>
                  </a:lnTo>
                  <a:lnTo>
                    <a:pt x="201655" y="7716"/>
                  </a:lnTo>
                  <a:lnTo>
                    <a:pt x="162127" y="20863"/>
                  </a:lnTo>
                  <a:lnTo>
                    <a:pt x="125628" y="39775"/>
                  </a:lnTo>
                  <a:lnTo>
                    <a:pt x="92705" y="63905"/>
                  </a:lnTo>
                  <a:lnTo>
                    <a:pt x="63905" y="92705"/>
                  </a:lnTo>
                  <a:lnTo>
                    <a:pt x="39775" y="125628"/>
                  </a:lnTo>
                  <a:lnTo>
                    <a:pt x="20863" y="162127"/>
                  </a:lnTo>
                  <a:lnTo>
                    <a:pt x="7716" y="201655"/>
                  </a:lnTo>
                  <a:lnTo>
                    <a:pt x="880" y="243665"/>
                  </a:lnTo>
                  <a:lnTo>
                    <a:pt x="0" y="265429"/>
                  </a:lnTo>
                  <a:lnTo>
                    <a:pt x="0" y="1327149"/>
                  </a:lnTo>
                  <a:lnTo>
                    <a:pt x="3474" y="1370203"/>
                  </a:lnTo>
                  <a:lnTo>
                    <a:pt x="13535" y="1411045"/>
                  </a:lnTo>
                  <a:lnTo>
                    <a:pt x="29633" y="1449129"/>
                  </a:lnTo>
                  <a:lnTo>
                    <a:pt x="51222" y="1483908"/>
                  </a:lnTo>
                  <a:lnTo>
                    <a:pt x="77755" y="1514836"/>
                  </a:lnTo>
                  <a:lnTo>
                    <a:pt x="108685" y="1541366"/>
                  </a:lnTo>
                  <a:lnTo>
                    <a:pt x="131239" y="1556002"/>
                  </a:lnTo>
                  <a:lnTo>
                    <a:pt x="10257868" y="1556002"/>
                  </a:lnTo>
                  <a:lnTo>
                    <a:pt x="10296402" y="1528685"/>
                  </a:lnTo>
                  <a:lnTo>
                    <a:pt x="10325202" y="1499888"/>
                  </a:lnTo>
                  <a:lnTo>
                    <a:pt x="10349332" y="1466966"/>
                  </a:lnTo>
                  <a:lnTo>
                    <a:pt x="10368244" y="1430466"/>
                  </a:lnTo>
                  <a:lnTo>
                    <a:pt x="10381391" y="1390935"/>
                  </a:lnTo>
                  <a:lnTo>
                    <a:pt x="10388227" y="1348919"/>
                  </a:lnTo>
                  <a:lnTo>
                    <a:pt x="10389108" y="1327149"/>
                  </a:lnTo>
                  <a:lnTo>
                    <a:pt x="10389108" y="265429"/>
                  </a:lnTo>
                  <a:lnTo>
                    <a:pt x="10385633" y="222384"/>
                  </a:lnTo>
                  <a:lnTo>
                    <a:pt x="10375572" y="181547"/>
                  </a:lnTo>
                  <a:lnTo>
                    <a:pt x="10359474" y="143465"/>
                  </a:lnTo>
                  <a:lnTo>
                    <a:pt x="10337885" y="108685"/>
                  </a:lnTo>
                  <a:lnTo>
                    <a:pt x="10311352" y="77755"/>
                  </a:lnTo>
                  <a:lnTo>
                    <a:pt x="10280422" y="51222"/>
                  </a:lnTo>
                  <a:lnTo>
                    <a:pt x="10245642" y="29633"/>
                  </a:lnTo>
                  <a:lnTo>
                    <a:pt x="10207560" y="13535"/>
                  </a:lnTo>
                  <a:lnTo>
                    <a:pt x="10166723" y="3474"/>
                  </a:lnTo>
                  <a:lnTo>
                    <a:pt x="10123678" y="0"/>
                  </a:lnTo>
                  <a:close/>
                </a:path>
              </a:pathLst>
            </a:custGeom>
            <a:solidFill>
              <a:srgbClr val="E1EFD9"/>
            </a:solidFill>
          </p:spPr>
          <p:txBody>
            <a:bodyPr wrap="square" lIns="0" tIns="0" rIns="0" bIns="0" rtlCol="0">
              <a:noAutofit/>
            </a:bodyPr>
            <a:lstStyle/>
            <a:p>
              <a:endParaRPr sz="2400"/>
            </a:p>
          </p:txBody>
        </p:sp>
        <p:sp>
          <p:nvSpPr>
            <p:cNvPr id="5" name="object 5">
              <a:extLst>
                <a:ext uri="{FF2B5EF4-FFF2-40B4-BE49-F238E27FC236}">
                  <a16:creationId xmlns:a16="http://schemas.microsoft.com/office/drawing/2014/main" id="{F63568B0-7328-D14A-8A9B-061F175C3AF1}"/>
                </a:ext>
              </a:extLst>
            </p:cNvPr>
            <p:cNvSpPr/>
            <p:nvPr/>
          </p:nvSpPr>
          <p:spPr>
            <a:xfrm>
              <a:off x="-3003296" y="7007609"/>
              <a:ext cx="15006489" cy="2247559"/>
            </a:xfrm>
            <a:custGeom>
              <a:avLst/>
              <a:gdLst/>
              <a:ahLst/>
              <a:cxnLst/>
              <a:rect l="l" t="t" r="r" b="b"/>
              <a:pathLst>
                <a:path w="10389108" h="1556002">
                  <a:moveTo>
                    <a:pt x="0" y="265429"/>
                  </a:moveTo>
                  <a:lnTo>
                    <a:pt x="3474" y="222384"/>
                  </a:lnTo>
                  <a:lnTo>
                    <a:pt x="13535" y="181547"/>
                  </a:lnTo>
                  <a:lnTo>
                    <a:pt x="29633" y="143465"/>
                  </a:lnTo>
                  <a:lnTo>
                    <a:pt x="51222" y="108685"/>
                  </a:lnTo>
                  <a:lnTo>
                    <a:pt x="77755" y="77755"/>
                  </a:lnTo>
                  <a:lnTo>
                    <a:pt x="108685" y="51222"/>
                  </a:lnTo>
                  <a:lnTo>
                    <a:pt x="143465" y="29633"/>
                  </a:lnTo>
                  <a:lnTo>
                    <a:pt x="181547" y="13535"/>
                  </a:lnTo>
                  <a:lnTo>
                    <a:pt x="222384" y="3474"/>
                  </a:lnTo>
                  <a:lnTo>
                    <a:pt x="265429" y="0"/>
                  </a:lnTo>
                  <a:lnTo>
                    <a:pt x="10123678" y="0"/>
                  </a:lnTo>
                  <a:lnTo>
                    <a:pt x="10166723" y="3474"/>
                  </a:lnTo>
                  <a:lnTo>
                    <a:pt x="10207560" y="13535"/>
                  </a:lnTo>
                  <a:lnTo>
                    <a:pt x="10245642" y="29633"/>
                  </a:lnTo>
                  <a:lnTo>
                    <a:pt x="10280422" y="51222"/>
                  </a:lnTo>
                  <a:lnTo>
                    <a:pt x="10311352" y="77755"/>
                  </a:lnTo>
                  <a:lnTo>
                    <a:pt x="10337885" y="108685"/>
                  </a:lnTo>
                  <a:lnTo>
                    <a:pt x="10359474" y="143465"/>
                  </a:lnTo>
                  <a:lnTo>
                    <a:pt x="10375572" y="181547"/>
                  </a:lnTo>
                  <a:lnTo>
                    <a:pt x="10385633" y="222384"/>
                  </a:lnTo>
                  <a:lnTo>
                    <a:pt x="10389108" y="265429"/>
                  </a:lnTo>
                  <a:lnTo>
                    <a:pt x="10389108" y="1327149"/>
                  </a:lnTo>
                  <a:lnTo>
                    <a:pt x="10385633" y="1370203"/>
                  </a:lnTo>
                  <a:lnTo>
                    <a:pt x="10375572" y="1411045"/>
                  </a:lnTo>
                  <a:lnTo>
                    <a:pt x="10359474" y="1449129"/>
                  </a:lnTo>
                  <a:lnTo>
                    <a:pt x="10337885" y="1483908"/>
                  </a:lnTo>
                  <a:lnTo>
                    <a:pt x="10311352" y="1514836"/>
                  </a:lnTo>
                  <a:lnTo>
                    <a:pt x="10280422" y="1541366"/>
                  </a:lnTo>
                  <a:lnTo>
                    <a:pt x="10263479" y="1552812"/>
                  </a:lnTo>
                  <a:lnTo>
                    <a:pt x="10257868" y="1556002"/>
                  </a:lnTo>
                </a:path>
              </a:pathLst>
            </a:custGeom>
            <a:ln w="12192">
              <a:solidFill>
                <a:srgbClr val="41709C"/>
              </a:solidFill>
            </a:ln>
          </p:spPr>
          <p:txBody>
            <a:bodyPr wrap="square" lIns="0" tIns="0" rIns="0" bIns="0" rtlCol="0">
              <a:noAutofit/>
            </a:bodyPr>
            <a:lstStyle/>
            <a:p>
              <a:endParaRPr sz="2400"/>
            </a:p>
          </p:txBody>
        </p:sp>
        <p:sp>
          <p:nvSpPr>
            <p:cNvPr id="8" name="object 8">
              <a:extLst>
                <a:ext uri="{FF2B5EF4-FFF2-40B4-BE49-F238E27FC236}">
                  <a16:creationId xmlns:a16="http://schemas.microsoft.com/office/drawing/2014/main" id="{D82FFB3D-C256-EF48-B18C-643DE5897308}"/>
                </a:ext>
              </a:extLst>
            </p:cNvPr>
            <p:cNvSpPr txBox="1"/>
            <p:nvPr/>
          </p:nvSpPr>
          <p:spPr>
            <a:xfrm>
              <a:off x="-2835084" y="7199027"/>
              <a:ext cx="14422402" cy="1695649"/>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z="2000" spc="-29" dirty="0">
                  <a:latin typeface="Calibri"/>
                  <a:cs typeface="Calibri"/>
                </a:rPr>
                <a:t>O</a:t>
              </a:r>
              <a:r>
                <a:rPr sz="2000" spc="-15" dirty="0">
                  <a:latin typeface="Calibri"/>
                  <a:cs typeface="Calibri"/>
                </a:rPr>
                <a:t>n-field assessor</a:t>
              </a:r>
              <a:r>
                <a:rPr sz="2000" spc="22" dirty="0">
                  <a:latin typeface="Calibri"/>
                  <a:cs typeface="Calibri"/>
                </a:rPr>
                <a:t> </a:t>
              </a:r>
              <a:r>
                <a:rPr sz="2000" spc="-15" dirty="0">
                  <a:latin typeface="Calibri"/>
                  <a:cs typeface="Calibri"/>
                </a:rPr>
                <a:t>wi</a:t>
              </a:r>
              <a:r>
                <a:rPr sz="2000" dirty="0">
                  <a:latin typeface="Calibri"/>
                  <a:cs typeface="Calibri"/>
                </a:rPr>
                <a:t>l</a:t>
              </a:r>
              <a:r>
                <a:rPr sz="2000" spc="-7" dirty="0">
                  <a:latin typeface="Calibri"/>
                  <a:cs typeface="Calibri"/>
                </a:rPr>
                <a:t>l</a:t>
              </a:r>
              <a:r>
                <a:rPr sz="2000" spc="-15" dirty="0">
                  <a:latin typeface="Calibri"/>
                  <a:cs typeface="Calibri"/>
                </a:rPr>
                <a:t> </a:t>
              </a:r>
              <a:r>
                <a:rPr sz="2000" spc="-80" dirty="0">
                  <a:latin typeface="Calibri"/>
                  <a:cs typeface="Calibri"/>
                </a:rPr>
                <a:t>r</a:t>
              </a:r>
              <a:r>
                <a:rPr sz="2000" spc="-15" dirty="0">
                  <a:latin typeface="Calibri"/>
                  <a:cs typeface="Calibri"/>
                </a:rPr>
                <a:t>andomly</a:t>
              </a:r>
              <a:r>
                <a:rPr sz="2000" spc="7" dirty="0">
                  <a:latin typeface="Calibri"/>
                  <a:cs typeface="Calibri"/>
                </a:rPr>
                <a:t> </a:t>
              </a:r>
              <a:r>
                <a:rPr sz="2000" spc="-15" dirty="0">
                  <a:latin typeface="Calibri"/>
                  <a:cs typeface="Calibri"/>
                </a:rPr>
                <a:t>vis</a:t>
              </a:r>
              <a:r>
                <a:rPr sz="2000" dirty="0">
                  <a:latin typeface="Calibri"/>
                  <a:cs typeface="Calibri"/>
                </a:rPr>
                <a:t>i</a:t>
              </a:r>
              <a:r>
                <a:rPr sz="2000" spc="-15" dirty="0">
                  <a:latin typeface="Calibri"/>
                  <a:cs typeface="Calibri"/>
                </a:rPr>
                <a:t>t</a:t>
              </a:r>
              <a:r>
                <a:rPr sz="2000" spc="-22" dirty="0">
                  <a:latin typeface="Calibri"/>
                  <a:cs typeface="Calibri"/>
                </a:rPr>
                <a:t> </a:t>
              </a:r>
              <a:r>
                <a:rPr sz="2000" spc="-15" dirty="0">
                  <a:latin typeface="Calibri"/>
                  <a:cs typeface="Calibri"/>
                </a:rPr>
                <a:t>the</a:t>
              </a:r>
              <a:r>
                <a:rPr sz="2000" spc="-7" dirty="0">
                  <a:latin typeface="Calibri"/>
                  <a:cs typeface="Calibri"/>
                </a:rPr>
                <a:t> </a:t>
              </a:r>
              <a:r>
                <a:rPr lang="en-US" sz="2000" spc="-15" dirty="0">
                  <a:latin typeface="Calibri"/>
                  <a:cs typeface="Calibri"/>
                </a:rPr>
                <a:t>housing societies/RWAs</a:t>
              </a:r>
              <a:r>
                <a:rPr sz="2000" spc="-15" dirty="0">
                  <a:latin typeface="Calibri"/>
                  <a:cs typeface="Calibri"/>
                </a:rPr>
                <a:t>/</a:t>
              </a:r>
              <a:r>
                <a:rPr sz="2000" spc="-43" dirty="0">
                  <a:latin typeface="Calibri"/>
                  <a:cs typeface="Calibri"/>
                </a:rPr>
                <a:t>v</a:t>
              </a:r>
              <a:r>
                <a:rPr sz="2000" spc="-15" dirty="0">
                  <a:latin typeface="Calibri"/>
                  <a:cs typeface="Calibri"/>
                </a:rPr>
                <a:t>endo</a:t>
              </a:r>
              <a:r>
                <a:rPr sz="2000" spc="-58" dirty="0">
                  <a:latin typeface="Calibri"/>
                  <a:cs typeface="Calibri"/>
                </a:rPr>
                <a:t>r</a:t>
              </a:r>
              <a:r>
                <a:rPr sz="2000" spc="-15" dirty="0">
                  <a:latin typeface="Calibri"/>
                  <a:cs typeface="Calibri"/>
                </a:rPr>
                <a:t>s</a:t>
              </a:r>
              <a:r>
                <a:rPr sz="2000" spc="43" dirty="0">
                  <a:latin typeface="Calibri"/>
                  <a:cs typeface="Calibri"/>
                </a:rPr>
                <a:t> </a:t>
              </a:r>
              <a:r>
                <a:rPr sz="2000" spc="-15" dirty="0">
                  <a:latin typeface="Calibri"/>
                  <a:cs typeface="Calibri"/>
                </a:rPr>
                <a:t>in</a:t>
              </a:r>
              <a:r>
                <a:rPr sz="2000" spc="-7" dirty="0">
                  <a:latin typeface="Calibri"/>
                  <a:cs typeface="Calibri"/>
                </a:rPr>
                <a:t> </a:t>
              </a:r>
              <a:r>
                <a:rPr sz="2000" spc="-43" dirty="0">
                  <a:latin typeface="Calibri"/>
                  <a:cs typeface="Calibri"/>
                </a:rPr>
                <a:t>w</a:t>
              </a:r>
              <a:r>
                <a:rPr sz="2000" spc="-15" dirty="0">
                  <a:latin typeface="Calibri"/>
                  <a:cs typeface="Calibri"/>
                </a:rPr>
                <a:t>a</a:t>
              </a:r>
              <a:r>
                <a:rPr sz="2000" spc="-50" dirty="0">
                  <a:latin typeface="Calibri"/>
                  <a:cs typeface="Calibri"/>
                </a:rPr>
                <a:t>r</a:t>
              </a:r>
              <a:r>
                <a:rPr sz="2000" spc="-15" dirty="0">
                  <a:latin typeface="Calibri"/>
                  <a:cs typeface="Calibri"/>
                </a:rPr>
                <a:t>ds</a:t>
              </a:r>
              <a:r>
                <a:rPr sz="2000" spc="7" dirty="0">
                  <a:latin typeface="Calibri"/>
                  <a:cs typeface="Calibri"/>
                </a:rPr>
                <a:t> </a:t>
              </a:r>
              <a:r>
                <a:rPr sz="2000" spc="-15" dirty="0">
                  <a:latin typeface="Calibri"/>
                  <a:cs typeface="Calibri"/>
                </a:rPr>
                <a:t>claim</a:t>
              </a:r>
              <a:r>
                <a:rPr sz="2000" spc="-29" dirty="0">
                  <a:latin typeface="Calibri"/>
                  <a:cs typeface="Calibri"/>
                </a:rPr>
                <a:t>e</a:t>
              </a:r>
              <a:r>
                <a:rPr sz="2000" spc="-15" dirty="0">
                  <a:latin typeface="Calibri"/>
                  <a:cs typeface="Calibri"/>
                </a:rPr>
                <a:t>d</a:t>
              </a:r>
              <a:r>
                <a:rPr sz="2000" spc="-22" dirty="0">
                  <a:latin typeface="Calibri"/>
                  <a:cs typeface="Calibri"/>
                </a:rPr>
                <a:t> </a:t>
              </a:r>
              <a:r>
                <a:rPr sz="2000" spc="-15" dirty="0">
                  <a:latin typeface="Calibri"/>
                  <a:cs typeface="Calibri"/>
                </a:rPr>
                <a:t>under o</a:t>
              </a:r>
              <a:r>
                <a:rPr sz="2000" spc="36" dirty="0">
                  <a:latin typeface="Calibri"/>
                  <a:cs typeface="Calibri"/>
                </a:rPr>
                <a:t>n</a:t>
              </a:r>
              <a:r>
                <a:rPr sz="2000" spc="-15" dirty="0">
                  <a:latin typeface="Calibri"/>
                  <a:cs typeface="Calibri"/>
                </a:rPr>
                <a:t>-s</a:t>
              </a:r>
              <a:r>
                <a:rPr sz="2000" dirty="0">
                  <a:latin typeface="Calibri"/>
                  <a:cs typeface="Calibri"/>
                </a:rPr>
                <a:t>i</a:t>
              </a:r>
              <a:r>
                <a:rPr sz="2000" spc="-29" dirty="0">
                  <a:latin typeface="Calibri"/>
                  <a:cs typeface="Calibri"/>
                </a:rPr>
                <a:t>t</a:t>
              </a:r>
              <a:r>
                <a:rPr sz="2000" spc="-15" dirty="0">
                  <a:latin typeface="Calibri"/>
                  <a:cs typeface="Calibri"/>
                </a:rPr>
                <a:t>e</a:t>
              </a:r>
              <a:r>
                <a:rPr sz="2000" spc="-7" dirty="0">
                  <a:latin typeface="Calibri"/>
                  <a:cs typeface="Calibri"/>
                </a:rPr>
                <a:t> </a:t>
              </a:r>
              <a:r>
                <a:rPr sz="2000" spc="-15" dirty="0">
                  <a:latin typeface="Calibri"/>
                  <a:cs typeface="Calibri"/>
                </a:rPr>
                <a:t>p</a:t>
              </a:r>
              <a:r>
                <a:rPr sz="2000" spc="-58" dirty="0">
                  <a:latin typeface="Calibri"/>
                  <a:cs typeface="Calibri"/>
                </a:rPr>
                <a:t>r</a:t>
              </a:r>
              <a:r>
                <a:rPr sz="2000" spc="-15" dirty="0">
                  <a:latin typeface="Calibri"/>
                  <a:cs typeface="Calibri"/>
                </a:rPr>
                <a:t>ocessing</a:t>
              </a:r>
              <a:r>
                <a:rPr sz="2000" spc="22" dirty="0">
                  <a:latin typeface="Calibri"/>
                  <a:cs typeface="Calibri"/>
                </a:rPr>
                <a:t> </a:t>
              </a:r>
              <a:r>
                <a:rPr sz="2000" spc="-15" dirty="0">
                  <a:latin typeface="Calibri"/>
                  <a:cs typeface="Calibri"/>
                </a:rPr>
                <a:t>of </a:t>
              </a:r>
              <a:r>
                <a:rPr sz="2000" spc="-43" dirty="0">
                  <a:latin typeface="Calibri"/>
                  <a:cs typeface="Calibri"/>
                </a:rPr>
                <a:t>w</a:t>
              </a:r>
              <a:r>
                <a:rPr sz="2000" spc="-36" dirty="0">
                  <a:latin typeface="Calibri"/>
                  <a:cs typeface="Calibri"/>
                </a:rPr>
                <a:t>e</a:t>
              </a:r>
              <a:r>
                <a:rPr sz="2000" spc="-15" dirty="0">
                  <a:latin typeface="Calibri"/>
                  <a:cs typeface="Calibri"/>
                </a:rPr>
                <a:t>t</a:t>
              </a:r>
              <a:r>
                <a:rPr sz="2000" spc="29" dirty="0">
                  <a:latin typeface="Calibri"/>
                  <a:cs typeface="Calibri"/>
                </a:rPr>
                <a:t> </a:t>
              </a:r>
              <a:r>
                <a:rPr sz="2000" spc="-43" dirty="0">
                  <a:latin typeface="Calibri"/>
                  <a:cs typeface="Calibri"/>
                </a:rPr>
                <a:t>w</a:t>
              </a:r>
              <a:r>
                <a:rPr sz="2000" spc="-15" dirty="0">
                  <a:latin typeface="Calibri"/>
                  <a:cs typeface="Calibri"/>
                </a:rPr>
                <a:t>a</a:t>
              </a:r>
              <a:r>
                <a:rPr sz="2000" spc="-29" dirty="0">
                  <a:latin typeface="Calibri"/>
                  <a:cs typeface="Calibri"/>
                </a:rPr>
                <a:t>st</a:t>
              </a:r>
              <a:r>
                <a:rPr sz="2000" spc="-15" dirty="0">
                  <a:latin typeface="Calibri"/>
                  <a:cs typeface="Calibri"/>
                </a:rPr>
                <a:t>e</a:t>
              </a:r>
              <a:r>
                <a:rPr lang="en-US" sz="2000" dirty="0">
                  <a:latin typeface="Calibri"/>
                  <a:cs typeface="Calibri"/>
                </a:rPr>
                <a:t> </a:t>
              </a:r>
              <a:r>
                <a:rPr sz="2000" spc="-15" dirty="0">
                  <a:latin typeface="Calibri"/>
                  <a:cs typeface="Calibri"/>
                </a:rPr>
                <a:t>–</a:t>
              </a:r>
              <a:r>
                <a:rPr sz="2000" spc="7" dirty="0">
                  <a:latin typeface="Calibri"/>
                  <a:cs typeface="Calibri"/>
                </a:rPr>
                <a:t> </a:t>
              </a:r>
              <a:r>
                <a:rPr sz="2000" spc="-15" dirty="0">
                  <a:latin typeface="Calibri"/>
                  <a:cs typeface="Calibri"/>
                </a:rPr>
                <a:t>samp</a:t>
              </a:r>
              <a:r>
                <a:rPr sz="2000" dirty="0">
                  <a:latin typeface="Calibri"/>
                  <a:cs typeface="Calibri"/>
                </a:rPr>
                <a:t>l</a:t>
              </a:r>
              <a:r>
                <a:rPr sz="2000" spc="-15" dirty="0">
                  <a:latin typeface="Calibri"/>
                  <a:cs typeface="Calibri"/>
                </a:rPr>
                <a:t>e</a:t>
              </a:r>
              <a:r>
                <a:rPr sz="2000" spc="-7" dirty="0">
                  <a:latin typeface="Calibri"/>
                  <a:cs typeface="Calibri"/>
                </a:rPr>
                <a:t> si</a:t>
              </a:r>
              <a:r>
                <a:rPr sz="2000" spc="-58" dirty="0">
                  <a:latin typeface="Calibri"/>
                  <a:cs typeface="Calibri"/>
                </a:rPr>
                <a:t>z</a:t>
              </a:r>
              <a:r>
                <a:rPr sz="2000" spc="-15" dirty="0">
                  <a:latin typeface="Calibri"/>
                  <a:cs typeface="Calibri"/>
                </a:rPr>
                <a:t>e</a:t>
              </a:r>
              <a:r>
                <a:rPr sz="2000" spc="-7" dirty="0">
                  <a:latin typeface="Calibri"/>
                  <a:cs typeface="Calibri"/>
                </a:rPr>
                <a:t> </a:t>
              </a:r>
              <a:r>
                <a:rPr sz="2000" spc="-15" dirty="0">
                  <a:latin typeface="Calibri"/>
                  <a:cs typeface="Calibri"/>
                </a:rPr>
                <a:t>wi</a:t>
              </a:r>
              <a:r>
                <a:rPr sz="2000" dirty="0">
                  <a:latin typeface="Calibri"/>
                  <a:cs typeface="Calibri"/>
                </a:rPr>
                <a:t>l</a:t>
              </a:r>
              <a:r>
                <a:rPr sz="2000" spc="-7" dirty="0">
                  <a:latin typeface="Calibri"/>
                  <a:cs typeface="Calibri"/>
                </a:rPr>
                <a:t>l</a:t>
              </a:r>
              <a:r>
                <a:rPr sz="2000" spc="-15" dirty="0">
                  <a:latin typeface="Calibri"/>
                  <a:cs typeface="Calibri"/>
                </a:rPr>
                <a:t> </a:t>
              </a:r>
              <a:r>
                <a:rPr sz="2000" spc="-58" dirty="0">
                  <a:latin typeface="Calibri"/>
                  <a:cs typeface="Calibri"/>
                </a:rPr>
                <a:t>f</a:t>
              </a:r>
              <a:r>
                <a:rPr sz="2000" spc="-15" dirty="0">
                  <a:latin typeface="Calibri"/>
                  <a:cs typeface="Calibri"/>
                </a:rPr>
                <a:t>ol</a:t>
              </a:r>
              <a:r>
                <a:rPr sz="2000" dirty="0">
                  <a:latin typeface="Calibri"/>
                  <a:cs typeface="Calibri"/>
                </a:rPr>
                <a:t>l</a:t>
              </a:r>
              <a:r>
                <a:rPr sz="2000" spc="-36" dirty="0">
                  <a:latin typeface="Calibri"/>
                  <a:cs typeface="Calibri"/>
                </a:rPr>
                <a:t>o</a:t>
              </a:r>
              <a:r>
                <a:rPr sz="2000" spc="-22" dirty="0">
                  <a:latin typeface="Calibri"/>
                  <a:cs typeface="Calibri"/>
                </a:rPr>
                <a:t>w</a:t>
              </a:r>
              <a:r>
                <a:rPr sz="2000" spc="7" dirty="0">
                  <a:latin typeface="Calibri"/>
                  <a:cs typeface="Calibri"/>
                </a:rPr>
                <a:t> </a:t>
              </a:r>
              <a:r>
                <a:rPr sz="2000" spc="-15" dirty="0">
                  <a:latin typeface="Calibri"/>
                  <a:cs typeface="Calibri"/>
                </a:rPr>
                <a:t>as</a:t>
              </a:r>
              <a:r>
                <a:rPr sz="2000" spc="-7" dirty="0">
                  <a:latin typeface="Calibri"/>
                  <a:cs typeface="Calibri"/>
                </a:rPr>
                <a:t> </a:t>
              </a:r>
              <a:r>
                <a:rPr sz="2000" spc="-15" dirty="0">
                  <a:latin typeface="Calibri"/>
                  <a:cs typeface="Calibri"/>
                </a:rPr>
                <a:t>per the</a:t>
              </a:r>
              <a:r>
                <a:rPr sz="2000" spc="7" dirty="0">
                  <a:latin typeface="Calibri"/>
                  <a:cs typeface="Calibri"/>
                </a:rPr>
                <a:t> </a:t>
              </a:r>
              <a:r>
                <a:rPr sz="2000" spc="-15" dirty="0">
                  <a:latin typeface="Calibri"/>
                  <a:cs typeface="Calibri"/>
                </a:rPr>
                <a:t>popul</a:t>
              </a:r>
              <a:r>
                <a:rPr sz="2000" spc="-29" dirty="0">
                  <a:latin typeface="Calibri"/>
                  <a:cs typeface="Calibri"/>
                </a:rPr>
                <a:t>a</a:t>
              </a:r>
              <a:r>
                <a:rPr sz="2000" spc="-15" dirty="0">
                  <a:latin typeface="Calibri"/>
                  <a:cs typeface="Calibri"/>
                </a:rPr>
                <a:t>tion.</a:t>
              </a:r>
              <a:endParaRPr sz="2000" dirty="0">
                <a:latin typeface="Calibri"/>
                <a:cs typeface="Calibri"/>
              </a:endParaRPr>
            </a:p>
            <a:p>
              <a:pPr marL="513651" indent="-495307">
                <a:buFont typeface="Calibri"/>
                <a:buAutoNum type="arabicPeriod" startAt="2"/>
                <a:tabLst>
                  <a:tab pos="512734" algn="l"/>
                </a:tabLst>
              </a:pPr>
              <a:r>
                <a:rPr sz="2000" spc="-36" dirty="0">
                  <a:latin typeface="Calibri"/>
                  <a:cs typeface="Calibri"/>
                </a:rPr>
                <a:t>Q</a:t>
              </a:r>
              <a:r>
                <a:rPr sz="2000" spc="-15" dirty="0">
                  <a:latin typeface="Calibri"/>
                  <a:cs typeface="Calibri"/>
                </a:rPr>
                <a:t>ue</a:t>
              </a:r>
              <a:r>
                <a:rPr sz="2000" spc="-43" dirty="0">
                  <a:latin typeface="Calibri"/>
                  <a:cs typeface="Calibri"/>
                </a:rPr>
                <a:t>s</a:t>
              </a:r>
              <a:r>
                <a:rPr sz="2000" spc="-15" dirty="0">
                  <a:latin typeface="Calibri"/>
                  <a:cs typeface="Calibri"/>
                </a:rPr>
                <a:t>t</a:t>
              </a:r>
              <a:r>
                <a:rPr sz="2000" dirty="0">
                  <a:latin typeface="Calibri"/>
                  <a:cs typeface="Calibri"/>
                </a:rPr>
                <a:t>i</a:t>
              </a:r>
              <a:r>
                <a:rPr sz="2000" spc="-15" dirty="0">
                  <a:latin typeface="Calibri"/>
                  <a:cs typeface="Calibri"/>
                </a:rPr>
                <a:t>on</a:t>
              </a:r>
              <a:r>
                <a:rPr sz="2000" spc="-7" dirty="0">
                  <a:latin typeface="Calibri"/>
                  <a:cs typeface="Calibri"/>
                </a:rPr>
                <a:t> </a:t>
              </a:r>
              <a:r>
                <a:rPr sz="2000" spc="-36" dirty="0">
                  <a:latin typeface="Calibri"/>
                  <a:cs typeface="Calibri"/>
                </a:rPr>
                <a:t>w</a:t>
              </a:r>
              <a:r>
                <a:rPr sz="2000" dirty="0">
                  <a:latin typeface="Calibri"/>
                  <a:cs typeface="Calibri"/>
                </a:rPr>
                <a:t>i</a:t>
              </a:r>
              <a:r>
                <a:rPr sz="2000" spc="7" dirty="0">
                  <a:latin typeface="Calibri"/>
                  <a:cs typeface="Calibri"/>
                </a:rPr>
                <a:t>l</a:t>
              </a:r>
              <a:r>
                <a:rPr sz="2000" dirty="0">
                  <a:latin typeface="Calibri"/>
                  <a:cs typeface="Calibri"/>
                </a:rPr>
                <a:t>l</a:t>
              </a:r>
              <a:r>
                <a:rPr sz="2000" spc="-15" dirty="0">
                  <a:latin typeface="Calibri"/>
                  <a:cs typeface="Calibri"/>
                </a:rPr>
                <a:t> be</a:t>
              </a:r>
              <a:r>
                <a:rPr sz="2000" spc="7" dirty="0">
                  <a:latin typeface="Calibri"/>
                  <a:cs typeface="Calibri"/>
                </a:rPr>
                <a:t> </a:t>
              </a:r>
              <a:r>
                <a:rPr sz="2000" spc="-15" dirty="0">
                  <a:latin typeface="Calibri"/>
                  <a:cs typeface="Calibri"/>
                </a:rPr>
                <a:t>as</a:t>
              </a:r>
              <a:r>
                <a:rPr sz="2000" spc="-94" dirty="0">
                  <a:latin typeface="Calibri"/>
                  <a:cs typeface="Calibri"/>
                </a:rPr>
                <a:t>k</a:t>
              </a:r>
              <a:r>
                <a:rPr sz="2000" spc="-15" dirty="0">
                  <a:latin typeface="Calibri"/>
                  <a:cs typeface="Calibri"/>
                </a:rPr>
                <a:t>ed</a:t>
              </a:r>
              <a:r>
                <a:rPr sz="2000" spc="-7" dirty="0">
                  <a:latin typeface="Calibri"/>
                  <a:cs typeface="Calibri"/>
                </a:rPr>
                <a:t> </a:t>
              </a:r>
              <a:r>
                <a:rPr sz="2000" spc="-15" dirty="0">
                  <a:latin typeface="Calibri"/>
                  <a:cs typeface="Calibri"/>
                </a:rPr>
                <a:t>and</a:t>
              </a:r>
              <a:r>
                <a:rPr sz="2000" spc="-7" dirty="0">
                  <a:latin typeface="Calibri"/>
                  <a:cs typeface="Calibri"/>
                </a:rPr>
                <a:t> </a:t>
              </a:r>
              <a:r>
                <a:rPr sz="2000" spc="-15" dirty="0">
                  <a:latin typeface="Calibri"/>
                  <a:cs typeface="Calibri"/>
                </a:rPr>
                <a:t>pe</a:t>
              </a:r>
              <a:r>
                <a:rPr sz="2000" spc="-65" dirty="0">
                  <a:latin typeface="Calibri"/>
                  <a:cs typeface="Calibri"/>
                </a:rPr>
                <a:t>r</a:t>
              </a:r>
              <a:r>
                <a:rPr sz="2000" spc="-15" dirty="0">
                  <a:latin typeface="Calibri"/>
                  <a:cs typeface="Calibri"/>
                </a:rPr>
                <a:t>sonal</a:t>
              </a:r>
              <a:r>
                <a:rPr sz="2000" dirty="0">
                  <a:latin typeface="Calibri"/>
                  <a:cs typeface="Calibri"/>
                </a:rPr>
                <a:t>l</a:t>
              </a:r>
              <a:r>
                <a:rPr sz="2000" spc="-15" dirty="0">
                  <a:latin typeface="Calibri"/>
                  <a:cs typeface="Calibri"/>
                </a:rPr>
                <a:t>y</a:t>
              </a:r>
              <a:r>
                <a:rPr sz="2000" spc="-7" dirty="0">
                  <a:latin typeface="Calibri"/>
                  <a:cs typeface="Calibri"/>
                </a:rPr>
                <a:t> </a:t>
              </a:r>
              <a:r>
                <a:rPr sz="2000" spc="-15" dirty="0">
                  <a:latin typeface="Calibri"/>
                  <a:cs typeface="Calibri"/>
                </a:rPr>
                <a:t>o</a:t>
              </a:r>
              <a:r>
                <a:rPr sz="2000" spc="-36" dirty="0">
                  <a:latin typeface="Calibri"/>
                  <a:cs typeface="Calibri"/>
                </a:rPr>
                <a:t>b</a:t>
              </a:r>
              <a:r>
                <a:rPr sz="2000" spc="-15" dirty="0">
                  <a:latin typeface="Calibri"/>
                  <a:cs typeface="Calibri"/>
                </a:rPr>
                <a:t>s</a:t>
              </a:r>
              <a:r>
                <a:rPr sz="2000" spc="-22" dirty="0">
                  <a:latin typeface="Calibri"/>
                  <a:cs typeface="Calibri"/>
                </a:rPr>
                <a:t>e</a:t>
              </a:r>
              <a:r>
                <a:rPr sz="2000" spc="-7" dirty="0">
                  <a:latin typeface="Calibri"/>
                  <a:cs typeface="Calibri"/>
                </a:rPr>
                <a:t>r</a:t>
              </a:r>
              <a:r>
                <a:rPr sz="2000" spc="-36" dirty="0">
                  <a:latin typeface="Calibri"/>
                  <a:cs typeface="Calibri"/>
                </a:rPr>
                <a:t>v</a:t>
              </a:r>
              <a:r>
                <a:rPr sz="2000" spc="-15" dirty="0">
                  <a:latin typeface="Calibri"/>
                  <a:cs typeface="Calibri"/>
                </a:rPr>
                <a:t>ed</a:t>
              </a:r>
              <a:r>
                <a:rPr sz="2000" spc="58" dirty="0">
                  <a:latin typeface="Calibri"/>
                  <a:cs typeface="Calibri"/>
                </a:rPr>
                <a:t> </a:t>
              </a:r>
              <a:r>
                <a:rPr sz="2000" dirty="0">
                  <a:latin typeface="Calibri"/>
                  <a:cs typeface="Calibri"/>
                </a:rPr>
                <a:t>if</a:t>
              </a:r>
              <a:r>
                <a:rPr sz="2000" spc="-7" dirty="0">
                  <a:latin typeface="Calibri"/>
                  <a:cs typeface="Calibri"/>
                </a:rPr>
                <a:t> </a:t>
              </a:r>
              <a:r>
                <a:rPr sz="2000" spc="-15" dirty="0">
                  <a:latin typeface="Calibri"/>
                  <a:cs typeface="Calibri"/>
                </a:rPr>
                <a:t>o</a:t>
              </a:r>
              <a:r>
                <a:rPr sz="2000" dirty="0">
                  <a:latin typeface="Calibri"/>
                  <a:cs typeface="Calibri"/>
                </a:rPr>
                <a:t>n</a:t>
              </a:r>
              <a:r>
                <a:rPr sz="2000" spc="-15" dirty="0">
                  <a:latin typeface="Calibri"/>
                  <a:cs typeface="Calibri"/>
                </a:rPr>
                <a:t>-site</a:t>
              </a:r>
              <a:r>
                <a:rPr sz="2000" spc="-29" dirty="0">
                  <a:latin typeface="Calibri"/>
                  <a:cs typeface="Calibri"/>
                </a:rPr>
                <a:t> </a:t>
              </a:r>
              <a:r>
                <a:rPr sz="2000" spc="-15" dirty="0">
                  <a:latin typeface="Calibri"/>
                  <a:cs typeface="Calibri"/>
                </a:rPr>
                <a:t>p</a:t>
              </a:r>
              <a:r>
                <a:rPr sz="2000" spc="-58" dirty="0">
                  <a:latin typeface="Calibri"/>
                  <a:cs typeface="Calibri"/>
                </a:rPr>
                <a:t>r</a:t>
              </a:r>
              <a:r>
                <a:rPr sz="2000" spc="-15" dirty="0">
                  <a:latin typeface="Calibri"/>
                  <a:cs typeface="Calibri"/>
                </a:rPr>
                <a:t>o</a:t>
              </a:r>
              <a:r>
                <a:rPr sz="2000" spc="-29" dirty="0">
                  <a:latin typeface="Calibri"/>
                  <a:cs typeface="Calibri"/>
                </a:rPr>
                <a:t>c</a:t>
              </a:r>
              <a:r>
                <a:rPr sz="2000" spc="-15" dirty="0">
                  <a:latin typeface="Calibri"/>
                  <a:cs typeface="Calibri"/>
                </a:rPr>
                <a:t>e</a:t>
              </a:r>
              <a:r>
                <a:rPr sz="2000" spc="-22" dirty="0">
                  <a:latin typeface="Calibri"/>
                  <a:cs typeface="Calibri"/>
                </a:rPr>
                <a:t>s</a:t>
              </a:r>
              <a:r>
                <a:rPr sz="2000" spc="-15" dirty="0">
                  <a:latin typeface="Calibri"/>
                  <a:cs typeface="Calibri"/>
                </a:rPr>
                <a:t>sing</a:t>
              </a:r>
              <a:r>
                <a:rPr sz="2000" spc="22" dirty="0">
                  <a:latin typeface="Calibri"/>
                  <a:cs typeface="Calibri"/>
                </a:rPr>
                <a:t> </a:t>
              </a:r>
              <a:r>
                <a:rPr sz="2000" spc="-15" dirty="0">
                  <a:latin typeface="Calibri"/>
                  <a:cs typeface="Calibri"/>
                </a:rPr>
                <a:t>being p</a:t>
              </a:r>
              <a:r>
                <a:rPr sz="2000" spc="-80" dirty="0">
                  <a:latin typeface="Calibri"/>
                  <a:cs typeface="Calibri"/>
                </a:rPr>
                <a:t>r</a:t>
              </a:r>
              <a:r>
                <a:rPr sz="2000" spc="-15" dirty="0">
                  <a:latin typeface="Calibri"/>
                  <a:cs typeface="Calibri"/>
                </a:rPr>
                <a:t>act</a:t>
              </a:r>
              <a:r>
                <a:rPr sz="2000" dirty="0">
                  <a:latin typeface="Calibri"/>
                  <a:cs typeface="Calibri"/>
                </a:rPr>
                <a:t>i</a:t>
              </a:r>
              <a:r>
                <a:rPr sz="2000" spc="-15" dirty="0">
                  <a:latin typeface="Calibri"/>
                  <a:cs typeface="Calibri"/>
                </a:rPr>
                <a:t>c</a:t>
              </a:r>
              <a:r>
                <a:rPr sz="2000" spc="-29" dirty="0">
                  <a:latin typeface="Calibri"/>
                  <a:cs typeface="Calibri"/>
                </a:rPr>
                <a:t>e</a:t>
              </a:r>
              <a:r>
                <a:rPr sz="2000" spc="-15" dirty="0">
                  <a:latin typeface="Calibri"/>
                  <a:cs typeface="Calibri"/>
                </a:rPr>
                <a:t>d</a:t>
              </a:r>
              <a:endParaRPr sz="2000" dirty="0">
                <a:latin typeface="Calibri"/>
                <a:cs typeface="Calibri"/>
              </a:endParaRPr>
            </a:p>
            <a:p>
              <a:pPr marL="18345"/>
              <a:r>
                <a:rPr sz="2000" spc="-29" dirty="0">
                  <a:latin typeface="Calibri"/>
                  <a:cs typeface="Calibri"/>
                </a:rPr>
                <a:t>3.</a:t>
              </a:r>
              <a:endParaRPr sz="2000" dirty="0">
                <a:latin typeface="Calibri"/>
                <a:cs typeface="Calibri"/>
              </a:endParaRPr>
            </a:p>
          </p:txBody>
        </p:sp>
        <p:sp>
          <p:nvSpPr>
            <p:cNvPr id="9" name="object 9">
              <a:extLst>
                <a:ext uri="{FF2B5EF4-FFF2-40B4-BE49-F238E27FC236}">
                  <a16:creationId xmlns:a16="http://schemas.microsoft.com/office/drawing/2014/main" id="{AE6B7951-ED7F-4F4E-8BE5-EC70DF19E83C}"/>
                </a:ext>
              </a:extLst>
            </p:cNvPr>
            <p:cNvSpPr txBox="1"/>
            <p:nvPr/>
          </p:nvSpPr>
          <p:spPr>
            <a:xfrm>
              <a:off x="-1482720" y="8202463"/>
              <a:ext cx="14017909" cy="613959"/>
            </a:xfrm>
            <a:prstGeom prst="rect">
              <a:avLst/>
            </a:prstGeom>
          </p:spPr>
          <p:txBody>
            <a:bodyPr vert="horz" wrap="square" lIns="0" tIns="0" rIns="0" bIns="0" rtlCol="0">
              <a:noAutofit/>
            </a:bodyPr>
            <a:lstStyle/>
            <a:p>
              <a:pPr marL="18345"/>
              <a:r>
                <a:rPr sz="2000" spc="-15" dirty="0">
                  <a:latin typeface="Calibri"/>
                  <a:cs typeface="Calibri"/>
                </a:rPr>
                <a:t>On</a:t>
              </a:r>
              <a:r>
                <a:rPr sz="2000" spc="7" dirty="0">
                  <a:latin typeface="Calibri"/>
                  <a:cs typeface="Calibri"/>
                </a:rPr>
                <a:t> </a:t>
              </a:r>
              <a:r>
                <a:rPr sz="2000" spc="-15" dirty="0">
                  <a:latin typeface="Calibri"/>
                  <a:cs typeface="Calibri"/>
                </a:rPr>
                <a:t>the</a:t>
              </a:r>
              <a:r>
                <a:rPr sz="2000" spc="-7" dirty="0">
                  <a:latin typeface="Calibri"/>
                  <a:cs typeface="Calibri"/>
                </a:rPr>
                <a:t> </a:t>
              </a:r>
              <a:r>
                <a:rPr sz="2000" spc="-15" dirty="0">
                  <a:latin typeface="Calibri"/>
                  <a:cs typeface="Calibri"/>
                </a:rPr>
                <a:t>bas</a:t>
              </a:r>
              <a:r>
                <a:rPr sz="2000" dirty="0">
                  <a:latin typeface="Calibri"/>
                  <a:cs typeface="Calibri"/>
                </a:rPr>
                <a:t>i</a:t>
              </a:r>
              <a:r>
                <a:rPr sz="2000" spc="-15" dirty="0">
                  <a:latin typeface="Calibri"/>
                  <a:cs typeface="Calibri"/>
                </a:rPr>
                <a:t>s</a:t>
              </a:r>
              <a:r>
                <a:rPr sz="2000" spc="-22" dirty="0">
                  <a:latin typeface="Calibri"/>
                  <a:cs typeface="Calibri"/>
                </a:rPr>
                <a:t> </a:t>
              </a:r>
              <a:r>
                <a:rPr sz="2000" spc="-15" dirty="0">
                  <a:latin typeface="Calibri"/>
                  <a:cs typeface="Calibri"/>
                </a:rPr>
                <a:t>of</a:t>
              </a:r>
              <a:r>
                <a:rPr sz="2000" spc="15" dirty="0">
                  <a:latin typeface="Calibri"/>
                  <a:cs typeface="Calibri"/>
                </a:rPr>
                <a:t> </a:t>
              </a:r>
              <a:r>
                <a:rPr sz="2000" spc="-15" dirty="0">
                  <a:latin typeface="Calibri"/>
                  <a:cs typeface="Calibri"/>
                </a:rPr>
                <a:t>o</a:t>
              </a:r>
              <a:r>
                <a:rPr sz="2000" spc="-7" dirty="0">
                  <a:latin typeface="Calibri"/>
                  <a:cs typeface="Calibri"/>
                </a:rPr>
                <a:t>n</a:t>
              </a:r>
              <a:r>
                <a:rPr sz="2000" spc="-15" dirty="0">
                  <a:latin typeface="Calibri"/>
                  <a:cs typeface="Calibri"/>
                </a:rPr>
                <a:t>-field </a:t>
              </a:r>
              <a:r>
                <a:rPr sz="2000" spc="-36" dirty="0">
                  <a:latin typeface="Calibri"/>
                  <a:cs typeface="Calibri"/>
                </a:rPr>
                <a:t>v</a:t>
              </a:r>
              <a:r>
                <a:rPr sz="2000" spc="-15" dirty="0">
                  <a:latin typeface="Calibri"/>
                  <a:cs typeface="Calibri"/>
                </a:rPr>
                <a:t>e</a:t>
              </a:r>
              <a:r>
                <a:rPr sz="2000" spc="-29" dirty="0">
                  <a:latin typeface="Calibri"/>
                  <a:cs typeface="Calibri"/>
                </a:rPr>
                <a:t>r</a:t>
              </a:r>
              <a:r>
                <a:rPr sz="2000" spc="-7" dirty="0">
                  <a:latin typeface="Calibri"/>
                  <a:cs typeface="Calibri"/>
                </a:rPr>
                <a:t>ifi</a:t>
              </a:r>
              <a:r>
                <a:rPr sz="2000" spc="-36" dirty="0">
                  <a:latin typeface="Calibri"/>
                  <a:cs typeface="Calibri"/>
                </a:rPr>
                <a:t>c</a:t>
              </a:r>
              <a:r>
                <a:rPr sz="2000" spc="-29" dirty="0">
                  <a:latin typeface="Calibri"/>
                  <a:cs typeface="Calibri"/>
                </a:rPr>
                <a:t>a</a:t>
              </a:r>
              <a:r>
                <a:rPr sz="2000" spc="-15" dirty="0">
                  <a:latin typeface="Calibri"/>
                  <a:cs typeface="Calibri"/>
                </a:rPr>
                <a:t>tion,</a:t>
              </a:r>
              <a:r>
                <a:rPr sz="2000" spc="-7" dirty="0">
                  <a:latin typeface="Calibri"/>
                  <a:cs typeface="Calibri"/>
                </a:rPr>
                <a:t> </a:t>
              </a:r>
              <a:r>
                <a:rPr sz="2000" b="1" spc="-22" dirty="0">
                  <a:latin typeface="Calibri"/>
                  <a:cs typeface="Calibri"/>
                </a:rPr>
                <a:t>Ind</a:t>
              </a:r>
              <a:r>
                <a:rPr sz="2000" b="1" spc="-15" dirty="0">
                  <a:latin typeface="Calibri"/>
                  <a:cs typeface="Calibri"/>
                </a:rPr>
                <a:t>epe</a:t>
              </a:r>
              <a:r>
                <a:rPr sz="2000" b="1" spc="-29" dirty="0">
                  <a:latin typeface="Calibri"/>
                  <a:cs typeface="Calibri"/>
                </a:rPr>
                <a:t>n</a:t>
              </a:r>
              <a:r>
                <a:rPr sz="2000" b="1" spc="-22" dirty="0">
                  <a:latin typeface="Calibri"/>
                  <a:cs typeface="Calibri"/>
                </a:rPr>
                <a:t>d</a:t>
              </a:r>
              <a:r>
                <a:rPr sz="2000" b="1" spc="-15" dirty="0">
                  <a:latin typeface="Calibri"/>
                  <a:cs typeface="Calibri"/>
                </a:rPr>
                <a:t>e</a:t>
              </a:r>
              <a:r>
                <a:rPr sz="2000" b="1" spc="-43" dirty="0">
                  <a:latin typeface="Calibri"/>
                  <a:cs typeface="Calibri"/>
                </a:rPr>
                <a:t>n</a:t>
              </a:r>
              <a:r>
                <a:rPr sz="2000" b="1" spc="-15" dirty="0">
                  <a:latin typeface="Calibri"/>
                  <a:cs typeface="Calibri"/>
                </a:rPr>
                <a:t>t</a:t>
              </a:r>
              <a:r>
                <a:rPr sz="2000" b="1" spc="58" dirty="0">
                  <a:latin typeface="Calibri"/>
                  <a:cs typeface="Calibri"/>
                </a:rPr>
                <a:t> </a:t>
              </a:r>
              <a:r>
                <a:rPr sz="2000" b="1" spc="-137" dirty="0">
                  <a:latin typeface="Calibri"/>
                  <a:cs typeface="Calibri"/>
                </a:rPr>
                <a:t>V</a:t>
              </a:r>
              <a:r>
                <a:rPr sz="2000" b="1" spc="-15" dirty="0">
                  <a:latin typeface="Calibri"/>
                  <a:cs typeface="Calibri"/>
                </a:rPr>
                <a:t>a</a:t>
              </a:r>
              <a:r>
                <a:rPr sz="2000" b="1" dirty="0">
                  <a:latin typeface="Calibri"/>
                  <a:cs typeface="Calibri"/>
                </a:rPr>
                <a:t>l</a:t>
              </a:r>
              <a:r>
                <a:rPr sz="2000" b="1" spc="-15" dirty="0">
                  <a:latin typeface="Calibri"/>
                  <a:cs typeface="Calibri"/>
                </a:rPr>
                <a:t>id</a:t>
              </a:r>
              <a:r>
                <a:rPr sz="2000" b="1" spc="-29" dirty="0">
                  <a:latin typeface="Calibri"/>
                  <a:cs typeface="Calibri"/>
                </a:rPr>
                <a:t>a</a:t>
              </a:r>
              <a:r>
                <a:rPr sz="2000" b="1" spc="-7" dirty="0">
                  <a:latin typeface="Calibri"/>
                  <a:cs typeface="Calibri"/>
                </a:rPr>
                <a:t>tio</a:t>
              </a:r>
              <a:r>
                <a:rPr sz="2000" b="1" spc="-15" dirty="0">
                  <a:latin typeface="Calibri"/>
                  <a:cs typeface="Calibri"/>
                </a:rPr>
                <a:t>n</a:t>
              </a:r>
              <a:r>
                <a:rPr sz="2000" b="1" spc="-29" dirty="0">
                  <a:latin typeface="Calibri"/>
                  <a:cs typeface="Calibri"/>
                </a:rPr>
                <a:t> </a:t>
              </a:r>
              <a:r>
                <a:rPr sz="2000" b="1" spc="-22" dirty="0">
                  <a:latin typeface="Calibri"/>
                  <a:cs typeface="Calibri"/>
                </a:rPr>
                <a:t>M</a:t>
              </a:r>
              <a:r>
                <a:rPr sz="2000" b="1" spc="-36" dirty="0">
                  <a:latin typeface="Calibri"/>
                  <a:cs typeface="Calibri"/>
                </a:rPr>
                <a:t>a</a:t>
              </a:r>
              <a:r>
                <a:rPr sz="2000" b="1" spc="-15" dirty="0">
                  <a:latin typeface="Calibri"/>
                  <a:cs typeface="Calibri"/>
                </a:rPr>
                <a:t>trix</a:t>
              </a:r>
              <a:r>
                <a:rPr sz="2000" b="1" spc="-7" dirty="0">
                  <a:latin typeface="Calibri"/>
                  <a:cs typeface="Calibri"/>
                </a:rPr>
                <a:t> </a:t>
              </a:r>
              <a:r>
                <a:rPr sz="2000" b="1" spc="-22" dirty="0">
                  <a:latin typeface="Calibri"/>
                  <a:cs typeface="Calibri"/>
                </a:rPr>
                <a:t>(I</a:t>
              </a:r>
              <a:r>
                <a:rPr sz="2000" b="1" spc="-15" dirty="0">
                  <a:latin typeface="Calibri"/>
                  <a:cs typeface="Calibri"/>
                </a:rPr>
                <a:t>VM)</a:t>
              </a:r>
              <a:r>
                <a:rPr sz="2000" b="1" spc="50" dirty="0">
                  <a:latin typeface="Calibri"/>
                  <a:cs typeface="Calibri"/>
                </a:rPr>
                <a:t> </a:t>
              </a:r>
              <a:r>
                <a:rPr sz="2000" spc="-15" dirty="0">
                  <a:latin typeface="Calibri"/>
                  <a:cs typeface="Calibri"/>
                </a:rPr>
                <a:t>wi</a:t>
              </a:r>
              <a:r>
                <a:rPr sz="2000" dirty="0">
                  <a:latin typeface="Calibri"/>
                  <a:cs typeface="Calibri"/>
                </a:rPr>
                <a:t>l</a:t>
              </a:r>
              <a:r>
                <a:rPr sz="2000" spc="-7" dirty="0">
                  <a:latin typeface="Calibri"/>
                  <a:cs typeface="Calibri"/>
                </a:rPr>
                <a:t>l</a:t>
              </a:r>
              <a:r>
                <a:rPr sz="2000" spc="-36" dirty="0">
                  <a:latin typeface="Calibri"/>
                  <a:cs typeface="Calibri"/>
                </a:rPr>
                <a:t> </a:t>
              </a:r>
              <a:r>
                <a:rPr sz="2000" spc="-15" dirty="0">
                  <a:latin typeface="Calibri"/>
                  <a:cs typeface="Calibri"/>
                </a:rPr>
                <a:t>be</a:t>
              </a:r>
              <a:r>
                <a:rPr sz="2000" spc="7" dirty="0">
                  <a:latin typeface="Calibri"/>
                  <a:cs typeface="Calibri"/>
                </a:rPr>
                <a:t> </a:t>
              </a:r>
              <a:r>
                <a:rPr sz="2000" spc="-15" dirty="0">
                  <a:latin typeface="Calibri"/>
                  <a:cs typeface="Calibri"/>
                </a:rPr>
                <a:t>app</a:t>
              </a:r>
              <a:r>
                <a:rPr sz="2000" dirty="0">
                  <a:latin typeface="Calibri"/>
                  <a:cs typeface="Calibri"/>
                </a:rPr>
                <a:t>l</a:t>
              </a:r>
              <a:r>
                <a:rPr sz="2000" spc="-15" dirty="0">
                  <a:latin typeface="Calibri"/>
                  <a:cs typeface="Calibri"/>
                </a:rPr>
                <a:t>ied</a:t>
              </a:r>
              <a:r>
                <a:rPr sz="2000" spc="-43" dirty="0">
                  <a:latin typeface="Calibri"/>
                  <a:cs typeface="Calibri"/>
                </a:rPr>
                <a:t> </a:t>
              </a:r>
              <a:r>
                <a:rPr sz="2000" spc="-15" dirty="0">
                  <a:latin typeface="Calibri"/>
                  <a:cs typeface="Calibri"/>
                </a:rPr>
                <a:t>and</a:t>
              </a:r>
              <a:r>
                <a:rPr sz="2000" spc="-22" dirty="0">
                  <a:latin typeface="Calibri"/>
                  <a:cs typeface="Calibri"/>
                </a:rPr>
                <a:t> </a:t>
              </a:r>
              <a:r>
                <a:rPr sz="2000" spc="-15" dirty="0">
                  <a:latin typeface="Calibri"/>
                  <a:cs typeface="Calibri"/>
                </a:rPr>
                <a:t>final</a:t>
              </a:r>
              <a:r>
                <a:rPr lang="en-US" sz="2000" spc="-15" dirty="0">
                  <a:latin typeface="Calibri"/>
                  <a:cs typeface="Calibri"/>
                </a:rPr>
                <a:t> mar</a:t>
              </a:r>
              <a:r>
                <a:rPr lang="en-US" sz="2000" spc="-50" dirty="0">
                  <a:latin typeface="Calibri"/>
                  <a:cs typeface="Calibri"/>
                </a:rPr>
                <a:t>k</a:t>
              </a:r>
              <a:r>
                <a:rPr lang="en-US" sz="2000" spc="-15" dirty="0">
                  <a:latin typeface="Calibri"/>
                  <a:cs typeface="Calibri"/>
                </a:rPr>
                <a:t>s</a:t>
              </a:r>
              <a:r>
                <a:rPr lang="en-US" sz="2000" spc="7" dirty="0">
                  <a:latin typeface="Calibri"/>
                  <a:cs typeface="Calibri"/>
                </a:rPr>
                <a:t> </a:t>
              </a:r>
              <a:r>
                <a:rPr lang="en-US" sz="2000" spc="-15" dirty="0">
                  <a:latin typeface="Calibri"/>
                  <a:cs typeface="Calibri"/>
                </a:rPr>
                <a:t>g</a:t>
              </a:r>
              <a:r>
                <a:rPr lang="en-US" sz="2000" dirty="0">
                  <a:latin typeface="Calibri"/>
                  <a:cs typeface="Calibri"/>
                </a:rPr>
                <a:t>i</a:t>
              </a:r>
              <a:r>
                <a:rPr lang="en-US" sz="2000" spc="-36" dirty="0">
                  <a:latin typeface="Calibri"/>
                  <a:cs typeface="Calibri"/>
                </a:rPr>
                <a:t>v</a:t>
              </a:r>
              <a:r>
                <a:rPr lang="en-US" sz="2000" spc="-15" dirty="0">
                  <a:latin typeface="Calibri"/>
                  <a:cs typeface="Calibri"/>
                </a:rPr>
                <a:t>en). </a:t>
              </a:r>
              <a:r>
                <a:rPr lang="en-US" sz="2000" spc="-7" dirty="0">
                  <a:latin typeface="Calibri"/>
                  <a:cs typeface="Calibri"/>
                </a:rPr>
                <a:t> </a:t>
              </a:r>
              <a:r>
                <a:rPr lang="en-US" sz="2000" spc="-15" dirty="0">
                  <a:latin typeface="Calibri"/>
                  <a:cs typeface="Calibri"/>
                </a:rPr>
                <a:t>Final</a:t>
              </a:r>
              <a:r>
                <a:rPr lang="en-US" sz="2000" spc="-29" dirty="0">
                  <a:latin typeface="Calibri"/>
                  <a:cs typeface="Calibri"/>
                </a:rPr>
                <a:t> </a:t>
              </a:r>
              <a:r>
                <a:rPr lang="en-US" sz="2000" spc="-15" dirty="0">
                  <a:latin typeface="Calibri"/>
                  <a:cs typeface="Calibri"/>
                </a:rPr>
                <a:t>mar</a:t>
              </a:r>
              <a:r>
                <a:rPr lang="en-US" sz="2000" spc="-50" dirty="0">
                  <a:latin typeface="Calibri"/>
                  <a:cs typeface="Calibri"/>
                </a:rPr>
                <a:t>k</a:t>
              </a:r>
              <a:r>
                <a:rPr lang="en-US" sz="2000" spc="-15" dirty="0">
                  <a:latin typeface="Calibri"/>
                  <a:cs typeface="Calibri"/>
                </a:rPr>
                <a:t>s</a:t>
              </a:r>
              <a:r>
                <a:rPr lang="en-US" sz="2000" spc="7" dirty="0">
                  <a:latin typeface="Calibri"/>
                  <a:cs typeface="Calibri"/>
                </a:rPr>
                <a:t> </a:t>
              </a:r>
              <a:r>
                <a:rPr lang="en-US" sz="2000" spc="-15" dirty="0">
                  <a:latin typeface="Calibri"/>
                  <a:cs typeface="Calibri"/>
                </a:rPr>
                <a:t>=</a:t>
              </a:r>
              <a:r>
                <a:rPr lang="en-US" sz="2000" spc="7" dirty="0">
                  <a:latin typeface="Calibri"/>
                  <a:cs typeface="Calibri"/>
                </a:rPr>
                <a:t> </a:t>
              </a:r>
              <a:r>
                <a:rPr lang="en-US" sz="2000" spc="-22" dirty="0">
                  <a:latin typeface="Calibri"/>
                  <a:cs typeface="Calibri"/>
                </a:rPr>
                <a:t>Mar</a:t>
              </a:r>
              <a:r>
                <a:rPr lang="en-US" sz="2000" spc="-43" dirty="0">
                  <a:latin typeface="Calibri"/>
                  <a:cs typeface="Calibri"/>
                </a:rPr>
                <a:t>k</a:t>
              </a:r>
              <a:r>
                <a:rPr lang="en-US" sz="2000" spc="-15" dirty="0">
                  <a:latin typeface="Calibri"/>
                  <a:cs typeface="Calibri"/>
                </a:rPr>
                <a:t>s</a:t>
              </a:r>
              <a:r>
                <a:rPr lang="en-US" sz="2000" spc="7" dirty="0">
                  <a:latin typeface="Calibri"/>
                  <a:cs typeface="Calibri"/>
                </a:rPr>
                <a:t> </a:t>
              </a:r>
              <a:r>
                <a:rPr lang="en-US" sz="2000" spc="-15" dirty="0">
                  <a:latin typeface="Calibri"/>
                  <a:cs typeface="Calibri"/>
                </a:rPr>
                <a:t>claim</a:t>
              </a:r>
              <a:r>
                <a:rPr lang="en-US" sz="2000" spc="-29" dirty="0">
                  <a:latin typeface="Calibri"/>
                  <a:cs typeface="Calibri"/>
                </a:rPr>
                <a:t>e</a:t>
              </a:r>
              <a:r>
                <a:rPr lang="en-US" sz="2000" spc="-15" dirty="0">
                  <a:latin typeface="Calibri"/>
                  <a:cs typeface="Calibri"/>
                </a:rPr>
                <a:t>d</a:t>
              </a:r>
              <a:r>
                <a:rPr lang="en-US" sz="2000" spc="7" dirty="0">
                  <a:latin typeface="Calibri"/>
                  <a:cs typeface="Calibri"/>
                </a:rPr>
                <a:t> </a:t>
              </a:r>
              <a:r>
                <a:rPr lang="en-US" sz="2000" spc="-15" dirty="0">
                  <a:latin typeface="Calibri"/>
                  <a:cs typeface="Calibri"/>
                </a:rPr>
                <a:t>–</a:t>
              </a:r>
              <a:r>
                <a:rPr lang="en-US" sz="2000" spc="7" dirty="0">
                  <a:latin typeface="Calibri"/>
                  <a:cs typeface="Calibri"/>
                </a:rPr>
                <a:t> </a:t>
              </a:r>
              <a:r>
                <a:rPr lang="en-US" sz="2000" spc="-15" dirty="0">
                  <a:latin typeface="Calibri"/>
                  <a:cs typeface="Calibri"/>
                </a:rPr>
                <a:t>mar</a:t>
              </a:r>
              <a:r>
                <a:rPr lang="en-US" sz="2000" spc="-50" dirty="0">
                  <a:latin typeface="Calibri"/>
                  <a:cs typeface="Calibri"/>
                </a:rPr>
                <a:t>k</a:t>
              </a:r>
              <a:r>
                <a:rPr lang="en-US" sz="2000" spc="-15" dirty="0">
                  <a:latin typeface="Calibri"/>
                  <a:cs typeface="Calibri"/>
                </a:rPr>
                <a:t>s</a:t>
              </a:r>
              <a:r>
                <a:rPr lang="en-US" sz="2000" spc="7" dirty="0">
                  <a:latin typeface="Calibri"/>
                  <a:cs typeface="Calibri"/>
                </a:rPr>
                <a:t> </a:t>
              </a:r>
              <a:r>
                <a:rPr lang="en-US" sz="2000" spc="-15" dirty="0">
                  <a:latin typeface="Calibri"/>
                  <a:cs typeface="Calibri"/>
                </a:rPr>
                <a:t>adju</a:t>
              </a:r>
              <a:r>
                <a:rPr lang="en-US" sz="2000" spc="-29" dirty="0">
                  <a:latin typeface="Calibri"/>
                  <a:cs typeface="Calibri"/>
                </a:rPr>
                <a:t>st</a:t>
              </a:r>
              <a:r>
                <a:rPr lang="en-US" sz="2000" spc="-15" dirty="0">
                  <a:latin typeface="Calibri"/>
                  <a:cs typeface="Calibri"/>
                </a:rPr>
                <a:t>ed</a:t>
              </a:r>
              <a:r>
                <a:rPr lang="en-US" sz="2000" spc="-22" dirty="0">
                  <a:latin typeface="Calibri"/>
                  <a:cs typeface="Calibri"/>
                </a:rPr>
                <a:t> </a:t>
              </a:r>
              <a:r>
                <a:rPr lang="en-US" sz="2000" spc="-15" dirty="0">
                  <a:latin typeface="Calibri"/>
                  <a:cs typeface="Calibri"/>
                </a:rPr>
                <a:t>as</a:t>
              </a:r>
              <a:r>
                <a:rPr lang="en-US" sz="2000" spc="-7" dirty="0">
                  <a:latin typeface="Calibri"/>
                  <a:cs typeface="Calibri"/>
                </a:rPr>
                <a:t> </a:t>
              </a:r>
              <a:r>
                <a:rPr lang="en-US" sz="2000" spc="-15" dirty="0">
                  <a:latin typeface="Calibri"/>
                  <a:cs typeface="Calibri"/>
                </a:rPr>
                <a:t>per </a:t>
              </a:r>
              <a:r>
                <a:rPr lang="en-US" sz="2000" spc="-7" dirty="0">
                  <a:latin typeface="Calibri"/>
                  <a:cs typeface="Calibri"/>
                </a:rPr>
                <a:t>I</a:t>
              </a:r>
              <a:r>
                <a:rPr lang="en-US" sz="2000" spc="-29" dirty="0">
                  <a:latin typeface="Calibri"/>
                  <a:cs typeface="Calibri"/>
                </a:rPr>
                <a:t>V</a:t>
              </a:r>
              <a:r>
                <a:rPr lang="en-US" sz="2000" spc="-22" dirty="0">
                  <a:latin typeface="Calibri"/>
                  <a:cs typeface="Calibri"/>
                </a:rPr>
                <a:t>M</a:t>
              </a:r>
              <a:endParaRPr lang="en-US" sz="2000" dirty="0">
                <a:latin typeface="Calibri"/>
                <a:cs typeface="Calibri"/>
              </a:endParaRPr>
            </a:p>
            <a:p>
              <a:pPr marL="18345"/>
              <a:endParaRPr sz="2000" dirty="0">
                <a:latin typeface="Calibri"/>
                <a:cs typeface="Calibri"/>
              </a:endParaRPr>
            </a:p>
          </p:txBody>
        </p:sp>
        <p:sp>
          <p:nvSpPr>
            <p:cNvPr id="10" name="object 10">
              <a:extLst>
                <a:ext uri="{FF2B5EF4-FFF2-40B4-BE49-F238E27FC236}">
                  <a16:creationId xmlns:a16="http://schemas.microsoft.com/office/drawing/2014/main" id="{CCFAFAA1-E248-6E47-9C91-1394E2B8246E}"/>
                </a:ext>
              </a:extLst>
            </p:cNvPr>
            <p:cNvSpPr txBox="1"/>
            <p:nvPr/>
          </p:nvSpPr>
          <p:spPr>
            <a:xfrm>
              <a:off x="-2835085" y="8857564"/>
              <a:ext cx="14838276" cy="385233"/>
            </a:xfrm>
            <a:prstGeom prst="rect">
              <a:avLst/>
            </a:prstGeom>
          </p:spPr>
          <p:txBody>
            <a:bodyPr vert="horz" wrap="square" lIns="0" tIns="0" rIns="0" bIns="0" rtlCol="0">
              <a:noAutofit/>
            </a:bodyPr>
            <a:lstStyle/>
            <a:p>
              <a:pPr marL="18345"/>
              <a:endParaRPr sz="2000" dirty="0">
                <a:latin typeface="Calibri"/>
                <a:cs typeface="Calibri"/>
              </a:endParaRPr>
            </a:p>
          </p:txBody>
        </p:sp>
      </p:grpSp>
      <p:grpSp>
        <p:nvGrpSpPr>
          <p:cNvPr id="3" name="Group 2">
            <a:extLst>
              <a:ext uri="{FF2B5EF4-FFF2-40B4-BE49-F238E27FC236}">
                <a16:creationId xmlns:a16="http://schemas.microsoft.com/office/drawing/2014/main" id="{160380A8-66B6-4BA5-B3D5-880C37432FD2}"/>
              </a:ext>
            </a:extLst>
          </p:cNvPr>
          <p:cNvGrpSpPr/>
          <p:nvPr/>
        </p:nvGrpSpPr>
        <p:grpSpPr>
          <a:xfrm>
            <a:off x="-29673" y="3852334"/>
            <a:ext cx="1465397" cy="5372674"/>
            <a:chOff x="-5937821" y="7027420"/>
            <a:chExt cx="2240957" cy="2201331"/>
          </a:xfrm>
        </p:grpSpPr>
        <p:sp>
          <p:nvSpPr>
            <p:cNvPr id="11" name="object 11">
              <a:extLst>
                <a:ext uri="{FF2B5EF4-FFF2-40B4-BE49-F238E27FC236}">
                  <a16:creationId xmlns:a16="http://schemas.microsoft.com/office/drawing/2014/main" id="{716C3A00-7F2A-FA42-827A-6DBCF78CFA58}"/>
                </a:ext>
              </a:extLst>
            </p:cNvPr>
            <p:cNvSpPr/>
            <p:nvPr/>
          </p:nvSpPr>
          <p:spPr>
            <a:xfrm>
              <a:off x="-5937821" y="7027420"/>
              <a:ext cx="2240957" cy="2201331"/>
            </a:xfrm>
            <a:custGeom>
              <a:avLst/>
              <a:gdLst/>
              <a:ahLst/>
              <a:cxnLst/>
              <a:rect l="l" t="t" r="r" b="b"/>
              <a:pathLst>
                <a:path w="1551432" h="1523998">
                  <a:moveTo>
                    <a:pt x="1297432" y="0"/>
                  </a:moveTo>
                  <a:lnTo>
                    <a:pt x="254000" y="0"/>
                  </a:lnTo>
                  <a:lnTo>
                    <a:pt x="233167" y="841"/>
                  </a:lnTo>
                  <a:lnTo>
                    <a:pt x="192959" y="7378"/>
                  </a:lnTo>
                  <a:lnTo>
                    <a:pt x="155130" y="19952"/>
                  </a:lnTo>
                  <a:lnTo>
                    <a:pt x="120201" y="38041"/>
                  </a:lnTo>
                  <a:lnTo>
                    <a:pt x="88697" y="61124"/>
                  </a:lnTo>
                  <a:lnTo>
                    <a:pt x="61141" y="88677"/>
                  </a:lnTo>
                  <a:lnTo>
                    <a:pt x="38054" y="120179"/>
                  </a:lnTo>
                  <a:lnTo>
                    <a:pt x="19960" y="155108"/>
                  </a:lnTo>
                  <a:lnTo>
                    <a:pt x="7381" y="192943"/>
                  </a:lnTo>
                  <a:lnTo>
                    <a:pt x="841" y="233160"/>
                  </a:lnTo>
                  <a:lnTo>
                    <a:pt x="0" y="254000"/>
                  </a:lnTo>
                  <a:lnTo>
                    <a:pt x="0" y="1270000"/>
                  </a:lnTo>
                  <a:lnTo>
                    <a:pt x="3324" y="1311197"/>
                  </a:lnTo>
                  <a:lnTo>
                    <a:pt x="12948" y="1350280"/>
                  </a:lnTo>
                  <a:lnTo>
                    <a:pt x="28350" y="1386723"/>
                  </a:lnTo>
                  <a:lnTo>
                    <a:pt x="49006" y="1420004"/>
                  </a:lnTo>
                  <a:lnTo>
                    <a:pt x="74393" y="1449601"/>
                  </a:lnTo>
                  <a:lnTo>
                    <a:pt x="103989" y="1474989"/>
                  </a:lnTo>
                  <a:lnTo>
                    <a:pt x="137270" y="1495646"/>
                  </a:lnTo>
                  <a:lnTo>
                    <a:pt x="173714" y="1511048"/>
                  </a:lnTo>
                  <a:lnTo>
                    <a:pt x="212798" y="1520674"/>
                  </a:lnTo>
                  <a:lnTo>
                    <a:pt x="254000" y="1523998"/>
                  </a:lnTo>
                  <a:lnTo>
                    <a:pt x="1297432" y="1523998"/>
                  </a:lnTo>
                  <a:lnTo>
                    <a:pt x="1338645" y="1520674"/>
                  </a:lnTo>
                  <a:lnTo>
                    <a:pt x="1377736" y="1511048"/>
                  </a:lnTo>
                  <a:lnTo>
                    <a:pt x="1414183" y="1495646"/>
                  </a:lnTo>
                  <a:lnTo>
                    <a:pt x="1447464" y="1474989"/>
                  </a:lnTo>
                  <a:lnTo>
                    <a:pt x="1477057" y="1449601"/>
                  </a:lnTo>
                  <a:lnTo>
                    <a:pt x="1502440" y="1420004"/>
                  </a:lnTo>
                  <a:lnTo>
                    <a:pt x="1523091" y="1386723"/>
                  </a:lnTo>
                  <a:lnTo>
                    <a:pt x="1538488" y="1350280"/>
                  </a:lnTo>
                  <a:lnTo>
                    <a:pt x="1548109" y="1311197"/>
                  </a:lnTo>
                  <a:lnTo>
                    <a:pt x="1551432" y="1270000"/>
                  </a:lnTo>
                  <a:lnTo>
                    <a:pt x="1551432" y="254000"/>
                  </a:lnTo>
                  <a:lnTo>
                    <a:pt x="1548109" y="212786"/>
                  </a:lnTo>
                  <a:lnTo>
                    <a:pt x="1538488" y="173695"/>
                  </a:lnTo>
                  <a:lnTo>
                    <a:pt x="1523091" y="137248"/>
                  </a:lnTo>
                  <a:lnTo>
                    <a:pt x="1502440" y="103967"/>
                  </a:lnTo>
                  <a:lnTo>
                    <a:pt x="1477057" y="74374"/>
                  </a:lnTo>
                  <a:lnTo>
                    <a:pt x="1447464" y="48991"/>
                  </a:lnTo>
                  <a:lnTo>
                    <a:pt x="1414183" y="28340"/>
                  </a:lnTo>
                  <a:lnTo>
                    <a:pt x="1377736" y="12943"/>
                  </a:lnTo>
                  <a:lnTo>
                    <a:pt x="1338645" y="3322"/>
                  </a:lnTo>
                  <a:lnTo>
                    <a:pt x="1297432" y="0"/>
                  </a:lnTo>
                  <a:close/>
                </a:path>
              </a:pathLst>
            </a:custGeom>
            <a:solidFill>
              <a:srgbClr val="C5DFB4"/>
            </a:solidFill>
          </p:spPr>
          <p:txBody>
            <a:bodyPr wrap="square" lIns="0" tIns="0" rIns="0" bIns="0" rtlCol="0">
              <a:noAutofit/>
            </a:bodyPr>
            <a:lstStyle/>
            <a:p>
              <a:endParaRPr sz="1600"/>
            </a:p>
          </p:txBody>
        </p:sp>
        <p:sp>
          <p:nvSpPr>
            <p:cNvPr id="12" name="object 12">
              <a:extLst>
                <a:ext uri="{FF2B5EF4-FFF2-40B4-BE49-F238E27FC236}">
                  <a16:creationId xmlns:a16="http://schemas.microsoft.com/office/drawing/2014/main" id="{D4E81A1F-289D-3749-AF27-33EDBE3E1AED}"/>
                </a:ext>
              </a:extLst>
            </p:cNvPr>
            <p:cNvSpPr/>
            <p:nvPr/>
          </p:nvSpPr>
          <p:spPr>
            <a:xfrm>
              <a:off x="-5937821" y="7027420"/>
              <a:ext cx="2240957" cy="2201331"/>
            </a:xfrm>
            <a:custGeom>
              <a:avLst/>
              <a:gdLst/>
              <a:ahLst/>
              <a:cxnLst/>
              <a:rect l="l" t="t" r="r" b="b"/>
              <a:pathLst>
                <a:path w="1551432" h="1523998">
                  <a:moveTo>
                    <a:pt x="0" y="254000"/>
                  </a:moveTo>
                  <a:lnTo>
                    <a:pt x="3324" y="212786"/>
                  </a:lnTo>
                  <a:lnTo>
                    <a:pt x="12948" y="173695"/>
                  </a:lnTo>
                  <a:lnTo>
                    <a:pt x="28350" y="137248"/>
                  </a:lnTo>
                  <a:lnTo>
                    <a:pt x="49006" y="103967"/>
                  </a:lnTo>
                  <a:lnTo>
                    <a:pt x="74393" y="74374"/>
                  </a:lnTo>
                  <a:lnTo>
                    <a:pt x="103989" y="48991"/>
                  </a:lnTo>
                  <a:lnTo>
                    <a:pt x="137270" y="28340"/>
                  </a:lnTo>
                  <a:lnTo>
                    <a:pt x="173714" y="12943"/>
                  </a:lnTo>
                  <a:lnTo>
                    <a:pt x="212798" y="3322"/>
                  </a:lnTo>
                  <a:lnTo>
                    <a:pt x="254000" y="0"/>
                  </a:lnTo>
                  <a:lnTo>
                    <a:pt x="1297432" y="0"/>
                  </a:lnTo>
                  <a:lnTo>
                    <a:pt x="1338645" y="3322"/>
                  </a:lnTo>
                  <a:lnTo>
                    <a:pt x="1377736" y="12943"/>
                  </a:lnTo>
                  <a:lnTo>
                    <a:pt x="1414183" y="28340"/>
                  </a:lnTo>
                  <a:lnTo>
                    <a:pt x="1447464" y="48991"/>
                  </a:lnTo>
                  <a:lnTo>
                    <a:pt x="1477057" y="74374"/>
                  </a:lnTo>
                  <a:lnTo>
                    <a:pt x="1502440" y="103967"/>
                  </a:lnTo>
                  <a:lnTo>
                    <a:pt x="1523091" y="137248"/>
                  </a:lnTo>
                  <a:lnTo>
                    <a:pt x="1538488" y="173695"/>
                  </a:lnTo>
                  <a:lnTo>
                    <a:pt x="1548109" y="212786"/>
                  </a:lnTo>
                  <a:lnTo>
                    <a:pt x="1551432" y="254000"/>
                  </a:lnTo>
                  <a:lnTo>
                    <a:pt x="1551432" y="1270000"/>
                  </a:lnTo>
                  <a:lnTo>
                    <a:pt x="1548109" y="1311197"/>
                  </a:lnTo>
                  <a:lnTo>
                    <a:pt x="1538488" y="1350280"/>
                  </a:lnTo>
                  <a:lnTo>
                    <a:pt x="1523091" y="1386723"/>
                  </a:lnTo>
                  <a:lnTo>
                    <a:pt x="1502440" y="1420004"/>
                  </a:lnTo>
                  <a:lnTo>
                    <a:pt x="1477057" y="1449601"/>
                  </a:lnTo>
                  <a:lnTo>
                    <a:pt x="1447464" y="1474989"/>
                  </a:lnTo>
                  <a:lnTo>
                    <a:pt x="1414183" y="1495646"/>
                  </a:lnTo>
                  <a:lnTo>
                    <a:pt x="1377736" y="1511048"/>
                  </a:lnTo>
                  <a:lnTo>
                    <a:pt x="1338645" y="1520674"/>
                  </a:lnTo>
                  <a:lnTo>
                    <a:pt x="1297432" y="1523998"/>
                  </a:lnTo>
                  <a:lnTo>
                    <a:pt x="254000" y="1523998"/>
                  </a:lnTo>
                  <a:lnTo>
                    <a:pt x="212798" y="1520674"/>
                  </a:lnTo>
                  <a:lnTo>
                    <a:pt x="173714" y="1511048"/>
                  </a:lnTo>
                  <a:lnTo>
                    <a:pt x="137270" y="1495646"/>
                  </a:lnTo>
                  <a:lnTo>
                    <a:pt x="103989" y="1474989"/>
                  </a:lnTo>
                  <a:lnTo>
                    <a:pt x="74393" y="1449601"/>
                  </a:lnTo>
                  <a:lnTo>
                    <a:pt x="49006" y="1420004"/>
                  </a:lnTo>
                  <a:lnTo>
                    <a:pt x="28350" y="1386723"/>
                  </a:lnTo>
                  <a:lnTo>
                    <a:pt x="12948" y="1350280"/>
                  </a:lnTo>
                  <a:lnTo>
                    <a:pt x="3324" y="1311197"/>
                  </a:lnTo>
                  <a:lnTo>
                    <a:pt x="0" y="1270000"/>
                  </a:lnTo>
                  <a:lnTo>
                    <a:pt x="0" y="254000"/>
                  </a:lnTo>
                  <a:close/>
                </a:path>
              </a:pathLst>
            </a:custGeom>
            <a:ln w="12192">
              <a:solidFill>
                <a:srgbClr val="41709C"/>
              </a:solidFill>
            </a:ln>
          </p:spPr>
          <p:txBody>
            <a:bodyPr wrap="square" lIns="0" tIns="0" rIns="0" bIns="0" rtlCol="0">
              <a:noAutofit/>
            </a:bodyPr>
            <a:lstStyle/>
            <a:p>
              <a:endParaRPr sz="1600"/>
            </a:p>
          </p:txBody>
        </p:sp>
        <p:sp>
          <p:nvSpPr>
            <p:cNvPr id="16" name="object 16">
              <a:extLst>
                <a:ext uri="{FF2B5EF4-FFF2-40B4-BE49-F238E27FC236}">
                  <a16:creationId xmlns:a16="http://schemas.microsoft.com/office/drawing/2014/main" id="{283AB99F-FE04-A149-BC0B-B371A20EA4C9}"/>
                </a:ext>
              </a:extLst>
            </p:cNvPr>
            <p:cNvSpPr txBox="1"/>
            <p:nvPr/>
          </p:nvSpPr>
          <p:spPr>
            <a:xfrm>
              <a:off x="-5665151" y="7054036"/>
              <a:ext cx="1694110" cy="738364"/>
            </a:xfrm>
            <a:prstGeom prst="rect">
              <a:avLst/>
            </a:prstGeom>
          </p:spPr>
          <p:txBody>
            <a:bodyPr vert="horz" wrap="square" lIns="0" tIns="0" rIns="0" bIns="0" rtlCol="0">
              <a:noAutofit/>
            </a:bodyPr>
            <a:lstStyle/>
            <a:p>
              <a:pPr marL="18345" marR="18345" indent="8255">
                <a:lnSpc>
                  <a:spcPct val="100099"/>
                </a:lnSpc>
              </a:pPr>
              <a:r>
                <a:rPr sz="1400" b="1" spc="-22" dirty="0">
                  <a:latin typeface="Calibri"/>
                  <a:cs typeface="Calibri"/>
                </a:rPr>
                <a:t>M</a:t>
              </a:r>
              <a:r>
                <a:rPr sz="1400" b="1" spc="-36" dirty="0">
                  <a:latin typeface="Calibri"/>
                  <a:cs typeface="Calibri"/>
                </a:rPr>
                <a:t>e</a:t>
              </a:r>
              <a:r>
                <a:rPr sz="1400" b="1" spc="-15" dirty="0">
                  <a:latin typeface="Calibri"/>
                  <a:cs typeface="Calibri"/>
                </a:rPr>
                <a:t>t</a:t>
              </a:r>
              <a:r>
                <a:rPr sz="1400" b="1" spc="-29" dirty="0">
                  <a:latin typeface="Calibri"/>
                  <a:cs typeface="Calibri"/>
                </a:rPr>
                <a:t>h</a:t>
              </a:r>
              <a:r>
                <a:rPr sz="1400" b="1" spc="-15" dirty="0">
                  <a:latin typeface="Calibri"/>
                  <a:cs typeface="Calibri"/>
                </a:rPr>
                <a:t>o</a:t>
              </a:r>
              <a:r>
                <a:rPr sz="1400" b="1" spc="-22" dirty="0">
                  <a:latin typeface="Calibri"/>
                  <a:cs typeface="Calibri"/>
                </a:rPr>
                <a:t>d</a:t>
              </a:r>
              <a:r>
                <a:rPr sz="1400" b="1" spc="-15" dirty="0">
                  <a:latin typeface="Calibri"/>
                  <a:cs typeface="Calibri"/>
                </a:rPr>
                <a:t>ol</a:t>
              </a:r>
              <a:r>
                <a:rPr sz="1400" b="1" spc="-7" dirty="0">
                  <a:latin typeface="Calibri"/>
                  <a:cs typeface="Calibri"/>
                </a:rPr>
                <a:t>o</a:t>
              </a:r>
              <a:r>
                <a:rPr sz="1400" b="1" spc="-15" dirty="0">
                  <a:latin typeface="Calibri"/>
                  <a:cs typeface="Calibri"/>
                </a:rPr>
                <a:t>gy</a:t>
              </a:r>
              <a:r>
                <a:rPr sz="1400" b="1" spc="-7" dirty="0">
                  <a:latin typeface="Calibri"/>
                  <a:cs typeface="Calibri"/>
                </a:rPr>
                <a:t> </a:t>
              </a:r>
              <a:r>
                <a:rPr sz="1400" b="1" spc="-43" dirty="0">
                  <a:latin typeface="Calibri"/>
                  <a:cs typeface="Calibri"/>
                </a:rPr>
                <a:t>f</a:t>
              </a:r>
              <a:r>
                <a:rPr sz="1400" b="1" spc="-15" dirty="0">
                  <a:latin typeface="Calibri"/>
                  <a:cs typeface="Calibri"/>
                </a:rPr>
                <a:t>or</a:t>
              </a:r>
              <a:r>
                <a:rPr sz="1400" b="1" spc="22" dirty="0">
                  <a:latin typeface="Calibri"/>
                  <a:cs typeface="Calibri"/>
                </a:rPr>
                <a:t> </a:t>
              </a:r>
              <a:r>
                <a:rPr sz="1400" b="1" spc="-137" dirty="0">
                  <a:latin typeface="Calibri"/>
                  <a:cs typeface="Calibri"/>
                </a:rPr>
                <a:t>V</a:t>
              </a:r>
              <a:r>
                <a:rPr sz="1400" b="1" spc="-15" dirty="0">
                  <a:latin typeface="Calibri"/>
                  <a:cs typeface="Calibri"/>
                </a:rPr>
                <a:t>a</a:t>
              </a:r>
              <a:r>
                <a:rPr sz="1400" b="1" dirty="0">
                  <a:latin typeface="Calibri"/>
                  <a:cs typeface="Calibri"/>
                </a:rPr>
                <a:t>l</a:t>
              </a:r>
              <a:r>
                <a:rPr sz="1400" b="1" spc="-15" dirty="0">
                  <a:latin typeface="Calibri"/>
                  <a:cs typeface="Calibri"/>
                </a:rPr>
                <a:t>id</a:t>
              </a:r>
              <a:r>
                <a:rPr sz="1400" b="1" spc="-29" dirty="0">
                  <a:latin typeface="Calibri"/>
                  <a:cs typeface="Calibri"/>
                </a:rPr>
                <a:t>a</a:t>
              </a:r>
              <a:r>
                <a:rPr sz="1400" b="1" spc="-7" dirty="0">
                  <a:latin typeface="Calibri"/>
                  <a:cs typeface="Calibri"/>
                </a:rPr>
                <a:t>tio</a:t>
              </a:r>
              <a:r>
                <a:rPr sz="1400" b="1" spc="-15" dirty="0">
                  <a:latin typeface="Calibri"/>
                  <a:cs typeface="Calibri"/>
                </a:rPr>
                <a:t>n</a:t>
              </a:r>
              <a:endParaRPr sz="1400">
                <a:latin typeface="Calibri"/>
                <a:cs typeface="Calibri"/>
              </a:endParaRPr>
            </a:p>
          </p:txBody>
        </p:sp>
        <p:sp>
          <p:nvSpPr>
            <p:cNvPr id="17" name="object 17">
              <a:extLst>
                <a:ext uri="{FF2B5EF4-FFF2-40B4-BE49-F238E27FC236}">
                  <a16:creationId xmlns:a16="http://schemas.microsoft.com/office/drawing/2014/main" id="{98FF885C-BB06-9F4D-9218-EDA3C1607737}"/>
                </a:ext>
              </a:extLst>
            </p:cNvPr>
            <p:cNvSpPr txBox="1"/>
            <p:nvPr/>
          </p:nvSpPr>
          <p:spPr>
            <a:xfrm>
              <a:off x="-5581498" y="7819016"/>
              <a:ext cx="1530844" cy="325509"/>
            </a:xfrm>
            <a:prstGeom prst="rect">
              <a:avLst/>
            </a:prstGeom>
          </p:spPr>
          <p:txBody>
            <a:bodyPr vert="horz" wrap="square" lIns="0" tIns="0" rIns="0" bIns="0" rtlCol="0">
              <a:noAutofit/>
            </a:bodyPr>
            <a:lstStyle/>
            <a:p>
              <a:pPr marL="18345"/>
              <a:r>
                <a:rPr sz="1400" b="1" spc="-15" dirty="0">
                  <a:latin typeface="Calibri"/>
                  <a:cs typeface="Calibri"/>
                </a:rPr>
                <a:t>Only</a:t>
              </a:r>
              <a:r>
                <a:rPr sz="1400" b="1" spc="29" dirty="0">
                  <a:latin typeface="Calibri"/>
                  <a:cs typeface="Calibri"/>
                </a:rPr>
                <a:t> </a:t>
              </a:r>
              <a:r>
                <a:rPr sz="1400" b="1" spc="-43" dirty="0">
                  <a:latin typeface="Calibri"/>
                  <a:cs typeface="Calibri"/>
                </a:rPr>
                <a:t>f</a:t>
              </a:r>
              <a:r>
                <a:rPr sz="1400" b="1" spc="-15" dirty="0">
                  <a:latin typeface="Calibri"/>
                  <a:cs typeface="Calibri"/>
                </a:rPr>
                <a:t>or Q-3</a:t>
              </a:r>
              <a:endParaRPr sz="1400" dirty="0">
                <a:latin typeface="Calibri"/>
                <a:cs typeface="Calibri"/>
              </a:endParaRPr>
            </a:p>
          </p:txBody>
        </p:sp>
        <p:sp>
          <p:nvSpPr>
            <p:cNvPr id="18" name="object 18">
              <a:extLst>
                <a:ext uri="{FF2B5EF4-FFF2-40B4-BE49-F238E27FC236}">
                  <a16:creationId xmlns:a16="http://schemas.microsoft.com/office/drawing/2014/main" id="{7FF442A6-B5E4-6E47-A588-4DE74E88E44D}"/>
                </a:ext>
              </a:extLst>
            </p:cNvPr>
            <p:cNvSpPr txBox="1"/>
            <p:nvPr/>
          </p:nvSpPr>
          <p:spPr>
            <a:xfrm>
              <a:off x="-5579297" y="8463718"/>
              <a:ext cx="1525340" cy="737447"/>
            </a:xfrm>
            <a:prstGeom prst="rect">
              <a:avLst/>
            </a:prstGeom>
          </p:spPr>
          <p:txBody>
            <a:bodyPr vert="horz" wrap="square" lIns="0" tIns="0" rIns="0" bIns="0" rtlCol="0">
              <a:noAutofit/>
            </a:bodyPr>
            <a:lstStyle/>
            <a:p>
              <a:pPr marL="18345" marR="18345" indent="14675"/>
              <a:r>
                <a:rPr sz="1400" b="1" spc="-22" dirty="0">
                  <a:solidFill>
                    <a:srgbClr val="FF0000"/>
                  </a:solidFill>
                  <a:latin typeface="Calibri"/>
                  <a:cs typeface="Calibri"/>
                </a:rPr>
                <a:t>100%</a:t>
              </a:r>
              <a:r>
                <a:rPr sz="1400" b="1" spc="29" dirty="0">
                  <a:solidFill>
                    <a:srgbClr val="FF0000"/>
                  </a:solidFill>
                  <a:latin typeface="Calibri"/>
                  <a:cs typeface="Calibri"/>
                </a:rPr>
                <a:t> </a:t>
              </a:r>
              <a:r>
                <a:rPr sz="1400" b="1" spc="-15" dirty="0">
                  <a:solidFill>
                    <a:srgbClr val="FF0000"/>
                  </a:solidFill>
                  <a:latin typeface="Calibri"/>
                  <a:cs typeface="Calibri"/>
                </a:rPr>
                <a:t>Di</a:t>
              </a:r>
              <a:r>
                <a:rPr sz="1400" b="1" spc="-43" dirty="0">
                  <a:solidFill>
                    <a:srgbClr val="FF0000"/>
                  </a:solidFill>
                  <a:latin typeface="Calibri"/>
                  <a:cs typeface="Calibri"/>
                </a:rPr>
                <a:t>r</a:t>
              </a:r>
              <a:r>
                <a:rPr sz="1400" b="1" spc="-15" dirty="0">
                  <a:solidFill>
                    <a:srgbClr val="FF0000"/>
                  </a:solidFill>
                  <a:latin typeface="Calibri"/>
                  <a:cs typeface="Calibri"/>
                </a:rPr>
                <a:t>ect O</a:t>
              </a:r>
              <a:r>
                <a:rPr sz="1400" b="1" spc="-43" dirty="0">
                  <a:solidFill>
                    <a:srgbClr val="FF0000"/>
                  </a:solidFill>
                  <a:latin typeface="Calibri"/>
                  <a:cs typeface="Calibri"/>
                </a:rPr>
                <a:t>b</a:t>
              </a:r>
              <a:r>
                <a:rPr sz="1400" b="1" spc="-15" dirty="0">
                  <a:solidFill>
                    <a:srgbClr val="FF0000"/>
                  </a:solidFill>
                  <a:latin typeface="Calibri"/>
                  <a:cs typeface="Calibri"/>
                </a:rPr>
                <a:t>se</a:t>
              </a:r>
              <a:r>
                <a:rPr sz="1400" b="1" spc="-7" dirty="0">
                  <a:solidFill>
                    <a:srgbClr val="FF0000"/>
                  </a:solidFill>
                  <a:latin typeface="Calibri"/>
                  <a:cs typeface="Calibri"/>
                </a:rPr>
                <a:t>r</a:t>
              </a:r>
              <a:r>
                <a:rPr sz="1400" b="1" spc="-50" dirty="0">
                  <a:solidFill>
                    <a:srgbClr val="FF0000"/>
                  </a:solidFill>
                  <a:latin typeface="Calibri"/>
                  <a:cs typeface="Calibri"/>
                </a:rPr>
                <a:t>v</a:t>
              </a:r>
              <a:r>
                <a:rPr sz="1400" b="1" spc="-29" dirty="0">
                  <a:solidFill>
                    <a:srgbClr val="FF0000"/>
                  </a:solidFill>
                  <a:latin typeface="Calibri"/>
                  <a:cs typeface="Calibri"/>
                </a:rPr>
                <a:t>a</a:t>
              </a:r>
              <a:r>
                <a:rPr sz="1400" b="1" spc="-7" dirty="0">
                  <a:solidFill>
                    <a:srgbClr val="FF0000"/>
                  </a:solidFill>
                  <a:latin typeface="Calibri"/>
                  <a:cs typeface="Calibri"/>
                </a:rPr>
                <a:t>tio</a:t>
              </a:r>
              <a:r>
                <a:rPr sz="1400" b="1" spc="-15" dirty="0">
                  <a:solidFill>
                    <a:srgbClr val="FF0000"/>
                  </a:solidFill>
                  <a:latin typeface="Calibri"/>
                  <a:cs typeface="Calibri"/>
                </a:rPr>
                <a:t>n</a:t>
              </a:r>
              <a:endParaRPr sz="1400" dirty="0">
                <a:latin typeface="Calibri"/>
                <a:cs typeface="Calibri"/>
              </a:endParaRPr>
            </a:p>
          </p:txBody>
        </p:sp>
      </p:grpSp>
      <p:sp>
        <p:nvSpPr>
          <p:cNvPr id="19" name="Rounded Rectangle 18">
            <a:extLst>
              <a:ext uri="{FF2B5EF4-FFF2-40B4-BE49-F238E27FC236}">
                <a16:creationId xmlns:a16="http://schemas.microsoft.com/office/drawing/2014/main" id="{E48934A2-8CB4-9043-A3A1-FE73409CBB9C}"/>
              </a:ext>
            </a:extLst>
          </p:cNvPr>
          <p:cNvSpPr/>
          <p:nvPr/>
        </p:nvSpPr>
        <p:spPr>
          <a:xfrm>
            <a:off x="0" y="1109986"/>
            <a:ext cx="1202215" cy="158667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algn="ctr">
              <a:lnSpc>
                <a:spcPct val="107000"/>
              </a:lnSpc>
              <a:spcAft>
                <a:spcPts val="1088"/>
              </a:spcAft>
            </a:pPr>
            <a:r>
              <a:rPr lang="en-US" sz="3200" b="1" dirty="0">
                <a:solidFill>
                  <a:srgbClr val="FFFFFF"/>
                </a:solidFill>
                <a:latin typeface="Arial"/>
                <a:ea typeface="Calibri"/>
                <a:cs typeface="Times New Roman"/>
              </a:rPr>
              <a:t>2.11</a:t>
            </a:r>
            <a:endParaRPr lang="en-SG" sz="1050" dirty="0">
              <a:solidFill>
                <a:prstClr val="white"/>
              </a:solidFill>
              <a:ea typeface="Calibri"/>
              <a:cs typeface="Times New Roman"/>
            </a:endParaRPr>
          </a:p>
        </p:txBody>
      </p:sp>
      <p:sp>
        <p:nvSpPr>
          <p:cNvPr id="20" name="Rounded Rectangle 19">
            <a:extLst>
              <a:ext uri="{FF2B5EF4-FFF2-40B4-BE49-F238E27FC236}">
                <a16:creationId xmlns:a16="http://schemas.microsoft.com/office/drawing/2014/main" id="{ABC4879E-A7A6-924A-91AA-B56BB30760F7}"/>
              </a:ext>
            </a:extLst>
          </p:cNvPr>
          <p:cNvSpPr/>
          <p:nvPr/>
        </p:nvSpPr>
        <p:spPr>
          <a:xfrm>
            <a:off x="1202215" y="1172274"/>
            <a:ext cx="5557319" cy="1586673"/>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4" tIns="62046" rIns="124094" bIns="62046" numCol="1" spcCol="0" rtlCol="0" fromWordArt="0" anchor="ctr" anchorCtr="0" forceAA="0" compatLnSpc="1">
            <a:prstTxWarp prst="textNoShape">
              <a:avLst/>
            </a:prstTxWarp>
            <a:noAutofit/>
          </a:bodyPr>
          <a:lstStyle/>
          <a:p>
            <a:pPr lvl="0" algn="ctr"/>
            <a:r>
              <a:rPr lang="en-US" sz="1600" b="1" dirty="0">
                <a:solidFill>
                  <a:schemeClr val="tx1"/>
                </a:solidFill>
                <a:ea typeface="Times New Roman"/>
                <a:cs typeface="Mangal"/>
              </a:rPr>
              <a:t>Bulk Waste Generators</a:t>
            </a:r>
            <a:r>
              <a:rPr lang="en-US" sz="1600" dirty="0">
                <a:solidFill>
                  <a:schemeClr val="tx1"/>
                </a:solidFill>
                <a:ea typeface="Times New Roman"/>
                <a:cs typeface="Mangal"/>
              </a:rPr>
              <a:t> (</a:t>
            </a:r>
            <a:r>
              <a:rPr lang="en-US" sz="1600" dirty="0" err="1">
                <a:solidFill>
                  <a:schemeClr val="tx1"/>
                </a:solidFill>
                <a:ea typeface="Times New Roman"/>
                <a:cs typeface="Mangal"/>
              </a:rPr>
              <a:t>i</a:t>
            </a:r>
            <a:r>
              <a:rPr lang="en-US" sz="1600" dirty="0">
                <a:solidFill>
                  <a:schemeClr val="tx1"/>
                </a:solidFill>
                <a:ea typeface="Times New Roman"/>
                <a:cs typeface="Mangal"/>
              </a:rPr>
              <a:t>) doing </a:t>
            </a:r>
            <a:r>
              <a:rPr lang="en-US" sz="1600" b="1" dirty="0">
                <a:solidFill>
                  <a:schemeClr val="tx1"/>
                </a:solidFill>
                <a:ea typeface="Times New Roman"/>
                <a:cs typeface="Mangal"/>
              </a:rPr>
              <a:t>onsite processing </a:t>
            </a:r>
            <a:r>
              <a:rPr lang="en-US" sz="1600" dirty="0">
                <a:solidFill>
                  <a:schemeClr val="tx1"/>
                </a:solidFill>
                <a:ea typeface="Times New Roman"/>
                <a:cs typeface="Mangal"/>
              </a:rPr>
              <a:t>of wet waste generated, including kitchen and garden waste or organic waste or getting wet waste collected and processed by private parties authorized by ULB. (ii) Handing over </a:t>
            </a:r>
            <a:r>
              <a:rPr lang="en-US" sz="1600" b="1" dirty="0">
                <a:solidFill>
                  <a:schemeClr val="tx1"/>
                </a:solidFill>
                <a:ea typeface="Times New Roman"/>
                <a:cs typeface="Mangal"/>
              </a:rPr>
              <a:t>segregated dry waste to authorized waste pickers </a:t>
            </a:r>
            <a:r>
              <a:rPr lang="en-US" sz="1600" dirty="0">
                <a:solidFill>
                  <a:schemeClr val="tx1"/>
                </a:solidFill>
                <a:ea typeface="Times New Roman"/>
                <a:cs typeface="Mangal"/>
              </a:rPr>
              <a:t>or waste collectors.</a:t>
            </a:r>
            <a:endParaRPr lang="en-SG" sz="1600" dirty="0">
              <a:solidFill>
                <a:schemeClr val="tx1"/>
              </a:solidFill>
              <a:ea typeface="Times New Roman"/>
              <a:cs typeface="Mangal"/>
            </a:endParaRPr>
          </a:p>
        </p:txBody>
      </p:sp>
      <p:cxnSp>
        <p:nvCxnSpPr>
          <p:cNvPr id="21" name="Straight Connector 20">
            <a:extLst>
              <a:ext uri="{FF2B5EF4-FFF2-40B4-BE49-F238E27FC236}">
                <a16:creationId xmlns:a16="http://schemas.microsoft.com/office/drawing/2014/main" id="{B0B74CDA-C7BE-4005-A910-70EE22C47802}"/>
              </a:ext>
            </a:extLst>
          </p:cNvPr>
          <p:cNvCxnSpPr>
            <a:cxnSpLocks/>
          </p:cNvCxnSpPr>
          <p:nvPr/>
        </p:nvCxnSpPr>
        <p:spPr>
          <a:xfrm>
            <a:off x="1556419" y="9265896"/>
            <a:ext cx="50564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88E15333-120F-44E1-9959-1CD11140092D}"/>
              </a:ext>
            </a:extLst>
          </p:cNvPr>
          <p:cNvSpPr>
            <a:spLocks noGrp="1"/>
          </p:cNvSpPr>
          <p:nvPr>
            <p:ph type="sldNum" sz="quarter" idx="12"/>
          </p:nvPr>
        </p:nvSpPr>
        <p:spPr/>
        <p:txBody>
          <a:bodyPr/>
          <a:lstStyle/>
          <a:p>
            <a:fld id="{871FDAF4-F9BA-4E6E-AE28-9371978FF90C}" type="slidenum">
              <a:rPr lang="en-US" smtClean="0"/>
              <a:t>58</a:t>
            </a:fld>
            <a:endParaRPr lang="en-US"/>
          </a:p>
        </p:txBody>
      </p:sp>
    </p:spTree>
    <p:extLst>
      <p:ext uri="{BB962C8B-B14F-4D97-AF65-F5344CB8AC3E}">
        <p14:creationId xmlns:p14="http://schemas.microsoft.com/office/powerpoint/2010/main" val="2839910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659183"/>
            <a:ext cx="6858000" cy="768438"/>
          </a:xfrm>
          <a:prstGeom prst="rect">
            <a:avLst/>
          </a:prstGeom>
          <a:solidFill>
            <a:schemeClr val="bg1">
              <a:lumMod val="75000"/>
            </a:schemeClr>
          </a:solidFill>
        </p:spPr>
        <p:txBody>
          <a:bodyPr wrap="square" lIns="128121" tIns="64060" rIns="128121" bIns="64060" rtlCol="0">
            <a:noAutofit/>
          </a:bodyPr>
          <a:lstStyle/>
          <a:p>
            <a:pPr algn="ctr" defTabSz="1320816">
              <a:lnSpc>
                <a:spcPct val="107000"/>
              </a:lnSpc>
              <a:spcAft>
                <a:spcPts val="1088"/>
              </a:spcAft>
              <a:defRPr/>
            </a:pPr>
            <a:r>
              <a:rPr lang="en-SG" sz="2000" dirty="0">
                <a:solidFill>
                  <a:srgbClr val="000000"/>
                </a:solidFill>
                <a:latin typeface="Calibri" panose="020F0502020204030204"/>
                <a:ea typeface="ＭＳ 明朝"/>
                <a:cs typeface="Times New Roman"/>
              </a:rPr>
              <a:t>To assess extent of cost recovery in solid waste management services</a:t>
            </a:r>
            <a:endParaRPr lang="en-SG" sz="2000" dirty="0">
              <a:solidFill>
                <a:prstClr val="black"/>
              </a:solidFill>
              <a:latin typeface="Calibri" panose="020F0502020204030204"/>
              <a:ea typeface="Calibri"/>
              <a:cs typeface="Times New Roman"/>
            </a:endParaRPr>
          </a:p>
        </p:txBody>
      </p:sp>
      <p:sp>
        <p:nvSpPr>
          <p:cNvPr id="8" name="TextBox 7"/>
          <p:cNvSpPr txBox="1"/>
          <p:nvPr/>
        </p:nvSpPr>
        <p:spPr>
          <a:xfrm>
            <a:off x="3429001" y="6319704"/>
            <a:ext cx="3429000" cy="3004770"/>
          </a:xfrm>
          <a:prstGeom prst="rect">
            <a:avLst/>
          </a:prstGeom>
          <a:solidFill>
            <a:schemeClr val="bg1">
              <a:lumMod val="85000"/>
            </a:schemeClr>
          </a:solidFill>
        </p:spPr>
        <p:txBody>
          <a:bodyPr wrap="square" lIns="128121" tIns="64060" rIns="128121" bIns="64060" rtlCol="0">
            <a:noAutofit/>
          </a:bodyPr>
          <a:lstStyle/>
          <a:p>
            <a:pPr defTabSz="1320816">
              <a:defRPr/>
            </a:pPr>
            <a:r>
              <a:rPr lang="en-US" sz="1400" dirty="0">
                <a:solidFill>
                  <a:srgbClr val="FF0000"/>
                </a:solidFill>
                <a:latin typeface="Calibri" panose="020F0502020204030204"/>
              </a:rPr>
              <a:t>Note:  </a:t>
            </a:r>
          </a:p>
          <a:p>
            <a:pPr marL="495307" indent="-495307" defTabSz="1320816">
              <a:buFont typeface="Arial" panose="020B0604020202020204" pitchFamily="34" charset="0"/>
              <a:buChar char="•"/>
              <a:defRPr/>
            </a:pPr>
            <a:r>
              <a:rPr lang="en-US" sz="1400" dirty="0">
                <a:solidFill>
                  <a:prstClr val="black"/>
                </a:solidFill>
                <a:latin typeface="Calibri" panose="020F0502020204030204"/>
              </a:rPr>
              <a:t>City should either maintain a detailed statement or Chartered Accountant’s certificate to support their claim.</a:t>
            </a:r>
          </a:p>
          <a:p>
            <a:pPr marL="495307" indent="-495307" defTabSz="1320816">
              <a:buFont typeface="Arial" panose="020B0604020202020204" pitchFamily="34" charset="0"/>
              <a:buChar char="•"/>
              <a:defRPr/>
            </a:pPr>
            <a:r>
              <a:rPr lang="en-US" sz="1400" dirty="0">
                <a:solidFill>
                  <a:srgbClr val="FF0000"/>
                </a:solidFill>
                <a:latin typeface="Calibri" panose="020F0502020204030204"/>
              </a:rPr>
              <a:t>In addition to quarterly performance, performance can also be assessed for total revenue collected till 31</a:t>
            </a:r>
            <a:r>
              <a:rPr lang="en-US" sz="1400" baseline="30000" dirty="0">
                <a:solidFill>
                  <a:srgbClr val="FF0000"/>
                </a:solidFill>
                <a:latin typeface="Calibri" panose="020F0502020204030204"/>
              </a:rPr>
              <a:t>st</a:t>
            </a:r>
            <a:r>
              <a:rPr lang="en-US" sz="1400" dirty="0">
                <a:solidFill>
                  <a:srgbClr val="FF0000"/>
                </a:solidFill>
                <a:latin typeface="Calibri" panose="020F0502020204030204"/>
              </a:rPr>
              <a:t> December 2021 Vs cumulative operational cost incurred till 31</a:t>
            </a:r>
            <a:r>
              <a:rPr lang="en-US" sz="1400" baseline="30000" dirty="0">
                <a:solidFill>
                  <a:srgbClr val="FF0000"/>
                </a:solidFill>
                <a:latin typeface="Calibri" panose="020F0502020204030204"/>
              </a:rPr>
              <a:t>st</a:t>
            </a:r>
            <a:r>
              <a:rPr lang="en-US" sz="1400" dirty="0">
                <a:solidFill>
                  <a:srgbClr val="FF0000"/>
                </a:solidFill>
                <a:latin typeface="Calibri" panose="020F0502020204030204"/>
              </a:rPr>
              <a:t> Dec 2021 – best performance will be applied when giving marks in the Qtr-1 and Qtr-2</a:t>
            </a:r>
            <a:endParaRPr lang="en-SG" sz="1400" dirty="0">
              <a:solidFill>
                <a:srgbClr val="FF0000"/>
              </a:solidFill>
              <a:latin typeface="Calibri" panose="020F0502020204030204"/>
            </a:endParaRPr>
          </a:p>
        </p:txBody>
      </p:sp>
      <p:sp>
        <p:nvSpPr>
          <p:cNvPr id="11" name="Rounded Rectangle 10"/>
          <p:cNvSpPr/>
          <p:nvPr/>
        </p:nvSpPr>
        <p:spPr>
          <a:xfrm>
            <a:off x="0" y="938102"/>
            <a:ext cx="1103086" cy="257298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8" tIns="62049" rIns="124098" bIns="62049"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2800" b="1" dirty="0">
                <a:solidFill>
                  <a:srgbClr val="FFFFFF"/>
                </a:solidFill>
                <a:latin typeface="Arial"/>
                <a:ea typeface="Calibri"/>
                <a:cs typeface="Times New Roman"/>
              </a:rPr>
              <a:t>2.12</a:t>
            </a:r>
            <a:endParaRPr lang="en-SG" sz="900" dirty="0">
              <a:solidFill>
                <a:prstClr val="white"/>
              </a:solidFill>
              <a:latin typeface="Calibri" panose="020F0502020204030204"/>
              <a:ea typeface="Calibri"/>
              <a:cs typeface="Times New Roman"/>
            </a:endParaRPr>
          </a:p>
        </p:txBody>
      </p:sp>
      <p:sp>
        <p:nvSpPr>
          <p:cNvPr id="12" name="Rounded Rectangle 11"/>
          <p:cNvSpPr/>
          <p:nvPr/>
        </p:nvSpPr>
        <p:spPr>
          <a:xfrm>
            <a:off x="1103086" y="938109"/>
            <a:ext cx="4499428" cy="2572983"/>
          </a:xfrm>
          <a:prstGeom prst="roundRect">
            <a:avLst/>
          </a:prstGeom>
          <a:solidFill>
            <a:srgbClr val="C5E0B4"/>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98" tIns="62049" rIns="124098" bIns="62049"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1050" dirty="0">
                <a:solidFill>
                  <a:srgbClr val="000000"/>
                </a:solidFill>
                <a:latin typeface="Calibri" panose="020F0502020204030204"/>
                <a:ea typeface="Calibri"/>
                <a:cs typeface="Arial"/>
              </a:rPr>
              <a:t>What percentage of the </a:t>
            </a:r>
            <a:r>
              <a:rPr lang="en-US" sz="1050" b="1" dirty="0">
                <a:solidFill>
                  <a:srgbClr val="000000"/>
                </a:solidFill>
                <a:latin typeface="Calibri" panose="020F0502020204030204"/>
                <a:ea typeface="Calibri"/>
                <a:cs typeface="Arial"/>
              </a:rPr>
              <a:t>operational cost </a:t>
            </a:r>
            <a:r>
              <a:rPr lang="en-US" sz="1050" dirty="0">
                <a:solidFill>
                  <a:srgbClr val="000000"/>
                </a:solidFill>
                <a:latin typeface="Calibri" panose="020F0502020204030204"/>
                <a:ea typeface="Calibri"/>
                <a:cs typeface="Arial"/>
              </a:rPr>
              <a:t>of Solid Waste Management covering </a:t>
            </a:r>
          </a:p>
          <a:p>
            <a:pPr algn="ctr" defTabSz="1320816">
              <a:lnSpc>
                <a:spcPct val="107000"/>
              </a:lnSpc>
              <a:spcAft>
                <a:spcPts val="1088"/>
              </a:spcAft>
              <a:defRPr/>
            </a:pPr>
            <a:r>
              <a:rPr lang="en-US" sz="1050" b="1" dirty="0">
                <a:solidFill>
                  <a:srgbClr val="000000"/>
                </a:solidFill>
                <a:latin typeface="Calibri" panose="020F0502020204030204"/>
                <a:ea typeface="Calibri"/>
                <a:cs typeface="Arial"/>
              </a:rPr>
              <a:t>‘collection &amp; transportation of waste’ </a:t>
            </a:r>
            <a:endParaRPr lang="en-US" sz="1050" b="1" dirty="0">
              <a:solidFill>
                <a:prstClr val="black"/>
              </a:solidFill>
              <a:latin typeface="Calibri"/>
              <a:ea typeface="Calibri"/>
              <a:cs typeface="Arial"/>
            </a:endParaRPr>
          </a:p>
          <a:p>
            <a:pPr algn="ctr" defTabSz="1320816">
              <a:lnSpc>
                <a:spcPct val="107000"/>
              </a:lnSpc>
              <a:spcAft>
                <a:spcPts val="1088"/>
              </a:spcAft>
              <a:defRPr/>
            </a:pPr>
            <a:r>
              <a:rPr lang="en-US" sz="1050" dirty="0">
                <a:solidFill>
                  <a:srgbClr val="000000"/>
                </a:solidFill>
                <a:latin typeface="Calibri" panose="020F0502020204030204"/>
                <a:ea typeface="Calibri"/>
                <a:cs typeface="Arial"/>
              </a:rPr>
              <a:t>is covered by </a:t>
            </a:r>
            <a:r>
              <a:rPr lang="en-US" sz="1050" b="1" dirty="0">
                <a:solidFill>
                  <a:srgbClr val="FF0000"/>
                </a:solidFill>
                <a:latin typeface="Calibri" panose="020F0502020204030204"/>
                <a:ea typeface="Calibri"/>
                <a:cs typeface="Arial"/>
              </a:rPr>
              <a:t>ONLY USER CHARGES </a:t>
            </a:r>
            <a:r>
              <a:rPr lang="en-US" sz="1050" dirty="0">
                <a:solidFill>
                  <a:srgbClr val="000000"/>
                </a:solidFill>
                <a:latin typeface="Calibri" panose="020F0502020204030204"/>
                <a:ea typeface="Calibri"/>
                <a:cs typeface="Arial"/>
              </a:rPr>
              <a:t>(</a:t>
            </a:r>
            <a:r>
              <a:rPr lang="en-US" sz="1050" u="sng" dirty="0">
                <a:solidFill>
                  <a:srgbClr val="000000"/>
                </a:solidFill>
                <a:latin typeface="Calibri" panose="020F0502020204030204"/>
                <a:ea typeface="Calibri"/>
                <a:cs typeface="Arial"/>
              </a:rPr>
              <a:t>for SWM related services</a:t>
            </a:r>
            <a:r>
              <a:rPr lang="en-US" sz="1050" dirty="0">
                <a:solidFill>
                  <a:srgbClr val="000000"/>
                </a:solidFill>
                <a:latin typeface="Calibri" panose="020F0502020204030204"/>
                <a:ea typeface="Calibri"/>
                <a:cs typeface="Arial"/>
              </a:rPr>
              <a:t>) </a:t>
            </a:r>
            <a:r>
              <a:rPr lang="en-US" sz="1050" b="1" dirty="0">
                <a:solidFill>
                  <a:srgbClr val="000000"/>
                </a:solidFill>
                <a:latin typeface="Calibri" panose="020F0502020204030204"/>
                <a:ea typeface="Calibri"/>
                <a:cs typeface="Arial"/>
              </a:rPr>
              <a:t>collected directly </a:t>
            </a:r>
            <a:r>
              <a:rPr lang="en-US" sz="1050" dirty="0">
                <a:solidFill>
                  <a:srgbClr val="000000"/>
                </a:solidFill>
                <a:latin typeface="Calibri" panose="020F0502020204030204"/>
                <a:ea typeface="Calibri"/>
                <a:cs typeface="Arial"/>
              </a:rPr>
              <a:t>or </a:t>
            </a:r>
            <a:r>
              <a:rPr lang="en-US" sz="1050" b="1" dirty="0">
                <a:solidFill>
                  <a:srgbClr val="000000"/>
                </a:solidFill>
                <a:latin typeface="Calibri" panose="020F0502020204030204"/>
                <a:ea typeface="Calibri"/>
                <a:cs typeface="Arial"/>
              </a:rPr>
              <a:t>user charges collected through Property Tax/Water/Electricity Bill</a:t>
            </a:r>
            <a:r>
              <a:rPr lang="en-US" sz="1050" dirty="0">
                <a:solidFill>
                  <a:srgbClr val="000000"/>
                </a:solidFill>
                <a:latin typeface="Calibri" panose="020F0502020204030204"/>
                <a:ea typeface="Calibri"/>
                <a:cs typeface="Arial"/>
              </a:rPr>
              <a:t> etc. ( </a:t>
            </a:r>
            <a:r>
              <a:rPr lang="en-US" sz="1050" u="sng" dirty="0">
                <a:solidFill>
                  <a:srgbClr val="000000"/>
                </a:solidFill>
                <a:latin typeface="Calibri" panose="020F0502020204030204"/>
                <a:ea typeface="Calibri"/>
                <a:cs typeface="Arial"/>
              </a:rPr>
              <a:t>SWM sub head</a:t>
            </a:r>
            <a:r>
              <a:rPr lang="en-US" sz="1050" dirty="0">
                <a:solidFill>
                  <a:srgbClr val="000000"/>
                </a:solidFill>
                <a:latin typeface="Calibri" panose="020F0502020204030204"/>
                <a:ea typeface="Calibri"/>
                <a:cs typeface="Arial"/>
              </a:rPr>
              <a:t>)? </a:t>
            </a:r>
          </a:p>
          <a:p>
            <a:pPr algn="ctr" defTabSz="1320816">
              <a:lnSpc>
                <a:spcPct val="107000"/>
              </a:lnSpc>
              <a:spcAft>
                <a:spcPts val="1088"/>
              </a:spcAft>
              <a:defRPr/>
            </a:pPr>
            <a:r>
              <a:rPr lang="en-US" sz="1050" dirty="0">
                <a:solidFill>
                  <a:srgbClr val="000000"/>
                </a:solidFill>
                <a:latin typeface="Calibri" panose="020F0502020204030204"/>
                <a:ea typeface="Calibri"/>
                <a:cs typeface="Arial"/>
              </a:rPr>
              <a:t>Salary expenses to Daily wagers, contractual</a:t>
            </a:r>
            <a:r>
              <a:rPr lang="en-US" sz="1050" dirty="0">
                <a:solidFill>
                  <a:prstClr val="black"/>
                </a:solidFill>
                <a:latin typeface="Calibri" panose="020F0502020204030204"/>
                <a:ea typeface="Calibri"/>
                <a:cs typeface="Arial"/>
              </a:rPr>
              <a:t> or outsourced staff through service providers( against vacant posts) will be added along with cost </a:t>
            </a:r>
          </a:p>
          <a:p>
            <a:pPr algn="ctr">
              <a:lnSpc>
                <a:spcPct val="107000"/>
              </a:lnSpc>
              <a:spcAft>
                <a:spcPts val="1088"/>
              </a:spcAft>
              <a:defRPr/>
            </a:pPr>
            <a:r>
              <a:rPr lang="en-US" sz="1050" dirty="0">
                <a:solidFill>
                  <a:srgbClr val="FF0000"/>
                </a:solidFill>
                <a:latin typeface="Calibri"/>
                <a:ea typeface="Calibri"/>
                <a:cs typeface="Arial"/>
              </a:rPr>
              <a:t>Expenses related to </a:t>
            </a:r>
            <a:r>
              <a:rPr lang="en-US" sz="1050" dirty="0">
                <a:solidFill>
                  <a:srgbClr val="FF0000"/>
                </a:solidFill>
                <a:ea typeface="Calibri"/>
                <a:cs typeface="Arial"/>
              </a:rPr>
              <a:t>sweeping of public/commercial areas</a:t>
            </a:r>
            <a:r>
              <a:rPr lang="en-US" sz="1050" b="1" dirty="0">
                <a:solidFill>
                  <a:prstClr val="black"/>
                </a:solidFill>
                <a:ea typeface="Calibri"/>
                <a:cs typeface="Arial"/>
              </a:rPr>
              <a:t> and </a:t>
            </a:r>
            <a:r>
              <a:rPr lang="en-US" sz="1050" dirty="0">
                <a:solidFill>
                  <a:srgbClr val="FF0000"/>
                </a:solidFill>
                <a:latin typeface="Calibri"/>
                <a:ea typeface="Calibri"/>
                <a:cs typeface="Arial"/>
              </a:rPr>
              <a:t>expenses related to processing of waste &amp; disposal are </a:t>
            </a:r>
            <a:r>
              <a:rPr lang="en-US" sz="1050" b="1" dirty="0">
                <a:solidFill>
                  <a:srgbClr val="FF0000"/>
                </a:solidFill>
                <a:latin typeface="Calibri"/>
                <a:ea typeface="Calibri"/>
                <a:cs typeface="Arial"/>
              </a:rPr>
              <a:t>NOT</a:t>
            </a:r>
            <a:r>
              <a:rPr lang="en-US" sz="1050" dirty="0">
                <a:solidFill>
                  <a:srgbClr val="FF0000"/>
                </a:solidFill>
                <a:latin typeface="Calibri"/>
                <a:ea typeface="Calibri"/>
                <a:cs typeface="Arial"/>
              </a:rPr>
              <a:t> covered.</a:t>
            </a:r>
            <a:endParaRPr lang="en-SG" sz="1050" dirty="0">
              <a:solidFill>
                <a:prstClr val="black"/>
              </a:solidFill>
              <a:latin typeface="Calibri" panose="020F0502020204030204"/>
              <a:ea typeface="Times New Roman"/>
              <a:cs typeface="Mangal"/>
            </a:endParaRPr>
          </a:p>
        </p:txBody>
      </p:sp>
      <p:sp>
        <p:nvSpPr>
          <p:cNvPr id="13" name="Rounded Rectangle 12"/>
          <p:cNvSpPr/>
          <p:nvPr/>
        </p:nvSpPr>
        <p:spPr>
          <a:xfrm>
            <a:off x="5602514" y="966972"/>
            <a:ext cx="1255486" cy="260157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98" tIns="62049" rIns="124098" bIns="62049" numCol="1" spcCol="0" rtlCol="0" fromWordArt="0" anchor="ctr" anchorCtr="0" forceAA="0" compatLnSpc="1">
            <a:prstTxWarp prst="textNoShape">
              <a:avLst/>
            </a:prstTxWarp>
            <a:noAutofit/>
          </a:bodyPr>
          <a:lstStyle/>
          <a:p>
            <a:pPr algn="ctr" defTabSz="1320816">
              <a:lnSpc>
                <a:spcPct val="107000"/>
              </a:lnSpc>
              <a:defRPr/>
            </a:pPr>
            <a:r>
              <a:rPr lang="en-US" sz="2400" b="1" dirty="0">
                <a:solidFill>
                  <a:srgbClr val="FFFFFF"/>
                </a:solidFill>
                <a:latin typeface="Arial"/>
                <a:ea typeface="Calibri"/>
                <a:cs typeface="Times New Roman"/>
              </a:rPr>
              <a:t>Marks</a:t>
            </a:r>
          </a:p>
          <a:p>
            <a:pPr algn="ctr" defTabSz="1320816">
              <a:lnSpc>
                <a:spcPct val="107000"/>
              </a:lnSpc>
              <a:defRPr/>
            </a:pPr>
            <a:r>
              <a:rPr lang="en-US" sz="2400" b="1" dirty="0">
                <a:solidFill>
                  <a:srgbClr val="FFFFFF"/>
                </a:solidFill>
                <a:latin typeface="Arial"/>
                <a:ea typeface="Calibri"/>
                <a:cs typeface="Times New Roman"/>
              </a:rPr>
              <a:t>100</a:t>
            </a:r>
          </a:p>
        </p:txBody>
      </p:sp>
      <p:graphicFrame>
        <p:nvGraphicFramePr>
          <p:cNvPr id="15" name="Table 14">
            <a:extLst>
              <a:ext uri="{FF2B5EF4-FFF2-40B4-BE49-F238E27FC236}">
                <a16:creationId xmlns:a16="http://schemas.microsoft.com/office/drawing/2014/main" id="{6E55A8FC-C67D-42AA-B01A-05EA4EF08CD8}"/>
              </a:ext>
            </a:extLst>
          </p:cNvPr>
          <p:cNvGraphicFramePr>
            <a:graphicFrameLocks noGrp="1"/>
          </p:cNvGraphicFramePr>
          <p:nvPr>
            <p:extLst>
              <p:ext uri="{D42A27DB-BD31-4B8C-83A1-F6EECF244321}">
                <p14:modId xmlns:p14="http://schemas.microsoft.com/office/powerpoint/2010/main" val="4285550948"/>
              </p:ext>
            </p:extLst>
          </p:nvPr>
        </p:nvGraphicFramePr>
        <p:xfrm>
          <a:off x="3373045" y="4453361"/>
          <a:ext cx="3429000" cy="1843950"/>
        </p:xfrm>
        <a:graphic>
          <a:graphicData uri="http://schemas.openxmlformats.org/drawingml/2006/table">
            <a:tbl>
              <a:tblPr firstRow="1" bandRow="1">
                <a:tableStyleId>{FABFCF23-3B69-468F-B69F-88F6DE6A72F2}</a:tableStyleId>
              </a:tblPr>
              <a:tblGrid>
                <a:gridCol w="2562207">
                  <a:extLst>
                    <a:ext uri="{9D8B030D-6E8A-4147-A177-3AD203B41FA5}">
                      <a16:colId xmlns:a16="http://schemas.microsoft.com/office/drawing/2014/main" val="20000"/>
                    </a:ext>
                  </a:extLst>
                </a:gridCol>
                <a:gridCol w="866793">
                  <a:extLst>
                    <a:ext uri="{9D8B030D-6E8A-4147-A177-3AD203B41FA5}">
                      <a16:colId xmlns:a16="http://schemas.microsoft.com/office/drawing/2014/main" val="20001"/>
                    </a:ext>
                  </a:extLst>
                </a:gridCol>
              </a:tblGrid>
              <a:tr h="307325">
                <a:tc>
                  <a:txBody>
                    <a:bodyPr/>
                    <a:lstStyle/>
                    <a:p>
                      <a:r>
                        <a:rPr lang="en-US" sz="1200" dirty="0"/>
                        <a:t>Scheme of Marking</a:t>
                      </a:r>
                    </a:p>
                  </a:txBody>
                  <a:tcPr marL="124098" marR="124098" marT="62049" marB="62049"/>
                </a:tc>
                <a:tc>
                  <a:txBody>
                    <a:bodyPr/>
                    <a:lstStyle/>
                    <a:p>
                      <a:r>
                        <a:rPr lang="en-US" sz="1200" dirty="0"/>
                        <a:t>Marks</a:t>
                      </a:r>
                    </a:p>
                  </a:txBody>
                  <a:tcPr marL="124098" marR="124098" marT="62049" marB="62049"/>
                </a:tc>
                <a:extLst>
                  <a:ext uri="{0D108BD9-81ED-4DB2-BD59-A6C34878D82A}">
                    <a16:rowId xmlns:a16="http://schemas.microsoft.com/office/drawing/2014/main" val="10000"/>
                  </a:ext>
                </a:extLst>
              </a:tr>
              <a:tr h="307325">
                <a:tc>
                  <a:txBody>
                    <a:bodyPr/>
                    <a:lstStyle/>
                    <a:p>
                      <a:r>
                        <a:rPr lang="en-US" sz="1200" dirty="0"/>
                        <a:t>95% - 100% of the</a:t>
                      </a:r>
                      <a:r>
                        <a:rPr lang="en-US" sz="1200" baseline="0" dirty="0"/>
                        <a:t> cost</a:t>
                      </a:r>
                      <a:endParaRPr lang="en-US" sz="1200" dirty="0"/>
                    </a:p>
                  </a:txBody>
                  <a:tcPr marL="124098" marR="124098" marT="62049" marB="62049"/>
                </a:tc>
                <a:tc>
                  <a:txBody>
                    <a:bodyPr/>
                    <a:lstStyle/>
                    <a:p>
                      <a:pPr algn="ctr"/>
                      <a:r>
                        <a:rPr lang="en-US" sz="1200" dirty="0"/>
                        <a:t>100</a:t>
                      </a:r>
                    </a:p>
                  </a:txBody>
                  <a:tcPr marL="124098" marR="124098" marT="62049" marB="62049"/>
                </a:tc>
                <a:extLst>
                  <a:ext uri="{0D108BD9-81ED-4DB2-BD59-A6C34878D82A}">
                    <a16:rowId xmlns:a16="http://schemas.microsoft.com/office/drawing/2014/main" val="10001"/>
                  </a:ext>
                </a:extLst>
              </a:tr>
              <a:tr h="307325">
                <a:tc>
                  <a:txBody>
                    <a:bodyPr/>
                    <a:lstStyle/>
                    <a:p>
                      <a:r>
                        <a:rPr lang="en-US" sz="1200" dirty="0"/>
                        <a:t>80%</a:t>
                      </a:r>
                      <a:r>
                        <a:rPr lang="en-US" sz="1200" baseline="0" dirty="0"/>
                        <a:t> – 94% of the cost</a:t>
                      </a:r>
                    </a:p>
                  </a:txBody>
                  <a:tcPr marL="124098" marR="124098" marT="62049" marB="62049"/>
                </a:tc>
                <a:tc>
                  <a:txBody>
                    <a:bodyPr/>
                    <a:lstStyle/>
                    <a:p>
                      <a:pPr algn="ctr"/>
                      <a:r>
                        <a:rPr lang="en-US" sz="1200" dirty="0"/>
                        <a:t>80</a:t>
                      </a:r>
                    </a:p>
                  </a:txBody>
                  <a:tcPr marL="124098" marR="124098" marT="62049" marB="62049"/>
                </a:tc>
                <a:extLst>
                  <a:ext uri="{0D108BD9-81ED-4DB2-BD59-A6C34878D82A}">
                    <a16:rowId xmlns:a16="http://schemas.microsoft.com/office/drawing/2014/main" val="10002"/>
                  </a:ext>
                </a:extLst>
              </a:tr>
              <a:tr h="307325">
                <a:tc>
                  <a:txBody>
                    <a:bodyPr/>
                    <a:lstStyle/>
                    <a:p>
                      <a:r>
                        <a:rPr lang="en-US" sz="1200" dirty="0"/>
                        <a:t>65% </a:t>
                      </a:r>
                      <a:r>
                        <a:rPr lang="en-US" sz="1200" baseline="0" dirty="0"/>
                        <a:t>– </a:t>
                      </a:r>
                      <a:r>
                        <a:rPr lang="en-US" sz="1200" dirty="0"/>
                        <a:t>79% of the cost</a:t>
                      </a:r>
                    </a:p>
                  </a:txBody>
                  <a:tcPr marL="124098" marR="124098" marT="62049" marB="62049"/>
                </a:tc>
                <a:tc>
                  <a:txBody>
                    <a:bodyPr/>
                    <a:lstStyle/>
                    <a:p>
                      <a:pPr algn="ctr"/>
                      <a:r>
                        <a:rPr lang="en-US" sz="1200" dirty="0"/>
                        <a:t>60</a:t>
                      </a:r>
                    </a:p>
                  </a:txBody>
                  <a:tcPr marL="124098" marR="124098" marT="62049" marB="62049"/>
                </a:tc>
                <a:extLst>
                  <a:ext uri="{0D108BD9-81ED-4DB2-BD59-A6C34878D82A}">
                    <a16:rowId xmlns:a16="http://schemas.microsoft.com/office/drawing/2014/main" val="10003"/>
                  </a:ext>
                </a:extLst>
              </a:tr>
              <a:tr h="307325">
                <a:tc>
                  <a:txBody>
                    <a:bodyPr/>
                    <a:lstStyle/>
                    <a:p>
                      <a:r>
                        <a:rPr lang="en-US" sz="1200" dirty="0"/>
                        <a:t>50% </a:t>
                      </a:r>
                      <a:r>
                        <a:rPr lang="en-US" sz="1200" baseline="0" dirty="0"/>
                        <a:t>– 64% of the cost</a:t>
                      </a:r>
                      <a:endParaRPr lang="en-US" sz="1200" dirty="0"/>
                    </a:p>
                  </a:txBody>
                  <a:tcPr marL="124098" marR="124098" marT="62049" marB="62049"/>
                </a:tc>
                <a:tc>
                  <a:txBody>
                    <a:bodyPr/>
                    <a:lstStyle/>
                    <a:p>
                      <a:pPr algn="ctr"/>
                      <a:r>
                        <a:rPr lang="en-US" sz="1200" dirty="0"/>
                        <a:t>40</a:t>
                      </a:r>
                    </a:p>
                  </a:txBody>
                  <a:tcPr marL="124098" marR="124098" marT="62049" marB="62049"/>
                </a:tc>
                <a:extLst>
                  <a:ext uri="{0D108BD9-81ED-4DB2-BD59-A6C34878D82A}">
                    <a16:rowId xmlns:a16="http://schemas.microsoft.com/office/drawing/2014/main" val="10004"/>
                  </a:ext>
                </a:extLst>
              </a:tr>
              <a:tr h="307325">
                <a:tc>
                  <a:txBody>
                    <a:bodyPr/>
                    <a:lstStyle/>
                    <a:p>
                      <a:r>
                        <a:rPr lang="en-US" sz="1200" dirty="0"/>
                        <a:t>&lt;50% of the cost</a:t>
                      </a:r>
                    </a:p>
                  </a:txBody>
                  <a:tcPr marL="124098" marR="124098" marT="62049" marB="62049"/>
                </a:tc>
                <a:tc>
                  <a:txBody>
                    <a:bodyPr/>
                    <a:lstStyle/>
                    <a:p>
                      <a:pPr algn="ctr"/>
                      <a:r>
                        <a:rPr lang="en-US" sz="1200" dirty="0"/>
                        <a:t>0</a:t>
                      </a:r>
                    </a:p>
                  </a:txBody>
                  <a:tcPr marL="124098" marR="124098" marT="62049" marB="62049"/>
                </a:tc>
                <a:extLst>
                  <a:ext uri="{0D108BD9-81ED-4DB2-BD59-A6C34878D82A}">
                    <a16:rowId xmlns:a16="http://schemas.microsoft.com/office/drawing/2014/main" val="10005"/>
                  </a:ext>
                </a:extLst>
              </a:tr>
            </a:tbl>
          </a:graphicData>
        </a:graphic>
      </p:graphicFrame>
      <p:pic>
        <p:nvPicPr>
          <p:cNvPr id="2" name="Picture 1">
            <a:extLst>
              <a:ext uri="{FF2B5EF4-FFF2-40B4-BE49-F238E27FC236}">
                <a16:creationId xmlns:a16="http://schemas.microsoft.com/office/drawing/2014/main" id="{030A091F-1F53-4E20-AB7D-0A948043F52B}"/>
              </a:ext>
            </a:extLst>
          </p:cNvPr>
          <p:cNvPicPr>
            <a:picLocks noChangeAspect="1"/>
          </p:cNvPicPr>
          <p:nvPr/>
        </p:nvPicPr>
        <p:blipFill>
          <a:blip r:embed="rId3"/>
          <a:stretch>
            <a:fillRect/>
          </a:stretch>
        </p:blipFill>
        <p:spPr>
          <a:xfrm>
            <a:off x="0" y="4453361"/>
            <a:ext cx="3429000" cy="5243088"/>
          </a:xfrm>
          <a:prstGeom prst="rect">
            <a:avLst/>
          </a:prstGeom>
        </p:spPr>
      </p:pic>
      <p:cxnSp>
        <p:nvCxnSpPr>
          <p:cNvPr id="4" name="Straight Connector 3">
            <a:extLst>
              <a:ext uri="{FF2B5EF4-FFF2-40B4-BE49-F238E27FC236}">
                <a16:creationId xmlns:a16="http://schemas.microsoft.com/office/drawing/2014/main" id="{BE737431-2C49-4539-9034-852ABB5306B7}"/>
              </a:ext>
            </a:extLst>
          </p:cNvPr>
          <p:cNvCxnSpPr/>
          <p:nvPr/>
        </p:nvCxnSpPr>
        <p:spPr>
          <a:xfrm>
            <a:off x="1214962" y="2463249"/>
            <a:ext cx="42755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E2D049B3-6637-4914-BE58-D35B8F17F333}"/>
              </a:ext>
            </a:extLst>
          </p:cNvPr>
          <p:cNvSpPr>
            <a:spLocks noGrp="1"/>
          </p:cNvSpPr>
          <p:nvPr>
            <p:ph type="sldNum" sz="quarter" idx="12"/>
          </p:nvPr>
        </p:nvSpPr>
        <p:spPr/>
        <p:txBody>
          <a:bodyPr/>
          <a:lstStyle/>
          <a:p>
            <a:fld id="{871FDAF4-F9BA-4E6E-AE28-9371978FF90C}" type="slidenum">
              <a:rPr lang="en-US" smtClean="0"/>
              <a:t>59</a:t>
            </a:fld>
            <a:endParaRPr lang="en-US"/>
          </a:p>
        </p:txBody>
      </p:sp>
    </p:spTree>
    <p:extLst>
      <p:ext uri="{BB962C8B-B14F-4D97-AF65-F5344CB8AC3E}">
        <p14:creationId xmlns:p14="http://schemas.microsoft.com/office/powerpoint/2010/main" val="132475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C296C52-1D7B-4964-B619-59A4002BB37C}"/>
              </a:ext>
            </a:extLst>
          </p:cNvPr>
          <p:cNvSpPr/>
          <p:nvPr/>
        </p:nvSpPr>
        <p:spPr>
          <a:xfrm>
            <a:off x="-2961856" y="15125"/>
            <a:ext cx="12469281" cy="6360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b="1" dirty="0">
                <a:solidFill>
                  <a:srgbClr val="0070C0"/>
                </a:solidFill>
                <a:latin typeface="Arial" panose="020B0604020202020204" pitchFamily="34" charset="0"/>
                <a:cs typeface="Arial" panose="020B0604020202020204" pitchFamily="34" charset="0"/>
              </a:rPr>
              <a:t>Swachh Survekshan-2022</a:t>
            </a:r>
            <a:r>
              <a:rPr lang="en-US" dirty="0">
                <a:solidFill>
                  <a:srgbClr val="0070C0"/>
                </a:solidFill>
                <a:latin typeface="Arial" panose="020B0604020202020204" pitchFamily="34" charset="0"/>
                <a:cs typeface="Arial" panose="020B0604020202020204" pitchFamily="34" charset="0"/>
              </a:rPr>
              <a:t>:</a:t>
            </a:r>
          </a:p>
          <a:p>
            <a:pPr algn="ctr" defTabSz="1320682">
              <a:defRPr/>
            </a:pPr>
            <a:r>
              <a:rPr lang="en-US" dirty="0">
                <a:solidFill>
                  <a:srgbClr val="0070C0"/>
                </a:solidFill>
                <a:latin typeface="Arial" panose="020B0604020202020204" pitchFamily="34" charset="0"/>
                <a:cs typeface="Arial" panose="020B0604020202020204" pitchFamily="34" charset="0"/>
              </a:rPr>
              <a:t> </a:t>
            </a:r>
            <a:r>
              <a:rPr lang="en-US" b="1" dirty="0">
                <a:solidFill>
                  <a:srgbClr val="0070C0"/>
                </a:solidFill>
                <a:latin typeface="Arial" panose="020B0604020202020204" pitchFamily="34" charset="0"/>
                <a:cs typeface="Arial" panose="020B0604020202020204" pitchFamily="34" charset="0"/>
              </a:rPr>
              <a:t>Overall Weightage</a:t>
            </a:r>
          </a:p>
        </p:txBody>
      </p:sp>
      <p:grpSp>
        <p:nvGrpSpPr>
          <p:cNvPr id="2" name="Group 1">
            <a:extLst>
              <a:ext uri="{FF2B5EF4-FFF2-40B4-BE49-F238E27FC236}">
                <a16:creationId xmlns:a16="http://schemas.microsoft.com/office/drawing/2014/main" id="{159BFA37-5E98-4C07-AF04-F4F890E6CF84}"/>
              </a:ext>
            </a:extLst>
          </p:cNvPr>
          <p:cNvGrpSpPr/>
          <p:nvPr/>
        </p:nvGrpSpPr>
        <p:grpSpPr>
          <a:xfrm>
            <a:off x="128338" y="2676996"/>
            <a:ext cx="6596519" cy="5038150"/>
            <a:chOff x="-404566" y="496794"/>
            <a:chExt cx="13029673" cy="6189755"/>
          </a:xfrm>
        </p:grpSpPr>
        <p:graphicFrame>
          <p:nvGraphicFramePr>
            <p:cNvPr id="24" name="Chart 23">
              <a:extLst>
                <a:ext uri="{FF2B5EF4-FFF2-40B4-BE49-F238E27FC236}">
                  <a16:creationId xmlns:a16="http://schemas.microsoft.com/office/drawing/2014/main" id="{64B0A57F-2892-FC4F-9D17-9CE281A09F5C}"/>
                </a:ext>
              </a:extLst>
            </p:cNvPr>
            <p:cNvGraphicFramePr>
              <a:graphicFrameLocks/>
            </p:cNvGraphicFramePr>
            <p:nvPr>
              <p:extLst>
                <p:ext uri="{D42A27DB-BD31-4B8C-83A1-F6EECF244321}">
                  <p14:modId xmlns:p14="http://schemas.microsoft.com/office/powerpoint/2010/main" val="2757110510"/>
                </p:ext>
              </p:extLst>
            </p:nvPr>
          </p:nvGraphicFramePr>
          <p:xfrm>
            <a:off x="2465259" y="758580"/>
            <a:ext cx="7268033" cy="5927969"/>
          </p:xfrm>
          <a:graphic>
            <a:graphicData uri="http://schemas.openxmlformats.org/drawingml/2006/chart">
              <c:chart xmlns:c="http://schemas.openxmlformats.org/drawingml/2006/chart" xmlns:r="http://schemas.openxmlformats.org/officeDocument/2006/relationships" r:id="rId3"/>
            </a:graphicData>
          </a:graphic>
        </p:graphicFrame>
        <p:sp>
          <p:nvSpPr>
            <p:cNvPr id="58" name="TextBox 57">
              <a:extLst>
                <a:ext uri="{FF2B5EF4-FFF2-40B4-BE49-F238E27FC236}">
                  <a16:creationId xmlns:a16="http://schemas.microsoft.com/office/drawing/2014/main" id="{D94CE45E-6C2E-4D4B-8199-D3B55DE1BE47}"/>
                </a:ext>
              </a:extLst>
            </p:cNvPr>
            <p:cNvSpPr txBox="1"/>
            <p:nvPr/>
          </p:nvSpPr>
          <p:spPr>
            <a:xfrm rot="3669410">
              <a:off x="6920693" y="2958678"/>
              <a:ext cx="724722" cy="668724"/>
            </a:xfrm>
            <a:prstGeom prst="rect">
              <a:avLst/>
            </a:prstGeom>
            <a:noFill/>
            <a:ln>
              <a:solidFill>
                <a:schemeClr val="bg1"/>
              </a:solidFill>
            </a:ln>
            <a:scene3d>
              <a:camera prst="orthographicFront"/>
              <a:lightRig rig="threePt" dir="t"/>
            </a:scene3d>
            <a:sp3d>
              <a:bevelT/>
            </a:sp3d>
          </p:spPr>
          <p:txBody>
            <a:bodyPr wrap="square" rtlCol="0">
              <a:spAutoFit/>
            </a:bodyPr>
            <a:lstStyle/>
            <a:p>
              <a:pPr algn="ctr" defTabSz="1320816">
                <a:defRPr/>
              </a:pPr>
              <a:r>
                <a:rPr lang="en-US" sz="1600" b="1" dirty="0">
                  <a:latin typeface="Calibri" panose="020F0502020204030204"/>
                </a:rPr>
                <a:t>40%</a:t>
              </a:r>
            </a:p>
          </p:txBody>
        </p:sp>
        <p:sp>
          <p:nvSpPr>
            <p:cNvPr id="60" name="TextBox 1">
              <a:extLst>
                <a:ext uri="{FF2B5EF4-FFF2-40B4-BE49-F238E27FC236}">
                  <a16:creationId xmlns:a16="http://schemas.microsoft.com/office/drawing/2014/main" id="{954A1A68-047A-8E4D-8EC2-D9043EAFA345}"/>
                </a:ext>
              </a:extLst>
            </p:cNvPr>
            <p:cNvSpPr txBox="1"/>
            <p:nvPr/>
          </p:nvSpPr>
          <p:spPr>
            <a:xfrm rot="1042178">
              <a:off x="3821061" y="4482417"/>
              <a:ext cx="3055163" cy="60328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800" b="1" dirty="0">
                  <a:latin typeface="Calibri" panose="020F0502020204030204"/>
                </a:rPr>
                <a:t>            Certification</a:t>
              </a:r>
            </a:p>
            <a:p>
              <a:pPr algn="ctr" defTabSz="1320816">
                <a:defRPr/>
              </a:pPr>
              <a:endParaRPr lang="en-US" sz="1800" b="1" dirty="0">
                <a:latin typeface="Calibri" panose="020F0502020204030204"/>
              </a:endParaRPr>
            </a:p>
          </p:txBody>
        </p:sp>
        <p:sp>
          <p:nvSpPr>
            <p:cNvPr id="65" name="TextBox 1">
              <a:extLst>
                <a:ext uri="{FF2B5EF4-FFF2-40B4-BE49-F238E27FC236}">
                  <a16:creationId xmlns:a16="http://schemas.microsoft.com/office/drawing/2014/main" id="{36D49681-A34C-2C47-A0D6-4DD26DD90584}"/>
                </a:ext>
              </a:extLst>
            </p:cNvPr>
            <p:cNvSpPr txBox="1"/>
            <p:nvPr/>
          </p:nvSpPr>
          <p:spPr>
            <a:xfrm rot="18382021">
              <a:off x="2881612" y="2361546"/>
              <a:ext cx="2936126" cy="8410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800" b="1" dirty="0">
                  <a:latin typeface="Calibri" panose="020F0502020204030204"/>
                </a:rPr>
                <a:t> Citizens’ Voice</a:t>
              </a:r>
            </a:p>
            <a:p>
              <a:pPr algn="ctr" defTabSz="1320816">
                <a:defRPr/>
              </a:pPr>
              <a:endParaRPr lang="en-US" sz="1800" b="1" dirty="0">
                <a:latin typeface="Calibri" panose="020F0502020204030204"/>
              </a:endParaRPr>
            </a:p>
            <a:p>
              <a:pPr algn="ctr" defTabSz="1320816">
                <a:defRPr/>
              </a:pPr>
              <a:endParaRPr lang="en-US" sz="1800" b="1" dirty="0">
                <a:latin typeface="Calibri" panose="020F0502020204030204"/>
              </a:endParaRPr>
            </a:p>
          </p:txBody>
        </p:sp>
        <p:sp>
          <p:nvSpPr>
            <p:cNvPr id="67" name="TextBox 66">
              <a:extLst>
                <a:ext uri="{FF2B5EF4-FFF2-40B4-BE49-F238E27FC236}">
                  <a16:creationId xmlns:a16="http://schemas.microsoft.com/office/drawing/2014/main" id="{DC0235BD-04C1-CD45-90A2-A9CB7CBA3438}"/>
                </a:ext>
              </a:extLst>
            </p:cNvPr>
            <p:cNvSpPr txBox="1"/>
            <p:nvPr/>
          </p:nvSpPr>
          <p:spPr>
            <a:xfrm rot="18531054">
              <a:off x="4639066" y="2780381"/>
              <a:ext cx="752443" cy="668724"/>
            </a:xfrm>
            <a:prstGeom prst="rect">
              <a:avLst/>
            </a:prstGeom>
            <a:noFill/>
            <a:ln>
              <a:solidFill>
                <a:schemeClr val="bg1"/>
              </a:solidFill>
            </a:ln>
            <a:effectLst/>
          </p:spPr>
          <p:txBody>
            <a:bodyPr wrap="square" rtlCol="0">
              <a:spAutoFit/>
            </a:bodyPr>
            <a:lstStyle/>
            <a:p>
              <a:pPr algn="ctr" defTabSz="1320816">
                <a:defRPr/>
              </a:pPr>
              <a:r>
                <a:rPr lang="en-US" sz="1600" b="1" dirty="0">
                  <a:latin typeface="Calibri" panose="020F0502020204030204"/>
                </a:rPr>
                <a:t>30%</a:t>
              </a:r>
            </a:p>
          </p:txBody>
        </p:sp>
        <p:sp>
          <p:nvSpPr>
            <p:cNvPr id="68" name="TextBox 1">
              <a:extLst>
                <a:ext uri="{FF2B5EF4-FFF2-40B4-BE49-F238E27FC236}">
                  <a16:creationId xmlns:a16="http://schemas.microsoft.com/office/drawing/2014/main" id="{D813F682-307C-A347-8A60-050197FDC511}"/>
                </a:ext>
              </a:extLst>
            </p:cNvPr>
            <p:cNvSpPr txBox="1"/>
            <p:nvPr/>
          </p:nvSpPr>
          <p:spPr>
            <a:xfrm>
              <a:off x="7755079" y="1587045"/>
              <a:ext cx="2526813" cy="385814"/>
            </a:xfrm>
            <a:prstGeom prst="rect">
              <a:avLst/>
            </a:prstGeom>
            <a:solidFill>
              <a:schemeClr val="accent1">
                <a:lumMod val="20000"/>
                <a:lumOff val="8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400" dirty="0">
                  <a:latin typeface="Calibri" panose="020F0502020204030204"/>
                </a:rPr>
                <a:t>3,000 Marks</a:t>
              </a:r>
            </a:p>
          </p:txBody>
        </p:sp>
        <p:sp>
          <p:nvSpPr>
            <p:cNvPr id="69" name="TextBox 1">
              <a:extLst>
                <a:ext uri="{FF2B5EF4-FFF2-40B4-BE49-F238E27FC236}">
                  <a16:creationId xmlns:a16="http://schemas.microsoft.com/office/drawing/2014/main" id="{B77A25AD-ACE3-1548-91D2-1FFDA0B7B135}"/>
                </a:ext>
              </a:extLst>
            </p:cNvPr>
            <p:cNvSpPr txBox="1"/>
            <p:nvPr/>
          </p:nvSpPr>
          <p:spPr>
            <a:xfrm>
              <a:off x="2142197" y="5465737"/>
              <a:ext cx="3040894" cy="391602"/>
            </a:xfrm>
            <a:prstGeom prst="rect">
              <a:avLst/>
            </a:prstGeom>
            <a:solidFill>
              <a:schemeClr val="accent2">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400" dirty="0">
                  <a:latin typeface="Calibri" panose="020F0502020204030204"/>
                </a:rPr>
                <a:t>2,250 Marks</a:t>
              </a:r>
            </a:p>
          </p:txBody>
        </p:sp>
        <p:sp>
          <p:nvSpPr>
            <p:cNvPr id="70" name="TextBox 1">
              <a:extLst>
                <a:ext uri="{FF2B5EF4-FFF2-40B4-BE49-F238E27FC236}">
                  <a16:creationId xmlns:a16="http://schemas.microsoft.com/office/drawing/2014/main" id="{A582F6D4-1035-8740-8184-4A8903F10147}"/>
                </a:ext>
              </a:extLst>
            </p:cNvPr>
            <p:cNvSpPr txBox="1"/>
            <p:nvPr/>
          </p:nvSpPr>
          <p:spPr>
            <a:xfrm>
              <a:off x="1418303" y="1601749"/>
              <a:ext cx="3078828" cy="356408"/>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400" dirty="0">
                  <a:latin typeface="Calibri" panose="020F0502020204030204"/>
                </a:rPr>
                <a:t>2,250 Marks</a:t>
              </a:r>
            </a:p>
          </p:txBody>
        </p:sp>
        <p:sp>
          <p:nvSpPr>
            <p:cNvPr id="9" name="Right Arrow Callout 8">
              <a:extLst>
                <a:ext uri="{FF2B5EF4-FFF2-40B4-BE49-F238E27FC236}">
                  <a16:creationId xmlns:a16="http://schemas.microsoft.com/office/drawing/2014/main" id="{DF088562-BCAB-6040-AE71-E18B7697B4CD}"/>
                </a:ext>
              </a:extLst>
            </p:cNvPr>
            <p:cNvSpPr/>
            <p:nvPr/>
          </p:nvSpPr>
          <p:spPr>
            <a:xfrm>
              <a:off x="-404566" y="2665671"/>
              <a:ext cx="3504209" cy="2025015"/>
            </a:xfrm>
            <a:prstGeom prst="rightArrowCallout">
              <a:avLst>
                <a:gd name="adj1" fmla="val 13887"/>
                <a:gd name="adj2" fmla="val 25000"/>
                <a:gd name="adj3" fmla="val 13139"/>
                <a:gd name="adj4" fmla="val 89542"/>
              </a:avLst>
            </a:prstGeom>
            <a:solidFill>
              <a:schemeClr val="bg1">
                <a:lumMod val="95000"/>
              </a:schemeClr>
            </a:solidFill>
            <a:ln w="28575">
              <a:solidFill>
                <a:srgbClr val="C5E0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31" name="TextBox 1">
              <a:extLst>
                <a:ext uri="{FF2B5EF4-FFF2-40B4-BE49-F238E27FC236}">
                  <a16:creationId xmlns:a16="http://schemas.microsoft.com/office/drawing/2014/main" id="{373FD1EC-AD39-B141-A739-08F11A2AFEC1}"/>
                </a:ext>
              </a:extLst>
            </p:cNvPr>
            <p:cNvSpPr txBox="1"/>
            <p:nvPr/>
          </p:nvSpPr>
          <p:spPr>
            <a:xfrm rot="3692819">
              <a:off x="6241723" y="2709003"/>
              <a:ext cx="3424671" cy="79051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800" b="1" dirty="0">
                  <a:latin typeface="Calibri" panose="020F0502020204030204"/>
                </a:rPr>
                <a:t>Service Level Progress</a:t>
              </a:r>
            </a:p>
          </p:txBody>
        </p:sp>
        <p:sp>
          <p:nvSpPr>
            <p:cNvPr id="27" name="TextBox 1">
              <a:extLst>
                <a:ext uri="{FF2B5EF4-FFF2-40B4-BE49-F238E27FC236}">
                  <a16:creationId xmlns:a16="http://schemas.microsoft.com/office/drawing/2014/main" id="{043D7FC6-BC1B-4FE6-BBE9-D31202633E5D}"/>
                </a:ext>
              </a:extLst>
            </p:cNvPr>
            <p:cNvSpPr txBox="1"/>
            <p:nvPr/>
          </p:nvSpPr>
          <p:spPr>
            <a:xfrm>
              <a:off x="2771068" y="496794"/>
              <a:ext cx="7268034" cy="604910"/>
            </a:xfrm>
            <a:prstGeom prst="rect">
              <a:avLst/>
            </a:prstGeom>
            <a:solidFill>
              <a:schemeClr val="bg2">
                <a:lumMod val="9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800" b="1" dirty="0">
                  <a:latin typeface="Calibri" panose="020F0502020204030204"/>
                </a:rPr>
                <a:t>Total Marks </a:t>
              </a:r>
              <a:r>
                <a:rPr lang="en-US" sz="1800" dirty="0">
                  <a:latin typeface="Calibri" panose="020F0502020204030204"/>
                </a:rPr>
                <a:t>from</a:t>
              </a:r>
              <a:r>
                <a:rPr lang="en-US" sz="1800" b="1" dirty="0">
                  <a:latin typeface="Calibri" panose="020F0502020204030204"/>
                </a:rPr>
                <a:t> 6,000 </a:t>
              </a:r>
              <a:r>
                <a:rPr lang="en-US" sz="1800" dirty="0">
                  <a:latin typeface="Calibri" panose="020F0502020204030204"/>
                </a:rPr>
                <a:t>to </a:t>
              </a:r>
              <a:r>
                <a:rPr lang="en-US" sz="1800" b="1" dirty="0">
                  <a:latin typeface="Calibri" panose="020F0502020204030204"/>
                </a:rPr>
                <a:t>7,500 </a:t>
              </a:r>
            </a:p>
          </p:txBody>
        </p:sp>
        <p:sp>
          <p:nvSpPr>
            <p:cNvPr id="30" name="TextBox 29">
              <a:extLst>
                <a:ext uri="{FF2B5EF4-FFF2-40B4-BE49-F238E27FC236}">
                  <a16:creationId xmlns:a16="http://schemas.microsoft.com/office/drawing/2014/main" id="{F3723060-0068-0045-B7B6-F72413808325}"/>
                </a:ext>
              </a:extLst>
            </p:cNvPr>
            <p:cNvSpPr txBox="1"/>
            <p:nvPr/>
          </p:nvSpPr>
          <p:spPr>
            <a:xfrm rot="1039977">
              <a:off x="4980724" y="4326401"/>
              <a:ext cx="1204601" cy="415940"/>
            </a:xfrm>
            <a:prstGeom prst="rect">
              <a:avLst/>
            </a:prstGeom>
            <a:noFill/>
            <a:ln>
              <a:solidFill>
                <a:schemeClr val="bg1"/>
              </a:solidFill>
            </a:ln>
            <a:effectLst/>
          </p:spPr>
          <p:txBody>
            <a:bodyPr wrap="square" rtlCol="0">
              <a:spAutoFit/>
            </a:bodyPr>
            <a:lstStyle/>
            <a:p>
              <a:pPr algn="ctr" defTabSz="1320816">
                <a:defRPr/>
              </a:pPr>
              <a:r>
                <a:rPr lang="en-US" sz="1600" b="1" dirty="0">
                  <a:latin typeface="Calibri" panose="020F0502020204030204"/>
                </a:rPr>
                <a:t>30%</a:t>
              </a:r>
            </a:p>
          </p:txBody>
        </p:sp>
        <p:sp>
          <p:nvSpPr>
            <p:cNvPr id="25" name="Left Arrow Callout 7">
              <a:extLst>
                <a:ext uri="{FF2B5EF4-FFF2-40B4-BE49-F238E27FC236}">
                  <a16:creationId xmlns:a16="http://schemas.microsoft.com/office/drawing/2014/main" id="{0E2D6F71-6359-4E5F-BCCC-34F9B7402C14}"/>
                </a:ext>
              </a:extLst>
            </p:cNvPr>
            <p:cNvSpPr/>
            <p:nvPr/>
          </p:nvSpPr>
          <p:spPr>
            <a:xfrm>
              <a:off x="9132801" y="2576594"/>
              <a:ext cx="3492306" cy="2019484"/>
            </a:xfrm>
            <a:prstGeom prst="leftArrowCallout">
              <a:avLst>
                <a:gd name="adj1" fmla="val 26794"/>
                <a:gd name="adj2" fmla="val 25000"/>
                <a:gd name="adj3" fmla="val 13789"/>
                <a:gd name="adj4" fmla="val 89558"/>
              </a:avLst>
            </a:prstGeom>
            <a:solidFill>
              <a:schemeClr val="bg1">
                <a:lumMod val="95000"/>
              </a:schemeClr>
            </a:solidFill>
            <a:ln w="28575">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Digital Tracking</a:t>
              </a:r>
            </a:p>
            <a:p>
              <a:pPr algn="ctr"/>
              <a:r>
                <a:rPr lang="en-US" sz="1600" dirty="0">
                  <a:solidFill>
                    <a:schemeClr val="tx1"/>
                  </a:solidFill>
                </a:rPr>
                <a:t>introduced </a:t>
              </a:r>
            </a:p>
            <a:p>
              <a:pPr algn="ctr"/>
              <a:r>
                <a:rPr lang="en-US" sz="1600" dirty="0">
                  <a:solidFill>
                    <a:schemeClr val="tx1"/>
                  </a:solidFill>
                </a:rPr>
                <a:t>&amp; </a:t>
              </a:r>
            </a:p>
            <a:p>
              <a:pPr algn="ctr"/>
              <a:r>
                <a:rPr lang="en-US" sz="1600" dirty="0" err="1">
                  <a:solidFill>
                    <a:schemeClr val="tx1"/>
                  </a:solidFill>
                </a:rPr>
                <a:t>SafaiMitra</a:t>
              </a:r>
              <a:r>
                <a:rPr lang="en-US" sz="1600" dirty="0">
                  <a:solidFill>
                    <a:schemeClr val="tx1"/>
                  </a:solidFill>
                </a:rPr>
                <a:t> Suraksha added</a:t>
              </a:r>
            </a:p>
          </p:txBody>
        </p:sp>
      </p:grpSp>
      <p:cxnSp>
        <p:nvCxnSpPr>
          <p:cNvPr id="29" name="Straight Connector 28">
            <a:extLst>
              <a:ext uri="{FF2B5EF4-FFF2-40B4-BE49-F238E27FC236}">
                <a16:creationId xmlns:a16="http://schemas.microsoft.com/office/drawing/2014/main" id="{F5F4B567-1796-4126-89EC-646174B6481A}"/>
              </a:ext>
            </a:extLst>
          </p:cNvPr>
          <p:cNvCxnSpPr>
            <a:cxnSpLocks/>
          </p:cNvCxnSpPr>
          <p:nvPr/>
        </p:nvCxnSpPr>
        <p:spPr>
          <a:xfrm flipH="1">
            <a:off x="0" y="803525"/>
            <a:ext cx="6858000"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03CF72C-BBC2-4B53-BB2C-7BE726CEB328}"/>
              </a:ext>
            </a:extLst>
          </p:cNvPr>
          <p:cNvSpPr txBox="1"/>
          <p:nvPr/>
        </p:nvSpPr>
        <p:spPr>
          <a:xfrm>
            <a:off x="67540" y="4597981"/>
            <a:ext cx="1685249" cy="1600438"/>
          </a:xfrm>
          <a:prstGeom prst="rect">
            <a:avLst/>
          </a:prstGeom>
          <a:noFill/>
        </p:spPr>
        <p:txBody>
          <a:bodyPr wrap="square" rtlCol="0">
            <a:spAutoFit/>
          </a:bodyPr>
          <a:lstStyle/>
          <a:p>
            <a:pPr algn="ctr"/>
            <a:r>
              <a:rPr lang="en-US" sz="1600" dirty="0">
                <a:solidFill>
                  <a:schemeClr val="tx1"/>
                </a:solidFill>
              </a:rPr>
              <a:t>Disaster/Epidemic Response Preparedness &amp; Voice of Sr. Citizens</a:t>
            </a:r>
          </a:p>
          <a:p>
            <a:pPr algn="ctr"/>
            <a:endParaRPr lang="en-IN" sz="1600" dirty="0"/>
          </a:p>
        </p:txBody>
      </p:sp>
      <p:sp>
        <p:nvSpPr>
          <p:cNvPr id="5" name="Slide Number Placeholder 4">
            <a:extLst>
              <a:ext uri="{FF2B5EF4-FFF2-40B4-BE49-F238E27FC236}">
                <a16:creationId xmlns:a16="http://schemas.microsoft.com/office/drawing/2014/main" id="{C838074C-FB63-43B0-81E4-5EF0C96BCF9D}"/>
              </a:ext>
            </a:extLst>
          </p:cNvPr>
          <p:cNvSpPr>
            <a:spLocks noGrp="1"/>
          </p:cNvSpPr>
          <p:nvPr>
            <p:ph type="sldNum" sz="quarter" idx="12"/>
          </p:nvPr>
        </p:nvSpPr>
        <p:spPr/>
        <p:txBody>
          <a:bodyPr/>
          <a:lstStyle/>
          <a:p>
            <a:fld id="{871FDAF4-F9BA-4E6E-AE28-9371978FF90C}" type="slidenum">
              <a:rPr lang="en-US" smtClean="0"/>
              <a:t>6</a:t>
            </a:fld>
            <a:endParaRPr lang="en-US" dirty="0"/>
          </a:p>
        </p:txBody>
      </p:sp>
    </p:spTree>
    <p:extLst>
      <p:ext uri="{BB962C8B-B14F-4D97-AF65-F5344CB8AC3E}">
        <p14:creationId xmlns:p14="http://schemas.microsoft.com/office/powerpoint/2010/main" val="23517521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Box 88">
            <a:extLst>
              <a:ext uri="{FF2B5EF4-FFF2-40B4-BE49-F238E27FC236}">
                <a16:creationId xmlns:a16="http://schemas.microsoft.com/office/drawing/2014/main" id="{D6A07F29-FB20-4293-9D7B-452554B3C773}"/>
              </a:ext>
            </a:extLst>
          </p:cNvPr>
          <p:cNvSpPr txBox="1"/>
          <p:nvPr/>
        </p:nvSpPr>
        <p:spPr>
          <a:xfrm rot="16455425">
            <a:off x="4808407" y="5343698"/>
            <a:ext cx="1258702" cy="492443"/>
          </a:xfrm>
          <a:prstGeom prst="rect">
            <a:avLst/>
          </a:prstGeom>
          <a:noFill/>
        </p:spPr>
        <p:txBody>
          <a:bodyPr wrap="square" rtlCol="0">
            <a:spAutoFit/>
          </a:bodyPr>
          <a:lstStyle/>
          <a:p>
            <a:pPr algn="ctr"/>
            <a:r>
              <a:rPr lang="en-US" sz="2600" b="1" dirty="0">
                <a:solidFill>
                  <a:schemeClr val="bg1"/>
                </a:solidFill>
              </a:rPr>
              <a:t>30%</a:t>
            </a:r>
          </a:p>
        </p:txBody>
      </p:sp>
      <p:sp>
        <p:nvSpPr>
          <p:cNvPr id="90" name="TextBox 89">
            <a:extLst>
              <a:ext uri="{FF2B5EF4-FFF2-40B4-BE49-F238E27FC236}">
                <a16:creationId xmlns:a16="http://schemas.microsoft.com/office/drawing/2014/main" id="{E9E60B20-1431-49FD-9E9C-D81C22C57F22}"/>
              </a:ext>
            </a:extLst>
          </p:cNvPr>
          <p:cNvSpPr txBox="1"/>
          <p:nvPr/>
        </p:nvSpPr>
        <p:spPr>
          <a:xfrm rot="21089980">
            <a:off x="5849051" y="3650941"/>
            <a:ext cx="1085805" cy="492443"/>
          </a:xfrm>
          <a:prstGeom prst="rect">
            <a:avLst/>
          </a:prstGeom>
          <a:noFill/>
        </p:spPr>
        <p:txBody>
          <a:bodyPr wrap="square" rtlCol="0">
            <a:spAutoFit/>
          </a:bodyPr>
          <a:lstStyle/>
          <a:p>
            <a:pPr algn="ctr"/>
            <a:r>
              <a:rPr lang="en-US" sz="2600" b="1" dirty="0">
                <a:solidFill>
                  <a:schemeClr val="bg1"/>
                </a:solidFill>
              </a:rPr>
              <a:t>10%</a:t>
            </a:r>
          </a:p>
        </p:txBody>
      </p:sp>
      <p:sp>
        <p:nvSpPr>
          <p:cNvPr id="35" name="TextBox 34">
            <a:extLst>
              <a:ext uri="{FF2B5EF4-FFF2-40B4-BE49-F238E27FC236}">
                <a16:creationId xmlns:a16="http://schemas.microsoft.com/office/drawing/2014/main" id="{0E5CDA25-B1F5-1744-A6D1-42201EDA696E}"/>
              </a:ext>
            </a:extLst>
          </p:cNvPr>
          <p:cNvSpPr txBox="1"/>
          <p:nvPr/>
        </p:nvSpPr>
        <p:spPr>
          <a:xfrm>
            <a:off x="1320800" y="1282236"/>
            <a:ext cx="4122057" cy="473992"/>
          </a:xfrm>
          <a:prstGeom prst="rect">
            <a:avLst/>
          </a:prstGeom>
          <a:solidFill>
            <a:srgbClr val="FFE699">
              <a:alpha val="69000"/>
            </a:srgbClr>
          </a:solidFill>
          <a:ln>
            <a:noFill/>
          </a:ln>
        </p:spPr>
        <p:txBody>
          <a:bodyPr wrap="square" lIns="74068" tIns="74068" rIns="74068" bIns="74068" rtlCol="0">
            <a:noAutofit/>
          </a:bodyPr>
          <a:lstStyle/>
          <a:p>
            <a:pPr algn="ctr">
              <a:lnSpc>
                <a:spcPct val="107000"/>
              </a:lnSpc>
              <a:spcAft>
                <a:spcPts val="813"/>
              </a:spcAft>
            </a:pPr>
            <a:r>
              <a:rPr lang="en-US" sz="2000" b="1" dirty="0">
                <a:latin typeface="Arial"/>
              </a:rPr>
              <a:t>Total Number of Indicators: 7 </a:t>
            </a:r>
            <a:endParaRPr lang="en-SG" sz="1100" dirty="0">
              <a:latin typeface="Times New Roman"/>
              <a:ea typeface="Calibri"/>
            </a:endParaRPr>
          </a:p>
        </p:txBody>
      </p:sp>
      <p:sp>
        <p:nvSpPr>
          <p:cNvPr id="36" name="TextBox 35">
            <a:extLst>
              <a:ext uri="{FF2B5EF4-FFF2-40B4-BE49-F238E27FC236}">
                <a16:creationId xmlns:a16="http://schemas.microsoft.com/office/drawing/2014/main" id="{71CAF5EE-14D4-2A42-8CB4-E658DC206D6C}"/>
              </a:ext>
            </a:extLst>
          </p:cNvPr>
          <p:cNvSpPr txBox="1"/>
          <p:nvPr/>
        </p:nvSpPr>
        <p:spPr>
          <a:xfrm>
            <a:off x="1727200" y="1967577"/>
            <a:ext cx="3374753" cy="501669"/>
          </a:xfrm>
          <a:prstGeom prst="rect">
            <a:avLst/>
          </a:prstGeom>
          <a:solidFill>
            <a:srgbClr val="FFE699">
              <a:alpha val="76000"/>
            </a:srgbClr>
          </a:solidFill>
          <a:ln>
            <a:noFill/>
          </a:ln>
        </p:spPr>
        <p:txBody>
          <a:bodyPr wrap="square" lIns="74068" tIns="74068" rIns="74068" bIns="74068" rtlCol="0">
            <a:noAutofit/>
          </a:bodyPr>
          <a:lstStyle/>
          <a:p>
            <a:pPr algn="ctr">
              <a:lnSpc>
                <a:spcPct val="107000"/>
              </a:lnSpc>
              <a:spcAft>
                <a:spcPts val="813"/>
              </a:spcAft>
            </a:pPr>
            <a:r>
              <a:rPr lang="en-US" sz="2000" b="1" dirty="0">
                <a:latin typeface="Arial"/>
              </a:rPr>
              <a:t>900 Marks /  3,000 Marks</a:t>
            </a:r>
            <a:endParaRPr lang="en-SG" sz="1600" dirty="0">
              <a:latin typeface="Times New Roman"/>
              <a:ea typeface="Calibri"/>
            </a:endParaRPr>
          </a:p>
        </p:txBody>
      </p:sp>
      <p:sp>
        <p:nvSpPr>
          <p:cNvPr id="37" name="Rectangle 36">
            <a:extLst>
              <a:ext uri="{FF2B5EF4-FFF2-40B4-BE49-F238E27FC236}">
                <a16:creationId xmlns:a16="http://schemas.microsoft.com/office/drawing/2014/main" id="{E9A2BCAC-B4D9-BF44-B007-BB3992B16C8E}"/>
              </a:ext>
            </a:extLst>
          </p:cNvPr>
          <p:cNvSpPr/>
          <p:nvPr/>
        </p:nvSpPr>
        <p:spPr>
          <a:xfrm>
            <a:off x="0" y="-8195"/>
            <a:ext cx="6858000" cy="1174402"/>
          </a:xfrm>
          <a:prstGeom prst="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2"/>
                </a:solidFill>
              </a:rPr>
              <a:t>3.  SUSTAINABLE SANITATION &amp; SAFAIMITRA SURAKSHA</a:t>
            </a:r>
          </a:p>
        </p:txBody>
      </p:sp>
      <p:grpSp>
        <p:nvGrpSpPr>
          <p:cNvPr id="4" name="Group 3">
            <a:extLst>
              <a:ext uri="{FF2B5EF4-FFF2-40B4-BE49-F238E27FC236}">
                <a16:creationId xmlns:a16="http://schemas.microsoft.com/office/drawing/2014/main" id="{772FC91C-1214-434F-A815-2115EE426119}"/>
              </a:ext>
            </a:extLst>
          </p:cNvPr>
          <p:cNvGrpSpPr/>
          <p:nvPr/>
        </p:nvGrpSpPr>
        <p:grpSpPr>
          <a:xfrm>
            <a:off x="-308902" y="2625752"/>
            <a:ext cx="7820543" cy="6930271"/>
            <a:chOff x="2632775" y="345949"/>
            <a:chExt cx="10519382" cy="9321878"/>
          </a:xfrm>
        </p:grpSpPr>
        <p:sp>
          <p:nvSpPr>
            <p:cNvPr id="43" name="TextBox 1">
              <a:extLst>
                <a:ext uri="{FF2B5EF4-FFF2-40B4-BE49-F238E27FC236}">
                  <a16:creationId xmlns:a16="http://schemas.microsoft.com/office/drawing/2014/main" id="{054F74F4-5CE7-41DF-AB0D-5EA5D550613B}"/>
                </a:ext>
              </a:extLst>
            </p:cNvPr>
            <p:cNvSpPr txBox="1"/>
            <p:nvPr/>
          </p:nvSpPr>
          <p:spPr>
            <a:xfrm>
              <a:off x="6170128" y="345949"/>
              <a:ext cx="3593987" cy="715892"/>
            </a:xfrm>
            <a:prstGeom prst="rect">
              <a:avLst/>
            </a:prstGeom>
            <a:solidFill>
              <a:schemeClr val="accent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3467" b="1" dirty="0">
                  <a:solidFill>
                    <a:schemeClr val="bg1"/>
                  </a:solidFill>
                </a:rPr>
                <a:t>Total 3,000 Marks</a:t>
              </a:r>
            </a:p>
          </p:txBody>
        </p:sp>
        <p:graphicFrame>
          <p:nvGraphicFramePr>
            <p:cNvPr id="47" name="Chart 46">
              <a:extLst>
                <a:ext uri="{FF2B5EF4-FFF2-40B4-BE49-F238E27FC236}">
                  <a16:creationId xmlns:a16="http://schemas.microsoft.com/office/drawing/2014/main" id="{B49E1F91-A371-4E97-9082-8E59E5DE8D6B}"/>
                </a:ext>
              </a:extLst>
            </p:cNvPr>
            <p:cNvGraphicFramePr>
              <a:graphicFrameLocks/>
            </p:cNvGraphicFramePr>
            <p:nvPr>
              <p:extLst>
                <p:ext uri="{D42A27DB-BD31-4B8C-83A1-F6EECF244321}">
                  <p14:modId xmlns:p14="http://schemas.microsoft.com/office/powerpoint/2010/main" val="61354814"/>
                </p:ext>
              </p:extLst>
            </p:nvPr>
          </p:nvGraphicFramePr>
          <p:xfrm>
            <a:off x="2632775" y="1039894"/>
            <a:ext cx="10519382" cy="8352233"/>
          </p:xfrm>
          <a:graphic>
            <a:graphicData uri="http://schemas.openxmlformats.org/drawingml/2006/chart">
              <c:chart xmlns:c="http://schemas.openxmlformats.org/drawingml/2006/chart" xmlns:r="http://schemas.openxmlformats.org/officeDocument/2006/relationships" r:id="rId3"/>
            </a:graphicData>
          </a:graphic>
        </p:graphicFrame>
        <p:sp>
          <p:nvSpPr>
            <p:cNvPr id="61" name="TextBox 1">
              <a:extLst>
                <a:ext uri="{FF2B5EF4-FFF2-40B4-BE49-F238E27FC236}">
                  <a16:creationId xmlns:a16="http://schemas.microsoft.com/office/drawing/2014/main" id="{3ADE01B3-61DD-0A46-9789-2B96F36F5121}"/>
                </a:ext>
              </a:extLst>
            </p:cNvPr>
            <p:cNvSpPr txBox="1"/>
            <p:nvPr/>
          </p:nvSpPr>
          <p:spPr>
            <a:xfrm>
              <a:off x="3179551" y="1992721"/>
              <a:ext cx="2771708" cy="637516"/>
            </a:xfrm>
            <a:prstGeom prst="rect">
              <a:avLst/>
            </a:prstGeom>
            <a:solidFill>
              <a:schemeClr val="accent4">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t>900 Marks</a:t>
              </a:r>
            </a:p>
          </p:txBody>
        </p:sp>
        <p:sp>
          <p:nvSpPr>
            <p:cNvPr id="65" name="TextBox 1">
              <a:extLst>
                <a:ext uri="{FF2B5EF4-FFF2-40B4-BE49-F238E27FC236}">
                  <a16:creationId xmlns:a16="http://schemas.microsoft.com/office/drawing/2014/main" id="{434B0D02-4B97-0A40-A8DE-BD244287F1DA}"/>
                </a:ext>
              </a:extLst>
            </p:cNvPr>
            <p:cNvSpPr txBox="1"/>
            <p:nvPr/>
          </p:nvSpPr>
          <p:spPr>
            <a:xfrm>
              <a:off x="9730967" y="2056116"/>
              <a:ext cx="2448490" cy="637516"/>
            </a:xfrm>
            <a:prstGeom prst="rect">
              <a:avLst/>
            </a:prstGeom>
            <a:solidFill>
              <a:schemeClr val="accent5">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400" b="1" dirty="0"/>
                <a:t>900 Marks</a:t>
              </a:r>
            </a:p>
          </p:txBody>
        </p:sp>
        <p:sp>
          <p:nvSpPr>
            <p:cNvPr id="71" name="TextBox 1">
              <a:extLst>
                <a:ext uri="{FF2B5EF4-FFF2-40B4-BE49-F238E27FC236}">
                  <a16:creationId xmlns:a16="http://schemas.microsoft.com/office/drawing/2014/main" id="{B8C913E3-579E-AA41-B836-D2BDDBC9BC2F}"/>
                </a:ext>
              </a:extLst>
            </p:cNvPr>
            <p:cNvSpPr txBox="1"/>
            <p:nvPr/>
          </p:nvSpPr>
          <p:spPr>
            <a:xfrm>
              <a:off x="6722060" y="9030311"/>
              <a:ext cx="2490123" cy="637516"/>
            </a:xfrm>
            <a:prstGeom prst="rect">
              <a:avLst/>
            </a:prstGeom>
            <a:solidFill>
              <a:schemeClr val="accent6">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400" b="1" dirty="0"/>
                <a:t>1,200 Marks</a:t>
              </a:r>
            </a:p>
          </p:txBody>
        </p:sp>
      </p:grpSp>
      <p:sp>
        <p:nvSpPr>
          <p:cNvPr id="49" name="Rectangle 48">
            <a:extLst>
              <a:ext uri="{FF2B5EF4-FFF2-40B4-BE49-F238E27FC236}">
                <a16:creationId xmlns:a16="http://schemas.microsoft.com/office/drawing/2014/main" id="{CFC33763-109D-E048-8343-4E65D8C0082B}"/>
              </a:ext>
            </a:extLst>
          </p:cNvPr>
          <p:cNvSpPr/>
          <p:nvPr/>
        </p:nvSpPr>
        <p:spPr>
          <a:xfrm rot="18242950">
            <a:off x="-302283" y="4626846"/>
            <a:ext cx="4578337" cy="1426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Sustainable Sanitation</a:t>
            </a:r>
          </a:p>
          <a:p>
            <a:pPr algn="ctr"/>
            <a:r>
              <a:rPr lang="en-US" b="1" dirty="0">
                <a:solidFill>
                  <a:schemeClr val="tx1"/>
                </a:solidFill>
              </a:rPr>
              <a:t>&amp;</a:t>
            </a:r>
          </a:p>
          <a:p>
            <a:pPr algn="ctr"/>
            <a:r>
              <a:rPr lang="en-US" b="1" dirty="0" err="1">
                <a:solidFill>
                  <a:schemeClr val="tx1"/>
                </a:solidFill>
              </a:rPr>
              <a:t>SafaiMitra</a:t>
            </a:r>
            <a:r>
              <a:rPr lang="en-US" b="1" dirty="0">
                <a:solidFill>
                  <a:schemeClr val="tx1"/>
                </a:solidFill>
              </a:rPr>
              <a:t> Suraksha</a:t>
            </a:r>
          </a:p>
        </p:txBody>
      </p:sp>
      <p:sp>
        <p:nvSpPr>
          <p:cNvPr id="50" name="Rectangle 49">
            <a:extLst>
              <a:ext uri="{FF2B5EF4-FFF2-40B4-BE49-F238E27FC236}">
                <a16:creationId xmlns:a16="http://schemas.microsoft.com/office/drawing/2014/main" id="{5D616E87-1AC0-8A46-9B62-E38C554C99E6}"/>
              </a:ext>
            </a:extLst>
          </p:cNvPr>
          <p:cNvSpPr/>
          <p:nvPr/>
        </p:nvSpPr>
        <p:spPr>
          <a:xfrm rot="3119670">
            <a:off x="2834907" y="5132494"/>
            <a:ext cx="4574425" cy="7962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Segregated Collection</a:t>
            </a:r>
          </a:p>
        </p:txBody>
      </p:sp>
      <p:sp>
        <p:nvSpPr>
          <p:cNvPr id="51" name="Rectangle 50">
            <a:extLst>
              <a:ext uri="{FF2B5EF4-FFF2-40B4-BE49-F238E27FC236}">
                <a16:creationId xmlns:a16="http://schemas.microsoft.com/office/drawing/2014/main" id="{0AFD5A3F-7DA6-DB4A-9984-2F790A4567A5}"/>
              </a:ext>
            </a:extLst>
          </p:cNvPr>
          <p:cNvSpPr/>
          <p:nvPr/>
        </p:nvSpPr>
        <p:spPr>
          <a:xfrm>
            <a:off x="1120051" y="7684490"/>
            <a:ext cx="5616277" cy="6941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Processing &amp; Disposal</a:t>
            </a:r>
          </a:p>
        </p:txBody>
      </p:sp>
      <p:sp>
        <p:nvSpPr>
          <p:cNvPr id="87" name="TextBox 86">
            <a:extLst>
              <a:ext uri="{FF2B5EF4-FFF2-40B4-BE49-F238E27FC236}">
                <a16:creationId xmlns:a16="http://schemas.microsoft.com/office/drawing/2014/main" id="{28088638-90C6-4675-92CD-9028C067436F}"/>
              </a:ext>
            </a:extLst>
          </p:cNvPr>
          <p:cNvSpPr txBox="1"/>
          <p:nvPr/>
        </p:nvSpPr>
        <p:spPr>
          <a:xfrm rot="2854161">
            <a:off x="4092266" y="5382618"/>
            <a:ext cx="1205493" cy="461665"/>
          </a:xfrm>
          <a:prstGeom prst="rect">
            <a:avLst/>
          </a:prstGeom>
          <a:noFill/>
        </p:spPr>
        <p:txBody>
          <a:bodyPr wrap="square" rtlCol="0">
            <a:spAutoFit/>
          </a:bodyPr>
          <a:lstStyle/>
          <a:p>
            <a:pPr algn="ctr"/>
            <a:r>
              <a:rPr lang="en-US" sz="2400" b="1" dirty="0"/>
              <a:t>25%</a:t>
            </a:r>
          </a:p>
        </p:txBody>
      </p:sp>
      <p:sp>
        <p:nvSpPr>
          <p:cNvPr id="88" name="TextBox 87">
            <a:extLst>
              <a:ext uri="{FF2B5EF4-FFF2-40B4-BE49-F238E27FC236}">
                <a16:creationId xmlns:a16="http://schemas.microsoft.com/office/drawing/2014/main" id="{4E1EDE98-5E67-42F5-9EF5-EB49AC8BE46F}"/>
              </a:ext>
            </a:extLst>
          </p:cNvPr>
          <p:cNvSpPr txBox="1"/>
          <p:nvPr/>
        </p:nvSpPr>
        <p:spPr>
          <a:xfrm rot="18379373">
            <a:off x="1954933" y="5478589"/>
            <a:ext cx="1255579" cy="461665"/>
          </a:xfrm>
          <a:prstGeom prst="rect">
            <a:avLst/>
          </a:prstGeom>
          <a:noFill/>
        </p:spPr>
        <p:txBody>
          <a:bodyPr wrap="square" rtlCol="0">
            <a:spAutoFit/>
          </a:bodyPr>
          <a:lstStyle/>
          <a:p>
            <a:pPr algn="ctr"/>
            <a:r>
              <a:rPr lang="en-US" sz="2400" b="1" dirty="0"/>
              <a:t>35%</a:t>
            </a:r>
          </a:p>
        </p:txBody>
      </p:sp>
      <p:sp>
        <p:nvSpPr>
          <p:cNvPr id="3" name="Slide Number Placeholder 2">
            <a:extLst>
              <a:ext uri="{FF2B5EF4-FFF2-40B4-BE49-F238E27FC236}">
                <a16:creationId xmlns:a16="http://schemas.microsoft.com/office/drawing/2014/main" id="{D491F4EF-72BD-4E04-9CC3-96159BEDDB9A}"/>
              </a:ext>
            </a:extLst>
          </p:cNvPr>
          <p:cNvSpPr>
            <a:spLocks noGrp="1"/>
          </p:cNvSpPr>
          <p:nvPr>
            <p:ph type="sldNum" sz="quarter" idx="12"/>
          </p:nvPr>
        </p:nvSpPr>
        <p:spPr/>
        <p:txBody>
          <a:bodyPr/>
          <a:lstStyle/>
          <a:p>
            <a:fld id="{871FDAF4-F9BA-4E6E-AE28-9371978FF90C}" type="slidenum">
              <a:rPr lang="en-US" smtClean="0"/>
              <a:t>60</a:t>
            </a:fld>
            <a:endParaRPr lang="en-US"/>
          </a:p>
        </p:txBody>
      </p:sp>
    </p:spTree>
    <p:extLst>
      <p:ext uri="{BB962C8B-B14F-4D97-AF65-F5344CB8AC3E}">
        <p14:creationId xmlns:p14="http://schemas.microsoft.com/office/powerpoint/2010/main" val="15782357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 y="1396289"/>
            <a:ext cx="6858001" cy="606682"/>
          </a:xfrm>
          <a:prstGeom prst="rect">
            <a:avLst/>
          </a:prstGeom>
          <a:solidFill>
            <a:schemeClr val="bg1">
              <a:lumMod val="75000"/>
            </a:schemeClr>
          </a:solidFill>
        </p:spPr>
        <p:txBody>
          <a:bodyPr wrap="square" lIns="128121" tIns="64060" rIns="128121" bIns="64060" rtlCol="0">
            <a:noAutofit/>
          </a:bodyPr>
          <a:lstStyle/>
          <a:p>
            <a:pPr defTabSz="660021">
              <a:lnSpc>
                <a:spcPct val="107000"/>
              </a:lnSpc>
              <a:spcAft>
                <a:spcPts val="1233"/>
              </a:spcAft>
              <a:defRPr/>
            </a:pPr>
            <a:r>
              <a:rPr lang="en-SG" sz="1600" dirty="0">
                <a:solidFill>
                  <a:srgbClr val="000000"/>
                </a:solidFill>
                <a:latin typeface="Calibri" panose="020F0502020204030204"/>
                <a:ea typeface="ＭＳ 明朝"/>
                <a:cs typeface="Times New Roman"/>
              </a:rPr>
              <a:t>This indicator will ascertain whether the city has adequate coverage of sewerage network or septic tanks</a:t>
            </a:r>
          </a:p>
        </p:txBody>
      </p:sp>
      <p:sp>
        <p:nvSpPr>
          <p:cNvPr id="15" name="Rounded Rectangle 14"/>
          <p:cNvSpPr/>
          <p:nvPr/>
        </p:nvSpPr>
        <p:spPr>
          <a:xfrm>
            <a:off x="0" y="189"/>
            <a:ext cx="1075697" cy="139610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3600" b="1" dirty="0">
                <a:solidFill>
                  <a:srgbClr val="FFFFFF"/>
                </a:solidFill>
                <a:latin typeface="Arial"/>
                <a:ea typeface="Calibri"/>
                <a:cs typeface="Times New Roman"/>
              </a:rPr>
              <a:t>3.1</a:t>
            </a:r>
            <a:endParaRPr lang="en-SG" sz="1100" dirty="0">
              <a:solidFill>
                <a:prstClr val="white"/>
              </a:solidFill>
              <a:latin typeface="Calibri" panose="020F0502020204030204"/>
              <a:ea typeface="Calibri"/>
              <a:cs typeface="Times New Roman"/>
            </a:endParaRPr>
          </a:p>
        </p:txBody>
      </p:sp>
      <p:sp>
        <p:nvSpPr>
          <p:cNvPr id="16" name="Rounded Rectangle 15"/>
          <p:cNvSpPr/>
          <p:nvPr/>
        </p:nvSpPr>
        <p:spPr>
          <a:xfrm>
            <a:off x="1075697" y="-13099"/>
            <a:ext cx="4646678" cy="1409388"/>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just" defTabSz="1320816">
              <a:defRPr/>
            </a:pPr>
            <a:r>
              <a:rPr lang="en-US" sz="1400" dirty="0">
                <a:solidFill>
                  <a:srgbClr val="000000"/>
                </a:solidFill>
                <a:latin typeface="Calibri" panose="020F0502020204030204"/>
                <a:ea typeface="Times New Roman"/>
                <a:cs typeface="Arial"/>
              </a:rPr>
              <a:t>What percentage of Households, Commercial </a:t>
            </a:r>
            <a:r>
              <a:rPr lang="en-US" sz="1400" dirty="0">
                <a:solidFill>
                  <a:prstClr val="black"/>
                </a:solidFill>
                <a:latin typeface="Calibri" panose="020F0502020204030204"/>
                <a:ea typeface="Times New Roman"/>
                <a:cs typeface="Arial"/>
              </a:rPr>
              <a:t>Institutions,</a:t>
            </a:r>
            <a:r>
              <a:rPr lang="en-US" sz="1400" dirty="0">
                <a:solidFill>
                  <a:srgbClr val="000000"/>
                </a:solidFill>
                <a:latin typeface="Calibri" panose="020F0502020204030204"/>
                <a:ea typeface="Times New Roman"/>
                <a:cs typeface="Arial"/>
              </a:rPr>
              <a:t> Establishments and Public area CTs/PTs </a:t>
            </a:r>
            <a:r>
              <a:rPr lang="en-IN" sz="1400" dirty="0">
                <a:solidFill>
                  <a:srgbClr val="000000"/>
                </a:solidFill>
                <a:latin typeface="Calibri" panose="020F0502020204030204"/>
                <a:ea typeface="Times New Roman"/>
                <a:cs typeface="Arial"/>
              </a:rPr>
              <a:t>are connected to a closed system such as sewerage, septic tank + soak pit, twin-pit system etc. (no open system/connection/flow/discharge)</a:t>
            </a:r>
            <a:endParaRPr lang="en-SG" sz="1400" dirty="0">
              <a:solidFill>
                <a:srgbClr val="000000"/>
              </a:solidFill>
              <a:latin typeface="Calibri" panose="020F0502020204030204"/>
              <a:ea typeface="Times New Roman"/>
              <a:cs typeface="Arial"/>
            </a:endParaRPr>
          </a:p>
        </p:txBody>
      </p:sp>
      <p:sp>
        <p:nvSpPr>
          <p:cNvPr id="17" name="Rounded Rectangle 16"/>
          <p:cNvSpPr/>
          <p:nvPr/>
        </p:nvSpPr>
        <p:spPr>
          <a:xfrm>
            <a:off x="5782303" y="-25292"/>
            <a:ext cx="1075697" cy="139610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b="1" dirty="0">
                <a:solidFill>
                  <a:srgbClr val="FFFFFF"/>
                </a:solidFill>
                <a:latin typeface="Arial"/>
                <a:ea typeface="Calibri"/>
                <a:cs typeface="Times New Roman"/>
              </a:rPr>
              <a:t>Marks</a:t>
            </a:r>
          </a:p>
          <a:p>
            <a:pPr algn="ctr" defTabSz="1320816">
              <a:lnSpc>
                <a:spcPct val="107000"/>
              </a:lnSpc>
              <a:defRPr/>
            </a:pPr>
            <a:r>
              <a:rPr lang="en-US" b="1" dirty="0">
                <a:solidFill>
                  <a:srgbClr val="FFFFFF"/>
                </a:solidFill>
                <a:latin typeface="Arial"/>
                <a:ea typeface="Calibri"/>
                <a:cs typeface="Times New Roman"/>
              </a:rPr>
              <a:t>50</a:t>
            </a:r>
          </a:p>
          <a:p>
            <a:pPr algn="ctr" defTabSz="1320816">
              <a:lnSpc>
                <a:spcPct val="107000"/>
              </a:lnSpc>
              <a:defRPr/>
            </a:pPr>
            <a:r>
              <a:rPr lang="en-US" sz="1600" dirty="0">
                <a:solidFill>
                  <a:srgbClr val="FFFFFF"/>
                </a:solidFill>
                <a:latin typeface="Arial"/>
                <a:ea typeface="Calibri"/>
                <a:cs typeface="Times New Roman"/>
              </a:rPr>
              <a:t>(40+10)</a:t>
            </a:r>
          </a:p>
          <a:p>
            <a:pPr algn="ctr" defTabSz="1320816">
              <a:lnSpc>
                <a:spcPct val="107000"/>
              </a:lnSpc>
              <a:defRPr/>
            </a:pPr>
            <a:endParaRPr lang="en-SG" sz="1000" dirty="0">
              <a:solidFill>
                <a:prstClr val="white"/>
              </a:solidFill>
              <a:latin typeface="Calibri" panose="020F0502020204030204"/>
              <a:ea typeface="Calibri"/>
              <a:cs typeface="Times New Roman"/>
            </a:endParaRPr>
          </a:p>
        </p:txBody>
      </p:sp>
      <p:graphicFrame>
        <p:nvGraphicFramePr>
          <p:cNvPr id="14" name="Table 13">
            <a:extLst>
              <a:ext uri="{FF2B5EF4-FFF2-40B4-BE49-F238E27FC236}">
                <a16:creationId xmlns:a16="http://schemas.microsoft.com/office/drawing/2014/main" id="{A09D6F7B-AE44-4547-BC7A-27728AEBF7DF}"/>
              </a:ext>
            </a:extLst>
          </p:cNvPr>
          <p:cNvGraphicFramePr>
            <a:graphicFrameLocks noGrp="1"/>
          </p:cNvGraphicFramePr>
          <p:nvPr>
            <p:extLst>
              <p:ext uri="{D42A27DB-BD31-4B8C-83A1-F6EECF244321}">
                <p14:modId xmlns:p14="http://schemas.microsoft.com/office/powerpoint/2010/main" val="1935729114"/>
              </p:ext>
            </p:extLst>
          </p:nvPr>
        </p:nvGraphicFramePr>
        <p:xfrm>
          <a:off x="-1" y="2002972"/>
          <a:ext cx="6858001" cy="3172990"/>
        </p:xfrm>
        <a:graphic>
          <a:graphicData uri="http://schemas.openxmlformats.org/drawingml/2006/table">
            <a:tbl>
              <a:tblPr firstRow="1" bandRow="1"/>
              <a:tblGrid>
                <a:gridCol w="5853478">
                  <a:extLst>
                    <a:ext uri="{9D8B030D-6E8A-4147-A177-3AD203B41FA5}">
                      <a16:colId xmlns:a16="http://schemas.microsoft.com/office/drawing/2014/main" val="20000"/>
                    </a:ext>
                  </a:extLst>
                </a:gridCol>
                <a:gridCol w="1004523">
                  <a:extLst>
                    <a:ext uri="{9D8B030D-6E8A-4147-A177-3AD203B41FA5}">
                      <a16:colId xmlns:a16="http://schemas.microsoft.com/office/drawing/2014/main" val="20001"/>
                    </a:ext>
                  </a:extLst>
                </a:gridCol>
              </a:tblGrid>
              <a:tr h="17086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600" dirty="0"/>
                        <a:t>Scheme of Marking</a:t>
                      </a:r>
                    </a:p>
                  </a:txBody>
                  <a:tcPr marL="140822" marR="140822" marT="70411" marB="70411">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600" dirty="0"/>
                        <a:t>Marks</a:t>
                      </a:r>
                    </a:p>
                  </a:txBody>
                  <a:tcPr marL="140822" marR="140822" marT="70411" marB="70411">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solidFill>
                  </a:tcPr>
                </a:tc>
                <a:extLst>
                  <a:ext uri="{0D108BD9-81ED-4DB2-BD59-A6C34878D82A}">
                    <a16:rowId xmlns:a16="http://schemas.microsoft.com/office/drawing/2014/main" val="10000"/>
                  </a:ext>
                </a:extLst>
              </a:tr>
              <a:tr h="29270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t>&gt;95 % households/commercial establishment</a:t>
                      </a:r>
                      <a:r>
                        <a:rPr lang="en-US" sz="1600" baseline="0" dirty="0"/>
                        <a:t> </a:t>
                      </a:r>
                      <a:r>
                        <a:rPr lang="en-US" sz="1600" dirty="0"/>
                        <a:t>/CT&amp;PT are connected to sewerage</a:t>
                      </a:r>
                      <a:r>
                        <a:rPr lang="en-US" sz="1600" baseline="0" dirty="0"/>
                        <a:t> system or </a:t>
                      </a:r>
                      <a:r>
                        <a:rPr lang="en-US" sz="1800" baseline="0" dirty="0"/>
                        <a:t>have</a:t>
                      </a:r>
                      <a:r>
                        <a:rPr lang="en-US" sz="1600" baseline="0" dirty="0"/>
                        <a:t> septic </a:t>
                      </a:r>
                      <a:r>
                        <a:rPr lang="en-US" sz="1600" baseline="0" dirty="0">
                          <a:solidFill>
                            <a:schemeClr val="tx1"/>
                          </a:solidFill>
                        </a:rPr>
                        <a:t>tanks + Soak Pit</a:t>
                      </a:r>
                      <a:endParaRPr lang="en-US" sz="1600" dirty="0">
                        <a:solidFill>
                          <a:schemeClr val="tx1"/>
                        </a:solidFill>
                      </a:endParaRPr>
                    </a:p>
                  </a:txBody>
                  <a:tcPr marL="140822" marR="140822" marT="70411" marB="70411">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t>40</a:t>
                      </a:r>
                    </a:p>
                  </a:txBody>
                  <a:tcPr marL="140822" marR="140822" marT="70411" marB="70411">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0001"/>
                  </a:ext>
                </a:extLst>
              </a:tr>
              <a:tr h="27917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600" dirty="0">
                          <a:solidFill>
                            <a:schemeClr val="tx1"/>
                          </a:solidFill>
                        </a:rPr>
                        <a:t>80-94% households/commercial establishment / CT &amp; PT with Sewerage/Septic </a:t>
                      </a:r>
                      <a:r>
                        <a:rPr lang="en-US" sz="1600" dirty="0" err="1">
                          <a:solidFill>
                            <a:schemeClr val="tx1"/>
                          </a:solidFill>
                        </a:rPr>
                        <a:t>tank+Soak</a:t>
                      </a:r>
                      <a:r>
                        <a:rPr lang="en-US" sz="1600" dirty="0">
                          <a:solidFill>
                            <a:schemeClr val="tx1"/>
                          </a:solidFill>
                        </a:rPr>
                        <a:t> Pit</a:t>
                      </a:r>
                    </a:p>
                  </a:txBody>
                  <a:tcPr marL="140822" marR="140822" marT="70411" marB="70411">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rPr>
                        <a:t>30</a:t>
                      </a:r>
                    </a:p>
                  </a:txBody>
                  <a:tcPr marL="140822" marR="140822" marT="70411" marB="70411">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2"/>
                  </a:ext>
                </a:extLst>
              </a:tr>
              <a:tr h="27917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600" dirty="0">
                          <a:solidFill>
                            <a:schemeClr val="tx1"/>
                          </a:solidFill>
                        </a:rPr>
                        <a:t>60-79% households/commercial establishment / CT &amp; PT with Sewerage/Septic </a:t>
                      </a:r>
                      <a:r>
                        <a:rPr lang="en-US" sz="1600" dirty="0" err="1">
                          <a:solidFill>
                            <a:schemeClr val="tx1"/>
                          </a:solidFill>
                        </a:rPr>
                        <a:t>tank+Soak</a:t>
                      </a:r>
                      <a:r>
                        <a:rPr lang="en-US" sz="1600" dirty="0">
                          <a:solidFill>
                            <a:schemeClr val="tx1"/>
                          </a:solidFill>
                        </a:rPr>
                        <a:t> Pit</a:t>
                      </a:r>
                    </a:p>
                  </a:txBody>
                  <a:tcPr marL="140822" marR="140822" marT="70411" marB="70411">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rPr>
                        <a:t>20</a:t>
                      </a:r>
                    </a:p>
                  </a:txBody>
                  <a:tcPr marL="140822" marR="140822" marT="70411" marB="70411">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rgbClr val="1D86CD">
                        <a:tint val="20000"/>
                      </a:srgbClr>
                    </a:solidFill>
                  </a:tcPr>
                </a:tc>
                <a:extLst>
                  <a:ext uri="{0D108BD9-81ED-4DB2-BD59-A6C34878D82A}">
                    <a16:rowId xmlns:a16="http://schemas.microsoft.com/office/drawing/2014/main" val="10004"/>
                  </a:ext>
                </a:extLst>
              </a:tr>
              <a:tr h="38747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600" dirty="0"/>
                        <a:t>&lt; 60% households/commercial establishment / CT &amp; PT </a:t>
                      </a:r>
                      <a:r>
                        <a:rPr lang="en-US" sz="1600" kern="1200" baseline="0" dirty="0">
                          <a:solidFill>
                            <a:schemeClr val="tx1"/>
                          </a:solidFill>
                          <a:latin typeface="Calibri"/>
                          <a:ea typeface="+mn-ea"/>
                          <a:cs typeface="+mn-cs"/>
                        </a:rPr>
                        <a:t>with Sewerage/Septic </a:t>
                      </a:r>
                      <a:r>
                        <a:rPr lang="en-US" sz="1600" kern="1200" baseline="0" dirty="0" err="1">
                          <a:solidFill>
                            <a:schemeClr val="tx1"/>
                          </a:solidFill>
                          <a:latin typeface="Calibri"/>
                          <a:ea typeface="+mn-ea"/>
                          <a:cs typeface="+mn-cs"/>
                        </a:rPr>
                        <a:t>tank+Soak</a:t>
                      </a:r>
                      <a:r>
                        <a:rPr lang="en-US" sz="1600" kern="1200" baseline="0" dirty="0">
                          <a:solidFill>
                            <a:schemeClr val="tx1"/>
                          </a:solidFill>
                          <a:latin typeface="Calibri"/>
                          <a:ea typeface="+mn-ea"/>
                          <a:cs typeface="+mn-cs"/>
                        </a:rPr>
                        <a:t> Pit</a:t>
                      </a:r>
                    </a:p>
                    <a:p>
                      <a:pPr marL="0" marR="0" lvl="0" indent="0" algn="l" defTabSz="487184" rtl="0" eaLnBrk="1" fontAlgn="auto" latinLnBrk="0" hangingPunct="1">
                        <a:lnSpc>
                          <a:spcPct val="100000"/>
                        </a:lnSpc>
                        <a:spcBef>
                          <a:spcPts val="0"/>
                        </a:spcBef>
                        <a:spcAft>
                          <a:spcPts val="0"/>
                        </a:spcAft>
                        <a:buClrTx/>
                        <a:buSzTx/>
                        <a:buFontTx/>
                        <a:buNone/>
                        <a:tabLst/>
                        <a:defRPr/>
                      </a:pPr>
                      <a:r>
                        <a:rPr lang="en-US" sz="1600" b="1" dirty="0"/>
                        <a:t>OR</a:t>
                      </a:r>
                      <a:r>
                        <a:rPr lang="en-US" sz="1600" dirty="0"/>
                        <a:t> no</a:t>
                      </a:r>
                      <a:r>
                        <a:rPr lang="en-US" sz="1600" baseline="0" dirty="0"/>
                        <a:t> data available</a:t>
                      </a:r>
                      <a:endParaRPr lang="en-US" sz="1600" dirty="0"/>
                    </a:p>
                  </a:txBody>
                  <a:tcPr marL="140822" marR="140822" marT="70411" marB="70411">
                    <a:lnL w="12700" cmpd="sng">
                      <a:solidFill>
                        <a:srgbClr val="1D86CD"/>
                      </a:solidFill>
                    </a:lnL>
                    <a:lnR>
                      <a:no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600" dirty="0">
                          <a:solidFill>
                            <a:schemeClr val="tx1"/>
                          </a:solidFill>
                        </a:rPr>
                        <a:t>0</a:t>
                      </a:r>
                    </a:p>
                  </a:txBody>
                  <a:tcPr marL="140822" marR="140822" marT="70411" marB="70411">
                    <a:lnL>
                      <a:noFill/>
                    </a:lnL>
                    <a:lnR w="12700" cmpd="sng">
                      <a:solidFill>
                        <a:srgbClr val="1D86CD"/>
                      </a:solidFill>
                    </a:lnR>
                    <a:lnT w="12700" cmpd="sng">
                      <a:solidFill>
                        <a:srgbClr val="1D86CD"/>
                      </a:solidFill>
                    </a:lnT>
                    <a:lnB w="12700" cmpd="sng">
                      <a:solidFill>
                        <a:srgbClr val="1D86CD"/>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5"/>
                  </a:ext>
                </a:extLst>
              </a:tr>
            </a:tbl>
          </a:graphicData>
        </a:graphic>
      </p:graphicFrame>
      <p:pic>
        <p:nvPicPr>
          <p:cNvPr id="1026" name="Picture 2" descr="Survey finds many septic tanks not built as per norms | Coimbatore ...">
            <a:extLst>
              <a:ext uri="{FF2B5EF4-FFF2-40B4-BE49-F238E27FC236}">
                <a16:creationId xmlns:a16="http://schemas.microsoft.com/office/drawing/2014/main" id="{1DA8DCEA-E28C-4BA9-9F83-87375ADAAE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39483" y="6031575"/>
            <a:ext cx="3618518" cy="3172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Two Types of Sewer Systems | City of Alexandria, VA">
            <a:extLst>
              <a:ext uri="{FF2B5EF4-FFF2-40B4-BE49-F238E27FC236}">
                <a16:creationId xmlns:a16="http://schemas.microsoft.com/office/drawing/2014/main" id="{37F68418-A7F4-4D57-A38A-F2D1934A841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0" y="6031575"/>
            <a:ext cx="3399036" cy="31422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Flowchart: Process 1">
            <a:extLst>
              <a:ext uri="{FF2B5EF4-FFF2-40B4-BE49-F238E27FC236}">
                <a16:creationId xmlns:a16="http://schemas.microsoft.com/office/drawing/2014/main" id="{FB6FF336-CC52-49D1-8A63-EF7E876F1B89}"/>
              </a:ext>
            </a:extLst>
          </p:cNvPr>
          <p:cNvSpPr/>
          <p:nvPr/>
        </p:nvSpPr>
        <p:spPr>
          <a:xfrm>
            <a:off x="0" y="9204566"/>
            <a:ext cx="6087979" cy="663145"/>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rPr>
              <a:t>Note: City to also confirm if areas where households are not connected to a closed system having sewerage system in place</a:t>
            </a:r>
          </a:p>
        </p:txBody>
      </p:sp>
      <p:graphicFrame>
        <p:nvGraphicFramePr>
          <p:cNvPr id="10" name="Table 9">
            <a:extLst>
              <a:ext uri="{FF2B5EF4-FFF2-40B4-BE49-F238E27FC236}">
                <a16:creationId xmlns:a16="http://schemas.microsoft.com/office/drawing/2014/main" id="{050D2F11-49E1-C34A-89C1-B3D75B66FE61}"/>
              </a:ext>
            </a:extLst>
          </p:cNvPr>
          <p:cNvGraphicFramePr>
            <a:graphicFrameLocks noGrp="1"/>
          </p:cNvGraphicFramePr>
          <p:nvPr>
            <p:extLst>
              <p:ext uri="{D42A27DB-BD31-4B8C-83A1-F6EECF244321}">
                <p14:modId xmlns:p14="http://schemas.microsoft.com/office/powerpoint/2010/main" val="2688439231"/>
              </p:ext>
            </p:extLst>
          </p:nvPr>
        </p:nvGraphicFramePr>
        <p:xfrm>
          <a:off x="0" y="5175963"/>
          <a:ext cx="6858000" cy="855612"/>
        </p:xfrm>
        <a:graphic>
          <a:graphicData uri="http://schemas.openxmlformats.org/drawingml/2006/table">
            <a:tbl>
              <a:tblPr firstRow="1" bandRow="1">
                <a:tableStyleId>{FABFCF23-3B69-468F-B69F-88F6DE6A72F2}</a:tableStyleId>
              </a:tblPr>
              <a:tblGrid>
                <a:gridCol w="5817739">
                  <a:extLst>
                    <a:ext uri="{9D8B030D-6E8A-4147-A177-3AD203B41FA5}">
                      <a16:colId xmlns:a16="http://schemas.microsoft.com/office/drawing/2014/main" val="2267837347"/>
                    </a:ext>
                  </a:extLst>
                </a:gridCol>
                <a:gridCol w="1040261">
                  <a:extLst>
                    <a:ext uri="{9D8B030D-6E8A-4147-A177-3AD203B41FA5}">
                      <a16:colId xmlns:a16="http://schemas.microsoft.com/office/drawing/2014/main" val="2096343318"/>
                    </a:ext>
                  </a:extLst>
                </a:gridCol>
              </a:tblGrid>
              <a:tr h="799694">
                <a:tc>
                  <a:txBody>
                    <a:bodyPr/>
                    <a:lstStyle/>
                    <a:p>
                      <a:r>
                        <a:rPr lang="en-US" sz="1600" b="0" dirty="0">
                          <a:solidFill>
                            <a:srgbClr val="FFFF00"/>
                          </a:solidFill>
                        </a:rPr>
                        <a:t>Record of all areas covered through sewer system/Septic </a:t>
                      </a:r>
                      <a:r>
                        <a:rPr lang="en-US" sz="1600" b="0" dirty="0" err="1">
                          <a:solidFill>
                            <a:srgbClr val="FFFF00"/>
                          </a:solidFill>
                        </a:rPr>
                        <a:t>Tanks+Soak</a:t>
                      </a:r>
                      <a:r>
                        <a:rPr lang="en-US" sz="1600" b="0" dirty="0">
                          <a:solidFill>
                            <a:srgbClr val="FFFF00"/>
                          </a:solidFill>
                        </a:rPr>
                        <a:t> Pit/Twin Pit System </a:t>
                      </a:r>
                      <a:r>
                        <a:rPr lang="en-US" sz="1600" b="0" dirty="0">
                          <a:solidFill>
                            <a:schemeClr val="bg1"/>
                          </a:solidFill>
                        </a:rPr>
                        <a:t>digitally maintained (e.g. excel file) by  ULB are linked with </a:t>
                      </a:r>
                      <a:r>
                        <a:rPr lang="en-US" sz="1600" b="0" dirty="0">
                          <a:solidFill>
                            <a:srgbClr val="FFFF00"/>
                          </a:solidFill>
                        </a:rPr>
                        <a:t>SBM portal </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600" b="0" dirty="0">
                        <a:solidFill>
                          <a:schemeClr val="bg1"/>
                        </a:solidFill>
                      </a:endParaRPr>
                    </a:p>
                    <a:p>
                      <a:pPr algn="ctr"/>
                      <a:r>
                        <a:rPr lang="en-US" sz="1600" b="0" dirty="0">
                          <a:solidFill>
                            <a:schemeClr val="bg1"/>
                          </a:solidFill>
                        </a:rPr>
                        <a:t>10</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4" name="Slide Number Placeholder 3">
            <a:extLst>
              <a:ext uri="{FF2B5EF4-FFF2-40B4-BE49-F238E27FC236}">
                <a16:creationId xmlns:a16="http://schemas.microsoft.com/office/drawing/2014/main" id="{580CC75B-EC5E-4028-8A3F-A511B33B3B14}"/>
              </a:ext>
            </a:extLst>
          </p:cNvPr>
          <p:cNvSpPr>
            <a:spLocks noGrp="1"/>
          </p:cNvSpPr>
          <p:nvPr>
            <p:ph type="sldNum" sz="quarter" idx="12"/>
          </p:nvPr>
        </p:nvSpPr>
        <p:spPr/>
        <p:txBody>
          <a:bodyPr/>
          <a:lstStyle/>
          <a:p>
            <a:fld id="{871FDAF4-F9BA-4E6E-AE28-9371978FF90C}" type="slidenum">
              <a:rPr lang="en-US" smtClean="0"/>
              <a:t>61</a:t>
            </a:fld>
            <a:endParaRPr lang="en-US"/>
          </a:p>
        </p:txBody>
      </p:sp>
    </p:spTree>
    <p:extLst>
      <p:ext uri="{BB962C8B-B14F-4D97-AF65-F5344CB8AC3E}">
        <p14:creationId xmlns:p14="http://schemas.microsoft.com/office/powerpoint/2010/main" val="31085186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278F27-4977-472C-8432-D659EB00354E}"/>
              </a:ext>
            </a:extLst>
          </p:cNvPr>
          <p:cNvGrpSpPr/>
          <p:nvPr/>
        </p:nvGrpSpPr>
        <p:grpSpPr>
          <a:xfrm>
            <a:off x="2278625" y="3065815"/>
            <a:ext cx="4557251" cy="5972193"/>
            <a:chOff x="-2871025" y="6854286"/>
            <a:chExt cx="14881013" cy="2067052"/>
          </a:xfrm>
        </p:grpSpPr>
        <p:sp>
          <p:nvSpPr>
            <p:cNvPr id="4" name="object 4">
              <a:extLst>
                <a:ext uri="{FF2B5EF4-FFF2-40B4-BE49-F238E27FC236}">
                  <a16:creationId xmlns:a16="http://schemas.microsoft.com/office/drawing/2014/main" id="{49ACF95B-9AE4-AB4C-B3E8-FCF2D3F18B16}"/>
                </a:ext>
              </a:extLst>
            </p:cNvPr>
            <p:cNvSpPr/>
            <p:nvPr/>
          </p:nvSpPr>
          <p:spPr>
            <a:xfrm>
              <a:off x="-2871025" y="6854286"/>
              <a:ext cx="14881013" cy="2067052"/>
            </a:xfrm>
            <a:custGeom>
              <a:avLst/>
              <a:gdLst/>
              <a:ahLst/>
              <a:cxnLst/>
              <a:rect l="l" t="t" r="r" b="b"/>
              <a:pathLst>
                <a:path w="10302240" h="1431036">
                  <a:moveTo>
                    <a:pt x="10063734" y="0"/>
                  </a:moveTo>
                  <a:lnTo>
                    <a:pt x="238506" y="0"/>
                  </a:lnTo>
                  <a:lnTo>
                    <a:pt x="218948" y="790"/>
                  </a:lnTo>
                  <a:lnTo>
                    <a:pt x="181198" y="6933"/>
                  </a:lnTo>
                  <a:lnTo>
                    <a:pt x="128909" y="26626"/>
                  </a:lnTo>
                  <a:lnTo>
                    <a:pt x="83298" y="57420"/>
                  </a:lnTo>
                  <a:lnTo>
                    <a:pt x="46024" y="97657"/>
                  </a:lnTo>
                  <a:lnTo>
                    <a:pt x="18746" y="145678"/>
                  </a:lnTo>
                  <a:lnTo>
                    <a:pt x="3122" y="199824"/>
                  </a:lnTo>
                  <a:lnTo>
                    <a:pt x="0" y="238505"/>
                  </a:lnTo>
                  <a:lnTo>
                    <a:pt x="0" y="1192517"/>
                  </a:lnTo>
                  <a:lnTo>
                    <a:pt x="3122" y="1231207"/>
                  </a:lnTo>
                  <a:lnTo>
                    <a:pt x="18746" y="1285362"/>
                  </a:lnTo>
                  <a:lnTo>
                    <a:pt x="46024" y="1333386"/>
                  </a:lnTo>
                  <a:lnTo>
                    <a:pt x="83298" y="1373622"/>
                  </a:lnTo>
                  <a:lnTo>
                    <a:pt x="128909" y="1404414"/>
                  </a:lnTo>
                  <a:lnTo>
                    <a:pt x="181198" y="1424104"/>
                  </a:lnTo>
                  <a:lnTo>
                    <a:pt x="218948" y="1430245"/>
                  </a:lnTo>
                  <a:lnTo>
                    <a:pt x="238506" y="1431035"/>
                  </a:lnTo>
                  <a:lnTo>
                    <a:pt x="10063734" y="1431035"/>
                  </a:lnTo>
                  <a:lnTo>
                    <a:pt x="10102415" y="1427914"/>
                  </a:lnTo>
                  <a:lnTo>
                    <a:pt x="10156561" y="1412292"/>
                  </a:lnTo>
                  <a:lnTo>
                    <a:pt x="10204582" y="1385017"/>
                  </a:lnTo>
                  <a:lnTo>
                    <a:pt x="10244819" y="1347745"/>
                  </a:lnTo>
                  <a:lnTo>
                    <a:pt x="10275613" y="1302133"/>
                  </a:lnTo>
                  <a:lnTo>
                    <a:pt x="10295306" y="1249838"/>
                  </a:lnTo>
                  <a:lnTo>
                    <a:pt x="10301449" y="1212080"/>
                  </a:lnTo>
                  <a:lnTo>
                    <a:pt x="10302240" y="1192517"/>
                  </a:lnTo>
                  <a:lnTo>
                    <a:pt x="10302240" y="238505"/>
                  </a:lnTo>
                  <a:lnTo>
                    <a:pt x="10299117" y="199824"/>
                  </a:lnTo>
                  <a:lnTo>
                    <a:pt x="10283493" y="145678"/>
                  </a:lnTo>
                  <a:lnTo>
                    <a:pt x="10256215" y="97657"/>
                  </a:lnTo>
                  <a:lnTo>
                    <a:pt x="10218941" y="57420"/>
                  </a:lnTo>
                  <a:lnTo>
                    <a:pt x="10173330" y="26626"/>
                  </a:lnTo>
                  <a:lnTo>
                    <a:pt x="10121041" y="6933"/>
                  </a:lnTo>
                  <a:lnTo>
                    <a:pt x="10083291" y="790"/>
                  </a:lnTo>
                  <a:lnTo>
                    <a:pt x="10063734" y="0"/>
                  </a:lnTo>
                  <a:close/>
                </a:path>
              </a:pathLst>
            </a:custGeom>
            <a:solidFill>
              <a:srgbClr val="E1EFD9"/>
            </a:solidFill>
          </p:spPr>
          <p:txBody>
            <a:bodyPr wrap="square" lIns="0" tIns="0" rIns="0" bIns="0" rtlCol="0">
              <a:noAutofit/>
            </a:bodyPr>
            <a:lstStyle/>
            <a:p>
              <a:endParaRPr sz="2600"/>
            </a:p>
          </p:txBody>
        </p:sp>
        <p:sp>
          <p:nvSpPr>
            <p:cNvPr id="5" name="object 5">
              <a:extLst>
                <a:ext uri="{FF2B5EF4-FFF2-40B4-BE49-F238E27FC236}">
                  <a16:creationId xmlns:a16="http://schemas.microsoft.com/office/drawing/2014/main" id="{83080922-6BCA-1B48-ADAF-73888EB72EAF}"/>
                </a:ext>
              </a:extLst>
            </p:cNvPr>
            <p:cNvSpPr/>
            <p:nvPr/>
          </p:nvSpPr>
          <p:spPr>
            <a:xfrm>
              <a:off x="-2871025" y="6854286"/>
              <a:ext cx="14881013" cy="2067052"/>
            </a:xfrm>
            <a:custGeom>
              <a:avLst/>
              <a:gdLst/>
              <a:ahLst/>
              <a:cxnLst/>
              <a:rect l="l" t="t" r="r" b="b"/>
              <a:pathLst>
                <a:path w="10302240" h="1431036">
                  <a:moveTo>
                    <a:pt x="0" y="238505"/>
                  </a:moveTo>
                  <a:lnTo>
                    <a:pt x="3122" y="199824"/>
                  </a:lnTo>
                  <a:lnTo>
                    <a:pt x="18746" y="145678"/>
                  </a:lnTo>
                  <a:lnTo>
                    <a:pt x="46024" y="97657"/>
                  </a:lnTo>
                  <a:lnTo>
                    <a:pt x="83298" y="57420"/>
                  </a:lnTo>
                  <a:lnTo>
                    <a:pt x="128909" y="26626"/>
                  </a:lnTo>
                  <a:lnTo>
                    <a:pt x="181198" y="6933"/>
                  </a:lnTo>
                  <a:lnTo>
                    <a:pt x="218948" y="790"/>
                  </a:lnTo>
                  <a:lnTo>
                    <a:pt x="238506" y="0"/>
                  </a:lnTo>
                  <a:lnTo>
                    <a:pt x="10063734" y="0"/>
                  </a:lnTo>
                  <a:lnTo>
                    <a:pt x="10102415" y="3122"/>
                  </a:lnTo>
                  <a:lnTo>
                    <a:pt x="10156561" y="18746"/>
                  </a:lnTo>
                  <a:lnTo>
                    <a:pt x="10204582" y="46024"/>
                  </a:lnTo>
                  <a:lnTo>
                    <a:pt x="10244819" y="83298"/>
                  </a:lnTo>
                  <a:lnTo>
                    <a:pt x="10275613" y="128909"/>
                  </a:lnTo>
                  <a:lnTo>
                    <a:pt x="10295306" y="181198"/>
                  </a:lnTo>
                  <a:lnTo>
                    <a:pt x="10301449" y="218948"/>
                  </a:lnTo>
                  <a:lnTo>
                    <a:pt x="10302240" y="238505"/>
                  </a:lnTo>
                  <a:lnTo>
                    <a:pt x="10302240" y="1192517"/>
                  </a:lnTo>
                  <a:lnTo>
                    <a:pt x="10299117" y="1231207"/>
                  </a:lnTo>
                  <a:lnTo>
                    <a:pt x="10283493" y="1285362"/>
                  </a:lnTo>
                  <a:lnTo>
                    <a:pt x="10256215" y="1333386"/>
                  </a:lnTo>
                  <a:lnTo>
                    <a:pt x="10218941" y="1373622"/>
                  </a:lnTo>
                  <a:lnTo>
                    <a:pt x="10173330" y="1404414"/>
                  </a:lnTo>
                  <a:lnTo>
                    <a:pt x="10121041" y="1424104"/>
                  </a:lnTo>
                  <a:lnTo>
                    <a:pt x="10083291" y="1430245"/>
                  </a:lnTo>
                  <a:lnTo>
                    <a:pt x="10063734" y="1431035"/>
                  </a:lnTo>
                  <a:lnTo>
                    <a:pt x="238506" y="1431035"/>
                  </a:lnTo>
                  <a:lnTo>
                    <a:pt x="199824" y="1427914"/>
                  </a:lnTo>
                  <a:lnTo>
                    <a:pt x="145678" y="1412292"/>
                  </a:lnTo>
                  <a:lnTo>
                    <a:pt x="97657" y="1385017"/>
                  </a:lnTo>
                  <a:lnTo>
                    <a:pt x="57420" y="1347745"/>
                  </a:lnTo>
                  <a:lnTo>
                    <a:pt x="26626" y="1302133"/>
                  </a:lnTo>
                  <a:lnTo>
                    <a:pt x="6933" y="1249838"/>
                  </a:lnTo>
                  <a:lnTo>
                    <a:pt x="790" y="1212080"/>
                  </a:lnTo>
                  <a:lnTo>
                    <a:pt x="0" y="1192517"/>
                  </a:lnTo>
                  <a:lnTo>
                    <a:pt x="0" y="238505"/>
                  </a:lnTo>
                  <a:close/>
                </a:path>
              </a:pathLst>
            </a:custGeom>
            <a:ln w="12192">
              <a:solidFill>
                <a:srgbClr val="2E528F"/>
              </a:solidFill>
            </a:ln>
          </p:spPr>
          <p:txBody>
            <a:bodyPr wrap="square" lIns="0" tIns="0" rIns="0" bIns="0" rtlCol="0">
              <a:noAutofit/>
            </a:bodyPr>
            <a:lstStyle/>
            <a:p>
              <a:endParaRPr sz="2600"/>
            </a:p>
          </p:txBody>
        </p:sp>
        <p:sp>
          <p:nvSpPr>
            <p:cNvPr id="6" name="object 6">
              <a:extLst>
                <a:ext uri="{FF2B5EF4-FFF2-40B4-BE49-F238E27FC236}">
                  <a16:creationId xmlns:a16="http://schemas.microsoft.com/office/drawing/2014/main" id="{307C279B-DD2C-C54F-A1D8-CAA41E82A0BE}"/>
                </a:ext>
              </a:extLst>
            </p:cNvPr>
            <p:cNvSpPr txBox="1"/>
            <p:nvPr/>
          </p:nvSpPr>
          <p:spPr>
            <a:xfrm>
              <a:off x="-2655111" y="7075740"/>
              <a:ext cx="14128891" cy="1620732"/>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z="2600" dirty="0">
                  <a:latin typeface="Calibri"/>
                  <a:cs typeface="Calibri"/>
                </a:rPr>
                <a:t>The o</a:t>
              </a:r>
              <a:r>
                <a:rPr sz="2600" spc="7" dirty="0">
                  <a:latin typeface="Calibri"/>
                  <a:cs typeface="Calibri"/>
                </a:rPr>
                <a:t>n</a:t>
              </a:r>
              <a:r>
                <a:rPr sz="2600" dirty="0">
                  <a:latin typeface="Calibri"/>
                  <a:cs typeface="Calibri"/>
                </a:rPr>
                <a:t>-fie</a:t>
              </a:r>
              <a:r>
                <a:rPr sz="2600" spc="-7" dirty="0">
                  <a:latin typeface="Calibri"/>
                  <a:cs typeface="Calibri"/>
                </a:rPr>
                <a:t>l</a:t>
              </a:r>
              <a:r>
                <a:rPr sz="2600" dirty="0">
                  <a:latin typeface="Calibri"/>
                  <a:cs typeface="Calibri"/>
                </a:rPr>
                <a:t>d</a:t>
              </a:r>
              <a:r>
                <a:rPr sz="2600" spc="36" dirty="0">
                  <a:latin typeface="Calibri"/>
                  <a:cs typeface="Calibri"/>
                </a:rPr>
                <a:t> </a:t>
              </a:r>
              <a:r>
                <a:rPr sz="2600" dirty="0">
                  <a:latin typeface="Calibri"/>
                  <a:cs typeface="Calibri"/>
                </a:rPr>
                <a:t>as</a:t>
              </a:r>
              <a:r>
                <a:rPr sz="2600" spc="-15" dirty="0">
                  <a:latin typeface="Calibri"/>
                  <a:cs typeface="Calibri"/>
                </a:rPr>
                <a:t>s</a:t>
              </a:r>
              <a:r>
                <a:rPr sz="2600" spc="-7" dirty="0">
                  <a:latin typeface="Calibri"/>
                  <a:cs typeface="Calibri"/>
                </a:rPr>
                <a:t>e</a:t>
              </a:r>
              <a:r>
                <a:rPr sz="2600" dirty="0">
                  <a:latin typeface="Calibri"/>
                  <a:cs typeface="Calibri"/>
                </a:rPr>
                <a:t>s</a:t>
              </a:r>
              <a:r>
                <a:rPr sz="2600" spc="7" dirty="0">
                  <a:latin typeface="Calibri"/>
                  <a:cs typeface="Calibri"/>
                </a:rPr>
                <a:t>s</a:t>
              </a:r>
              <a:r>
                <a:rPr sz="2600" spc="-15" dirty="0">
                  <a:latin typeface="Calibri"/>
                  <a:cs typeface="Calibri"/>
                </a:rPr>
                <a:t>or</a:t>
              </a:r>
              <a:r>
                <a:rPr sz="2600" spc="-43" dirty="0">
                  <a:latin typeface="Calibri"/>
                  <a:cs typeface="Calibri"/>
                </a:rPr>
                <a:t> </a:t>
              </a:r>
              <a:r>
                <a:rPr sz="2600" dirty="0">
                  <a:latin typeface="Calibri"/>
                  <a:cs typeface="Calibri"/>
                </a:rPr>
                <a:t>w</a:t>
              </a:r>
              <a:r>
                <a:rPr sz="2600" spc="-15" dirty="0">
                  <a:latin typeface="Calibri"/>
                  <a:cs typeface="Calibri"/>
                </a:rPr>
                <a:t>i</a:t>
              </a:r>
              <a:r>
                <a:rPr sz="2600" spc="-7" dirty="0">
                  <a:latin typeface="Calibri"/>
                  <a:cs typeface="Calibri"/>
                </a:rPr>
                <a:t>l</a:t>
              </a:r>
              <a:r>
                <a:rPr sz="2600" dirty="0">
                  <a:latin typeface="Calibri"/>
                  <a:cs typeface="Calibri"/>
                </a:rPr>
                <a:t>l</a:t>
              </a:r>
              <a:r>
                <a:rPr sz="2600" spc="7" dirty="0">
                  <a:latin typeface="Calibri"/>
                  <a:cs typeface="Calibri"/>
                </a:rPr>
                <a:t> </a:t>
              </a:r>
              <a:r>
                <a:rPr sz="2600" spc="-72" dirty="0">
                  <a:latin typeface="Calibri"/>
                  <a:cs typeface="Calibri"/>
                </a:rPr>
                <a:t>r</a:t>
              </a:r>
              <a:r>
                <a:rPr sz="2600" dirty="0">
                  <a:latin typeface="Calibri"/>
                  <a:cs typeface="Calibri"/>
                </a:rPr>
                <a:t>andomly</a:t>
              </a:r>
              <a:r>
                <a:rPr sz="2600" spc="7" dirty="0">
                  <a:latin typeface="Calibri"/>
                  <a:cs typeface="Calibri"/>
                </a:rPr>
                <a:t> </a:t>
              </a:r>
              <a:r>
                <a:rPr sz="2600" dirty="0">
                  <a:latin typeface="Calibri"/>
                  <a:cs typeface="Calibri"/>
                </a:rPr>
                <a:t>vis</a:t>
              </a:r>
              <a:r>
                <a:rPr sz="2600" spc="-7" dirty="0">
                  <a:latin typeface="Calibri"/>
                  <a:cs typeface="Calibri"/>
                </a:rPr>
                <a:t>i</a:t>
              </a:r>
              <a:r>
                <a:rPr sz="2600" spc="-15" dirty="0">
                  <a:latin typeface="Calibri"/>
                  <a:cs typeface="Calibri"/>
                </a:rPr>
                <a:t>t the</a:t>
              </a:r>
              <a:r>
                <a:rPr sz="2600" spc="15" dirty="0">
                  <a:latin typeface="Calibri"/>
                  <a:cs typeface="Calibri"/>
                </a:rPr>
                <a:t> </a:t>
              </a:r>
              <a:r>
                <a:rPr sz="2600" dirty="0">
                  <a:latin typeface="Calibri"/>
                  <a:cs typeface="Calibri"/>
                </a:rPr>
                <a:t>di</a:t>
              </a:r>
              <a:r>
                <a:rPr sz="2600" spc="-22" dirty="0">
                  <a:latin typeface="Calibri"/>
                  <a:cs typeface="Calibri"/>
                </a:rPr>
                <a:t>f</a:t>
              </a:r>
              <a:r>
                <a:rPr sz="2600" spc="-72" dirty="0">
                  <a:latin typeface="Calibri"/>
                  <a:cs typeface="Calibri"/>
                </a:rPr>
                <a:t>f</a:t>
              </a:r>
              <a:r>
                <a:rPr sz="2600" spc="-15" dirty="0">
                  <a:latin typeface="Calibri"/>
                  <a:cs typeface="Calibri"/>
                </a:rPr>
                <a:t>e</a:t>
              </a:r>
              <a:r>
                <a:rPr sz="2600" spc="-50" dirty="0">
                  <a:latin typeface="Calibri"/>
                  <a:cs typeface="Calibri"/>
                </a:rPr>
                <a:t>r</a:t>
              </a:r>
              <a:r>
                <a:rPr sz="2600" spc="-15" dirty="0">
                  <a:latin typeface="Calibri"/>
                  <a:cs typeface="Calibri"/>
                </a:rPr>
                <a:t>e</a:t>
              </a:r>
              <a:r>
                <a:rPr sz="2600" spc="-29" dirty="0">
                  <a:latin typeface="Calibri"/>
                  <a:cs typeface="Calibri"/>
                </a:rPr>
                <a:t>n</a:t>
              </a:r>
              <a:r>
                <a:rPr sz="2600" spc="-15" dirty="0">
                  <a:latin typeface="Calibri"/>
                  <a:cs typeface="Calibri"/>
                </a:rPr>
                <a:t>t parts</a:t>
              </a:r>
              <a:r>
                <a:rPr sz="2600" spc="-7" dirty="0">
                  <a:latin typeface="Calibri"/>
                  <a:cs typeface="Calibri"/>
                </a:rPr>
                <a:t> </a:t>
              </a:r>
              <a:r>
                <a:rPr sz="2600" dirty="0">
                  <a:latin typeface="Calibri"/>
                  <a:cs typeface="Calibri"/>
                </a:rPr>
                <a:t>of</a:t>
              </a:r>
              <a:r>
                <a:rPr sz="2600" spc="-7" dirty="0">
                  <a:latin typeface="Calibri"/>
                  <a:cs typeface="Calibri"/>
                </a:rPr>
                <a:t> </a:t>
              </a:r>
              <a:r>
                <a:rPr sz="2600" spc="-15" dirty="0">
                  <a:latin typeface="Calibri"/>
                  <a:cs typeface="Calibri"/>
                </a:rPr>
                <a:t>the</a:t>
              </a:r>
              <a:r>
                <a:rPr sz="2600" spc="22" dirty="0">
                  <a:latin typeface="Calibri"/>
                  <a:cs typeface="Calibri"/>
                </a:rPr>
                <a:t> </a:t>
              </a:r>
              <a:r>
                <a:rPr sz="2600" spc="-29" dirty="0">
                  <a:latin typeface="Calibri"/>
                  <a:cs typeface="Calibri"/>
                </a:rPr>
                <a:t>c</a:t>
              </a:r>
              <a:r>
                <a:rPr sz="2600" spc="-7" dirty="0">
                  <a:latin typeface="Calibri"/>
                  <a:cs typeface="Calibri"/>
                </a:rPr>
                <a:t>i</a:t>
              </a:r>
              <a:r>
                <a:rPr sz="2600" spc="-15" dirty="0">
                  <a:latin typeface="Calibri"/>
                  <a:cs typeface="Calibri"/>
                </a:rPr>
                <a:t>t</a:t>
              </a:r>
              <a:r>
                <a:rPr sz="2600" spc="-210" dirty="0">
                  <a:latin typeface="Calibri"/>
                  <a:cs typeface="Calibri"/>
                </a:rPr>
                <a:t>y</a:t>
              </a:r>
              <a:r>
                <a:rPr sz="2600" spc="-7" dirty="0">
                  <a:latin typeface="Calibri"/>
                  <a:cs typeface="Calibri"/>
                </a:rPr>
                <a:t>,</a:t>
              </a:r>
              <a:r>
                <a:rPr sz="2600" spc="22" dirty="0">
                  <a:latin typeface="Calibri"/>
                  <a:cs typeface="Calibri"/>
                </a:rPr>
                <a:t> </a:t>
              </a:r>
              <a:r>
                <a:rPr sz="2600" dirty="0">
                  <a:latin typeface="Calibri"/>
                  <a:cs typeface="Calibri"/>
                </a:rPr>
                <a:t>as</a:t>
              </a:r>
              <a:r>
                <a:rPr sz="2600" spc="-15" dirty="0">
                  <a:latin typeface="Calibri"/>
                  <a:cs typeface="Calibri"/>
                </a:rPr>
                <a:t> p</a:t>
              </a:r>
              <a:r>
                <a:rPr sz="2600" spc="-7" dirty="0">
                  <a:latin typeface="Calibri"/>
                  <a:cs typeface="Calibri"/>
                </a:rPr>
                <a:t>e</a:t>
              </a:r>
              <a:r>
                <a:rPr sz="2600" spc="-15" dirty="0">
                  <a:latin typeface="Calibri"/>
                  <a:cs typeface="Calibri"/>
                </a:rPr>
                <a:t>r</a:t>
              </a:r>
              <a:r>
                <a:rPr sz="2600" spc="7" dirty="0">
                  <a:latin typeface="Calibri"/>
                  <a:cs typeface="Calibri"/>
                </a:rPr>
                <a:t> </a:t>
              </a:r>
              <a:r>
                <a:rPr sz="2600" spc="-43" dirty="0">
                  <a:latin typeface="Calibri"/>
                  <a:cs typeface="Calibri"/>
                </a:rPr>
                <a:t>c</a:t>
              </a:r>
              <a:r>
                <a:rPr sz="2600" spc="-22" dirty="0">
                  <a:latin typeface="Calibri"/>
                  <a:cs typeface="Calibri"/>
                </a:rPr>
                <a:t>o</a:t>
              </a:r>
              <a:r>
                <a:rPr sz="2600" spc="-29" dirty="0">
                  <a:latin typeface="Calibri"/>
                  <a:cs typeface="Calibri"/>
                </a:rPr>
                <a:t>v</a:t>
              </a:r>
              <a:r>
                <a:rPr sz="2600" spc="-15" dirty="0">
                  <a:latin typeface="Calibri"/>
                  <a:cs typeface="Calibri"/>
                </a:rPr>
                <a:t>e</a:t>
              </a:r>
              <a:r>
                <a:rPr sz="2600" spc="-65" dirty="0">
                  <a:latin typeface="Calibri"/>
                  <a:cs typeface="Calibri"/>
                </a:rPr>
                <a:t>r</a:t>
              </a:r>
              <a:r>
                <a:rPr sz="2600" spc="-15" dirty="0">
                  <a:latin typeface="Calibri"/>
                  <a:cs typeface="Calibri"/>
                </a:rPr>
                <a:t>a</a:t>
              </a:r>
              <a:r>
                <a:rPr sz="2600" spc="-22" dirty="0">
                  <a:latin typeface="Calibri"/>
                  <a:cs typeface="Calibri"/>
                </a:rPr>
                <a:t>g</a:t>
              </a:r>
              <a:r>
                <a:rPr sz="2600" spc="-15" dirty="0">
                  <a:latin typeface="Calibri"/>
                  <a:cs typeface="Calibri"/>
                </a:rPr>
                <a:t>e claimed,</a:t>
              </a:r>
              <a:r>
                <a:rPr sz="2600" spc="29" dirty="0">
                  <a:latin typeface="Calibri"/>
                  <a:cs typeface="Calibri"/>
                </a:rPr>
                <a:t> </a:t>
              </a:r>
              <a:r>
                <a:rPr sz="2600" spc="-36" dirty="0">
                  <a:latin typeface="Calibri"/>
                  <a:cs typeface="Calibri"/>
                </a:rPr>
                <a:t>t</a:t>
              </a:r>
              <a:r>
                <a:rPr sz="2600" dirty="0">
                  <a:latin typeface="Calibri"/>
                  <a:cs typeface="Calibri"/>
                </a:rPr>
                <a:t>o</a:t>
              </a:r>
              <a:endParaRPr sz="2600">
                <a:latin typeface="Calibri"/>
                <a:cs typeface="Calibri"/>
              </a:endParaRPr>
            </a:p>
            <a:p>
              <a:pPr marL="513651"/>
              <a:r>
                <a:rPr sz="2600" spc="-15" dirty="0">
                  <a:latin typeface="Calibri"/>
                  <a:cs typeface="Calibri"/>
                </a:rPr>
                <a:t>c</a:t>
              </a:r>
              <a:r>
                <a:rPr sz="2600" dirty="0">
                  <a:latin typeface="Calibri"/>
                  <a:cs typeface="Calibri"/>
                </a:rPr>
                <a:t>heck</a:t>
              </a:r>
              <a:r>
                <a:rPr sz="2600" spc="7" dirty="0">
                  <a:latin typeface="Calibri"/>
                  <a:cs typeface="Calibri"/>
                </a:rPr>
                <a:t> </a:t>
              </a:r>
              <a:r>
                <a:rPr sz="2600" spc="-15" dirty="0">
                  <a:latin typeface="Calibri"/>
                  <a:cs typeface="Calibri"/>
                </a:rPr>
                <a:t>i</a:t>
              </a:r>
              <a:r>
                <a:rPr sz="2600" dirty="0">
                  <a:latin typeface="Calibri"/>
                  <a:cs typeface="Calibri"/>
                </a:rPr>
                <a:t>f</a:t>
              </a:r>
              <a:r>
                <a:rPr sz="2600" spc="15" dirty="0">
                  <a:latin typeface="Calibri"/>
                  <a:cs typeface="Calibri"/>
                </a:rPr>
                <a:t> </a:t>
              </a:r>
              <a:r>
                <a:rPr sz="2600" dirty="0">
                  <a:latin typeface="Calibri"/>
                  <a:cs typeface="Calibri"/>
                </a:rPr>
                <a:t>the</a:t>
              </a:r>
              <a:r>
                <a:rPr sz="2600" spc="-43" dirty="0">
                  <a:latin typeface="Calibri"/>
                  <a:cs typeface="Calibri"/>
                </a:rPr>
                <a:t>r</a:t>
              </a:r>
              <a:r>
                <a:rPr sz="2600" dirty="0">
                  <a:latin typeface="Calibri"/>
                  <a:cs typeface="Calibri"/>
                </a:rPr>
                <a:t>e</a:t>
              </a:r>
              <a:r>
                <a:rPr sz="2600" spc="15" dirty="0">
                  <a:latin typeface="Calibri"/>
                  <a:cs typeface="Calibri"/>
                </a:rPr>
                <a:t> </a:t>
              </a:r>
              <a:r>
                <a:rPr sz="2600" spc="-15" dirty="0">
                  <a:latin typeface="Calibri"/>
                  <a:cs typeface="Calibri"/>
                </a:rPr>
                <a:t>i</a:t>
              </a:r>
              <a:r>
                <a:rPr sz="2600" dirty="0">
                  <a:latin typeface="Calibri"/>
                  <a:cs typeface="Calibri"/>
                </a:rPr>
                <a:t>s a</a:t>
              </a:r>
              <a:r>
                <a:rPr sz="2600" spc="-43" dirty="0">
                  <a:latin typeface="Calibri"/>
                  <a:cs typeface="Calibri"/>
                </a:rPr>
                <a:t>n</a:t>
              </a:r>
              <a:r>
                <a:rPr sz="2600" dirty="0">
                  <a:latin typeface="Calibri"/>
                  <a:cs typeface="Calibri"/>
                </a:rPr>
                <a:t>y open</a:t>
              </a:r>
              <a:r>
                <a:rPr sz="2600" spc="15" dirty="0">
                  <a:latin typeface="Calibri"/>
                  <a:cs typeface="Calibri"/>
                </a:rPr>
                <a:t> </a:t>
              </a:r>
              <a:r>
                <a:rPr sz="2600" dirty="0">
                  <a:latin typeface="Calibri"/>
                  <a:cs typeface="Calibri"/>
                </a:rPr>
                <a:t>dis</a:t>
              </a:r>
              <a:r>
                <a:rPr sz="2600" spc="-15" dirty="0">
                  <a:latin typeface="Calibri"/>
                  <a:cs typeface="Calibri"/>
                </a:rPr>
                <a:t>c</a:t>
              </a:r>
              <a:r>
                <a:rPr sz="2600" dirty="0">
                  <a:latin typeface="Calibri"/>
                  <a:cs typeface="Calibri"/>
                </a:rPr>
                <a:t>ha</a:t>
              </a:r>
              <a:r>
                <a:rPr sz="2600" spc="-43" dirty="0">
                  <a:latin typeface="Calibri"/>
                  <a:cs typeface="Calibri"/>
                </a:rPr>
                <a:t>r</a:t>
              </a:r>
              <a:r>
                <a:rPr sz="2600" spc="-15" dirty="0">
                  <a:latin typeface="Calibri"/>
                  <a:cs typeface="Calibri"/>
                </a:rPr>
                <a:t>g</a:t>
              </a:r>
              <a:r>
                <a:rPr sz="2600" dirty="0">
                  <a:latin typeface="Calibri"/>
                  <a:cs typeface="Calibri"/>
                </a:rPr>
                <a:t>e</a:t>
              </a:r>
              <a:endParaRPr sz="2600">
                <a:latin typeface="Calibri"/>
                <a:cs typeface="Calibri"/>
              </a:endParaRPr>
            </a:p>
            <a:p>
              <a:pPr marL="513651" indent="-495307">
                <a:buFont typeface="Calibri"/>
                <a:buAutoNum type="arabicPeriod" startAt="2"/>
                <a:tabLst>
                  <a:tab pos="512734" algn="l"/>
                </a:tabLst>
              </a:pPr>
              <a:r>
                <a:rPr sz="2600" dirty="0">
                  <a:latin typeface="Calibri"/>
                  <a:cs typeface="Calibri"/>
                </a:rPr>
                <a:t>On</a:t>
              </a:r>
              <a:r>
                <a:rPr sz="2600" spc="-7" dirty="0">
                  <a:latin typeface="Calibri"/>
                  <a:cs typeface="Calibri"/>
                </a:rPr>
                <a:t> </a:t>
              </a:r>
              <a:r>
                <a:rPr sz="2600" spc="-15" dirty="0">
                  <a:latin typeface="Calibri"/>
                  <a:cs typeface="Calibri"/>
                </a:rPr>
                <a:t>the</a:t>
              </a:r>
              <a:r>
                <a:rPr sz="2600" spc="22" dirty="0">
                  <a:latin typeface="Calibri"/>
                  <a:cs typeface="Calibri"/>
                </a:rPr>
                <a:t> </a:t>
              </a:r>
              <a:r>
                <a:rPr sz="2600" dirty="0">
                  <a:latin typeface="Calibri"/>
                  <a:cs typeface="Calibri"/>
                </a:rPr>
                <a:t>fie</a:t>
              </a:r>
              <a:r>
                <a:rPr sz="2600" spc="-7" dirty="0">
                  <a:latin typeface="Calibri"/>
                  <a:cs typeface="Calibri"/>
                </a:rPr>
                <a:t>l</a:t>
              </a:r>
              <a:r>
                <a:rPr sz="2600" dirty="0">
                  <a:latin typeface="Calibri"/>
                  <a:cs typeface="Calibri"/>
                </a:rPr>
                <a:t>d</a:t>
              </a:r>
              <a:r>
                <a:rPr sz="2600" spc="15" dirty="0">
                  <a:latin typeface="Calibri"/>
                  <a:cs typeface="Calibri"/>
                </a:rPr>
                <a:t> </a:t>
              </a:r>
              <a:r>
                <a:rPr sz="2600" dirty="0">
                  <a:latin typeface="Calibri"/>
                  <a:cs typeface="Calibri"/>
                </a:rPr>
                <a:t>o</a:t>
              </a:r>
              <a:r>
                <a:rPr sz="2600" spc="-22" dirty="0">
                  <a:latin typeface="Calibri"/>
                  <a:cs typeface="Calibri"/>
                </a:rPr>
                <a:t>b</a:t>
              </a:r>
              <a:r>
                <a:rPr sz="2600" spc="-15" dirty="0">
                  <a:latin typeface="Calibri"/>
                  <a:cs typeface="Calibri"/>
                </a:rPr>
                <a:t>s</a:t>
              </a:r>
              <a:r>
                <a:rPr sz="2600" spc="-7" dirty="0">
                  <a:latin typeface="Calibri"/>
                  <a:cs typeface="Calibri"/>
                </a:rPr>
                <a:t>er</a:t>
              </a:r>
              <a:r>
                <a:rPr sz="2600" spc="-50" dirty="0">
                  <a:latin typeface="Calibri"/>
                  <a:cs typeface="Calibri"/>
                </a:rPr>
                <a:t>v</a:t>
              </a:r>
              <a:r>
                <a:rPr sz="2600" spc="-22" dirty="0">
                  <a:latin typeface="Calibri"/>
                  <a:cs typeface="Calibri"/>
                </a:rPr>
                <a:t>a</a:t>
              </a:r>
              <a:r>
                <a:rPr sz="2600" dirty="0">
                  <a:latin typeface="Calibri"/>
                  <a:cs typeface="Calibri"/>
                </a:rPr>
                <a:t>t</a:t>
              </a:r>
              <a:r>
                <a:rPr sz="2600" spc="-15" dirty="0">
                  <a:latin typeface="Calibri"/>
                  <a:cs typeface="Calibri"/>
                </a:rPr>
                <a:t>i</a:t>
              </a:r>
              <a:r>
                <a:rPr sz="2600" dirty="0">
                  <a:latin typeface="Calibri"/>
                  <a:cs typeface="Calibri"/>
                </a:rPr>
                <a:t>on,</a:t>
              </a:r>
              <a:r>
                <a:rPr sz="2600" spc="22" dirty="0">
                  <a:latin typeface="Calibri"/>
                  <a:cs typeface="Calibri"/>
                </a:rPr>
                <a:t> </a:t>
              </a:r>
              <a:r>
                <a:rPr sz="2600" b="1" spc="-7" dirty="0">
                  <a:latin typeface="Calibri"/>
                  <a:cs typeface="Calibri"/>
                </a:rPr>
                <a:t>Ind</a:t>
              </a:r>
              <a:r>
                <a:rPr sz="2600" b="1" spc="7" dirty="0">
                  <a:latin typeface="Calibri"/>
                  <a:cs typeface="Calibri"/>
                </a:rPr>
                <a:t>e</a:t>
              </a:r>
              <a:r>
                <a:rPr sz="2600" b="1" dirty="0">
                  <a:latin typeface="Calibri"/>
                  <a:cs typeface="Calibri"/>
                </a:rPr>
                <a:t>p</a:t>
              </a:r>
              <a:r>
                <a:rPr sz="2600" b="1" spc="-15" dirty="0">
                  <a:latin typeface="Calibri"/>
                  <a:cs typeface="Calibri"/>
                </a:rPr>
                <a:t>e</a:t>
              </a:r>
              <a:r>
                <a:rPr sz="2600" b="1" spc="-7" dirty="0">
                  <a:latin typeface="Calibri"/>
                  <a:cs typeface="Calibri"/>
                </a:rPr>
                <a:t>n</a:t>
              </a:r>
              <a:r>
                <a:rPr sz="2600" b="1" dirty="0">
                  <a:latin typeface="Calibri"/>
                  <a:cs typeface="Calibri"/>
                </a:rPr>
                <a:t>d</a:t>
              </a:r>
              <a:r>
                <a:rPr sz="2600" b="1" spc="-15" dirty="0">
                  <a:latin typeface="Calibri"/>
                  <a:cs typeface="Calibri"/>
                </a:rPr>
                <a:t>e</a:t>
              </a:r>
              <a:r>
                <a:rPr sz="2600" b="1" spc="-43" dirty="0">
                  <a:latin typeface="Calibri"/>
                  <a:cs typeface="Calibri"/>
                </a:rPr>
                <a:t>n</a:t>
              </a:r>
              <a:r>
                <a:rPr sz="2600" b="1" spc="-15" dirty="0">
                  <a:latin typeface="Calibri"/>
                  <a:cs typeface="Calibri"/>
                </a:rPr>
                <a:t>t</a:t>
              </a:r>
              <a:r>
                <a:rPr sz="2600" b="1" spc="-50" dirty="0">
                  <a:latin typeface="Calibri"/>
                  <a:cs typeface="Calibri"/>
                </a:rPr>
                <a:t> </a:t>
              </a:r>
              <a:r>
                <a:rPr sz="2600" b="1" spc="-137" dirty="0">
                  <a:latin typeface="Calibri"/>
                  <a:cs typeface="Calibri"/>
                </a:rPr>
                <a:t>V</a:t>
              </a:r>
              <a:r>
                <a:rPr sz="2600" b="1" spc="-15" dirty="0">
                  <a:latin typeface="Calibri"/>
                  <a:cs typeface="Calibri"/>
                </a:rPr>
                <a:t>ali</a:t>
              </a:r>
              <a:r>
                <a:rPr sz="2600" b="1" dirty="0">
                  <a:latin typeface="Calibri"/>
                  <a:cs typeface="Calibri"/>
                </a:rPr>
                <a:t>d</a:t>
              </a:r>
              <a:r>
                <a:rPr sz="2600" b="1" spc="-36" dirty="0">
                  <a:latin typeface="Calibri"/>
                  <a:cs typeface="Calibri"/>
                </a:rPr>
                <a:t>a</a:t>
              </a:r>
              <a:r>
                <a:rPr sz="2600" b="1" spc="-15" dirty="0">
                  <a:latin typeface="Calibri"/>
                  <a:cs typeface="Calibri"/>
                </a:rPr>
                <a:t>tion</a:t>
              </a:r>
              <a:r>
                <a:rPr sz="2600" b="1" spc="-58" dirty="0">
                  <a:latin typeface="Calibri"/>
                  <a:cs typeface="Calibri"/>
                </a:rPr>
                <a:t> </a:t>
              </a:r>
              <a:r>
                <a:rPr sz="2600" b="1" spc="-29" dirty="0">
                  <a:latin typeface="Calibri"/>
                  <a:cs typeface="Calibri"/>
                </a:rPr>
                <a:t>Ma</a:t>
              </a:r>
              <a:r>
                <a:rPr sz="2600" b="1" dirty="0">
                  <a:latin typeface="Calibri"/>
                  <a:cs typeface="Calibri"/>
                </a:rPr>
                <a:t>trix</a:t>
              </a:r>
              <a:r>
                <a:rPr sz="2600" b="1" spc="7" dirty="0">
                  <a:latin typeface="Calibri"/>
                  <a:cs typeface="Calibri"/>
                </a:rPr>
                <a:t> </a:t>
              </a:r>
              <a:r>
                <a:rPr sz="2600" b="1" spc="-15" dirty="0">
                  <a:latin typeface="Calibri"/>
                  <a:cs typeface="Calibri"/>
                </a:rPr>
                <a:t>(IVM)</a:t>
              </a:r>
              <a:r>
                <a:rPr sz="2600" b="1" spc="-72" dirty="0">
                  <a:latin typeface="Calibri"/>
                  <a:cs typeface="Calibri"/>
                </a:rPr>
                <a:t> </a:t>
              </a:r>
              <a:r>
                <a:rPr sz="2600" dirty="0">
                  <a:latin typeface="Calibri"/>
                  <a:cs typeface="Calibri"/>
                </a:rPr>
                <a:t>w</a:t>
              </a:r>
              <a:r>
                <a:rPr sz="2600" spc="-15" dirty="0">
                  <a:latin typeface="Calibri"/>
                  <a:cs typeface="Calibri"/>
                </a:rPr>
                <a:t>i</a:t>
              </a:r>
              <a:r>
                <a:rPr sz="2600" spc="-7" dirty="0">
                  <a:latin typeface="Calibri"/>
                  <a:cs typeface="Calibri"/>
                </a:rPr>
                <a:t>l</a:t>
              </a:r>
              <a:r>
                <a:rPr sz="2600" dirty="0">
                  <a:latin typeface="Calibri"/>
                  <a:cs typeface="Calibri"/>
                </a:rPr>
                <a:t>l</a:t>
              </a:r>
              <a:r>
                <a:rPr sz="2600" spc="22" dirty="0">
                  <a:latin typeface="Calibri"/>
                  <a:cs typeface="Calibri"/>
                </a:rPr>
                <a:t> </a:t>
              </a:r>
              <a:r>
                <a:rPr sz="2600" spc="-15" dirty="0">
                  <a:latin typeface="Calibri"/>
                  <a:cs typeface="Calibri"/>
                </a:rPr>
                <a:t>be</a:t>
              </a:r>
              <a:r>
                <a:rPr sz="2600" spc="22" dirty="0">
                  <a:latin typeface="Calibri"/>
                  <a:cs typeface="Calibri"/>
                </a:rPr>
                <a:t> </a:t>
              </a:r>
              <a:r>
                <a:rPr sz="2600" dirty="0">
                  <a:latin typeface="Calibri"/>
                  <a:cs typeface="Calibri"/>
                </a:rPr>
                <a:t>app</a:t>
              </a:r>
              <a:r>
                <a:rPr sz="2600" spc="-7" dirty="0">
                  <a:latin typeface="Calibri"/>
                  <a:cs typeface="Calibri"/>
                </a:rPr>
                <a:t>li</a:t>
              </a:r>
              <a:r>
                <a:rPr sz="2600" spc="-15" dirty="0">
                  <a:latin typeface="Calibri"/>
                  <a:cs typeface="Calibri"/>
                </a:rPr>
                <a:t>ed</a:t>
              </a:r>
              <a:r>
                <a:rPr sz="2600" spc="22" dirty="0">
                  <a:latin typeface="Calibri"/>
                  <a:cs typeface="Calibri"/>
                </a:rPr>
                <a:t> </a:t>
              </a:r>
              <a:r>
                <a:rPr sz="2600" dirty="0">
                  <a:latin typeface="Calibri"/>
                  <a:cs typeface="Calibri"/>
                </a:rPr>
                <a:t>and</a:t>
              </a:r>
              <a:r>
                <a:rPr sz="2600" spc="15" dirty="0">
                  <a:latin typeface="Calibri"/>
                  <a:cs typeface="Calibri"/>
                </a:rPr>
                <a:t> </a:t>
              </a:r>
              <a:r>
                <a:rPr sz="2600" dirty="0">
                  <a:latin typeface="Calibri"/>
                  <a:cs typeface="Calibri"/>
                </a:rPr>
                <a:t>final</a:t>
              </a:r>
              <a:r>
                <a:rPr sz="2600" spc="7" dirty="0">
                  <a:latin typeface="Calibri"/>
                  <a:cs typeface="Calibri"/>
                </a:rPr>
                <a:t> </a:t>
              </a:r>
              <a:r>
                <a:rPr sz="2600" spc="-15" dirty="0">
                  <a:latin typeface="Calibri"/>
                  <a:cs typeface="Calibri"/>
                </a:rPr>
                <a:t>mar</a:t>
              </a:r>
              <a:r>
                <a:rPr sz="2600" spc="-36" dirty="0">
                  <a:latin typeface="Calibri"/>
                  <a:cs typeface="Calibri"/>
                </a:rPr>
                <a:t>k</a:t>
              </a:r>
              <a:r>
                <a:rPr sz="2600" dirty="0">
                  <a:latin typeface="Calibri"/>
                  <a:cs typeface="Calibri"/>
                </a:rPr>
                <a:t>s</a:t>
              </a:r>
              <a:r>
                <a:rPr sz="2600" spc="-15" dirty="0">
                  <a:latin typeface="Calibri"/>
                  <a:cs typeface="Calibri"/>
                </a:rPr>
                <a:t> gi</a:t>
              </a:r>
              <a:r>
                <a:rPr sz="2600" spc="-29" dirty="0">
                  <a:latin typeface="Calibri"/>
                  <a:cs typeface="Calibri"/>
                </a:rPr>
                <a:t>v</a:t>
              </a:r>
              <a:r>
                <a:rPr sz="2600" spc="-15" dirty="0">
                  <a:latin typeface="Calibri"/>
                  <a:cs typeface="Calibri"/>
                </a:rPr>
                <a:t>e</a:t>
              </a:r>
              <a:r>
                <a:rPr sz="2600" spc="-7" dirty="0">
                  <a:latin typeface="Calibri"/>
                  <a:cs typeface="Calibri"/>
                </a:rPr>
                <a:t>n</a:t>
              </a:r>
              <a:r>
                <a:rPr sz="2600" dirty="0">
                  <a:latin typeface="Calibri"/>
                  <a:cs typeface="Calibri"/>
                </a:rPr>
                <a:t>).</a:t>
              </a:r>
              <a:endParaRPr sz="2600">
                <a:latin typeface="Calibri"/>
                <a:cs typeface="Calibri"/>
              </a:endParaRPr>
            </a:p>
            <a:p>
              <a:pPr marL="513651"/>
              <a:r>
                <a:rPr sz="2600" dirty="0">
                  <a:latin typeface="Calibri"/>
                  <a:cs typeface="Calibri"/>
                </a:rPr>
                <a:t>Final</a:t>
              </a:r>
              <a:r>
                <a:rPr sz="2600" spc="7" dirty="0">
                  <a:latin typeface="Calibri"/>
                  <a:cs typeface="Calibri"/>
                </a:rPr>
                <a:t> </a:t>
              </a:r>
              <a:r>
                <a:rPr sz="2600" spc="-15" dirty="0">
                  <a:latin typeface="Calibri"/>
                  <a:cs typeface="Calibri"/>
                </a:rPr>
                <a:t>mar</a:t>
              </a:r>
              <a:r>
                <a:rPr sz="2600" spc="-36" dirty="0">
                  <a:latin typeface="Calibri"/>
                  <a:cs typeface="Calibri"/>
                </a:rPr>
                <a:t>k</a:t>
              </a:r>
              <a:r>
                <a:rPr sz="2600" dirty="0">
                  <a:latin typeface="Calibri"/>
                  <a:cs typeface="Calibri"/>
                </a:rPr>
                <a:t>s</a:t>
              </a:r>
              <a:r>
                <a:rPr sz="2600" spc="-15" dirty="0">
                  <a:latin typeface="Calibri"/>
                  <a:cs typeface="Calibri"/>
                </a:rPr>
                <a:t> </a:t>
              </a:r>
              <a:r>
                <a:rPr sz="2600" dirty="0">
                  <a:latin typeface="Calibri"/>
                  <a:cs typeface="Calibri"/>
                </a:rPr>
                <a:t>= </a:t>
              </a:r>
              <a:r>
                <a:rPr sz="2600" spc="-15" dirty="0">
                  <a:latin typeface="Calibri"/>
                  <a:cs typeface="Calibri"/>
                </a:rPr>
                <a:t>Mar</a:t>
              </a:r>
              <a:r>
                <a:rPr sz="2600" spc="-36" dirty="0">
                  <a:latin typeface="Calibri"/>
                  <a:cs typeface="Calibri"/>
                </a:rPr>
                <a:t>k</a:t>
              </a:r>
              <a:r>
                <a:rPr sz="2600" dirty="0">
                  <a:latin typeface="Calibri"/>
                  <a:cs typeface="Calibri"/>
                </a:rPr>
                <a:t>s</a:t>
              </a:r>
              <a:r>
                <a:rPr sz="2600" spc="-15" dirty="0">
                  <a:latin typeface="Calibri"/>
                  <a:cs typeface="Calibri"/>
                </a:rPr>
                <a:t> </a:t>
              </a:r>
              <a:r>
                <a:rPr sz="2600" spc="-29" dirty="0">
                  <a:latin typeface="Calibri"/>
                  <a:cs typeface="Calibri"/>
                </a:rPr>
                <a:t>c</a:t>
              </a:r>
              <a:r>
                <a:rPr sz="2600" spc="-7" dirty="0">
                  <a:latin typeface="Calibri"/>
                  <a:cs typeface="Calibri"/>
                </a:rPr>
                <a:t>l</a:t>
              </a:r>
              <a:r>
                <a:rPr sz="2600" dirty="0">
                  <a:latin typeface="Calibri"/>
                  <a:cs typeface="Calibri"/>
                </a:rPr>
                <a:t>aimed</a:t>
              </a:r>
              <a:r>
                <a:rPr sz="2600" spc="58" dirty="0">
                  <a:latin typeface="Calibri"/>
                  <a:cs typeface="Calibri"/>
                </a:rPr>
                <a:t> </a:t>
              </a:r>
              <a:r>
                <a:rPr sz="2600" dirty="0">
                  <a:latin typeface="Calibri"/>
                  <a:cs typeface="Calibri"/>
                </a:rPr>
                <a:t>– </a:t>
              </a:r>
              <a:r>
                <a:rPr sz="2600" spc="-15" dirty="0">
                  <a:latin typeface="Calibri"/>
                  <a:cs typeface="Calibri"/>
                </a:rPr>
                <a:t>mar</a:t>
              </a:r>
              <a:r>
                <a:rPr sz="2600" spc="-36" dirty="0">
                  <a:latin typeface="Calibri"/>
                  <a:cs typeface="Calibri"/>
                </a:rPr>
                <a:t>k</a:t>
              </a:r>
              <a:r>
                <a:rPr sz="2600" dirty="0">
                  <a:latin typeface="Calibri"/>
                  <a:cs typeface="Calibri"/>
                </a:rPr>
                <a:t>s</a:t>
              </a:r>
              <a:r>
                <a:rPr sz="2600" spc="-15" dirty="0">
                  <a:latin typeface="Calibri"/>
                  <a:cs typeface="Calibri"/>
                </a:rPr>
                <a:t> </a:t>
              </a:r>
              <a:r>
                <a:rPr sz="2600" dirty="0">
                  <a:latin typeface="Calibri"/>
                  <a:cs typeface="Calibri"/>
                </a:rPr>
                <a:t>adju</a:t>
              </a:r>
              <a:r>
                <a:rPr sz="2600" spc="-29" dirty="0">
                  <a:latin typeface="Calibri"/>
                  <a:cs typeface="Calibri"/>
                </a:rPr>
                <a:t>s</a:t>
              </a:r>
              <a:r>
                <a:rPr sz="2600" spc="-58" dirty="0">
                  <a:latin typeface="Calibri"/>
                  <a:cs typeface="Calibri"/>
                </a:rPr>
                <a:t>t</a:t>
              </a:r>
              <a:r>
                <a:rPr sz="2600" spc="-15" dirty="0">
                  <a:latin typeface="Calibri"/>
                  <a:cs typeface="Calibri"/>
                </a:rPr>
                <a:t>ed</a:t>
              </a:r>
              <a:r>
                <a:rPr sz="2600" spc="7" dirty="0">
                  <a:latin typeface="Calibri"/>
                  <a:cs typeface="Calibri"/>
                </a:rPr>
                <a:t> </a:t>
              </a:r>
              <a:r>
                <a:rPr sz="2600" dirty="0">
                  <a:latin typeface="Calibri"/>
                  <a:cs typeface="Calibri"/>
                </a:rPr>
                <a:t>as</a:t>
              </a:r>
              <a:r>
                <a:rPr sz="2600" spc="7" dirty="0">
                  <a:latin typeface="Calibri"/>
                  <a:cs typeface="Calibri"/>
                </a:rPr>
                <a:t> </a:t>
              </a:r>
              <a:r>
                <a:rPr sz="2600" spc="-15" dirty="0">
                  <a:latin typeface="Calibri"/>
                  <a:cs typeface="Calibri"/>
                </a:rPr>
                <a:t>p</a:t>
              </a:r>
              <a:r>
                <a:rPr sz="2600" spc="-7" dirty="0">
                  <a:latin typeface="Calibri"/>
                  <a:cs typeface="Calibri"/>
                </a:rPr>
                <a:t>e</a:t>
              </a:r>
              <a:r>
                <a:rPr sz="2600" spc="-15" dirty="0">
                  <a:latin typeface="Calibri"/>
                  <a:cs typeface="Calibri"/>
                </a:rPr>
                <a:t>r IVM</a:t>
              </a:r>
              <a:endParaRPr sz="2600">
                <a:latin typeface="Calibri"/>
                <a:cs typeface="Calibri"/>
              </a:endParaRPr>
            </a:p>
          </p:txBody>
        </p:sp>
      </p:grpSp>
      <p:grpSp>
        <p:nvGrpSpPr>
          <p:cNvPr id="3" name="Group 2">
            <a:extLst>
              <a:ext uri="{FF2B5EF4-FFF2-40B4-BE49-F238E27FC236}">
                <a16:creationId xmlns:a16="http://schemas.microsoft.com/office/drawing/2014/main" id="{A2A9A85B-7B4D-40F3-84C9-D4A59DA52226}"/>
              </a:ext>
            </a:extLst>
          </p:cNvPr>
          <p:cNvGrpSpPr/>
          <p:nvPr/>
        </p:nvGrpSpPr>
        <p:grpSpPr>
          <a:xfrm>
            <a:off x="-60420" y="3065815"/>
            <a:ext cx="2240957" cy="5972193"/>
            <a:chOff x="-5880396" y="6836676"/>
            <a:chExt cx="2240957" cy="2201332"/>
          </a:xfrm>
        </p:grpSpPr>
        <p:sp>
          <p:nvSpPr>
            <p:cNvPr id="7" name="object 7">
              <a:extLst>
                <a:ext uri="{FF2B5EF4-FFF2-40B4-BE49-F238E27FC236}">
                  <a16:creationId xmlns:a16="http://schemas.microsoft.com/office/drawing/2014/main" id="{F0593B26-0BE0-AB4D-A0D7-8A3896FE25C8}"/>
                </a:ext>
              </a:extLst>
            </p:cNvPr>
            <p:cNvSpPr/>
            <p:nvPr/>
          </p:nvSpPr>
          <p:spPr>
            <a:xfrm>
              <a:off x="-5880396" y="6836676"/>
              <a:ext cx="2240957" cy="2201332"/>
            </a:xfrm>
            <a:custGeom>
              <a:avLst/>
              <a:gdLst/>
              <a:ahLst/>
              <a:cxnLst/>
              <a:rect l="l" t="t" r="r" b="b"/>
              <a:pathLst>
                <a:path w="1551432" h="1523999">
                  <a:moveTo>
                    <a:pt x="1297432" y="0"/>
                  </a:moveTo>
                  <a:lnTo>
                    <a:pt x="254000" y="0"/>
                  </a:lnTo>
                  <a:lnTo>
                    <a:pt x="233167" y="841"/>
                  </a:lnTo>
                  <a:lnTo>
                    <a:pt x="192959" y="7378"/>
                  </a:lnTo>
                  <a:lnTo>
                    <a:pt x="155130" y="19952"/>
                  </a:lnTo>
                  <a:lnTo>
                    <a:pt x="120201" y="38041"/>
                  </a:lnTo>
                  <a:lnTo>
                    <a:pt x="88697" y="61124"/>
                  </a:lnTo>
                  <a:lnTo>
                    <a:pt x="61141" y="88677"/>
                  </a:lnTo>
                  <a:lnTo>
                    <a:pt x="38054" y="120179"/>
                  </a:lnTo>
                  <a:lnTo>
                    <a:pt x="19960" y="155108"/>
                  </a:lnTo>
                  <a:lnTo>
                    <a:pt x="7381" y="192943"/>
                  </a:lnTo>
                  <a:lnTo>
                    <a:pt x="841" y="233160"/>
                  </a:lnTo>
                  <a:lnTo>
                    <a:pt x="0" y="254000"/>
                  </a:lnTo>
                  <a:lnTo>
                    <a:pt x="0" y="1270000"/>
                  </a:lnTo>
                  <a:lnTo>
                    <a:pt x="3324" y="1311199"/>
                  </a:lnTo>
                  <a:lnTo>
                    <a:pt x="12948" y="1350282"/>
                  </a:lnTo>
                  <a:lnTo>
                    <a:pt x="28350" y="1386726"/>
                  </a:lnTo>
                  <a:lnTo>
                    <a:pt x="49006" y="1420007"/>
                  </a:lnTo>
                  <a:lnTo>
                    <a:pt x="74393" y="1449603"/>
                  </a:lnTo>
                  <a:lnTo>
                    <a:pt x="103989" y="1474991"/>
                  </a:lnTo>
                  <a:lnTo>
                    <a:pt x="137270" y="1495648"/>
                  </a:lnTo>
                  <a:lnTo>
                    <a:pt x="173714" y="1511050"/>
                  </a:lnTo>
                  <a:lnTo>
                    <a:pt x="212798" y="1520674"/>
                  </a:lnTo>
                  <a:lnTo>
                    <a:pt x="254000" y="1523999"/>
                  </a:lnTo>
                  <a:lnTo>
                    <a:pt x="1297432" y="1523999"/>
                  </a:lnTo>
                  <a:lnTo>
                    <a:pt x="1338645" y="1520674"/>
                  </a:lnTo>
                  <a:lnTo>
                    <a:pt x="1377736" y="1511050"/>
                  </a:lnTo>
                  <a:lnTo>
                    <a:pt x="1414183" y="1495648"/>
                  </a:lnTo>
                  <a:lnTo>
                    <a:pt x="1447464" y="1474991"/>
                  </a:lnTo>
                  <a:lnTo>
                    <a:pt x="1477057" y="1449603"/>
                  </a:lnTo>
                  <a:lnTo>
                    <a:pt x="1502440" y="1420007"/>
                  </a:lnTo>
                  <a:lnTo>
                    <a:pt x="1523091" y="1386726"/>
                  </a:lnTo>
                  <a:lnTo>
                    <a:pt x="1538488" y="1350282"/>
                  </a:lnTo>
                  <a:lnTo>
                    <a:pt x="1548109" y="1311199"/>
                  </a:lnTo>
                  <a:lnTo>
                    <a:pt x="1551432" y="1270000"/>
                  </a:lnTo>
                  <a:lnTo>
                    <a:pt x="1551432" y="254000"/>
                  </a:lnTo>
                  <a:lnTo>
                    <a:pt x="1548109" y="212786"/>
                  </a:lnTo>
                  <a:lnTo>
                    <a:pt x="1538488" y="173695"/>
                  </a:lnTo>
                  <a:lnTo>
                    <a:pt x="1523091" y="137248"/>
                  </a:lnTo>
                  <a:lnTo>
                    <a:pt x="1502440" y="103967"/>
                  </a:lnTo>
                  <a:lnTo>
                    <a:pt x="1477057" y="74374"/>
                  </a:lnTo>
                  <a:lnTo>
                    <a:pt x="1447464" y="48991"/>
                  </a:lnTo>
                  <a:lnTo>
                    <a:pt x="1414183" y="28340"/>
                  </a:lnTo>
                  <a:lnTo>
                    <a:pt x="1377736" y="12943"/>
                  </a:lnTo>
                  <a:lnTo>
                    <a:pt x="1338645" y="3322"/>
                  </a:lnTo>
                  <a:lnTo>
                    <a:pt x="1297432" y="0"/>
                  </a:lnTo>
                  <a:close/>
                </a:path>
              </a:pathLst>
            </a:custGeom>
            <a:solidFill>
              <a:srgbClr val="C5DFB4"/>
            </a:solidFill>
          </p:spPr>
          <p:txBody>
            <a:bodyPr wrap="square" lIns="0" tIns="0" rIns="0" bIns="0" rtlCol="0">
              <a:noAutofit/>
            </a:bodyPr>
            <a:lstStyle/>
            <a:p>
              <a:endParaRPr sz="2600"/>
            </a:p>
          </p:txBody>
        </p:sp>
        <p:sp>
          <p:nvSpPr>
            <p:cNvPr id="8" name="object 8">
              <a:extLst>
                <a:ext uri="{FF2B5EF4-FFF2-40B4-BE49-F238E27FC236}">
                  <a16:creationId xmlns:a16="http://schemas.microsoft.com/office/drawing/2014/main" id="{1898819F-ECB2-0D46-B4AD-982D02B9F8ED}"/>
                </a:ext>
              </a:extLst>
            </p:cNvPr>
            <p:cNvSpPr/>
            <p:nvPr/>
          </p:nvSpPr>
          <p:spPr>
            <a:xfrm>
              <a:off x="-5880396" y="6836676"/>
              <a:ext cx="2240957" cy="2201332"/>
            </a:xfrm>
            <a:custGeom>
              <a:avLst/>
              <a:gdLst/>
              <a:ahLst/>
              <a:cxnLst/>
              <a:rect l="l" t="t" r="r" b="b"/>
              <a:pathLst>
                <a:path w="1551432" h="1523999">
                  <a:moveTo>
                    <a:pt x="0" y="254000"/>
                  </a:moveTo>
                  <a:lnTo>
                    <a:pt x="3324" y="212786"/>
                  </a:lnTo>
                  <a:lnTo>
                    <a:pt x="12948" y="173695"/>
                  </a:lnTo>
                  <a:lnTo>
                    <a:pt x="28350" y="137248"/>
                  </a:lnTo>
                  <a:lnTo>
                    <a:pt x="49006" y="103967"/>
                  </a:lnTo>
                  <a:lnTo>
                    <a:pt x="74393" y="74374"/>
                  </a:lnTo>
                  <a:lnTo>
                    <a:pt x="103989" y="48991"/>
                  </a:lnTo>
                  <a:lnTo>
                    <a:pt x="137270" y="28340"/>
                  </a:lnTo>
                  <a:lnTo>
                    <a:pt x="173714" y="12943"/>
                  </a:lnTo>
                  <a:lnTo>
                    <a:pt x="212798" y="3322"/>
                  </a:lnTo>
                  <a:lnTo>
                    <a:pt x="254000" y="0"/>
                  </a:lnTo>
                  <a:lnTo>
                    <a:pt x="1297432" y="0"/>
                  </a:lnTo>
                  <a:lnTo>
                    <a:pt x="1338645" y="3322"/>
                  </a:lnTo>
                  <a:lnTo>
                    <a:pt x="1377736" y="12943"/>
                  </a:lnTo>
                  <a:lnTo>
                    <a:pt x="1414183" y="28340"/>
                  </a:lnTo>
                  <a:lnTo>
                    <a:pt x="1447464" y="48991"/>
                  </a:lnTo>
                  <a:lnTo>
                    <a:pt x="1477057" y="74374"/>
                  </a:lnTo>
                  <a:lnTo>
                    <a:pt x="1502440" y="103967"/>
                  </a:lnTo>
                  <a:lnTo>
                    <a:pt x="1523091" y="137248"/>
                  </a:lnTo>
                  <a:lnTo>
                    <a:pt x="1538488" y="173695"/>
                  </a:lnTo>
                  <a:lnTo>
                    <a:pt x="1548109" y="212786"/>
                  </a:lnTo>
                  <a:lnTo>
                    <a:pt x="1551432" y="254000"/>
                  </a:lnTo>
                  <a:lnTo>
                    <a:pt x="1551432" y="1270000"/>
                  </a:lnTo>
                  <a:lnTo>
                    <a:pt x="1548109" y="1311199"/>
                  </a:lnTo>
                  <a:lnTo>
                    <a:pt x="1538488" y="1350282"/>
                  </a:lnTo>
                  <a:lnTo>
                    <a:pt x="1523091" y="1386726"/>
                  </a:lnTo>
                  <a:lnTo>
                    <a:pt x="1502440" y="1420007"/>
                  </a:lnTo>
                  <a:lnTo>
                    <a:pt x="1477057" y="1449603"/>
                  </a:lnTo>
                  <a:lnTo>
                    <a:pt x="1447464" y="1474991"/>
                  </a:lnTo>
                  <a:lnTo>
                    <a:pt x="1414183" y="1495648"/>
                  </a:lnTo>
                  <a:lnTo>
                    <a:pt x="1377736" y="1511050"/>
                  </a:lnTo>
                  <a:lnTo>
                    <a:pt x="1338645" y="1520674"/>
                  </a:lnTo>
                  <a:lnTo>
                    <a:pt x="1297432" y="1523999"/>
                  </a:lnTo>
                  <a:lnTo>
                    <a:pt x="254000" y="1523999"/>
                  </a:lnTo>
                  <a:lnTo>
                    <a:pt x="212798" y="1520674"/>
                  </a:lnTo>
                  <a:lnTo>
                    <a:pt x="173714" y="1511050"/>
                  </a:lnTo>
                  <a:lnTo>
                    <a:pt x="137270" y="1495648"/>
                  </a:lnTo>
                  <a:lnTo>
                    <a:pt x="103989" y="1474991"/>
                  </a:lnTo>
                  <a:lnTo>
                    <a:pt x="74393" y="1449603"/>
                  </a:lnTo>
                  <a:lnTo>
                    <a:pt x="49006" y="1420007"/>
                  </a:lnTo>
                  <a:lnTo>
                    <a:pt x="28350" y="1386726"/>
                  </a:lnTo>
                  <a:lnTo>
                    <a:pt x="12948" y="1350282"/>
                  </a:lnTo>
                  <a:lnTo>
                    <a:pt x="3324" y="1311199"/>
                  </a:lnTo>
                  <a:lnTo>
                    <a:pt x="0" y="1270000"/>
                  </a:lnTo>
                  <a:lnTo>
                    <a:pt x="0" y="254000"/>
                  </a:lnTo>
                  <a:close/>
                </a:path>
              </a:pathLst>
            </a:custGeom>
            <a:ln w="12191">
              <a:solidFill>
                <a:srgbClr val="2E528F"/>
              </a:solidFill>
            </a:ln>
          </p:spPr>
          <p:txBody>
            <a:bodyPr wrap="square" lIns="0" tIns="0" rIns="0" bIns="0" rtlCol="0">
              <a:noAutofit/>
            </a:bodyPr>
            <a:lstStyle/>
            <a:p>
              <a:endParaRPr sz="2600"/>
            </a:p>
          </p:txBody>
        </p:sp>
        <p:sp>
          <p:nvSpPr>
            <p:cNvPr id="12" name="object 12">
              <a:extLst>
                <a:ext uri="{FF2B5EF4-FFF2-40B4-BE49-F238E27FC236}">
                  <a16:creationId xmlns:a16="http://schemas.microsoft.com/office/drawing/2014/main" id="{D9C885FA-270A-BC48-9A10-4CB421675F2E}"/>
                </a:ext>
              </a:extLst>
            </p:cNvPr>
            <p:cNvSpPr txBox="1"/>
            <p:nvPr/>
          </p:nvSpPr>
          <p:spPr>
            <a:xfrm>
              <a:off x="-5607725" y="6863274"/>
              <a:ext cx="1694110" cy="737447"/>
            </a:xfrm>
            <a:prstGeom prst="rect">
              <a:avLst/>
            </a:prstGeom>
          </p:spPr>
          <p:txBody>
            <a:bodyPr vert="horz" wrap="square" lIns="0" tIns="0" rIns="0" bIns="0" rtlCol="0">
              <a:noAutofit/>
            </a:bodyPr>
            <a:lstStyle/>
            <a:p>
              <a:pPr marL="18345" marR="18345" indent="8255"/>
              <a:r>
                <a:rPr sz="2311" b="1" spc="-22" dirty="0">
                  <a:latin typeface="Calibri"/>
                  <a:cs typeface="Calibri"/>
                </a:rPr>
                <a:t>M</a:t>
              </a:r>
              <a:r>
                <a:rPr sz="2311" b="1" spc="-36" dirty="0">
                  <a:latin typeface="Calibri"/>
                  <a:cs typeface="Calibri"/>
                </a:rPr>
                <a:t>e</a:t>
              </a:r>
              <a:r>
                <a:rPr sz="2311" b="1" spc="-15" dirty="0">
                  <a:latin typeface="Calibri"/>
                  <a:cs typeface="Calibri"/>
                </a:rPr>
                <a:t>t</a:t>
              </a:r>
              <a:r>
                <a:rPr sz="2311" b="1" spc="-29" dirty="0">
                  <a:latin typeface="Calibri"/>
                  <a:cs typeface="Calibri"/>
                </a:rPr>
                <a:t>h</a:t>
              </a:r>
              <a:r>
                <a:rPr sz="2311" b="1" spc="-15" dirty="0">
                  <a:latin typeface="Calibri"/>
                  <a:cs typeface="Calibri"/>
                </a:rPr>
                <a:t>o</a:t>
              </a:r>
              <a:r>
                <a:rPr sz="2311" b="1" spc="-22" dirty="0">
                  <a:latin typeface="Calibri"/>
                  <a:cs typeface="Calibri"/>
                </a:rPr>
                <a:t>d</a:t>
              </a:r>
              <a:r>
                <a:rPr sz="2311" b="1" spc="-15" dirty="0">
                  <a:latin typeface="Calibri"/>
                  <a:cs typeface="Calibri"/>
                </a:rPr>
                <a:t>ol</a:t>
              </a:r>
              <a:r>
                <a:rPr sz="2311" b="1" spc="-7" dirty="0">
                  <a:latin typeface="Calibri"/>
                  <a:cs typeface="Calibri"/>
                </a:rPr>
                <a:t>o</a:t>
              </a:r>
              <a:r>
                <a:rPr sz="2311" b="1" spc="-15" dirty="0">
                  <a:latin typeface="Calibri"/>
                  <a:cs typeface="Calibri"/>
                </a:rPr>
                <a:t>gy</a:t>
              </a:r>
              <a:r>
                <a:rPr sz="2311" b="1" spc="-7" dirty="0">
                  <a:latin typeface="Calibri"/>
                  <a:cs typeface="Calibri"/>
                </a:rPr>
                <a:t> </a:t>
              </a:r>
              <a:r>
                <a:rPr sz="2311" b="1" spc="-43" dirty="0">
                  <a:latin typeface="Calibri"/>
                  <a:cs typeface="Calibri"/>
                </a:rPr>
                <a:t>f</a:t>
              </a:r>
              <a:r>
                <a:rPr sz="2311" b="1" spc="-15" dirty="0">
                  <a:latin typeface="Calibri"/>
                  <a:cs typeface="Calibri"/>
                </a:rPr>
                <a:t>or</a:t>
              </a:r>
              <a:r>
                <a:rPr sz="2311" b="1" spc="22" dirty="0">
                  <a:latin typeface="Calibri"/>
                  <a:cs typeface="Calibri"/>
                </a:rPr>
                <a:t> </a:t>
              </a:r>
              <a:r>
                <a:rPr sz="2311" b="1" spc="-137" dirty="0">
                  <a:latin typeface="Calibri"/>
                  <a:cs typeface="Calibri"/>
                </a:rPr>
                <a:t>V</a:t>
              </a:r>
              <a:r>
                <a:rPr sz="2311" b="1" spc="-15" dirty="0">
                  <a:latin typeface="Calibri"/>
                  <a:cs typeface="Calibri"/>
                </a:rPr>
                <a:t>a</a:t>
              </a:r>
              <a:r>
                <a:rPr sz="2311" b="1" dirty="0">
                  <a:latin typeface="Calibri"/>
                  <a:cs typeface="Calibri"/>
                </a:rPr>
                <a:t>l</a:t>
              </a:r>
              <a:r>
                <a:rPr sz="2311" b="1" spc="-15" dirty="0">
                  <a:latin typeface="Calibri"/>
                  <a:cs typeface="Calibri"/>
                </a:rPr>
                <a:t>id</a:t>
              </a:r>
              <a:r>
                <a:rPr sz="2311" b="1" spc="-29" dirty="0">
                  <a:latin typeface="Calibri"/>
                  <a:cs typeface="Calibri"/>
                </a:rPr>
                <a:t>a</a:t>
              </a:r>
              <a:r>
                <a:rPr sz="2311" b="1" spc="-7" dirty="0">
                  <a:latin typeface="Calibri"/>
                  <a:cs typeface="Calibri"/>
                </a:rPr>
                <a:t>tio</a:t>
              </a:r>
              <a:r>
                <a:rPr sz="2311" b="1" spc="-15" dirty="0">
                  <a:latin typeface="Calibri"/>
                  <a:cs typeface="Calibri"/>
                </a:rPr>
                <a:t>n</a:t>
              </a:r>
              <a:endParaRPr sz="2311" dirty="0">
                <a:latin typeface="Calibri"/>
                <a:cs typeface="Calibri"/>
              </a:endParaRPr>
            </a:p>
          </p:txBody>
        </p:sp>
        <p:sp>
          <p:nvSpPr>
            <p:cNvPr id="13" name="object 13">
              <a:extLst>
                <a:ext uri="{FF2B5EF4-FFF2-40B4-BE49-F238E27FC236}">
                  <a16:creationId xmlns:a16="http://schemas.microsoft.com/office/drawing/2014/main" id="{8F318D41-4C52-0F49-AD1E-93140D3990EE}"/>
                </a:ext>
              </a:extLst>
            </p:cNvPr>
            <p:cNvSpPr txBox="1"/>
            <p:nvPr/>
          </p:nvSpPr>
          <p:spPr>
            <a:xfrm>
              <a:off x="-5655321" y="7682395"/>
              <a:ext cx="1801694" cy="368832"/>
            </a:xfrm>
            <a:prstGeom prst="rect">
              <a:avLst/>
            </a:prstGeom>
          </p:spPr>
          <p:txBody>
            <a:bodyPr vert="horz" wrap="square" lIns="0" tIns="0" rIns="0" bIns="0" rtlCol="0">
              <a:noAutofit/>
            </a:bodyPr>
            <a:lstStyle/>
            <a:p>
              <a:pPr marL="18345"/>
              <a:r>
                <a:rPr sz="2311" b="1" spc="-15" dirty="0">
                  <a:latin typeface="Calibri"/>
                  <a:cs typeface="Calibri"/>
                </a:rPr>
                <a:t>Only</a:t>
              </a:r>
              <a:r>
                <a:rPr sz="2311" b="1" spc="29" dirty="0">
                  <a:latin typeface="Calibri"/>
                  <a:cs typeface="Calibri"/>
                </a:rPr>
                <a:t> </a:t>
              </a:r>
              <a:r>
                <a:rPr sz="2311" b="1" spc="-43" dirty="0">
                  <a:latin typeface="Calibri"/>
                  <a:cs typeface="Calibri"/>
                </a:rPr>
                <a:t>f</a:t>
              </a:r>
              <a:r>
                <a:rPr sz="2311" b="1" spc="-15" dirty="0">
                  <a:latin typeface="Calibri"/>
                  <a:cs typeface="Calibri"/>
                </a:rPr>
                <a:t>or Q</a:t>
              </a:r>
              <a:r>
                <a:rPr lang="en-US" sz="2311" b="1" spc="-15" dirty="0">
                  <a:latin typeface="Calibri"/>
                  <a:cs typeface="Calibri"/>
                </a:rPr>
                <a:t>tr</a:t>
              </a:r>
              <a:r>
                <a:rPr sz="2311" b="1" spc="-15" dirty="0">
                  <a:latin typeface="Calibri"/>
                  <a:cs typeface="Calibri"/>
                </a:rPr>
                <a:t>-3</a:t>
              </a:r>
              <a:endParaRPr sz="2311" dirty="0">
                <a:latin typeface="Calibri"/>
                <a:cs typeface="Calibri"/>
              </a:endParaRPr>
            </a:p>
          </p:txBody>
        </p:sp>
        <p:sp>
          <p:nvSpPr>
            <p:cNvPr id="14" name="object 14">
              <a:extLst>
                <a:ext uri="{FF2B5EF4-FFF2-40B4-BE49-F238E27FC236}">
                  <a16:creationId xmlns:a16="http://schemas.microsoft.com/office/drawing/2014/main" id="{FEDF63E9-018A-0749-9B59-112E56B85487}"/>
                </a:ext>
              </a:extLst>
            </p:cNvPr>
            <p:cNvSpPr txBox="1"/>
            <p:nvPr/>
          </p:nvSpPr>
          <p:spPr>
            <a:xfrm>
              <a:off x="-5521872" y="8272532"/>
              <a:ext cx="1525340" cy="737447"/>
            </a:xfrm>
            <a:prstGeom prst="rect">
              <a:avLst/>
            </a:prstGeom>
          </p:spPr>
          <p:txBody>
            <a:bodyPr vert="horz" wrap="square" lIns="0" tIns="0" rIns="0" bIns="0" rtlCol="0">
              <a:noAutofit/>
            </a:bodyPr>
            <a:lstStyle/>
            <a:p>
              <a:pPr marL="18345" marR="18345" indent="14675"/>
              <a:r>
                <a:rPr sz="2311" b="1" spc="-22" dirty="0">
                  <a:solidFill>
                    <a:srgbClr val="FF0000"/>
                  </a:solidFill>
                  <a:latin typeface="Calibri"/>
                  <a:cs typeface="Calibri"/>
                </a:rPr>
                <a:t>100%</a:t>
              </a:r>
              <a:r>
                <a:rPr sz="2311" b="1" spc="29" dirty="0">
                  <a:solidFill>
                    <a:srgbClr val="FF0000"/>
                  </a:solidFill>
                  <a:latin typeface="Calibri"/>
                  <a:cs typeface="Calibri"/>
                </a:rPr>
                <a:t> </a:t>
              </a:r>
              <a:r>
                <a:rPr sz="2311" b="1" spc="-15" dirty="0">
                  <a:solidFill>
                    <a:srgbClr val="FF0000"/>
                  </a:solidFill>
                  <a:latin typeface="Calibri"/>
                  <a:cs typeface="Calibri"/>
                </a:rPr>
                <a:t>Di</a:t>
              </a:r>
              <a:r>
                <a:rPr sz="2311" b="1" spc="-43" dirty="0">
                  <a:solidFill>
                    <a:srgbClr val="FF0000"/>
                  </a:solidFill>
                  <a:latin typeface="Calibri"/>
                  <a:cs typeface="Calibri"/>
                </a:rPr>
                <a:t>r</a:t>
              </a:r>
              <a:r>
                <a:rPr sz="2311" b="1" spc="-15" dirty="0">
                  <a:solidFill>
                    <a:srgbClr val="FF0000"/>
                  </a:solidFill>
                  <a:latin typeface="Calibri"/>
                  <a:cs typeface="Calibri"/>
                </a:rPr>
                <a:t>ect O</a:t>
              </a:r>
              <a:r>
                <a:rPr sz="2311" b="1" spc="-43" dirty="0">
                  <a:solidFill>
                    <a:srgbClr val="FF0000"/>
                  </a:solidFill>
                  <a:latin typeface="Calibri"/>
                  <a:cs typeface="Calibri"/>
                </a:rPr>
                <a:t>b</a:t>
              </a:r>
              <a:r>
                <a:rPr sz="2311" b="1" spc="-15" dirty="0">
                  <a:solidFill>
                    <a:srgbClr val="FF0000"/>
                  </a:solidFill>
                  <a:latin typeface="Calibri"/>
                  <a:cs typeface="Calibri"/>
                </a:rPr>
                <a:t>se</a:t>
              </a:r>
              <a:r>
                <a:rPr sz="2311" b="1" spc="-7" dirty="0">
                  <a:solidFill>
                    <a:srgbClr val="FF0000"/>
                  </a:solidFill>
                  <a:latin typeface="Calibri"/>
                  <a:cs typeface="Calibri"/>
                </a:rPr>
                <a:t>r</a:t>
              </a:r>
              <a:r>
                <a:rPr sz="2311" b="1" spc="-50" dirty="0">
                  <a:solidFill>
                    <a:srgbClr val="FF0000"/>
                  </a:solidFill>
                  <a:latin typeface="Calibri"/>
                  <a:cs typeface="Calibri"/>
                </a:rPr>
                <a:t>v</a:t>
              </a:r>
              <a:r>
                <a:rPr sz="2311" b="1" spc="-29" dirty="0">
                  <a:solidFill>
                    <a:srgbClr val="FF0000"/>
                  </a:solidFill>
                  <a:latin typeface="Calibri"/>
                  <a:cs typeface="Calibri"/>
                </a:rPr>
                <a:t>a</a:t>
              </a:r>
              <a:r>
                <a:rPr sz="2311" b="1" spc="-7" dirty="0">
                  <a:solidFill>
                    <a:srgbClr val="FF0000"/>
                  </a:solidFill>
                  <a:latin typeface="Calibri"/>
                  <a:cs typeface="Calibri"/>
                </a:rPr>
                <a:t>tio</a:t>
              </a:r>
              <a:r>
                <a:rPr sz="2311" b="1" spc="-15" dirty="0">
                  <a:solidFill>
                    <a:srgbClr val="FF0000"/>
                  </a:solidFill>
                  <a:latin typeface="Calibri"/>
                  <a:cs typeface="Calibri"/>
                </a:rPr>
                <a:t>n</a:t>
              </a:r>
              <a:endParaRPr sz="2311">
                <a:latin typeface="Calibri"/>
                <a:cs typeface="Calibri"/>
              </a:endParaRPr>
            </a:p>
          </p:txBody>
        </p:sp>
      </p:grpSp>
      <p:sp>
        <p:nvSpPr>
          <p:cNvPr id="15" name="Rounded Rectangle 14">
            <a:extLst>
              <a:ext uri="{FF2B5EF4-FFF2-40B4-BE49-F238E27FC236}">
                <a16:creationId xmlns:a16="http://schemas.microsoft.com/office/drawing/2014/main" id="{118C70EE-CDD3-5D43-9320-1DCDAFA34DCF}"/>
              </a:ext>
            </a:extLst>
          </p:cNvPr>
          <p:cNvSpPr/>
          <p:nvPr/>
        </p:nvSpPr>
        <p:spPr>
          <a:xfrm>
            <a:off x="0" y="914400"/>
            <a:ext cx="1072862" cy="1850683"/>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3200" b="1" dirty="0">
                <a:solidFill>
                  <a:srgbClr val="FFFFFF"/>
                </a:solidFill>
                <a:latin typeface="Arial"/>
                <a:ea typeface="Calibri"/>
                <a:cs typeface="Times New Roman"/>
              </a:rPr>
              <a:t>3.1</a:t>
            </a:r>
            <a:endParaRPr lang="en-SG" sz="1000" dirty="0">
              <a:solidFill>
                <a:prstClr val="white"/>
              </a:solidFill>
              <a:latin typeface="Calibri" panose="020F0502020204030204"/>
              <a:ea typeface="Calibri"/>
              <a:cs typeface="Times New Roman"/>
            </a:endParaRPr>
          </a:p>
        </p:txBody>
      </p:sp>
      <p:sp>
        <p:nvSpPr>
          <p:cNvPr id="16" name="Rounded Rectangle 15">
            <a:extLst>
              <a:ext uri="{FF2B5EF4-FFF2-40B4-BE49-F238E27FC236}">
                <a16:creationId xmlns:a16="http://schemas.microsoft.com/office/drawing/2014/main" id="{012A6A7E-197C-E14B-8654-60D766F65A17}"/>
              </a:ext>
            </a:extLst>
          </p:cNvPr>
          <p:cNvSpPr/>
          <p:nvPr/>
        </p:nvSpPr>
        <p:spPr>
          <a:xfrm>
            <a:off x="1072862" y="928733"/>
            <a:ext cx="5785137" cy="1850683"/>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just" defTabSz="1320816">
              <a:defRPr/>
            </a:pPr>
            <a:r>
              <a:rPr lang="en-US" dirty="0">
                <a:solidFill>
                  <a:srgbClr val="000000"/>
                </a:solidFill>
                <a:latin typeface="Calibri" panose="020F0502020204030204"/>
                <a:ea typeface="Times New Roman"/>
                <a:cs typeface="Arial"/>
              </a:rPr>
              <a:t>What percentage of Households, Commercial </a:t>
            </a:r>
            <a:r>
              <a:rPr lang="en-US" dirty="0">
                <a:solidFill>
                  <a:prstClr val="black"/>
                </a:solidFill>
                <a:latin typeface="Calibri" panose="020F0502020204030204"/>
                <a:ea typeface="Times New Roman"/>
                <a:cs typeface="Arial"/>
              </a:rPr>
              <a:t>Institutions,</a:t>
            </a:r>
            <a:r>
              <a:rPr lang="en-US" dirty="0">
                <a:solidFill>
                  <a:srgbClr val="000000"/>
                </a:solidFill>
                <a:latin typeface="Calibri" panose="020F0502020204030204"/>
                <a:ea typeface="Times New Roman"/>
                <a:cs typeface="Arial"/>
              </a:rPr>
              <a:t> Establishments and Public area CTs/PTs </a:t>
            </a:r>
            <a:r>
              <a:rPr lang="en-IN" dirty="0">
                <a:solidFill>
                  <a:srgbClr val="000000"/>
                </a:solidFill>
                <a:latin typeface="Calibri" panose="020F0502020204030204"/>
                <a:ea typeface="Times New Roman"/>
                <a:cs typeface="Arial"/>
              </a:rPr>
              <a:t>are connected to a closed system such as sewerage, septic tank + soak pit, twin-pit system etc. (no open system/connection/flow/discharge)</a:t>
            </a:r>
            <a:endParaRPr lang="en-SG" dirty="0">
              <a:solidFill>
                <a:srgbClr val="000000"/>
              </a:solidFill>
              <a:latin typeface="Calibri" panose="020F0502020204030204"/>
              <a:ea typeface="Times New Roman"/>
              <a:cs typeface="Arial"/>
            </a:endParaRPr>
          </a:p>
        </p:txBody>
      </p:sp>
      <p:sp>
        <p:nvSpPr>
          <p:cNvPr id="18" name="Slide Number Placeholder 17">
            <a:extLst>
              <a:ext uri="{FF2B5EF4-FFF2-40B4-BE49-F238E27FC236}">
                <a16:creationId xmlns:a16="http://schemas.microsoft.com/office/drawing/2014/main" id="{44558F6B-9AB0-4179-8672-B07354C97C09}"/>
              </a:ext>
            </a:extLst>
          </p:cNvPr>
          <p:cNvSpPr>
            <a:spLocks noGrp="1"/>
          </p:cNvSpPr>
          <p:nvPr>
            <p:ph type="sldNum" sz="quarter" idx="12"/>
          </p:nvPr>
        </p:nvSpPr>
        <p:spPr/>
        <p:txBody>
          <a:bodyPr/>
          <a:lstStyle/>
          <a:p>
            <a:fld id="{871FDAF4-F9BA-4E6E-AE28-9371978FF90C}" type="slidenum">
              <a:rPr lang="en-US" smtClean="0"/>
              <a:t>62</a:t>
            </a:fld>
            <a:endParaRPr lang="en-US"/>
          </a:p>
        </p:txBody>
      </p:sp>
    </p:spTree>
    <p:extLst>
      <p:ext uri="{BB962C8B-B14F-4D97-AF65-F5344CB8AC3E}">
        <p14:creationId xmlns:p14="http://schemas.microsoft.com/office/powerpoint/2010/main" val="20584272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496915"/>
            <a:ext cx="6858000" cy="941485"/>
          </a:xfrm>
          <a:prstGeom prst="rect">
            <a:avLst/>
          </a:prstGeom>
          <a:solidFill>
            <a:schemeClr val="bg1">
              <a:lumMod val="75000"/>
            </a:schemeClr>
          </a:solidFill>
        </p:spPr>
        <p:txBody>
          <a:bodyPr wrap="square" lIns="128121" tIns="64060" rIns="128121" bIns="64060" rtlCol="0">
            <a:noAutofit/>
          </a:bodyPr>
          <a:lstStyle/>
          <a:p>
            <a:pPr defTabSz="1320816">
              <a:lnSpc>
                <a:spcPct val="107000"/>
              </a:lnSpc>
              <a:spcAft>
                <a:spcPts val="1088"/>
              </a:spcAft>
              <a:defRPr/>
            </a:pPr>
            <a:r>
              <a:rPr lang="en-SG" dirty="0">
                <a:solidFill>
                  <a:srgbClr val="000000"/>
                </a:solidFill>
                <a:latin typeface="Calibri" panose="020F0502020204030204"/>
                <a:ea typeface="ＭＳ 明朝"/>
                <a:cs typeface="Times New Roman"/>
              </a:rPr>
              <a:t>This indicator would assess whether the infrastructure to treat entire faecal sludge</a:t>
            </a:r>
            <a:r>
              <a:rPr lang="en-SG" dirty="0">
                <a:solidFill>
                  <a:srgbClr val="FF0000"/>
                </a:solidFill>
                <a:latin typeface="Calibri" panose="020F0502020204030204"/>
                <a:ea typeface="ＭＳ 明朝"/>
                <a:cs typeface="Times New Roman"/>
              </a:rPr>
              <a:t> </a:t>
            </a:r>
            <a:r>
              <a:rPr lang="en-SG" dirty="0">
                <a:latin typeface="Calibri" panose="020F0502020204030204"/>
                <a:ea typeface="ＭＳ 明朝"/>
                <a:cs typeface="Times New Roman"/>
              </a:rPr>
              <a:t>and sewage</a:t>
            </a:r>
            <a:r>
              <a:rPr lang="en-SG" dirty="0">
                <a:solidFill>
                  <a:srgbClr val="000000"/>
                </a:solidFill>
                <a:latin typeface="Calibri" panose="020F0502020204030204"/>
                <a:ea typeface="ＭＳ 明朝"/>
                <a:cs typeface="Times New Roman"/>
              </a:rPr>
              <a:t> generated in the city is available or on cluster basis (</a:t>
            </a:r>
            <a:r>
              <a:rPr lang="en-SG" dirty="0" err="1">
                <a:solidFill>
                  <a:srgbClr val="000000"/>
                </a:solidFill>
                <a:latin typeface="Calibri" panose="020F0502020204030204"/>
                <a:ea typeface="ＭＳ 明朝"/>
                <a:cs typeface="Times New Roman"/>
              </a:rPr>
              <a:t>upto</a:t>
            </a:r>
            <a:r>
              <a:rPr lang="en-SG" dirty="0">
                <a:solidFill>
                  <a:srgbClr val="000000"/>
                </a:solidFill>
                <a:latin typeface="Calibri" panose="020F0502020204030204"/>
                <a:ea typeface="ＭＳ 明朝"/>
                <a:cs typeface="Times New Roman"/>
              </a:rPr>
              <a:t> 50 km)</a:t>
            </a:r>
          </a:p>
        </p:txBody>
      </p:sp>
      <p:sp>
        <p:nvSpPr>
          <p:cNvPr id="15" name="Rounded Rectangle 14"/>
          <p:cNvSpPr/>
          <p:nvPr/>
        </p:nvSpPr>
        <p:spPr>
          <a:xfrm>
            <a:off x="-1" y="727559"/>
            <a:ext cx="769255" cy="788062"/>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2400" b="1" dirty="0">
                <a:solidFill>
                  <a:srgbClr val="FFFFFF"/>
                </a:solidFill>
                <a:latin typeface="Arial"/>
                <a:ea typeface="Calibri"/>
                <a:cs typeface="Times New Roman"/>
              </a:rPr>
              <a:t>3.2</a:t>
            </a:r>
            <a:endParaRPr lang="en-SG" sz="900" dirty="0">
              <a:solidFill>
                <a:prstClr val="white"/>
              </a:solidFill>
              <a:latin typeface="Calibri" panose="020F0502020204030204"/>
              <a:ea typeface="Calibri"/>
              <a:cs typeface="Times New Roman"/>
            </a:endParaRPr>
          </a:p>
        </p:txBody>
      </p:sp>
      <p:sp>
        <p:nvSpPr>
          <p:cNvPr id="16" name="Rounded Rectangle 15"/>
          <p:cNvSpPr/>
          <p:nvPr/>
        </p:nvSpPr>
        <p:spPr>
          <a:xfrm>
            <a:off x="769256" y="14333"/>
            <a:ext cx="5002893" cy="1440786"/>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kern="0" dirty="0">
                <a:solidFill>
                  <a:srgbClr val="000000"/>
                </a:solidFill>
                <a:latin typeface="Calibri" panose="020F0502020204030204"/>
                <a:ea typeface="Calibri"/>
                <a:cs typeface="Arial"/>
              </a:rPr>
              <a:t>Whether </a:t>
            </a:r>
            <a:r>
              <a:rPr lang="en-US" b="1" kern="0" dirty="0">
                <a:solidFill>
                  <a:srgbClr val="000000"/>
                </a:solidFill>
                <a:latin typeface="Calibri" panose="020F0502020204030204"/>
                <a:ea typeface="Calibri"/>
                <a:cs typeface="Arial"/>
              </a:rPr>
              <a:t>capacity</a:t>
            </a:r>
            <a:r>
              <a:rPr lang="en-US" b="1" kern="0" dirty="0">
                <a:solidFill>
                  <a:srgbClr val="FF0000"/>
                </a:solidFill>
                <a:latin typeface="Calibri" panose="020F0502020204030204"/>
                <a:ea typeface="Calibri"/>
                <a:cs typeface="Arial"/>
              </a:rPr>
              <a:t>*</a:t>
            </a:r>
            <a:r>
              <a:rPr lang="en-US" kern="0" dirty="0">
                <a:solidFill>
                  <a:srgbClr val="000000"/>
                </a:solidFill>
                <a:latin typeface="Calibri" panose="020F0502020204030204"/>
                <a:ea typeface="Calibri"/>
                <a:cs typeface="Arial"/>
              </a:rPr>
              <a:t> of FSTP and STP in the city is matching with the total </a:t>
            </a:r>
            <a:r>
              <a:rPr lang="en-US" kern="0" dirty="0" err="1">
                <a:solidFill>
                  <a:srgbClr val="000000"/>
                </a:solidFill>
                <a:latin typeface="Calibri" panose="020F0502020204030204"/>
                <a:ea typeface="Calibri"/>
                <a:cs typeface="Arial"/>
              </a:rPr>
              <a:t>faecal</a:t>
            </a:r>
            <a:r>
              <a:rPr lang="en-US" kern="0" dirty="0">
                <a:solidFill>
                  <a:srgbClr val="000000"/>
                </a:solidFill>
                <a:latin typeface="Calibri" panose="020F0502020204030204"/>
                <a:ea typeface="Calibri"/>
                <a:cs typeface="Arial"/>
              </a:rPr>
              <a:t> sludge and </a:t>
            </a:r>
            <a:r>
              <a:rPr lang="en-US" kern="0" dirty="0">
                <a:solidFill>
                  <a:schemeClr val="tx1"/>
                </a:solidFill>
                <a:latin typeface="Calibri" panose="020F0502020204030204"/>
                <a:ea typeface="Calibri"/>
                <a:cs typeface="Arial"/>
              </a:rPr>
              <a:t>sewage</a:t>
            </a:r>
            <a:r>
              <a:rPr lang="en-US" kern="0" dirty="0">
                <a:solidFill>
                  <a:srgbClr val="000000"/>
                </a:solidFill>
                <a:latin typeface="Calibri" panose="020F0502020204030204"/>
                <a:ea typeface="Calibri"/>
                <a:cs typeface="Arial"/>
              </a:rPr>
              <a:t> </a:t>
            </a:r>
            <a:r>
              <a:rPr lang="en-US" kern="0" dirty="0">
                <a:solidFill>
                  <a:schemeClr val="tx1"/>
                </a:solidFill>
                <a:latin typeface="Calibri" panose="020F0502020204030204"/>
                <a:ea typeface="Calibri"/>
                <a:cs typeface="Arial"/>
              </a:rPr>
              <a:t>which is </a:t>
            </a:r>
            <a:r>
              <a:rPr lang="en-US" b="1" kern="0" dirty="0">
                <a:solidFill>
                  <a:srgbClr val="000000"/>
                </a:solidFill>
                <a:latin typeface="Calibri" panose="020F0502020204030204"/>
                <a:ea typeface="Calibri"/>
                <a:cs typeface="Arial"/>
              </a:rPr>
              <a:t>collected/generated</a:t>
            </a:r>
            <a:r>
              <a:rPr lang="en-US" kern="0" dirty="0">
                <a:solidFill>
                  <a:srgbClr val="000000"/>
                </a:solidFill>
                <a:latin typeface="Calibri" panose="020F0502020204030204"/>
                <a:ea typeface="Calibri"/>
                <a:cs typeface="Arial"/>
              </a:rPr>
              <a:t> in the city? </a:t>
            </a:r>
          </a:p>
          <a:p>
            <a:pPr algn="ctr" defTabSz="1240111">
              <a:lnSpc>
                <a:spcPct val="107000"/>
              </a:lnSpc>
              <a:spcAft>
                <a:spcPts val="1088"/>
              </a:spcAft>
              <a:defRPr/>
            </a:pPr>
            <a:r>
              <a:rPr lang="en-US" sz="1200" kern="0" dirty="0">
                <a:solidFill>
                  <a:srgbClr val="FF0000"/>
                </a:solidFill>
                <a:latin typeface="Calibri" panose="020F0502020204030204"/>
                <a:ea typeface="Calibri"/>
                <a:cs typeface="Arial"/>
              </a:rPr>
              <a:t>* Capacity under cluster approach will be considered provided the distance </a:t>
            </a:r>
            <a:r>
              <a:rPr lang="en-US" sz="1200" kern="0" dirty="0" err="1">
                <a:solidFill>
                  <a:srgbClr val="FF0000"/>
                </a:solidFill>
                <a:latin typeface="Calibri" panose="020F0502020204030204"/>
                <a:ea typeface="Calibri"/>
                <a:cs typeface="Arial"/>
              </a:rPr>
              <a:t>upto</a:t>
            </a:r>
            <a:r>
              <a:rPr lang="en-US" sz="1200" kern="0" dirty="0">
                <a:solidFill>
                  <a:srgbClr val="FF0000"/>
                </a:solidFill>
                <a:latin typeface="Calibri" panose="020F0502020204030204"/>
                <a:ea typeface="Calibri"/>
                <a:cs typeface="Arial"/>
              </a:rPr>
              <a:t> 50 km from the city boundary</a:t>
            </a:r>
            <a:endParaRPr lang="en-SG" sz="1400" kern="0" dirty="0">
              <a:solidFill>
                <a:srgbClr val="FF0000"/>
              </a:solidFill>
              <a:latin typeface="Calibri" panose="020F0502020204030204"/>
              <a:ea typeface="Calibri"/>
              <a:cs typeface="Arial"/>
            </a:endParaRPr>
          </a:p>
        </p:txBody>
      </p:sp>
      <p:sp>
        <p:nvSpPr>
          <p:cNvPr id="17" name="Rounded Rectangle 16"/>
          <p:cNvSpPr/>
          <p:nvPr/>
        </p:nvSpPr>
        <p:spPr>
          <a:xfrm>
            <a:off x="5772150" y="758790"/>
            <a:ext cx="1085850" cy="78176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b="1" dirty="0">
                <a:solidFill>
                  <a:srgbClr val="FFFFFF"/>
                </a:solidFill>
                <a:latin typeface="Arial"/>
                <a:ea typeface="Calibri"/>
                <a:cs typeface="Times New Roman"/>
              </a:rPr>
              <a:t>Marks</a:t>
            </a:r>
          </a:p>
          <a:p>
            <a:pPr algn="ctr" defTabSz="1320816">
              <a:lnSpc>
                <a:spcPct val="107000"/>
              </a:lnSpc>
              <a:defRPr/>
            </a:pPr>
            <a:r>
              <a:rPr lang="en-US" b="1" dirty="0">
                <a:solidFill>
                  <a:srgbClr val="FFFFFF"/>
                </a:solidFill>
                <a:latin typeface="Arial"/>
                <a:ea typeface="Calibri"/>
                <a:cs typeface="Times New Roman"/>
              </a:rPr>
              <a:t>110</a:t>
            </a:r>
          </a:p>
          <a:p>
            <a:pPr algn="ctr" defTabSz="1320816">
              <a:lnSpc>
                <a:spcPct val="107000"/>
              </a:lnSpc>
              <a:defRPr/>
            </a:pPr>
            <a:endParaRPr lang="en-SG" sz="1000" dirty="0">
              <a:solidFill>
                <a:prstClr val="white"/>
              </a:solidFill>
              <a:latin typeface="Calibri" panose="020F0502020204030204"/>
              <a:ea typeface="Calibri"/>
              <a:cs typeface="Times New Roman"/>
            </a:endParaRPr>
          </a:p>
        </p:txBody>
      </p:sp>
      <p:graphicFrame>
        <p:nvGraphicFramePr>
          <p:cNvPr id="11" name="Table 10">
            <a:extLst>
              <a:ext uri="{FF2B5EF4-FFF2-40B4-BE49-F238E27FC236}">
                <a16:creationId xmlns:a16="http://schemas.microsoft.com/office/drawing/2014/main" id="{A09D6F7B-AE44-4547-BC7A-27728AEBF7DF}"/>
              </a:ext>
            </a:extLst>
          </p:cNvPr>
          <p:cNvGraphicFramePr>
            <a:graphicFrameLocks noGrp="1"/>
          </p:cNvGraphicFramePr>
          <p:nvPr>
            <p:extLst>
              <p:ext uri="{D42A27DB-BD31-4B8C-83A1-F6EECF244321}">
                <p14:modId xmlns:p14="http://schemas.microsoft.com/office/powerpoint/2010/main" val="4214728309"/>
              </p:ext>
            </p:extLst>
          </p:nvPr>
        </p:nvGraphicFramePr>
        <p:xfrm>
          <a:off x="-1" y="2438400"/>
          <a:ext cx="6858001" cy="1968897"/>
        </p:xfrm>
        <a:graphic>
          <a:graphicData uri="http://schemas.openxmlformats.org/drawingml/2006/table">
            <a:tbl>
              <a:tblPr firstRow="1" bandRow="1">
                <a:tableStyleId>{B301B821-A1FF-4177-AEE7-76D212191A09}</a:tableStyleId>
              </a:tblPr>
              <a:tblGrid>
                <a:gridCol w="5423056">
                  <a:extLst>
                    <a:ext uri="{9D8B030D-6E8A-4147-A177-3AD203B41FA5}">
                      <a16:colId xmlns:a16="http://schemas.microsoft.com/office/drawing/2014/main" val="20000"/>
                    </a:ext>
                  </a:extLst>
                </a:gridCol>
                <a:gridCol w="1434945">
                  <a:extLst>
                    <a:ext uri="{9D8B030D-6E8A-4147-A177-3AD203B41FA5}">
                      <a16:colId xmlns:a16="http://schemas.microsoft.com/office/drawing/2014/main" val="20001"/>
                    </a:ext>
                  </a:extLst>
                </a:gridCol>
              </a:tblGrid>
              <a:tr h="334724">
                <a:tc>
                  <a:txBody>
                    <a:bodyPr/>
                    <a:lstStyle/>
                    <a:p>
                      <a:r>
                        <a:rPr lang="en-US" sz="1200" dirty="0"/>
                        <a:t>Scheme of Marking</a:t>
                      </a:r>
                    </a:p>
                  </a:txBody>
                  <a:tcPr marL="124098" marR="124098" marT="62049" marB="62049"/>
                </a:tc>
                <a:tc>
                  <a:txBody>
                    <a:bodyPr/>
                    <a:lstStyle/>
                    <a:p>
                      <a:pPr algn="ctr"/>
                      <a:r>
                        <a:rPr lang="en-US" sz="1200" dirty="0"/>
                        <a:t>Marks</a:t>
                      </a:r>
                    </a:p>
                  </a:txBody>
                  <a:tcPr marL="124098" marR="124098" marT="62049" marB="62049"/>
                </a:tc>
                <a:extLst>
                  <a:ext uri="{0D108BD9-81ED-4DB2-BD59-A6C34878D82A}">
                    <a16:rowId xmlns:a16="http://schemas.microsoft.com/office/drawing/2014/main" val="10000"/>
                  </a:ext>
                </a:extLst>
              </a:tr>
              <a:tr h="406261">
                <a:tc>
                  <a:txBody>
                    <a:bodyPr/>
                    <a:lstStyle/>
                    <a:p>
                      <a:r>
                        <a:rPr lang="en-US" sz="1200" dirty="0"/>
                        <a:t>&gt;95% capacity  matching with total </a:t>
                      </a:r>
                      <a:r>
                        <a:rPr lang="en-US" sz="1200" dirty="0" err="1"/>
                        <a:t>faecal</a:t>
                      </a:r>
                      <a:r>
                        <a:rPr lang="en-US" sz="1200" baseline="0" dirty="0"/>
                        <a:t> sludge and sewage generated</a:t>
                      </a:r>
                      <a:r>
                        <a:rPr lang="en-US" sz="1200" dirty="0"/>
                        <a:t> </a:t>
                      </a:r>
                    </a:p>
                  </a:txBody>
                  <a:tcPr marL="124098" marR="124098" marT="62049" marB="62049"/>
                </a:tc>
                <a:tc>
                  <a:txBody>
                    <a:bodyPr/>
                    <a:lstStyle/>
                    <a:p>
                      <a:pPr algn="ctr"/>
                      <a:r>
                        <a:rPr lang="en-US" sz="1200" dirty="0"/>
                        <a:t>110</a:t>
                      </a:r>
                    </a:p>
                  </a:txBody>
                  <a:tcPr marL="124098" marR="124098" marT="62049" marB="62049"/>
                </a:tc>
                <a:extLst>
                  <a:ext uri="{0D108BD9-81ED-4DB2-BD59-A6C34878D82A}">
                    <a16:rowId xmlns:a16="http://schemas.microsoft.com/office/drawing/2014/main" val="10001"/>
                  </a:ext>
                </a:extLst>
              </a:tr>
              <a:tr h="301090">
                <a:tc>
                  <a:txBody>
                    <a:bodyPr/>
                    <a:lstStyle/>
                    <a:p>
                      <a:r>
                        <a:rPr lang="en-US" sz="1200" dirty="0"/>
                        <a:t>Between</a:t>
                      </a:r>
                      <a:r>
                        <a:rPr lang="en-US" sz="1200" baseline="0" dirty="0"/>
                        <a:t> 75% -95%</a:t>
                      </a:r>
                      <a:endParaRPr lang="en-US" sz="1200" dirty="0"/>
                    </a:p>
                  </a:txBody>
                  <a:tcPr marL="124098" marR="124098" marT="62049" marB="62049"/>
                </a:tc>
                <a:tc>
                  <a:txBody>
                    <a:bodyPr/>
                    <a:lstStyle/>
                    <a:p>
                      <a:pPr algn="ctr"/>
                      <a:r>
                        <a:rPr lang="en-US" sz="1200" dirty="0"/>
                        <a:t>90</a:t>
                      </a:r>
                    </a:p>
                  </a:txBody>
                  <a:tcPr marL="124098" marR="124098" marT="62049" marB="62049"/>
                </a:tc>
                <a:extLst>
                  <a:ext uri="{0D108BD9-81ED-4DB2-BD59-A6C34878D82A}">
                    <a16:rowId xmlns:a16="http://schemas.microsoft.com/office/drawing/2014/main" val="10002"/>
                  </a:ext>
                </a:extLst>
              </a:tr>
              <a:tr h="285184">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200" dirty="0"/>
                        <a:t>Between</a:t>
                      </a:r>
                      <a:r>
                        <a:rPr lang="en-US" sz="1200" baseline="0" dirty="0"/>
                        <a:t> 50% - 74%</a:t>
                      </a:r>
                      <a:endParaRPr lang="en-US" sz="1200" dirty="0"/>
                    </a:p>
                  </a:txBody>
                  <a:tcPr marL="124098" marR="124098" marT="62049" marB="62049"/>
                </a:tc>
                <a:tc>
                  <a:txBody>
                    <a:bodyPr/>
                    <a:lstStyle/>
                    <a:p>
                      <a:pPr algn="ctr"/>
                      <a:r>
                        <a:rPr lang="en-US" sz="1200" dirty="0"/>
                        <a:t>70</a:t>
                      </a:r>
                    </a:p>
                  </a:txBody>
                  <a:tcPr marL="124098" marR="124098" marT="62049" marB="62049"/>
                </a:tc>
                <a:extLst>
                  <a:ext uri="{0D108BD9-81ED-4DB2-BD59-A6C34878D82A}">
                    <a16:rowId xmlns:a16="http://schemas.microsoft.com/office/drawing/2014/main" val="10004"/>
                  </a:ext>
                </a:extLst>
              </a:tr>
              <a:tr h="285184">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200" dirty="0"/>
                        <a:t>Between 30% – 49%</a:t>
                      </a:r>
                    </a:p>
                  </a:txBody>
                  <a:tcPr marL="124098" marR="124098" marT="62049" marB="62049"/>
                </a:tc>
                <a:tc>
                  <a:txBody>
                    <a:bodyPr/>
                    <a:lstStyle/>
                    <a:p>
                      <a:pPr algn="ctr"/>
                      <a:r>
                        <a:rPr lang="en-US" sz="1200" dirty="0"/>
                        <a:t>50</a:t>
                      </a:r>
                    </a:p>
                  </a:txBody>
                  <a:tcPr marL="124098" marR="124098" marT="62049" marB="62049"/>
                </a:tc>
                <a:extLst>
                  <a:ext uri="{0D108BD9-81ED-4DB2-BD59-A6C34878D82A}">
                    <a16:rowId xmlns:a16="http://schemas.microsoft.com/office/drawing/2014/main" val="10005"/>
                  </a:ext>
                </a:extLst>
              </a:tr>
              <a:tr h="285184">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200" dirty="0"/>
                        <a:t>&lt;30%  but not zero </a:t>
                      </a:r>
                    </a:p>
                  </a:txBody>
                  <a:tcPr marL="124098" marR="124098" marT="62049" marB="62049"/>
                </a:tc>
                <a:tc>
                  <a:txBody>
                    <a:bodyPr/>
                    <a:lstStyle/>
                    <a:p>
                      <a:pPr algn="ctr"/>
                      <a:r>
                        <a:rPr lang="en-US" sz="1200" dirty="0"/>
                        <a:t>30</a:t>
                      </a:r>
                    </a:p>
                  </a:txBody>
                  <a:tcPr marL="124098" marR="124098" marT="62049" marB="62049"/>
                </a:tc>
                <a:extLst>
                  <a:ext uri="{0D108BD9-81ED-4DB2-BD59-A6C34878D82A}">
                    <a16:rowId xmlns:a16="http://schemas.microsoft.com/office/drawing/2014/main" val="10006"/>
                  </a:ext>
                </a:extLst>
              </a:tr>
            </a:tbl>
          </a:graphicData>
        </a:graphic>
      </p:graphicFrame>
      <p:grpSp>
        <p:nvGrpSpPr>
          <p:cNvPr id="2" name="Group 1">
            <a:extLst>
              <a:ext uri="{FF2B5EF4-FFF2-40B4-BE49-F238E27FC236}">
                <a16:creationId xmlns:a16="http://schemas.microsoft.com/office/drawing/2014/main" id="{2AAED58B-C497-4ED8-A9B1-8488FC75B631}"/>
              </a:ext>
            </a:extLst>
          </p:cNvPr>
          <p:cNvGrpSpPr/>
          <p:nvPr/>
        </p:nvGrpSpPr>
        <p:grpSpPr>
          <a:xfrm>
            <a:off x="36641" y="5368093"/>
            <a:ext cx="6858001" cy="2534280"/>
            <a:chOff x="-7919549" y="-5281144"/>
            <a:chExt cx="9833275" cy="3547867"/>
          </a:xfrm>
        </p:grpSpPr>
        <p:pic>
          <p:nvPicPr>
            <p:cNvPr id="2050" name="Picture 2" descr="Faecal Sludge Treatment Plant In Devanahalli Near Bengaluru Earns ...">
              <a:extLst>
                <a:ext uri="{FF2B5EF4-FFF2-40B4-BE49-F238E27FC236}">
                  <a16:creationId xmlns:a16="http://schemas.microsoft.com/office/drawing/2014/main" id="{A04E5608-0874-434D-A255-B47C19702B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19549" y="-5281144"/>
              <a:ext cx="4617732" cy="3547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AWST | Fecal Sludge Management in 5 Minutes">
              <a:extLst>
                <a:ext uri="{FF2B5EF4-FFF2-40B4-BE49-F238E27FC236}">
                  <a16:creationId xmlns:a16="http://schemas.microsoft.com/office/drawing/2014/main" id="{BFD10FAF-87A0-4618-8D0B-0D9B99A9DA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04007" y="-5281144"/>
              <a:ext cx="4617733" cy="3547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054" name="Picture 6" descr="Mumbai get seven treatment plant â Techniron">
            <a:extLst>
              <a:ext uri="{FF2B5EF4-FFF2-40B4-BE49-F238E27FC236}">
                <a16:creationId xmlns:a16="http://schemas.microsoft.com/office/drawing/2014/main" id="{179C769B-9BBB-4C35-8517-6AB341F652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956" y="7692097"/>
            <a:ext cx="6728088" cy="17165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F3D0EB8-B9A5-FE49-A812-DDBFC6439AE5}"/>
              </a:ext>
            </a:extLst>
          </p:cNvPr>
          <p:cNvSpPr/>
          <p:nvPr/>
        </p:nvSpPr>
        <p:spPr>
          <a:xfrm>
            <a:off x="-1" y="4429950"/>
            <a:ext cx="6858001" cy="87457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b="1" dirty="0">
                <a:solidFill>
                  <a:schemeClr val="tx1"/>
                </a:solidFill>
                <a:ea typeface="Calibri"/>
                <a:cs typeface="Arial"/>
              </a:rPr>
              <a:t>Geo coordinates </a:t>
            </a:r>
            <a:r>
              <a:rPr lang="en-US" sz="1200" dirty="0">
                <a:solidFill>
                  <a:schemeClr val="tx1"/>
                </a:solidFill>
                <a:ea typeface="Calibri"/>
                <a:cs typeface="Arial"/>
              </a:rPr>
              <a:t>(GIS details) </a:t>
            </a:r>
            <a:r>
              <a:rPr lang="en-SG" sz="1200" dirty="0">
                <a:solidFill>
                  <a:schemeClr val="tx1"/>
                </a:solidFill>
                <a:ea typeface="Times New Roman"/>
                <a:cs typeface="Mangal"/>
              </a:rPr>
              <a:t>in terms of ULB boundaries, ward number, ward boundaries, landmark etc </a:t>
            </a:r>
            <a:r>
              <a:rPr lang="en-US" sz="1200" dirty="0">
                <a:solidFill>
                  <a:schemeClr val="tx1"/>
                </a:solidFill>
                <a:ea typeface="Calibri"/>
                <a:cs typeface="Arial"/>
              </a:rPr>
              <a:t>of all Wastewater treatment Plants (FSTP/STP) to be mapped and updated on SBM portal as per the prescribed details (to be given by </a:t>
            </a:r>
            <a:r>
              <a:rPr lang="en-US" sz="1200" dirty="0" err="1">
                <a:solidFill>
                  <a:schemeClr val="tx1"/>
                </a:solidFill>
                <a:ea typeface="Calibri"/>
                <a:cs typeface="Arial"/>
              </a:rPr>
              <a:t>MoHUA</a:t>
            </a:r>
            <a:r>
              <a:rPr lang="en-US" sz="1200" dirty="0">
                <a:solidFill>
                  <a:schemeClr val="tx1"/>
                </a:solidFill>
                <a:ea typeface="Calibri"/>
                <a:cs typeface="Arial"/>
              </a:rPr>
              <a:t>) to qualify for marks</a:t>
            </a:r>
            <a:endParaRPr lang="en-US" sz="1200" dirty="0">
              <a:solidFill>
                <a:schemeClr val="tx1"/>
              </a:solidFill>
            </a:endParaRPr>
          </a:p>
        </p:txBody>
      </p:sp>
      <p:sp>
        <p:nvSpPr>
          <p:cNvPr id="4" name="Slide Number Placeholder 3">
            <a:extLst>
              <a:ext uri="{FF2B5EF4-FFF2-40B4-BE49-F238E27FC236}">
                <a16:creationId xmlns:a16="http://schemas.microsoft.com/office/drawing/2014/main" id="{9E94DE0A-DAF5-4EEF-9517-CF4A2E5D7271}"/>
              </a:ext>
            </a:extLst>
          </p:cNvPr>
          <p:cNvSpPr>
            <a:spLocks noGrp="1"/>
          </p:cNvSpPr>
          <p:nvPr>
            <p:ph type="sldNum" sz="quarter" idx="12"/>
          </p:nvPr>
        </p:nvSpPr>
        <p:spPr/>
        <p:txBody>
          <a:bodyPr/>
          <a:lstStyle/>
          <a:p>
            <a:fld id="{871FDAF4-F9BA-4E6E-AE28-9371978FF90C}" type="slidenum">
              <a:rPr lang="en-US" smtClean="0"/>
              <a:t>63</a:t>
            </a:fld>
            <a:endParaRPr lang="en-US"/>
          </a:p>
        </p:txBody>
      </p:sp>
    </p:spTree>
    <p:extLst>
      <p:ext uri="{BB962C8B-B14F-4D97-AF65-F5344CB8AC3E}">
        <p14:creationId xmlns:p14="http://schemas.microsoft.com/office/powerpoint/2010/main" val="42331477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00" y="2213631"/>
            <a:ext cx="6858000" cy="1016016"/>
          </a:xfrm>
          <a:prstGeom prst="rect">
            <a:avLst/>
          </a:prstGeom>
          <a:solidFill>
            <a:schemeClr val="bg1">
              <a:lumMod val="75000"/>
            </a:schemeClr>
          </a:solidFill>
        </p:spPr>
        <p:txBody>
          <a:bodyPr wrap="square" lIns="128121" tIns="64060" rIns="128121" bIns="64060" rtlCol="0">
            <a:noAutofit/>
          </a:bodyPr>
          <a:lstStyle/>
          <a:p>
            <a:pPr algn="just" defTabSz="660021">
              <a:lnSpc>
                <a:spcPct val="107000"/>
              </a:lnSpc>
              <a:spcAft>
                <a:spcPts val="1233"/>
              </a:spcAft>
              <a:defRPr/>
            </a:pPr>
            <a:r>
              <a:rPr lang="en-SG" sz="1100" dirty="0">
                <a:solidFill>
                  <a:srgbClr val="000000"/>
                </a:solidFill>
                <a:latin typeface="Calibri" panose="020F0502020204030204"/>
                <a:ea typeface="ＭＳ 明朝"/>
                <a:cs typeface="Times New Roman"/>
              </a:rPr>
              <a:t>This indicator will ascertain whether majority of the faecal sludg</a:t>
            </a:r>
            <a:r>
              <a:rPr lang="en-SG" sz="1100" dirty="0">
                <a:latin typeface="Calibri" panose="020F0502020204030204"/>
                <a:ea typeface="ＭＳ 明朝"/>
                <a:cs typeface="Times New Roman"/>
              </a:rPr>
              <a:t>e and sewage </a:t>
            </a:r>
            <a:r>
              <a:rPr lang="en-SG" sz="1100" dirty="0">
                <a:solidFill>
                  <a:srgbClr val="000000"/>
                </a:solidFill>
                <a:latin typeface="Calibri" panose="020F0502020204030204"/>
                <a:ea typeface="ＭＳ 明朝"/>
                <a:cs typeface="Times New Roman"/>
              </a:rPr>
              <a:t>in the city is being processed scientifically and not being discharged in the open – and whether city reuse/recycle the treated wastewater from STP/FSTP. </a:t>
            </a:r>
            <a:r>
              <a:rPr lang="en-US" sz="1100" dirty="0">
                <a:solidFill>
                  <a:srgbClr val="FF0000"/>
                </a:solidFill>
              </a:rPr>
              <a:t>Treated wastewater utilization and consequent revenue saved by using the treated wastewater will be considered as revenue generated besides actual sale of the treated wastewater. The revenue will be calculated on the basis of commercial rate that ULB charges for supplying/selling water.</a:t>
            </a:r>
          </a:p>
          <a:p>
            <a:pPr algn="just" defTabSz="660021">
              <a:lnSpc>
                <a:spcPct val="107000"/>
              </a:lnSpc>
              <a:spcAft>
                <a:spcPts val="1233"/>
              </a:spcAft>
              <a:defRPr/>
            </a:pPr>
            <a:endParaRPr lang="en-SG" sz="1100" dirty="0">
              <a:solidFill>
                <a:srgbClr val="000000"/>
              </a:solidFill>
              <a:latin typeface="Calibri" panose="020F0502020204030204"/>
              <a:ea typeface="ＭＳ 明朝"/>
              <a:cs typeface="Times New Roman"/>
            </a:endParaRPr>
          </a:p>
          <a:p>
            <a:pPr algn="just" defTabSz="660021">
              <a:lnSpc>
                <a:spcPct val="107000"/>
              </a:lnSpc>
              <a:spcAft>
                <a:spcPts val="1233"/>
              </a:spcAft>
              <a:defRPr/>
            </a:pPr>
            <a:endParaRPr lang="en-SG" sz="1100" dirty="0">
              <a:solidFill>
                <a:prstClr val="black"/>
              </a:solidFill>
              <a:latin typeface="Calibri" panose="020F0502020204030204"/>
              <a:ea typeface="ＭＳ 明朝"/>
              <a:cs typeface="Times New Roman"/>
            </a:endParaRPr>
          </a:p>
        </p:txBody>
      </p:sp>
      <p:sp>
        <p:nvSpPr>
          <p:cNvPr id="15" name="Rounded Rectangle 14"/>
          <p:cNvSpPr/>
          <p:nvPr/>
        </p:nvSpPr>
        <p:spPr>
          <a:xfrm>
            <a:off x="0" y="995531"/>
            <a:ext cx="736932" cy="117207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b="1" dirty="0">
                <a:solidFill>
                  <a:srgbClr val="FFFFFF"/>
                </a:solidFill>
                <a:latin typeface="Arial"/>
                <a:ea typeface="Calibri"/>
                <a:cs typeface="Times New Roman"/>
              </a:rPr>
              <a:t>3.3</a:t>
            </a:r>
            <a:endParaRPr lang="en-SG" sz="600" dirty="0">
              <a:solidFill>
                <a:prstClr val="white"/>
              </a:solidFill>
              <a:latin typeface="Calibri" panose="020F0502020204030204"/>
              <a:ea typeface="Calibri"/>
              <a:cs typeface="Times New Roman"/>
            </a:endParaRPr>
          </a:p>
        </p:txBody>
      </p:sp>
      <p:sp>
        <p:nvSpPr>
          <p:cNvPr id="16" name="Rounded Rectangle 15"/>
          <p:cNvSpPr/>
          <p:nvPr/>
        </p:nvSpPr>
        <p:spPr>
          <a:xfrm>
            <a:off x="736932" y="983075"/>
            <a:ext cx="5044435" cy="1134189"/>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just" defTabSz="1320816">
              <a:defRPr/>
            </a:pPr>
            <a:r>
              <a:rPr lang="en-US" sz="1400" dirty="0">
                <a:solidFill>
                  <a:srgbClr val="000000"/>
                </a:solidFill>
                <a:latin typeface="Calibri" panose="020F0502020204030204"/>
                <a:ea typeface="Times New Roman"/>
                <a:cs typeface="Arial"/>
              </a:rPr>
              <a:t>What percentage of faecal sludge </a:t>
            </a:r>
            <a:r>
              <a:rPr lang="en-US" sz="1400" b="1" dirty="0">
                <a:solidFill>
                  <a:srgbClr val="000000"/>
                </a:solidFill>
                <a:latin typeface="Calibri" panose="020F0502020204030204"/>
                <a:ea typeface="Times New Roman"/>
                <a:cs typeface="Arial"/>
              </a:rPr>
              <a:t>collected </a:t>
            </a:r>
            <a:r>
              <a:rPr lang="en-US" sz="1400" b="1" dirty="0">
                <a:solidFill>
                  <a:schemeClr val="tx1"/>
                </a:solidFill>
                <a:latin typeface="Calibri" panose="020F0502020204030204"/>
                <a:ea typeface="Times New Roman"/>
                <a:cs typeface="Arial"/>
              </a:rPr>
              <a:t>or sewage generated </a:t>
            </a:r>
            <a:r>
              <a:rPr lang="en-US" sz="1400" dirty="0">
                <a:solidFill>
                  <a:schemeClr val="tx1"/>
                </a:solidFill>
                <a:latin typeface="Calibri" panose="020F0502020204030204"/>
                <a:ea typeface="Times New Roman"/>
                <a:cs typeface="Arial"/>
              </a:rPr>
              <a:t> </a:t>
            </a:r>
            <a:r>
              <a:rPr lang="en-US" sz="1400" dirty="0">
                <a:solidFill>
                  <a:srgbClr val="000000"/>
                </a:solidFill>
                <a:latin typeface="Calibri" panose="020F0502020204030204"/>
                <a:ea typeface="Times New Roman"/>
                <a:cs typeface="Arial"/>
              </a:rPr>
              <a:t>from Households/Commercial Establishments/ CTs/PTs is </a:t>
            </a:r>
            <a:r>
              <a:rPr lang="en-US" sz="1400" b="1" dirty="0">
                <a:solidFill>
                  <a:srgbClr val="000000"/>
                </a:solidFill>
                <a:latin typeface="Calibri" panose="020F0502020204030204"/>
                <a:ea typeface="Times New Roman"/>
                <a:cs typeface="Arial"/>
              </a:rPr>
              <a:t>treated </a:t>
            </a:r>
            <a:r>
              <a:rPr lang="en-US" sz="1400" dirty="0">
                <a:solidFill>
                  <a:srgbClr val="000000"/>
                </a:solidFill>
                <a:latin typeface="Calibri" panose="020F0502020204030204"/>
                <a:ea typeface="Times New Roman"/>
                <a:cs typeface="Arial"/>
              </a:rPr>
              <a:t>at FSTP/STP - Scientific processing of </a:t>
            </a:r>
            <a:r>
              <a:rPr lang="en-US" sz="1400" dirty="0" err="1">
                <a:solidFill>
                  <a:srgbClr val="000000"/>
                </a:solidFill>
                <a:latin typeface="Calibri" panose="020F0502020204030204"/>
                <a:ea typeface="Times New Roman"/>
                <a:cs typeface="Arial"/>
              </a:rPr>
              <a:t>faecal</a:t>
            </a:r>
            <a:r>
              <a:rPr lang="en-US" sz="1400" dirty="0">
                <a:solidFill>
                  <a:srgbClr val="000000"/>
                </a:solidFill>
                <a:latin typeface="Calibri" panose="020F0502020204030204"/>
                <a:ea typeface="Times New Roman"/>
                <a:cs typeface="Arial"/>
              </a:rPr>
              <a:t> </a:t>
            </a:r>
            <a:r>
              <a:rPr lang="en-US" sz="1400" b="1" dirty="0">
                <a:solidFill>
                  <a:schemeClr val="tx1"/>
                </a:solidFill>
                <a:latin typeface="Calibri" panose="020F0502020204030204"/>
                <a:ea typeface="Times New Roman"/>
                <a:cs typeface="Arial"/>
              </a:rPr>
              <a:t>sludge and sewage  </a:t>
            </a:r>
            <a:r>
              <a:rPr lang="en-US" sz="1400" dirty="0">
                <a:solidFill>
                  <a:srgbClr val="FF0000"/>
                </a:solidFill>
                <a:latin typeface="Calibri" panose="020F0502020204030204"/>
                <a:ea typeface="Times New Roman"/>
                <a:cs typeface="Arial"/>
              </a:rPr>
              <a:t>- </a:t>
            </a:r>
            <a:r>
              <a:rPr lang="en-US" sz="1400" dirty="0">
                <a:solidFill>
                  <a:schemeClr val="tx1"/>
                </a:solidFill>
                <a:latin typeface="Calibri" panose="020F0502020204030204"/>
                <a:ea typeface="Times New Roman"/>
                <a:cs typeface="Arial"/>
              </a:rPr>
              <a:t>Whether</a:t>
            </a:r>
            <a:r>
              <a:rPr lang="en-US" sz="1400" b="1" dirty="0">
                <a:solidFill>
                  <a:schemeClr val="tx1"/>
                </a:solidFill>
                <a:latin typeface="Calibri" panose="020F0502020204030204"/>
                <a:ea typeface="Times New Roman"/>
                <a:cs typeface="Arial"/>
              </a:rPr>
              <a:t> treated wastewater </a:t>
            </a:r>
            <a:r>
              <a:rPr lang="en-US" sz="1400" dirty="0">
                <a:solidFill>
                  <a:schemeClr val="tx1"/>
                </a:solidFill>
                <a:latin typeface="Calibri" panose="020F0502020204030204"/>
                <a:ea typeface="Times New Roman"/>
                <a:cs typeface="Arial"/>
              </a:rPr>
              <a:t>from</a:t>
            </a:r>
            <a:r>
              <a:rPr lang="en-US" sz="1400" b="1" dirty="0">
                <a:solidFill>
                  <a:schemeClr val="tx1"/>
                </a:solidFill>
                <a:latin typeface="Calibri" panose="020F0502020204030204"/>
                <a:ea typeface="Times New Roman"/>
                <a:cs typeface="Arial"/>
              </a:rPr>
              <a:t> STP reused/recycled </a:t>
            </a:r>
            <a:r>
              <a:rPr lang="en-US" sz="1400" dirty="0">
                <a:solidFill>
                  <a:schemeClr val="tx1"/>
                </a:solidFill>
                <a:latin typeface="Calibri" panose="020F0502020204030204"/>
                <a:ea typeface="Times New Roman"/>
                <a:cs typeface="Arial"/>
              </a:rPr>
              <a:t>and</a:t>
            </a:r>
            <a:r>
              <a:rPr lang="en-US" sz="1400" b="1" dirty="0">
                <a:solidFill>
                  <a:schemeClr val="tx1"/>
                </a:solidFill>
                <a:latin typeface="Calibri" panose="020F0502020204030204"/>
                <a:ea typeface="Times New Roman"/>
                <a:cs typeface="Arial"/>
              </a:rPr>
              <a:t> revenue generated </a:t>
            </a:r>
            <a:r>
              <a:rPr lang="en-US" sz="1400" dirty="0">
                <a:solidFill>
                  <a:schemeClr val="tx1"/>
                </a:solidFill>
                <a:latin typeface="Calibri" panose="020F0502020204030204"/>
                <a:ea typeface="Times New Roman"/>
                <a:cs typeface="Arial"/>
              </a:rPr>
              <a:t>?</a:t>
            </a:r>
            <a:endParaRPr lang="en-SG" sz="1400" dirty="0">
              <a:solidFill>
                <a:schemeClr val="tx1"/>
              </a:solidFill>
              <a:latin typeface="Calibri" panose="020F0502020204030204"/>
              <a:ea typeface="Times New Roman"/>
              <a:cs typeface="Arial"/>
            </a:endParaRPr>
          </a:p>
        </p:txBody>
      </p:sp>
      <p:sp>
        <p:nvSpPr>
          <p:cNvPr id="17" name="Rounded Rectangle 16"/>
          <p:cNvSpPr/>
          <p:nvPr/>
        </p:nvSpPr>
        <p:spPr>
          <a:xfrm>
            <a:off x="5817079" y="1003425"/>
            <a:ext cx="978756" cy="115181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sz="1200" b="1" dirty="0">
                <a:solidFill>
                  <a:srgbClr val="FFFFFF"/>
                </a:solidFill>
                <a:latin typeface="Arial"/>
                <a:ea typeface="Calibri"/>
                <a:cs typeface="Times New Roman"/>
              </a:rPr>
              <a:t>Marks</a:t>
            </a:r>
          </a:p>
          <a:p>
            <a:pPr algn="ctr" defTabSz="1320816">
              <a:lnSpc>
                <a:spcPct val="107000"/>
              </a:lnSpc>
              <a:defRPr/>
            </a:pPr>
            <a:r>
              <a:rPr lang="en-US" sz="1200" b="1" dirty="0">
                <a:solidFill>
                  <a:srgbClr val="FFFFFF"/>
                </a:solidFill>
                <a:latin typeface="Arial"/>
                <a:ea typeface="Calibri"/>
                <a:cs typeface="Times New Roman"/>
              </a:rPr>
              <a:t>175</a:t>
            </a:r>
          </a:p>
          <a:p>
            <a:pPr algn="ctr" defTabSz="1320816">
              <a:lnSpc>
                <a:spcPct val="107000"/>
              </a:lnSpc>
              <a:defRPr/>
            </a:pPr>
            <a:r>
              <a:rPr lang="en-US" sz="1200" dirty="0">
                <a:solidFill>
                  <a:srgbClr val="FFFFFF"/>
                </a:solidFill>
                <a:latin typeface="Arial"/>
                <a:ea typeface="Calibri"/>
                <a:cs typeface="Times New Roman"/>
              </a:rPr>
              <a:t>(80+50+25+20)</a:t>
            </a:r>
          </a:p>
          <a:p>
            <a:pPr algn="ctr" defTabSz="1320816">
              <a:lnSpc>
                <a:spcPct val="107000"/>
              </a:lnSpc>
              <a:defRPr/>
            </a:pPr>
            <a:endParaRPr lang="en-SG" sz="600" dirty="0">
              <a:solidFill>
                <a:prstClr val="white"/>
              </a:solidFill>
              <a:latin typeface="Calibri" panose="020F0502020204030204"/>
              <a:ea typeface="Calibri"/>
              <a:cs typeface="Times New Roman"/>
            </a:endParaRPr>
          </a:p>
        </p:txBody>
      </p:sp>
      <p:graphicFrame>
        <p:nvGraphicFramePr>
          <p:cNvPr id="14" name="Table 13">
            <a:extLst>
              <a:ext uri="{FF2B5EF4-FFF2-40B4-BE49-F238E27FC236}">
                <a16:creationId xmlns:a16="http://schemas.microsoft.com/office/drawing/2014/main" id="{A09D6F7B-AE44-4547-BC7A-27728AEBF7DF}"/>
              </a:ext>
            </a:extLst>
          </p:cNvPr>
          <p:cNvGraphicFramePr>
            <a:graphicFrameLocks noGrp="1"/>
          </p:cNvGraphicFramePr>
          <p:nvPr>
            <p:extLst>
              <p:ext uri="{D42A27DB-BD31-4B8C-83A1-F6EECF244321}">
                <p14:modId xmlns:p14="http://schemas.microsoft.com/office/powerpoint/2010/main" val="677644748"/>
              </p:ext>
            </p:extLst>
          </p:nvPr>
        </p:nvGraphicFramePr>
        <p:xfrm>
          <a:off x="2349334" y="3269073"/>
          <a:ext cx="4478944" cy="2448794"/>
        </p:xfrm>
        <a:graphic>
          <a:graphicData uri="http://schemas.openxmlformats.org/drawingml/2006/table">
            <a:tbl>
              <a:tblPr firstRow="1" bandRow="1">
                <a:tableStyleId>{B301B821-A1FF-4177-AEE7-76D212191A09}</a:tableStyleId>
              </a:tblPr>
              <a:tblGrid>
                <a:gridCol w="3302166">
                  <a:extLst>
                    <a:ext uri="{9D8B030D-6E8A-4147-A177-3AD203B41FA5}">
                      <a16:colId xmlns:a16="http://schemas.microsoft.com/office/drawing/2014/main" val="20000"/>
                    </a:ext>
                  </a:extLst>
                </a:gridCol>
                <a:gridCol w="1176778">
                  <a:extLst>
                    <a:ext uri="{9D8B030D-6E8A-4147-A177-3AD203B41FA5}">
                      <a16:colId xmlns:a16="http://schemas.microsoft.com/office/drawing/2014/main" val="20001"/>
                    </a:ext>
                  </a:extLst>
                </a:gridCol>
              </a:tblGrid>
              <a:tr h="277049">
                <a:tc>
                  <a:txBody>
                    <a:bodyPr/>
                    <a:lstStyle/>
                    <a:p>
                      <a:r>
                        <a:rPr lang="en-US" sz="1200" dirty="0"/>
                        <a:t>Scheme of Marking - </a:t>
                      </a:r>
                      <a:r>
                        <a:rPr lang="en-US" sz="1200" dirty="0">
                          <a:solidFill>
                            <a:srgbClr val="FFFF00"/>
                          </a:solidFill>
                        </a:rPr>
                        <a:t>Treatment</a:t>
                      </a:r>
                    </a:p>
                  </a:txBody>
                  <a:tcPr marL="140822" marR="140822" marT="70411" marB="70411"/>
                </a:tc>
                <a:tc>
                  <a:txBody>
                    <a:bodyPr/>
                    <a:lstStyle/>
                    <a:p>
                      <a:pPr algn="ctr"/>
                      <a:r>
                        <a:rPr lang="en-US" sz="1200" dirty="0"/>
                        <a:t>Marks</a:t>
                      </a:r>
                    </a:p>
                  </a:txBody>
                  <a:tcPr marL="140822" marR="140822" marT="70411" marB="70411"/>
                </a:tc>
                <a:extLst>
                  <a:ext uri="{0D108BD9-81ED-4DB2-BD59-A6C34878D82A}">
                    <a16:rowId xmlns:a16="http://schemas.microsoft.com/office/drawing/2014/main" val="10000"/>
                  </a:ext>
                </a:extLst>
              </a:tr>
              <a:tr h="277049">
                <a:tc>
                  <a:txBody>
                    <a:bodyPr/>
                    <a:lstStyle/>
                    <a:p>
                      <a:r>
                        <a:rPr lang="en-US" sz="1200" dirty="0">
                          <a:solidFill>
                            <a:schemeClr val="tx1"/>
                          </a:solidFill>
                        </a:rPr>
                        <a:t>&gt;95</a:t>
                      </a:r>
                      <a:r>
                        <a:rPr lang="en-US" sz="1200" baseline="0" dirty="0">
                          <a:solidFill>
                            <a:schemeClr val="tx1"/>
                          </a:solidFill>
                        </a:rPr>
                        <a:t>% </a:t>
                      </a:r>
                      <a:r>
                        <a:rPr lang="en-US" sz="1200" baseline="0" dirty="0" err="1">
                          <a:solidFill>
                            <a:schemeClr val="tx1"/>
                          </a:solidFill>
                        </a:rPr>
                        <a:t>Faecal</a:t>
                      </a:r>
                      <a:r>
                        <a:rPr lang="en-US" sz="1200" baseline="0" dirty="0">
                          <a:solidFill>
                            <a:schemeClr val="tx1"/>
                          </a:solidFill>
                        </a:rPr>
                        <a:t> sludge/Sewage  treated</a:t>
                      </a:r>
                      <a:endParaRPr lang="en-US" sz="1200" dirty="0">
                        <a:solidFill>
                          <a:schemeClr val="tx1"/>
                        </a:solidFill>
                      </a:endParaRPr>
                    </a:p>
                  </a:txBody>
                  <a:tcPr marL="140822" marR="140822" marT="70411" marB="70411"/>
                </a:tc>
                <a:tc>
                  <a:txBody>
                    <a:bodyPr/>
                    <a:lstStyle/>
                    <a:p>
                      <a:pPr algn="ctr"/>
                      <a:r>
                        <a:rPr lang="en-US" sz="1200" dirty="0"/>
                        <a:t>80</a:t>
                      </a:r>
                    </a:p>
                  </a:txBody>
                  <a:tcPr marL="140822" marR="140822" marT="70411" marB="70411"/>
                </a:tc>
                <a:extLst>
                  <a:ext uri="{0D108BD9-81ED-4DB2-BD59-A6C34878D82A}">
                    <a16:rowId xmlns:a16="http://schemas.microsoft.com/office/drawing/2014/main" val="10001"/>
                  </a:ext>
                </a:extLst>
              </a:tr>
              <a:tr h="277049">
                <a:tc>
                  <a:txBody>
                    <a:bodyPr/>
                    <a:lstStyle/>
                    <a:p>
                      <a:r>
                        <a:rPr lang="en-US" sz="1200" dirty="0">
                          <a:solidFill>
                            <a:schemeClr val="tx1"/>
                          </a:solidFill>
                        </a:rPr>
                        <a:t>85-95% </a:t>
                      </a:r>
                      <a:r>
                        <a:rPr lang="en-US" sz="1200" dirty="0" err="1">
                          <a:solidFill>
                            <a:schemeClr val="tx1"/>
                          </a:solidFill>
                        </a:rPr>
                        <a:t>Faecal</a:t>
                      </a:r>
                      <a:r>
                        <a:rPr lang="en-US" sz="1200" baseline="0" dirty="0">
                          <a:solidFill>
                            <a:schemeClr val="tx1"/>
                          </a:solidFill>
                        </a:rPr>
                        <a:t> </a:t>
                      </a:r>
                      <a:r>
                        <a:rPr lang="en-US" sz="1200" dirty="0">
                          <a:solidFill>
                            <a:schemeClr val="tx1"/>
                          </a:solidFill>
                        </a:rPr>
                        <a:t> sludge</a:t>
                      </a:r>
                      <a:r>
                        <a:rPr lang="en-US" sz="1200" baseline="0" dirty="0">
                          <a:solidFill>
                            <a:schemeClr val="tx1"/>
                          </a:solidFill>
                        </a:rPr>
                        <a:t>/Sewage</a:t>
                      </a:r>
                      <a:r>
                        <a:rPr lang="en-US" sz="1200" dirty="0">
                          <a:solidFill>
                            <a:schemeClr val="tx1"/>
                          </a:solidFill>
                        </a:rPr>
                        <a:t> treated</a:t>
                      </a:r>
                    </a:p>
                  </a:txBody>
                  <a:tcPr marL="140822" marR="140822" marT="70411" marB="70411"/>
                </a:tc>
                <a:tc>
                  <a:txBody>
                    <a:bodyPr/>
                    <a:lstStyle/>
                    <a:p>
                      <a:pPr algn="ctr"/>
                      <a:r>
                        <a:rPr lang="en-US" sz="1200" dirty="0"/>
                        <a:t>60</a:t>
                      </a:r>
                    </a:p>
                  </a:txBody>
                  <a:tcPr marL="140822" marR="140822" marT="70411" marB="70411"/>
                </a:tc>
                <a:extLst>
                  <a:ext uri="{0D108BD9-81ED-4DB2-BD59-A6C34878D82A}">
                    <a16:rowId xmlns:a16="http://schemas.microsoft.com/office/drawing/2014/main" val="10002"/>
                  </a:ext>
                </a:extLst>
              </a:tr>
              <a:tr h="277049">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200" dirty="0">
                          <a:solidFill>
                            <a:schemeClr val="tx1"/>
                          </a:solidFill>
                        </a:rPr>
                        <a:t>75-84% </a:t>
                      </a:r>
                      <a:r>
                        <a:rPr lang="en-US" sz="1200" dirty="0" err="1">
                          <a:solidFill>
                            <a:schemeClr val="tx1"/>
                          </a:solidFill>
                        </a:rPr>
                        <a:t>Faecal</a:t>
                      </a:r>
                      <a:r>
                        <a:rPr lang="en-US" sz="1200" baseline="0" dirty="0">
                          <a:solidFill>
                            <a:schemeClr val="tx1"/>
                          </a:solidFill>
                        </a:rPr>
                        <a:t> </a:t>
                      </a:r>
                      <a:r>
                        <a:rPr lang="en-US" sz="1200" dirty="0">
                          <a:solidFill>
                            <a:schemeClr val="tx1"/>
                          </a:solidFill>
                        </a:rPr>
                        <a:t> sludge</a:t>
                      </a:r>
                      <a:r>
                        <a:rPr lang="en-US" sz="1200" baseline="0" dirty="0">
                          <a:solidFill>
                            <a:schemeClr val="tx1"/>
                          </a:solidFill>
                        </a:rPr>
                        <a:t>/Sewage</a:t>
                      </a:r>
                      <a:r>
                        <a:rPr lang="en-US" sz="1200" dirty="0">
                          <a:solidFill>
                            <a:schemeClr val="tx1"/>
                          </a:solidFill>
                        </a:rPr>
                        <a:t> treated</a:t>
                      </a:r>
                    </a:p>
                  </a:txBody>
                  <a:tcPr marL="140822" marR="140822" marT="70411" marB="70411"/>
                </a:tc>
                <a:tc>
                  <a:txBody>
                    <a:bodyPr/>
                    <a:lstStyle/>
                    <a:p>
                      <a:pPr algn="ctr"/>
                      <a:r>
                        <a:rPr lang="en-US" sz="1200" dirty="0"/>
                        <a:t>40</a:t>
                      </a:r>
                    </a:p>
                  </a:txBody>
                  <a:tcPr marL="140822" marR="140822" marT="70411" marB="70411"/>
                </a:tc>
                <a:extLst>
                  <a:ext uri="{0D108BD9-81ED-4DB2-BD59-A6C34878D82A}">
                    <a16:rowId xmlns:a16="http://schemas.microsoft.com/office/drawing/2014/main" val="10004"/>
                  </a:ext>
                </a:extLst>
              </a:tr>
              <a:tr h="277049">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200" dirty="0">
                          <a:solidFill>
                            <a:schemeClr val="tx1"/>
                          </a:solidFill>
                        </a:rPr>
                        <a:t>65 – 74% </a:t>
                      </a:r>
                      <a:r>
                        <a:rPr lang="en-US" sz="1200" dirty="0" err="1">
                          <a:solidFill>
                            <a:schemeClr val="tx1"/>
                          </a:solidFill>
                        </a:rPr>
                        <a:t>Faecal</a:t>
                      </a:r>
                      <a:r>
                        <a:rPr lang="en-US" sz="1200" baseline="0" dirty="0">
                          <a:solidFill>
                            <a:schemeClr val="tx1"/>
                          </a:solidFill>
                        </a:rPr>
                        <a:t> </a:t>
                      </a:r>
                      <a:r>
                        <a:rPr lang="en-US" sz="1200" dirty="0">
                          <a:solidFill>
                            <a:schemeClr val="tx1"/>
                          </a:solidFill>
                        </a:rPr>
                        <a:t>sludge</a:t>
                      </a:r>
                      <a:r>
                        <a:rPr lang="en-US" sz="1200" baseline="0" dirty="0">
                          <a:solidFill>
                            <a:schemeClr val="tx1"/>
                          </a:solidFill>
                        </a:rPr>
                        <a:t>/Sewage</a:t>
                      </a:r>
                      <a:r>
                        <a:rPr lang="en-US" sz="1200" dirty="0">
                          <a:solidFill>
                            <a:schemeClr val="tx1"/>
                          </a:solidFill>
                        </a:rPr>
                        <a:t> treated</a:t>
                      </a:r>
                    </a:p>
                  </a:txBody>
                  <a:tcPr marL="140822" marR="140822" marT="70411" marB="70411"/>
                </a:tc>
                <a:tc>
                  <a:txBody>
                    <a:bodyPr/>
                    <a:lstStyle/>
                    <a:p>
                      <a:pPr algn="ctr"/>
                      <a:r>
                        <a:rPr lang="en-US" sz="1200" dirty="0"/>
                        <a:t>20</a:t>
                      </a:r>
                    </a:p>
                  </a:txBody>
                  <a:tcPr marL="140822" marR="140822" marT="70411" marB="70411"/>
                </a:tc>
                <a:extLst>
                  <a:ext uri="{0D108BD9-81ED-4DB2-BD59-A6C34878D82A}">
                    <a16:rowId xmlns:a16="http://schemas.microsoft.com/office/drawing/2014/main" val="10005"/>
                  </a:ext>
                </a:extLst>
              </a:tr>
              <a:tr h="277049">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200" dirty="0">
                          <a:solidFill>
                            <a:schemeClr val="tx1"/>
                          </a:solidFill>
                        </a:rPr>
                        <a:t>55 – 64% </a:t>
                      </a:r>
                      <a:r>
                        <a:rPr lang="en-US" sz="1200" dirty="0" err="1">
                          <a:solidFill>
                            <a:schemeClr val="tx1"/>
                          </a:solidFill>
                        </a:rPr>
                        <a:t>Faecal</a:t>
                      </a:r>
                      <a:r>
                        <a:rPr lang="en-US" sz="1200" baseline="0" dirty="0">
                          <a:solidFill>
                            <a:schemeClr val="tx1"/>
                          </a:solidFill>
                        </a:rPr>
                        <a:t> </a:t>
                      </a:r>
                      <a:r>
                        <a:rPr lang="en-US" sz="1200" dirty="0">
                          <a:solidFill>
                            <a:schemeClr val="tx1"/>
                          </a:solidFill>
                        </a:rPr>
                        <a:t> sludge</a:t>
                      </a:r>
                      <a:r>
                        <a:rPr lang="en-US" sz="1200" baseline="0" dirty="0">
                          <a:solidFill>
                            <a:schemeClr val="tx1"/>
                          </a:solidFill>
                        </a:rPr>
                        <a:t>/Sewage</a:t>
                      </a:r>
                      <a:r>
                        <a:rPr lang="en-US" sz="1200" dirty="0">
                          <a:solidFill>
                            <a:schemeClr val="tx1"/>
                          </a:solidFill>
                        </a:rPr>
                        <a:t> treated</a:t>
                      </a:r>
                    </a:p>
                  </a:txBody>
                  <a:tcPr marL="140822" marR="140822" marT="70411" marB="70411"/>
                </a:tc>
                <a:tc>
                  <a:txBody>
                    <a:bodyPr/>
                    <a:lstStyle/>
                    <a:p>
                      <a:pPr algn="ctr"/>
                      <a:r>
                        <a:rPr lang="en-US" sz="1200" dirty="0"/>
                        <a:t>10</a:t>
                      </a:r>
                    </a:p>
                  </a:txBody>
                  <a:tcPr marL="140822" marR="140822" marT="70411" marB="70411"/>
                </a:tc>
                <a:extLst>
                  <a:ext uri="{0D108BD9-81ED-4DB2-BD59-A6C34878D82A}">
                    <a16:rowId xmlns:a16="http://schemas.microsoft.com/office/drawing/2014/main" val="10006"/>
                  </a:ext>
                </a:extLst>
              </a:tr>
              <a:tr h="433572">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200" dirty="0">
                          <a:solidFill>
                            <a:schemeClr val="tx1"/>
                          </a:solidFill>
                        </a:rPr>
                        <a:t>&lt; 55% </a:t>
                      </a:r>
                      <a:r>
                        <a:rPr lang="en-US" sz="1200" dirty="0" err="1">
                          <a:solidFill>
                            <a:schemeClr val="tx1"/>
                          </a:solidFill>
                        </a:rPr>
                        <a:t>Faecal</a:t>
                      </a:r>
                      <a:r>
                        <a:rPr lang="en-US" sz="1200" baseline="0" dirty="0">
                          <a:solidFill>
                            <a:schemeClr val="tx1"/>
                          </a:solidFill>
                        </a:rPr>
                        <a:t> </a:t>
                      </a:r>
                      <a:r>
                        <a:rPr lang="en-US" sz="1200" dirty="0">
                          <a:solidFill>
                            <a:schemeClr val="tx1"/>
                          </a:solidFill>
                        </a:rPr>
                        <a:t>sludge</a:t>
                      </a:r>
                      <a:r>
                        <a:rPr lang="en-US" sz="1200" baseline="0" dirty="0">
                          <a:solidFill>
                            <a:schemeClr val="tx1"/>
                          </a:solidFill>
                        </a:rPr>
                        <a:t>/Sewage</a:t>
                      </a:r>
                      <a:r>
                        <a:rPr lang="en-US" sz="1200" dirty="0">
                          <a:solidFill>
                            <a:schemeClr val="tx1"/>
                          </a:solidFill>
                        </a:rPr>
                        <a:t> treated </a:t>
                      </a:r>
                      <a:r>
                        <a:rPr lang="en-US" sz="1200" b="1" dirty="0">
                          <a:solidFill>
                            <a:schemeClr val="tx1"/>
                          </a:solidFill>
                        </a:rPr>
                        <a:t>OR</a:t>
                      </a:r>
                      <a:r>
                        <a:rPr lang="en-US" sz="1200" dirty="0">
                          <a:solidFill>
                            <a:schemeClr val="tx1"/>
                          </a:solidFill>
                        </a:rPr>
                        <a:t> no</a:t>
                      </a:r>
                      <a:r>
                        <a:rPr lang="en-US" sz="1200" baseline="0" dirty="0">
                          <a:solidFill>
                            <a:schemeClr val="tx1"/>
                          </a:solidFill>
                        </a:rPr>
                        <a:t> data available</a:t>
                      </a:r>
                      <a:endParaRPr lang="en-US" sz="1200" dirty="0">
                        <a:solidFill>
                          <a:schemeClr val="tx1"/>
                        </a:solidFill>
                      </a:endParaRPr>
                    </a:p>
                  </a:txBody>
                  <a:tcPr marL="140822" marR="140822" marT="70411" marB="70411"/>
                </a:tc>
                <a:tc>
                  <a:txBody>
                    <a:bodyPr/>
                    <a:lstStyle/>
                    <a:p>
                      <a:pPr algn="ctr"/>
                      <a:r>
                        <a:rPr lang="en-US" sz="1200" dirty="0"/>
                        <a:t>0</a:t>
                      </a:r>
                    </a:p>
                  </a:txBody>
                  <a:tcPr marL="140822" marR="140822" marT="70411" marB="70411"/>
                </a:tc>
                <a:extLst>
                  <a:ext uri="{0D108BD9-81ED-4DB2-BD59-A6C34878D82A}">
                    <a16:rowId xmlns:a16="http://schemas.microsoft.com/office/drawing/2014/main" val="1841220139"/>
                  </a:ext>
                </a:extLst>
              </a:tr>
            </a:tbl>
          </a:graphicData>
        </a:graphic>
      </p:graphicFrame>
      <p:pic>
        <p:nvPicPr>
          <p:cNvPr id="3074" name="Picture 2" descr="Sugar Industry And Pharmaceutical Industry Automatic Sewage ...">
            <a:extLst>
              <a:ext uri="{FF2B5EF4-FFF2-40B4-BE49-F238E27FC236}">
                <a16:creationId xmlns:a16="http://schemas.microsoft.com/office/drawing/2014/main" id="{B633765F-09AD-4D13-804C-0E876153425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1172" y="7611072"/>
            <a:ext cx="2430229" cy="16943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SEWAGE TREATMENT PLANT (STP) - Total Envirotech Solutions">
            <a:extLst>
              <a:ext uri="{FF2B5EF4-FFF2-40B4-BE49-F238E27FC236}">
                <a16:creationId xmlns:a16="http://schemas.microsoft.com/office/drawing/2014/main" id="{573548D5-0F31-427F-A635-A1B6B5407EC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293" y="3213834"/>
            <a:ext cx="2379057" cy="2416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72983520-E27F-42AC-AA9B-A9DF21D582AD}"/>
              </a:ext>
            </a:extLst>
          </p:cNvPr>
          <p:cNvGraphicFramePr>
            <a:graphicFrameLocks noGrp="1"/>
          </p:cNvGraphicFramePr>
          <p:nvPr>
            <p:extLst>
              <p:ext uri="{D42A27DB-BD31-4B8C-83A1-F6EECF244321}">
                <p14:modId xmlns:p14="http://schemas.microsoft.com/office/powerpoint/2010/main" val="1882976488"/>
              </p:ext>
            </p:extLst>
          </p:nvPr>
        </p:nvGraphicFramePr>
        <p:xfrm>
          <a:off x="2379057" y="6108700"/>
          <a:ext cx="4478943" cy="1512028"/>
        </p:xfrm>
        <a:graphic>
          <a:graphicData uri="http://schemas.openxmlformats.org/drawingml/2006/table">
            <a:tbl>
              <a:tblPr firstRow="1" bandRow="1">
                <a:tableStyleId>{B301B821-A1FF-4177-AEE7-76D212191A09}</a:tableStyleId>
              </a:tblPr>
              <a:tblGrid>
                <a:gridCol w="3513743">
                  <a:extLst>
                    <a:ext uri="{9D8B030D-6E8A-4147-A177-3AD203B41FA5}">
                      <a16:colId xmlns:a16="http://schemas.microsoft.com/office/drawing/2014/main" val="20000"/>
                    </a:ext>
                  </a:extLst>
                </a:gridCol>
                <a:gridCol w="965200">
                  <a:extLst>
                    <a:ext uri="{9D8B030D-6E8A-4147-A177-3AD203B41FA5}">
                      <a16:colId xmlns:a16="http://schemas.microsoft.com/office/drawing/2014/main" val="20001"/>
                    </a:ext>
                  </a:extLst>
                </a:gridCol>
              </a:tblGrid>
              <a:tr h="316584">
                <a:tc>
                  <a:txBody>
                    <a:bodyPr/>
                    <a:lstStyle/>
                    <a:p>
                      <a:r>
                        <a:rPr lang="en-US" sz="1100" dirty="0"/>
                        <a:t>Scheme of Marking</a:t>
                      </a:r>
                    </a:p>
                  </a:txBody>
                  <a:tcPr marL="124098" marR="124098" marT="62049" marB="62049"/>
                </a:tc>
                <a:tc>
                  <a:txBody>
                    <a:bodyPr/>
                    <a:lstStyle/>
                    <a:p>
                      <a:pPr algn="ctr"/>
                      <a:r>
                        <a:rPr lang="en-US" sz="1100" dirty="0"/>
                        <a:t>Marks</a:t>
                      </a:r>
                    </a:p>
                  </a:txBody>
                  <a:tcPr marL="124098" marR="124098" marT="62049" marB="62049"/>
                </a:tc>
                <a:extLst>
                  <a:ext uri="{0D108BD9-81ED-4DB2-BD59-A6C34878D82A}">
                    <a16:rowId xmlns:a16="http://schemas.microsoft.com/office/drawing/2014/main" val="10000"/>
                  </a:ext>
                </a:extLst>
              </a:tr>
              <a:tr h="298861">
                <a:tc>
                  <a:txBody>
                    <a:bodyPr/>
                    <a:lstStyle/>
                    <a:p>
                      <a:r>
                        <a:rPr lang="en-US" sz="1100" dirty="0"/>
                        <a:t>&gt;30% treated waste water is reused/recycled</a:t>
                      </a:r>
                      <a:endParaRPr lang="en-US" sz="1100" b="1" dirty="0"/>
                    </a:p>
                  </a:txBody>
                  <a:tcPr marL="124098" marR="124098" marT="62049" marB="62049"/>
                </a:tc>
                <a:tc>
                  <a:txBody>
                    <a:bodyPr/>
                    <a:lstStyle/>
                    <a:p>
                      <a:pPr algn="ctr"/>
                      <a:r>
                        <a:rPr lang="en-US" sz="1100" dirty="0"/>
                        <a:t>50</a:t>
                      </a:r>
                    </a:p>
                  </a:txBody>
                  <a:tcPr marL="124098" marR="124098" marT="62049" marB="62049"/>
                </a:tc>
                <a:extLst>
                  <a:ext uri="{0D108BD9-81ED-4DB2-BD59-A6C34878D82A}">
                    <a16:rowId xmlns:a16="http://schemas.microsoft.com/office/drawing/2014/main" val="10001"/>
                  </a:ext>
                </a:extLst>
              </a:tr>
              <a:tr h="298861">
                <a:tc>
                  <a:txBody>
                    <a:bodyPr/>
                    <a:lstStyle/>
                    <a:p>
                      <a:r>
                        <a:rPr lang="en-US" sz="1100" dirty="0"/>
                        <a:t>20%</a:t>
                      </a:r>
                      <a:r>
                        <a:rPr lang="en-US" sz="1100" baseline="0" dirty="0"/>
                        <a:t> - 29% treated waste water is reused/recycled  </a:t>
                      </a:r>
                      <a:endParaRPr lang="en-US" sz="1100" b="1" dirty="0"/>
                    </a:p>
                  </a:txBody>
                  <a:tcPr marL="124098" marR="124098" marT="62049" marB="62049"/>
                </a:tc>
                <a:tc>
                  <a:txBody>
                    <a:bodyPr/>
                    <a:lstStyle/>
                    <a:p>
                      <a:pPr algn="ctr"/>
                      <a:r>
                        <a:rPr lang="en-US" sz="1100" dirty="0"/>
                        <a:t>40</a:t>
                      </a:r>
                    </a:p>
                  </a:txBody>
                  <a:tcPr marL="124098" marR="124098" marT="62049" marB="62049"/>
                </a:tc>
                <a:extLst>
                  <a:ext uri="{0D108BD9-81ED-4DB2-BD59-A6C34878D82A}">
                    <a16:rowId xmlns:a16="http://schemas.microsoft.com/office/drawing/2014/main" val="10002"/>
                  </a:ext>
                </a:extLst>
              </a:tr>
              <a:tr h="298861">
                <a:tc>
                  <a:txBody>
                    <a:bodyPr/>
                    <a:lstStyle/>
                    <a:p>
                      <a:r>
                        <a:rPr lang="en-US" sz="1100" dirty="0"/>
                        <a:t>10%</a:t>
                      </a:r>
                      <a:r>
                        <a:rPr lang="en-US" sz="1100" baseline="0" dirty="0"/>
                        <a:t> - 19% treated waste water is reused/recycled  </a:t>
                      </a:r>
                      <a:endParaRPr lang="en-US" sz="1100" dirty="0"/>
                    </a:p>
                  </a:txBody>
                  <a:tcPr marL="124098" marR="124098" marT="62049" marB="62049"/>
                </a:tc>
                <a:tc>
                  <a:txBody>
                    <a:bodyPr/>
                    <a:lstStyle/>
                    <a:p>
                      <a:pPr algn="ctr"/>
                      <a:r>
                        <a:rPr lang="en-US" sz="1100" dirty="0"/>
                        <a:t>30</a:t>
                      </a:r>
                    </a:p>
                  </a:txBody>
                  <a:tcPr marL="124098" marR="124098" marT="62049" marB="62049"/>
                </a:tc>
                <a:extLst>
                  <a:ext uri="{0D108BD9-81ED-4DB2-BD59-A6C34878D82A}">
                    <a16:rowId xmlns:a16="http://schemas.microsoft.com/office/drawing/2014/main" val="10004"/>
                  </a:ext>
                </a:extLst>
              </a:tr>
              <a:tr h="298861">
                <a:tc>
                  <a:txBody>
                    <a:bodyPr/>
                    <a:lstStyle/>
                    <a:p>
                      <a:pPr marL="0" marR="0" lvl="0" indent="0" algn="l" defTabSz="487184" rtl="0" eaLnBrk="1" fontAlgn="auto" latinLnBrk="0" hangingPunct="1">
                        <a:lnSpc>
                          <a:spcPct val="100000"/>
                        </a:lnSpc>
                        <a:spcBef>
                          <a:spcPts val="0"/>
                        </a:spcBef>
                        <a:spcAft>
                          <a:spcPts val="0"/>
                        </a:spcAft>
                        <a:buClrTx/>
                        <a:buSzTx/>
                        <a:buFontTx/>
                        <a:buNone/>
                        <a:tabLst/>
                        <a:defRPr/>
                      </a:pPr>
                      <a:r>
                        <a:rPr lang="en-US" sz="1100" dirty="0"/>
                        <a:t>&lt;10%  treated </a:t>
                      </a:r>
                      <a:r>
                        <a:rPr lang="en-US" sz="1100" baseline="0" dirty="0"/>
                        <a:t>waste water is reused/recycled </a:t>
                      </a:r>
                      <a:endParaRPr lang="en-US" sz="1100" b="1" dirty="0"/>
                    </a:p>
                  </a:txBody>
                  <a:tcPr marL="124098" marR="124098" marT="62049" marB="62049"/>
                </a:tc>
                <a:tc>
                  <a:txBody>
                    <a:bodyPr/>
                    <a:lstStyle/>
                    <a:p>
                      <a:pPr algn="ctr"/>
                      <a:r>
                        <a:rPr lang="en-US" sz="1100" dirty="0"/>
                        <a:t>20</a:t>
                      </a:r>
                    </a:p>
                  </a:txBody>
                  <a:tcPr marL="124098" marR="124098" marT="62049" marB="62049"/>
                </a:tc>
                <a:extLst>
                  <a:ext uri="{0D108BD9-81ED-4DB2-BD59-A6C34878D82A}">
                    <a16:rowId xmlns:a16="http://schemas.microsoft.com/office/drawing/2014/main" val="10005"/>
                  </a:ext>
                </a:extLst>
              </a:tr>
            </a:tbl>
          </a:graphicData>
        </a:graphic>
      </p:graphicFrame>
      <p:pic>
        <p:nvPicPr>
          <p:cNvPr id="10" name="Picture 6" descr="https://meinhardtindia.com/wp-content/uploads/2013/07/Bilaspur-Swearge_940x541.jpg">
            <a:extLst>
              <a:ext uri="{FF2B5EF4-FFF2-40B4-BE49-F238E27FC236}">
                <a16:creationId xmlns:a16="http://schemas.microsoft.com/office/drawing/2014/main" id="{ED1E2867-2775-4564-B65C-0A8B90594D7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8697" y="5668132"/>
            <a:ext cx="2425276" cy="21940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ounded Rectangle 15">
            <a:extLst>
              <a:ext uri="{FF2B5EF4-FFF2-40B4-BE49-F238E27FC236}">
                <a16:creationId xmlns:a16="http://schemas.microsoft.com/office/drawing/2014/main" id="{DA0550EA-8D26-4390-A445-E3410C8CCCDA}"/>
              </a:ext>
            </a:extLst>
          </p:cNvPr>
          <p:cNvSpPr/>
          <p:nvPr/>
        </p:nvSpPr>
        <p:spPr>
          <a:xfrm>
            <a:off x="2365829" y="7646130"/>
            <a:ext cx="4492171" cy="365066"/>
          </a:xfrm>
          <a:prstGeom prst="roundRect">
            <a:avLst/>
          </a:prstGeom>
          <a:solidFill>
            <a:schemeClr val="tx1"/>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defTabSz="1320816">
              <a:defRPr/>
            </a:pPr>
            <a:r>
              <a:rPr lang="en-US" sz="1200" dirty="0">
                <a:solidFill>
                  <a:schemeClr val="bg1"/>
                </a:solidFill>
                <a:latin typeface="Calibri" panose="020F0502020204030204"/>
                <a:ea typeface="Times New Roman"/>
                <a:cs typeface="Arial"/>
              </a:rPr>
              <a:t>Whether </a:t>
            </a:r>
            <a:r>
              <a:rPr lang="en-US" sz="1200" b="1" dirty="0">
                <a:solidFill>
                  <a:srgbClr val="FFFF00"/>
                </a:solidFill>
                <a:latin typeface="Calibri" panose="020F0502020204030204"/>
                <a:ea typeface="Times New Roman"/>
                <a:cs typeface="Arial"/>
              </a:rPr>
              <a:t>revenue is generated</a:t>
            </a:r>
            <a:r>
              <a:rPr lang="en-US" sz="1200" dirty="0">
                <a:solidFill>
                  <a:schemeClr val="bg1"/>
                </a:solidFill>
                <a:latin typeface="Calibri" panose="020F0502020204030204"/>
                <a:ea typeface="Times New Roman"/>
                <a:cs typeface="Arial"/>
              </a:rPr>
              <a:t> by </a:t>
            </a:r>
            <a:r>
              <a:rPr lang="en-US" sz="1200" b="1" dirty="0">
                <a:solidFill>
                  <a:schemeClr val="bg1"/>
                </a:solidFill>
                <a:latin typeface="Calibri" panose="020F0502020204030204"/>
                <a:ea typeface="Times New Roman"/>
                <a:cs typeface="Arial"/>
              </a:rPr>
              <a:t>reusing/recycling the treated waste water</a:t>
            </a:r>
            <a:r>
              <a:rPr lang="en-US" sz="1200" dirty="0">
                <a:solidFill>
                  <a:schemeClr val="bg1"/>
                </a:solidFill>
                <a:latin typeface="Calibri" panose="020F0502020204030204"/>
                <a:ea typeface="Times New Roman"/>
                <a:cs typeface="Arial"/>
              </a:rPr>
              <a:t>? </a:t>
            </a:r>
          </a:p>
        </p:txBody>
      </p:sp>
      <p:sp>
        <p:nvSpPr>
          <p:cNvPr id="12" name="Rounded Rectangle 15">
            <a:extLst>
              <a:ext uri="{FF2B5EF4-FFF2-40B4-BE49-F238E27FC236}">
                <a16:creationId xmlns:a16="http://schemas.microsoft.com/office/drawing/2014/main" id="{3D3CD446-92B0-5A44-BC8D-26172D6328D9}"/>
              </a:ext>
            </a:extLst>
          </p:cNvPr>
          <p:cNvSpPr/>
          <p:nvPr/>
        </p:nvSpPr>
        <p:spPr>
          <a:xfrm>
            <a:off x="2365829" y="5738138"/>
            <a:ext cx="4478944" cy="365066"/>
          </a:xfrm>
          <a:prstGeom prst="roundRect">
            <a:avLst/>
          </a:prstGeom>
          <a:solidFill>
            <a:schemeClr val="tx1"/>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defTabSz="1320816">
              <a:defRPr/>
            </a:pPr>
            <a:r>
              <a:rPr lang="en-US" sz="1200" dirty="0">
                <a:solidFill>
                  <a:schemeClr val="bg1"/>
                </a:solidFill>
                <a:latin typeface="Calibri" panose="020F0502020204030204"/>
                <a:ea typeface="Times New Roman"/>
                <a:cs typeface="Arial"/>
              </a:rPr>
              <a:t>Whether treated waste water is </a:t>
            </a:r>
            <a:r>
              <a:rPr lang="en-US" sz="1200" b="1" dirty="0">
                <a:solidFill>
                  <a:srgbClr val="FFFF00"/>
                </a:solidFill>
                <a:latin typeface="Calibri" panose="020F0502020204030204"/>
                <a:ea typeface="Times New Roman"/>
                <a:cs typeface="Arial"/>
              </a:rPr>
              <a:t>reused/recycled? (</a:t>
            </a:r>
            <a:r>
              <a:rPr lang="en-US" sz="1200" dirty="0">
                <a:solidFill>
                  <a:schemeClr val="bg1"/>
                </a:solidFill>
                <a:latin typeface="Calibri" panose="020F0502020204030204"/>
                <a:ea typeface="Times New Roman"/>
                <a:cs typeface="Arial"/>
              </a:rPr>
              <a:t>to reduce the burden on fresh water) </a:t>
            </a:r>
          </a:p>
        </p:txBody>
      </p:sp>
      <p:graphicFrame>
        <p:nvGraphicFramePr>
          <p:cNvPr id="13" name="Table 12">
            <a:extLst>
              <a:ext uri="{FF2B5EF4-FFF2-40B4-BE49-F238E27FC236}">
                <a16:creationId xmlns:a16="http://schemas.microsoft.com/office/drawing/2014/main" id="{9B7D6ECC-990E-A54D-8537-DC79FCC41AE1}"/>
              </a:ext>
            </a:extLst>
          </p:cNvPr>
          <p:cNvGraphicFramePr>
            <a:graphicFrameLocks noGrp="1"/>
          </p:cNvGraphicFramePr>
          <p:nvPr>
            <p:extLst>
              <p:ext uri="{D42A27DB-BD31-4B8C-83A1-F6EECF244321}">
                <p14:modId xmlns:p14="http://schemas.microsoft.com/office/powerpoint/2010/main" val="2250661960"/>
              </p:ext>
            </p:extLst>
          </p:nvPr>
        </p:nvGraphicFramePr>
        <p:xfrm>
          <a:off x="2352602" y="8018767"/>
          <a:ext cx="4492171" cy="1286694"/>
        </p:xfrm>
        <a:graphic>
          <a:graphicData uri="http://schemas.openxmlformats.org/drawingml/2006/table">
            <a:tbl>
              <a:tblPr firstRow="1" bandRow="1">
                <a:tableStyleId>{B301B821-A1FF-4177-AEE7-76D212191A09}</a:tableStyleId>
              </a:tblPr>
              <a:tblGrid>
                <a:gridCol w="3692598">
                  <a:extLst>
                    <a:ext uri="{9D8B030D-6E8A-4147-A177-3AD203B41FA5}">
                      <a16:colId xmlns:a16="http://schemas.microsoft.com/office/drawing/2014/main" val="20000"/>
                    </a:ext>
                  </a:extLst>
                </a:gridCol>
                <a:gridCol w="799573">
                  <a:extLst>
                    <a:ext uri="{9D8B030D-6E8A-4147-A177-3AD203B41FA5}">
                      <a16:colId xmlns:a16="http://schemas.microsoft.com/office/drawing/2014/main" val="20001"/>
                    </a:ext>
                  </a:extLst>
                </a:gridCol>
              </a:tblGrid>
              <a:tr h="302744">
                <a:tc>
                  <a:txBody>
                    <a:bodyPr/>
                    <a:lstStyle/>
                    <a:p>
                      <a:r>
                        <a:rPr lang="en-US" sz="1200" dirty="0"/>
                        <a:t>Scheme of Marking</a:t>
                      </a:r>
                    </a:p>
                  </a:txBody>
                  <a:tcPr marL="124098" marR="124098" marT="62049" marB="62049"/>
                </a:tc>
                <a:tc>
                  <a:txBody>
                    <a:bodyPr/>
                    <a:lstStyle/>
                    <a:p>
                      <a:r>
                        <a:rPr lang="en-US" sz="1200" dirty="0"/>
                        <a:t>Marks</a:t>
                      </a:r>
                    </a:p>
                  </a:txBody>
                  <a:tcPr marL="124098" marR="124098" marT="62049" marB="62049"/>
                </a:tc>
                <a:extLst>
                  <a:ext uri="{0D108BD9-81ED-4DB2-BD59-A6C34878D82A}">
                    <a16:rowId xmlns:a16="http://schemas.microsoft.com/office/drawing/2014/main" val="10000"/>
                  </a:ext>
                </a:extLst>
              </a:tr>
              <a:tr h="375564">
                <a:tc>
                  <a:txBody>
                    <a:bodyPr/>
                    <a:lstStyle/>
                    <a:p>
                      <a:r>
                        <a:rPr lang="en-US" sz="1200" dirty="0"/>
                        <a:t>&gt;20% treated waste water is reused/recycled  </a:t>
                      </a:r>
                      <a:r>
                        <a:rPr lang="en-US" sz="1200" b="0" dirty="0"/>
                        <a:t>of which </a:t>
                      </a:r>
                      <a:r>
                        <a:rPr lang="en-US" sz="1200" b="1" dirty="0"/>
                        <a:t>for &gt;30% </a:t>
                      </a:r>
                      <a:r>
                        <a:rPr lang="en-US" sz="1200" b="0" dirty="0"/>
                        <a:t>water </a:t>
                      </a:r>
                      <a:r>
                        <a:rPr lang="en-US" sz="1200" b="1" dirty="0"/>
                        <a:t>revenue is generated</a:t>
                      </a:r>
                    </a:p>
                  </a:txBody>
                  <a:tcPr marL="124098" marR="124098" marT="62049" marB="62049"/>
                </a:tc>
                <a:tc>
                  <a:txBody>
                    <a:bodyPr/>
                    <a:lstStyle/>
                    <a:p>
                      <a:pPr algn="ctr"/>
                      <a:r>
                        <a:rPr lang="en-US" sz="1200" dirty="0"/>
                        <a:t>25</a:t>
                      </a:r>
                    </a:p>
                  </a:txBody>
                  <a:tcPr marL="124098" marR="124098" marT="62049" marB="62049"/>
                </a:tc>
                <a:extLst>
                  <a:ext uri="{0D108BD9-81ED-4DB2-BD59-A6C34878D82A}">
                    <a16:rowId xmlns:a16="http://schemas.microsoft.com/office/drawing/2014/main" val="10001"/>
                  </a:ext>
                </a:extLst>
              </a:tr>
              <a:tr h="375564">
                <a:tc>
                  <a:txBody>
                    <a:bodyPr/>
                    <a:lstStyle/>
                    <a:p>
                      <a:r>
                        <a:rPr lang="en-US" sz="1200" dirty="0" err="1"/>
                        <a:t>Upto</a:t>
                      </a:r>
                      <a:r>
                        <a:rPr lang="en-US" sz="1200" dirty="0"/>
                        <a:t> 20%</a:t>
                      </a:r>
                      <a:r>
                        <a:rPr lang="en-US" sz="1200" baseline="0" dirty="0"/>
                        <a:t> treated waste water is reused/recycled </a:t>
                      </a:r>
                      <a:r>
                        <a:rPr lang="en-US" sz="1200" b="0" baseline="0" dirty="0"/>
                        <a:t>of which</a:t>
                      </a:r>
                      <a:r>
                        <a:rPr lang="en-US" sz="1200" b="1" baseline="0" dirty="0"/>
                        <a:t> for 20%-30% revenue is generated </a:t>
                      </a:r>
                      <a:endParaRPr lang="en-US" sz="1200" b="1" dirty="0"/>
                    </a:p>
                  </a:txBody>
                  <a:tcPr marL="124098" marR="124098" marT="62049" marB="62049"/>
                </a:tc>
                <a:tc>
                  <a:txBody>
                    <a:bodyPr/>
                    <a:lstStyle/>
                    <a:p>
                      <a:pPr algn="ctr"/>
                      <a:r>
                        <a:rPr lang="en-US" sz="1200" dirty="0"/>
                        <a:t>15</a:t>
                      </a:r>
                    </a:p>
                  </a:txBody>
                  <a:tcPr marL="124098" marR="124098" marT="62049" marB="62049"/>
                </a:tc>
                <a:extLst>
                  <a:ext uri="{0D108BD9-81ED-4DB2-BD59-A6C34878D82A}">
                    <a16:rowId xmlns:a16="http://schemas.microsoft.com/office/drawing/2014/main" val="10002"/>
                  </a:ext>
                </a:extLst>
              </a:tr>
            </a:tbl>
          </a:graphicData>
        </a:graphic>
      </p:graphicFrame>
      <p:graphicFrame>
        <p:nvGraphicFramePr>
          <p:cNvPr id="18" name="Table 17">
            <a:extLst>
              <a:ext uri="{FF2B5EF4-FFF2-40B4-BE49-F238E27FC236}">
                <a16:creationId xmlns:a16="http://schemas.microsoft.com/office/drawing/2014/main" id="{13062871-6E9D-024E-95D8-3B80E8BFBFD5}"/>
              </a:ext>
            </a:extLst>
          </p:cNvPr>
          <p:cNvGraphicFramePr>
            <a:graphicFrameLocks noGrp="1"/>
          </p:cNvGraphicFramePr>
          <p:nvPr>
            <p:extLst>
              <p:ext uri="{D42A27DB-BD31-4B8C-83A1-F6EECF244321}">
                <p14:modId xmlns:p14="http://schemas.microsoft.com/office/powerpoint/2010/main" val="1447848819"/>
              </p:ext>
            </p:extLst>
          </p:nvPr>
        </p:nvGraphicFramePr>
        <p:xfrm>
          <a:off x="-12032" y="9352564"/>
          <a:ext cx="6100011" cy="521195"/>
        </p:xfrm>
        <a:graphic>
          <a:graphicData uri="http://schemas.openxmlformats.org/drawingml/2006/table">
            <a:tbl>
              <a:tblPr firstRow="1" bandRow="1">
                <a:tableStyleId>{FABFCF23-3B69-468F-B69F-88F6DE6A72F2}</a:tableStyleId>
              </a:tblPr>
              <a:tblGrid>
                <a:gridCol w="5031454">
                  <a:extLst>
                    <a:ext uri="{9D8B030D-6E8A-4147-A177-3AD203B41FA5}">
                      <a16:colId xmlns:a16="http://schemas.microsoft.com/office/drawing/2014/main" val="2267837347"/>
                    </a:ext>
                  </a:extLst>
                </a:gridCol>
                <a:gridCol w="1068557">
                  <a:extLst>
                    <a:ext uri="{9D8B030D-6E8A-4147-A177-3AD203B41FA5}">
                      <a16:colId xmlns:a16="http://schemas.microsoft.com/office/drawing/2014/main" val="2096343318"/>
                    </a:ext>
                  </a:extLst>
                </a:gridCol>
              </a:tblGrid>
              <a:tr h="521195">
                <a:tc>
                  <a:txBody>
                    <a:bodyPr/>
                    <a:lstStyle/>
                    <a:p>
                      <a:r>
                        <a:rPr lang="en-US" sz="1100" b="0" dirty="0">
                          <a:solidFill>
                            <a:srgbClr val="FFFF00"/>
                          </a:solidFill>
                        </a:rPr>
                        <a:t>Weekly Log of treatment, reuse/recycle  of wastewater </a:t>
                      </a:r>
                      <a:r>
                        <a:rPr lang="en-US" sz="1100" b="0" dirty="0">
                          <a:solidFill>
                            <a:schemeClr val="bg1"/>
                          </a:solidFill>
                        </a:rPr>
                        <a:t>&amp;</a:t>
                      </a:r>
                      <a:r>
                        <a:rPr lang="en-US" sz="1100" b="0" dirty="0">
                          <a:solidFill>
                            <a:srgbClr val="FFFF00"/>
                          </a:solidFill>
                        </a:rPr>
                        <a:t> revenue generated thereof </a:t>
                      </a:r>
                      <a:r>
                        <a:rPr lang="en-US" sz="1100" b="0" dirty="0">
                          <a:solidFill>
                            <a:schemeClr val="bg1"/>
                          </a:solidFill>
                        </a:rPr>
                        <a:t>digitally maintained (e.g. excel file) by  ULB are linked with </a:t>
                      </a:r>
                      <a:r>
                        <a:rPr lang="en-US" sz="1100" b="0" dirty="0">
                          <a:solidFill>
                            <a:schemeClr val="accent4"/>
                          </a:solidFill>
                        </a:rPr>
                        <a:t>SBM portal </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endParaRPr lang="en-US" sz="1100" b="0" dirty="0">
                        <a:solidFill>
                          <a:schemeClr val="bg1"/>
                        </a:solidFill>
                      </a:endParaRPr>
                    </a:p>
                    <a:p>
                      <a:pPr algn="ctr"/>
                      <a:r>
                        <a:rPr lang="en-US" sz="1100" b="0" dirty="0">
                          <a:solidFill>
                            <a:schemeClr val="bg1"/>
                          </a:solidFill>
                        </a:rPr>
                        <a:t>20 Marks</a:t>
                      </a:r>
                    </a:p>
                  </a:txBody>
                  <a:tcPr marL="124094" marR="124094" marT="62046" marB="62046">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20" name="Bevel 18">
            <a:extLst>
              <a:ext uri="{FF2B5EF4-FFF2-40B4-BE49-F238E27FC236}">
                <a16:creationId xmlns:a16="http://schemas.microsoft.com/office/drawing/2014/main" id="{F9FAE3E4-8032-45BE-BE2F-01EA8F6AF417}"/>
              </a:ext>
            </a:extLst>
          </p:cNvPr>
          <p:cNvSpPr/>
          <p:nvPr/>
        </p:nvSpPr>
        <p:spPr>
          <a:xfrm>
            <a:off x="1566053" y="163425"/>
            <a:ext cx="3094847" cy="657479"/>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Linearity to Circularity</a:t>
            </a:r>
          </a:p>
        </p:txBody>
      </p:sp>
      <p:sp>
        <p:nvSpPr>
          <p:cNvPr id="3" name="Slide Number Placeholder 2">
            <a:extLst>
              <a:ext uri="{FF2B5EF4-FFF2-40B4-BE49-F238E27FC236}">
                <a16:creationId xmlns:a16="http://schemas.microsoft.com/office/drawing/2014/main" id="{2419B455-3093-4CC8-99EE-1F2952880C92}"/>
              </a:ext>
            </a:extLst>
          </p:cNvPr>
          <p:cNvSpPr>
            <a:spLocks noGrp="1"/>
          </p:cNvSpPr>
          <p:nvPr>
            <p:ph type="sldNum" sz="quarter" idx="12"/>
          </p:nvPr>
        </p:nvSpPr>
        <p:spPr/>
        <p:txBody>
          <a:bodyPr/>
          <a:lstStyle/>
          <a:p>
            <a:fld id="{871FDAF4-F9BA-4E6E-AE28-9371978FF90C}" type="slidenum">
              <a:rPr lang="en-US" smtClean="0"/>
              <a:t>64</a:t>
            </a:fld>
            <a:endParaRPr lang="en-US"/>
          </a:p>
        </p:txBody>
      </p:sp>
    </p:spTree>
    <p:extLst>
      <p:ext uri="{BB962C8B-B14F-4D97-AF65-F5344CB8AC3E}">
        <p14:creationId xmlns:p14="http://schemas.microsoft.com/office/powerpoint/2010/main" val="356081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A0633E33-962F-FE46-883D-E3B27007919D}"/>
              </a:ext>
            </a:extLst>
          </p:cNvPr>
          <p:cNvSpPr/>
          <p:nvPr/>
        </p:nvSpPr>
        <p:spPr>
          <a:xfrm>
            <a:off x="0" y="42948"/>
            <a:ext cx="1602928" cy="280373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4045" b="1" dirty="0">
                <a:solidFill>
                  <a:srgbClr val="FFFFFF"/>
                </a:solidFill>
                <a:latin typeface="Arial"/>
                <a:ea typeface="Calibri"/>
                <a:cs typeface="Times New Roman"/>
              </a:rPr>
              <a:t>3.2</a:t>
            </a:r>
          </a:p>
          <a:p>
            <a:pPr algn="ctr" defTabSz="1320816">
              <a:lnSpc>
                <a:spcPct val="107000"/>
              </a:lnSpc>
              <a:spcAft>
                <a:spcPts val="1088"/>
              </a:spcAft>
              <a:defRPr/>
            </a:pPr>
            <a:r>
              <a:rPr lang="en-US" sz="4045" b="1" dirty="0">
                <a:solidFill>
                  <a:srgbClr val="FFFFFF"/>
                </a:solidFill>
                <a:latin typeface="Arial"/>
                <a:ea typeface="Calibri"/>
                <a:cs typeface="Times New Roman"/>
              </a:rPr>
              <a:t>&amp;</a:t>
            </a:r>
          </a:p>
          <a:p>
            <a:pPr algn="ctr" defTabSz="1320816">
              <a:lnSpc>
                <a:spcPct val="107000"/>
              </a:lnSpc>
              <a:spcAft>
                <a:spcPts val="1088"/>
              </a:spcAft>
              <a:defRPr/>
            </a:pPr>
            <a:r>
              <a:rPr lang="en-US" sz="4045" b="1" dirty="0">
                <a:solidFill>
                  <a:srgbClr val="FFFFFF"/>
                </a:solidFill>
                <a:latin typeface="Arial"/>
                <a:ea typeface="Calibri"/>
                <a:cs typeface="Times New Roman"/>
              </a:rPr>
              <a:t>3.3</a:t>
            </a:r>
            <a:endParaRPr lang="en-SG" sz="1300" dirty="0">
              <a:solidFill>
                <a:prstClr val="white"/>
              </a:solidFill>
              <a:latin typeface="Calibri" panose="020F0502020204030204"/>
              <a:ea typeface="Calibri"/>
              <a:cs typeface="Times New Roman"/>
            </a:endParaRPr>
          </a:p>
        </p:txBody>
      </p:sp>
      <p:sp>
        <p:nvSpPr>
          <p:cNvPr id="18" name="Rounded Rectangle 17">
            <a:extLst>
              <a:ext uri="{FF2B5EF4-FFF2-40B4-BE49-F238E27FC236}">
                <a16:creationId xmlns:a16="http://schemas.microsoft.com/office/drawing/2014/main" id="{30BDD3F3-766A-554C-84BF-5C9133B6A288}"/>
              </a:ext>
            </a:extLst>
          </p:cNvPr>
          <p:cNvSpPr/>
          <p:nvPr/>
        </p:nvSpPr>
        <p:spPr>
          <a:xfrm>
            <a:off x="1740310" y="52616"/>
            <a:ext cx="5117690" cy="1440786"/>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240111">
              <a:lnSpc>
                <a:spcPct val="107000"/>
              </a:lnSpc>
              <a:spcAft>
                <a:spcPts val="1088"/>
              </a:spcAft>
              <a:defRPr/>
            </a:pPr>
            <a:r>
              <a:rPr lang="en-US" sz="1100" kern="0" dirty="0">
                <a:solidFill>
                  <a:srgbClr val="000000"/>
                </a:solidFill>
                <a:latin typeface="Calibri" panose="020F0502020204030204"/>
                <a:ea typeface="Calibri"/>
                <a:cs typeface="Arial"/>
              </a:rPr>
              <a:t>Whether </a:t>
            </a:r>
            <a:r>
              <a:rPr lang="en-US" sz="1100" b="1" kern="0" dirty="0">
                <a:solidFill>
                  <a:srgbClr val="000000"/>
                </a:solidFill>
                <a:latin typeface="Calibri" panose="020F0502020204030204"/>
                <a:ea typeface="Calibri"/>
                <a:cs typeface="Arial"/>
              </a:rPr>
              <a:t>capacity</a:t>
            </a:r>
            <a:r>
              <a:rPr lang="en-US" sz="1100" b="1" kern="0" dirty="0">
                <a:solidFill>
                  <a:srgbClr val="FF0000"/>
                </a:solidFill>
                <a:latin typeface="Calibri" panose="020F0502020204030204"/>
                <a:ea typeface="Calibri"/>
                <a:cs typeface="Arial"/>
              </a:rPr>
              <a:t>*</a:t>
            </a:r>
            <a:r>
              <a:rPr lang="en-US" sz="1100" kern="0" dirty="0">
                <a:solidFill>
                  <a:srgbClr val="000000"/>
                </a:solidFill>
                <a:latin typeface="Calibri" panose="020F0502020204030204"/>
                <a:ea typeface="Calibri"/>
                <a:cs typeface="Arial"/>
              </a:rPr>
              <a:t> of FSTP /STP in the city is matching with the total </a:t>
            </a:r>
            <a:r>
              <a:rPr lang="en-US" sz="1100" kern="0" dirty="0" err="1">
                <a:solidFill>
                  <a:srgbClr val="000000"/>
                </a:solidFill>
                <a:latin typeface="Calibri" panose="020F0502020204030204"/>
                <a:ea typeface="Calibri"/>
                <a:cs typeface="Arial"/>
              </a:rPr>
              <a:t>faecal</a:t>
            </a:r>
            <a:r>
              <a:rPr lang="en-US" sz="1100" kern="0" dirty="0">
                <a:solidFill>
                  <a:srgbClr val="000000"/>
                </a:solidFill>
                <a:latin typeface="Calibri" panose="020F0502020204030204"/>
                <a:ea typeface="Calibri"/>
                <a:cs typeface="Arial"/>
              </a:rPr>
              <a:t> sludge and </a:t>
            </a:r>
            <a:r>
              <a:rPr lang="en-US" sz="1100" kern="0" dirty="0">
                <a:solidFill>
                  <a:schemeClr val="tx1"/>
                </a:solidFill>
                <a:latin typeface="Calibri" panose="020F0502020204030204"/>
                <a:ea typeface="Calibri"/>
                <a:cs typeface="Arial"/>
              </a:rPr>
              <a:t>sewage</a:t>
            </a:r>
            <a:r>
              <a:rPr lang="en-US" sz="1100" kern="0" dirty="0">
                <a:solidFill>
                  <a:srgbClr val="000000"/>
                </a:solidFill>
                <a:latin typeface="Calibri" panose="020F0502020204030204"/>
                <a:ea typeface="Calibri"/>
                <a:cs typeface="Arial"/>
              </a:rPr>
              <a:t> </a:t>
            </a:r>
            <a:r>
              <a:rPr lang="en-US" sz="1100" kern="0" dirty="0">
                <a:solidFill>
                  <a:schemeClr val="tx1"/>
                </a:solidFill>
                <a:latin typeface="Calibri" panose="020F0502020204030204"/>
                <a:ea typeface="Calibri"/>
                <a:cs typeface="Arial"/>
              </a:rPr>
              <a:t>which is </a:t>
            </a:r>
            <a:r>
              <a:rPr lang="en-US" sz="1100" b="1" kern="0" dirty="0">
                <a:solidFill>
                  <a:srgbClr val="000000"/>
                </a:solidFill>
                <a:latin typeface="Calibri" panose="020F0502020204030204"/>
                <a:ea typeface="Calibri"/>
                <a:cs typeface="Arial"/>
              </a:rPr>
              <a:t>collected</a:t>
            </a:r>
            <a:r>
              <a:rPr lang="en-US" sz="1100" kern="0" dirty="0">
                <a:solidFill>
                  <a:srgbClr val="000000"/>
                </a:solidFill>
                <a:latin typeface="Calibri" panose="020F0502020204030204"/>
                <a:ea typeface="Calibri"/>
                <a:cs typeface="Arial"/>
              </a:rPr>
              <a:t>/</a:t>
            </a:r>
            <a:r>
              <a:rPr lang="en-US" sz="1100" b="1" kern="0" dirty="0">
                <a:solidFill>
                  <a:srgbClr val="000000"/>
                </a:solidFill>
                <a:latin typeface="Calibri" panose="020F0502020204030204"/>
                <a:ea typeface="Calibri"/>
                <a:cs typeface="Arial"/>
              </a:rPr>
              <a:t>generated</a:t>
            </a:r>
            <a:r>
              <a:rPr lang="en-US" sz="1100" kern="0" dirty="0">
                <a:solidFill>
                  <a:srgbClr val="000000"/>
                </a:solidFill>
                <a:latin typeface="Calibri" panose="020F0502020204030204"/>
                <a:ea typeface="Calibri"/>
                <a:cs typeface="Arial"/>
              </a:rPr>
              <a:t> in the city? </a:t>
            </a:r>
          </a:p>
          <a:p>
            <a:pPr algn="ctr" defTabSz="1240111">
              <a:lnSpc>
                <a:spcPct val="107000"/>
              </a:lnSpc>
              <a:spcAft>
                <a:spcPts val="1088"/>
              </a:spcAft>
              <a:defRPr/>
            </a:pPr>
            <a:r>
              <a:rPr lang="en-US" sz="1100" kern="0" dirty="0">
                <a:solidFill>
                  <a:srgbClr val="FF0000"/>
                </a:solidFill>
                <a:latin typeface="Calibri" panose="020F0502020204030204"/>
                <a:ea typeface="Calibri"/>
                <a:cs typeface="Arial"/>
              </a:rPr>
              <a:t>* Capacity under cluster approach will be considered provided the distance </a:t>
            </a:r>
            <a:r>
              <a:rPr lang="en-US" sz="1100" kern="0" dirty="0" err="1">
                <a:solidFill>
                  <a:srgbClr val="FF0000"/>
                </a:solidFill>
                <a:latin typeface="Calibri" panose="020F0502020204030204"/>
                <a:ea typeface="Calibri"/>
                <a:cs typeface="Arial"/>
              </a:rPr>
              <a:t>upto</a:t>
            </a:r>
            <a:r>
              <a:rPr lang="en-US" sz="1100" kern="0" dirty="0">
                <a:solidFill>
                  <a:srgbClr val="FF0000"/>
                </a:solidFill>
                <a:latin typeface="Calibri" panose="020F0502020204030204"/>
                <a:ea typeface="Calibri"/>
                <a:cs typeface="Arial"/>
              </a:rPr>
              <a:t> 50 km from the city boundary</a:t>
            </a:r>
            <a:endParaRPr lang="en-SG" sz="1100" kern="0" dirty="0">
              <a:solidFill>
                <a:srgbClr val="FF0000"/>
              </a:solidFill>
              <a:latin typeface="Calibri" panose="020F0502020204030204"/>
              <a:ea typeface="Calibri"/>
              <a:cs typeface="Arial"/>
            </a:endParaRPr>
          </a:p>
        </p:txBody>
      </p:sp>
      <p:grpSp>
        <p:nvGrpSpPr>
          <p:cNvPr id="4" name="Group 3">
            <a:extLst>
              <a:ext uri="{FF2B5EF4-FFF2-40B4-BE49-F238E27FC236}">
                <a16:creationId xmlns:a16="http://schemas.microsoft.com/office/drawing/2014/main" id="{E1FCC1C5-6358-4991-B54E-84FE12C65DCD}"/>
              </a:ext>
            </a:extLst>
          </p:cNvPr>
          <p:cNvGrpSpPr/>
          <p:nvPr/>
        </p:nvGrpSpPr>
        <p:grpSpPr>
          <a:xfrm>
            <a:off x="0" y="6236511"/>
            <a:ext cx="1602928" cy="2903559"/>
            <a:chOff x="-5937820" y="6929797"/>
            <a:chExt cx="2388445" cy="2903559"/>
          </a:xfrm>
        </p:grpSpPr>
        <p:sp>
          <p:nvSpPr>
            <p:cNvPr id="19" name="object 2">
              <a:extLst>
                <a:ext uri="{FF2B5EF4-FFF2-40B4-BE49-F238E27FC236}">
                  <a16:creationId xmlns:a16="http://schemas.microsoft.com/office/drawing/2014/main" id="{16470D6D-053B-844A-AD83-8AF0842B9009}"/>
                </a:ext>
              </a:extLst>
            </p:cNvPr>
            <p:cNvSpPr/>
            <p:nvPr/>
          </p:nvSpPr>
          <p:spPr>
            <a:xfrm>
              <a:off x="-5937820" y="6929797"/>
              <a:ext cx="2388445" cy="2903559"/>
            </a:xfrm>
            <a:custGeom>
              <a:avLst/>
              <a:gdLst/>
              <a:ahLst/>
              <a:cxnLst/>
              <a:rect l="l" t="t" r="r" b="b"/>
              <a:pathLst>
                <a:path w="1653539" h="2010155">
                  <a:moveTo>
                    <a:pt x="1377950" y="0"/>
                  </a:moveTo>
                  <a:lnTo>
                    <a:pt x="275602" y="0"/>
                  </a:lnTo>
                  <a:lnTo>
                    <a:pt x="252999" y="913"/>
                  </a:lnTo>
                  <a:lnTo>
                    <a:pt x="209372" y="8012"/>
                  </a:lnTo>
                  <a:lnTo>
                    <a:pt x="168326" y="21665"/>
                  </a:lnTo>
                  <a:lnTo>
                    <a:pt x="130427" y="41303"/>
                  </a:lnTo>
                  <a:lnTo>
                    <a:pt x="96244" y="66358"/>
                  </a:lnTo>
                  <a:lnTo>
                    <a:pt x="66343" y="96262"/>
                  </a:lnTo>
                  <a:lnTo>
                    <a:pt x="41292" y="130446"/>
                  </a:lnTo>
                  <a:lnTo>
                    <a:pt x="21658" y="168342"/>
                  </a:lnTo>
                  <a:lnTo>
                    <a:pt x="8009" y="209381"/>
                  </a:lnTo>
                  <a:lnTo>
                    <a:pt x="913" y="252995"/>
                  </a:lnTo>
                  <a:lnTo>
                    <a:pt x="0" y="275590"/>
                  </a:lnTo>
                  <a:lnTo>
                    <a:pt x="0" y="1734553"/>
                  </a:lnTo>
                  <a:lnTo>
                    <a:pt x="3607" y="1779257"/>
                  </a:lnTo>
                  <a:lnTo>
                    <a:pt x="14050" y="1821664"/>
                  </a:lnTo>
                  <a:lnTo>
                    <a:pt x="30762" y="1861207"/>
                  </a:lnTo>
                  <a:lnTo>
                    <a:pt x="53175" y="1897319"/>
                  </a:lnTo>
                  <a:lnTo>
                    <a:pt x="80722" y="1929433"/>
                  </a:lnTo>
                  <a:lnTo>
                    <a:pt x="112836" y="1956980"/>
                  </a:lnTo>
                  <a:lnTo>
                    <a:pt x="148948" y="1979393"/>
                  </a:lnTo>
                  <a:lnTo>
                    <a:pt x="188491" y="1996105"/>
                  </a:lnTo>
                  <a:lnTo>
                    <a:pt x="230898" y="2006548"/>
                  </a:lnTo>
                  <a:lnTo>
                    <a:pt x="275602" y="2010156"/>
                  </a:lnTo>
                  <a:lnTo>
                    <a:pt x="1377950" y="2010156"/>
                  </a:lnTo>
                  <a:lnTo>
                    <a:pt x="1422637" y="2006548"/>
                  </a:lnTo>
                  <a:lnTo>
                    <a:pt x="1465035" y="1996105"/>
                  </a:lnTo>
                  <a:lnTo>
                    <a:pt x="1504573" y="1979393"/>
                  </a:lnTo>
                  <a:lnTo>
                    <a:pt x="1540684" y="1956980"/>
                  </a:lnTo>
                  <a:lnTo>
                    <a:pt x="1572799" y="1929433"/>
                  </a:lnTo>
                  <a:lnTo>
                    <a:pt x="1600350" y="1897319"/>
                  </a:lnTo>
                  <a:lnTo>
                    <a:pt x="1622768" y="1861207"/>
                  </a:lnTo>
                  <a:lnTo>
                    <a:pt x="1639484" y="1821664"/>
                  </a:lnTo>
                  <a:lnTo>
                    <a:pt x="1649931" y="1779257"/>
                  </a:lnTo>
                  <a:lnTo>
                    <a:pt x="1653539" y="1734553"/>
                  </a:lnTo>
                  <a:lnTo>
                    <a:pt x="1653539" y="275590"/>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endParaRPr sz="1600"/>
            </a:p>
          </p:txBody>
        </p:sp>
        <p:sp>
          <p:nvSpPr>
            <p:cNvPr id="20" name="object 3">
              <a:extLst>
                <a:ext uri="{FF2B5EF4-FFF2-40B4-BE49-F238E27FC236}">
                  <a16:creationId xmlns:a16="http://schemas.microsoft.com/office/drawing/2014/main" id="{6BA8D46B-B56C-3048-A98C-31FF004DD246}"/>
                </a:ext>
              </a:extLst>
            </p:cNvPr>
            <p:cNvSpPr/>
            <p:nvPr/>
          </p:nvSpPr>
          <p:spPr>
            <a:xfrm>
              <a:off x="-5937820" y="6929797"/>
              <a:ext cx="2388445" cy="2903559"/>
            </a:xfrm>
            <a:custGeom>
              <a:avLst/>
              <a:gdLst/>
              <a:ahLst/>
              <a:cxnLst/>
              <a:rect l="l" t="t" r="r" b="b"/>
              <a:pathLst>
                <a:path w="1653539" h="2010155">
                  <a:moveTo>
                    <a:pt x="0" y="275590"/>
                  </a:moveTo>
                  <a:lnTo>
                    <a:pt x="3607" y="230902"/>
                  </a:lnTo>
                  <a:lnTo>
                    <a:pt x="14050" y="188504"/>
                  </a:lnTo>
                  <a:lnTo>
                    <a:pt x="30762" y="148966"/>
                  </a:lnTo>
                  <a:lnTo>
                    <a:pt x="53175" y="112855"/>
                  </a:lnTo>
                  <a:lnTo>
                    <a:pt x="80722" y="80740"/>
                  </a:lnTo>
                  <a:lnTo>
                    <a:pt x="112836" y="53189"/>
                  </a:lnTo>
                  <a:lnTo>
                    <a:pt x="148948" y="30771"/>
                  </a:lnTo>
                  <a:lnTo>
                    <a:pt x="188491" y="14055"/>
                  </a:lnTo>
                  <a:lnTo>
                    <a:pt x="230898" y="3608"/>
                  </a:lnTo>
                  <a:lnTo>
                    <a:pt x="275602"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90"/>
                  </a:lnTo>
                  <a:lnTo>
                    <a:pt x="1653539" y="1734553"/>
                  </a:lnTo>
                  <a:lnTo>
                    <a:pt x="1649931" y="1779257"/>
                  </a:lnTo>
                  <a:lnTo>
                    <a:pt x="1639484" y="1821664"/>
                  </a:lnTo>
                  <a:lnTo>
                    <a:pt x="1622768" y="1861207"/>
                  </a:lnTo>
                  <a:lnTo>
                    <a:pt x="1600350" y="1897319"/>
                  </a:lnTo>
                  <a:lnTo>
                    <a:pt x="1572799" y="1929433"/>
                  </a:lnTo>
                  <a:lnTo>
                    <a:pt x="1540684" y="1956980"/>
                  </a:lnTo>
                  <a:lnTo>
                    <a:pt x="1504573" y="1979393"/>
                  </a:lnTo>
                  <a:lnTo>
                    <a:pt x="1465035" y="1996105"/>
                  </a:lnTo>
                  <a:lnTo>
                    <a:pt x="1422637" y="2006548"/>
                  </a:lnTo>
                  <a:lnTo>
                    <a:pt x="1377950" y="2010156"/>
                  </a:lnTo>
                  <a:lnTo>
                    <a:pt x="275602" y="2010156"/>
                  </a:lnTo>
                  <a:lnTo>
                    <a:pt x="230898" y="2006548"/>
                  </a:lnTo>
                  <a:lnTo>
                    <a:pt x="188491" y="1996105"/>
                  </a:lnTo>
                  <a:lnTo>
                    <a:pt x="148948" y="1979393"/>
                  </a:lnTo>
                  <a:lnTo>
                    <a:pt x="112836" y="1956980"/>
                  </a:lnTo>
                  <a:lnTo>
                    <a:pt x="80722" y="1929433"/>
                  </a:lnTo>
                  <a:lnTo>
                    <a:pt x="53175" y="1897319"/>
                  </a:lnTo>
                  <a:lnTo>
                    <a:pt x="30762" y="1861207"/>
                  </a:lnTo>
                  <a:lnTo>
                    <a:pt x="14050" y="1821664"/>
                  </a:lnTo>
                  <a:lnTo>
                    <a:pt x="3607" y="1779257"/>
                  </a:lnTo>
                  <a:lnTo>
                    <a:pt x="0" y="1734553"/>
                  </a:lnTo>
                  <a:lnTo>
                    <a:pt x="0" y="275590"/>
                  </a:lnTo>
                  <a:close/>
                </a:path>
              </a:pathLst>
            </a:custGeom>
            <a:ln w="12192">
              <a:solidFill>
                <a:srgbClr val="2E528F"/>
              </a:solidFill>
            </a:ln>
          </p:spPr>
          <p:txBody>
            <a:bodyPr wrap="square" lIns="0" tIns="0" rIns="0" bIns="0" rtlCol="0">
              <a:noAutofit/>
            </a:bodyPr>
            <a:lstStyle/>
            <a:p>
              <a:endParaRPr sz="1600"/>
            </a:p>
          </p:txBody>
        </p:sp>
        <p:sp>
          <p:nvSpPr>
            <p:cNvPr id="24" name="object 7">
              <a:extLst>
                <a:ext uri="{FF2B5EF4-FFF2-40B4-BE49-F238E27FC236}">
                  <a16:creationId xmlns:a16="http://schemas.microsoft.com/office/drawing/2014/main" id="{F07034F3-388F-D54A-B4D3-5D7670CBABC9}"/>
                </a:ext>
              </a:extLst>
            </p:cNvPr>
            <p:cNvSpPr txBox="1"/>
            <p:nvPr/>
          </p:nvSpPr>
          <p:spPr>
            <a:xfrm>
              <a:off x="-5592066" y="7308060"/>
              <a:ext cx="1694110" cy="737447"/>
            </a:xfrm>
            <a:prstGeom prst="rect">
              <a:avLst/>
            </a:prstGeom>
          </p:spPr>
          <p:txBody>
            <a:bodyPr vert="horz" wrap="square" lIns="0" tIns="0" rIns="0" bIns="0" rtlCol="0">
              <a:noAutofit/>
            </a:bodyPr>
            <a:lstStyle/>
            <a:p>
              <a:pPr marL="18345" marR="18345" indent="8255"/>
              <a:r>
                <a:rPr sz="1400" b="1" spc="-22" dirty="0">
                  <a:latin typeface="Calibri"/>
                  <a:cs typeface="Calibri"/>
                </a:rPr>
                <a:t>M</a:t>
              </a:r>
              <a:r>
                <a:rPr sz="1400" b="1" spc="-36" dirty="0">
                  <a:latin typeface="Calibri"/>
                  <a:cs typeface="Calibri"/>
                </a:rPr>
                <a:t>e</a:t>
              </a:r>
              <a:r>
                <a:rPr sz="1400" b="1" spc="-15" dirty="0">
                  <a:latin typeface="Calibri"/>
                  <a:cs typeface="Calibri"/>
                </a:rPr>
                <a:t>t</a:t>
              </a:r>
              <a:r>
                <a:rPr sz="1400" b="1" spc="-29" dirty="0">
                  <a:latin typeface="Calibri"/>
                  <a:cs typeface="Calibri"/>
                </a:rPr>
                <a:t>h</a:t>
              </a:r>
              <a:r>
                <a:rPr sz="1400" b="1" spc="-15" dirty="0">
                  <a:latin typeface="Calibri"/>
                  <a:cs typeface="Calibri"/>
                </a:rPr>
                <a:t>o</a:t>
              </a:r>
              <a:r>
                <a:rPr sz="1400" b="1" spc="-22" dirty="0">
                  <a:latin typeface="Calibri"/>
                  <a:cs typeface="Calibri"/>
                </a:rPr>
                <a:t>d</a:t>
              </a:r>
              <a:r>
                <a:rPr sz="1400" b="1" spc="-15" dirty="0">
                  <a:latin typeface="Calibri"/>
                  <a:cs typeface="Calibri"/>
                </a:rPr>
                <a:t>ol</a:t>
              </a:r>
              <a:r>
                <a:rPr sz="1400" b="1" spc="-7" dirty="0">
                  <a:latin typeface="Calibri"/>
                  <a:cs typeface="Calibri"/>
                </a:rPr>
                <a:t>o</a:t>
              </a:r>
              <a:r>
                <a:rPr sz="1400" b="1" spc="-15" dirty="0">
                  <a:latin typeface="Calibri"/>
                  <a:cs typeface="Calibri"/>
                </a:rPr>
                <a:t>gy</a:t>
              </a:r>
              <a:r>
                <a:rPr sz="1400" b="1" spc="-7" dirty="0">
                  <a:latin typeface="Calibri"/>
                  <a:cs typeface="Calibri"/>
                </a:rPr>
                <a:t> </a:t>
              </a:r>
              <a:r>
                <a:rPr sz="1400" b="1" spc="-43" dirty="0">
                  <a:latin typeface="Calibri"/>
                  <a:cs typeface="Calibri"/>
                </a:rPr>
                <a:t>f</a:t>
              </a:r>
              <a:r>
                <a:rPr sz="1400" b="1" spc="-15" dirty="0">
                  <a:latin typeface="Calibri"/>
                  <a:cs typeface="Calibri"/>
                </a:rPr>
                <a:t>or</a:t>
              </a:r>
              <a:r>
                <a:rPr sz="1400" b="1" spc="22" dirty="0">
                  <a:latin typeface="Calibri"/>
                  <a:cs typeface="Calibri"/>
                </a:rPr>
                <a:t> </a:t>
              </a:r>
              <a:r>
                <a:rPr sz="1400" b="1" spc="-137" dirty="0">
                  <a:latin typeface="Calibri"/>
                  <a:cs typeface="Calibri"/>
                </a:rPr>
                <a:t>V</a:t>
              </a:r>
              <a:r>
                <a:rPr sz="1400" b="1" spc="-15" dirty="0">
                  <a:latin typeface="Calibri"/>
                  <a:cs typeface="Calibri"/>
                </a:rPr>
                <a:t>a</a:t>
              </a:r>
              <a:r>
                <a:rPr sz="1400" b="1" dirty="0">
                  <a:latin typeface="Calibri"/>
                  <a:cs typeface="Calibri"/>
                </a:rPr>
                <a:t>l</a:t>
              </a:r>
              <a:r>
                <a:rPr sz="1400" b="1" spc="-15" dirty="0">
                  <a:latin typeface="Calibri"/>
                  <a:cs typeface="Calibri"/>
                </a:rPr>
                <a:t>id</a:t>
              </a:r>
              <a:r>
                <a:rPr sz="1400" b="1" spc="-29" dirty="0">
                  <a:latin typeface="Calibri"/>
                  <a:cs typeface="Calibri"/>
                </a:rPr>
                <a:t>a</a:t>
              </a:r>
              <a:r>
                <a:rPr sz="1400" b="1" spc="-7" dirty="0">
                  <a:latin typeface="Calibri"/>
                  <a:cs typeface="Calibri"/>
                </a:rPr>
                <a:t>tio</a:t>
              </a:r>
              <a:r>
                <a:rPr sz="1400" b="1" spc="-15" dirty="0">
                  <a:latin typeface="Calibri"/>
                  <a:cs typeface="Calibri"/>
                </a:rPr>
                <a:t>n</a:t>
              </a:r>
              <a:endParaRPr sz="1400">
                <a:latin typeface="Calibri"/>
                <a:cs typeface="Calibri"/>
              </a:endParaRPr>
            </a:p>
          </p:txBody>
        </p:sp>
        <p:sp>
          <p:nvSpPr>
            <p:cNvPr id="25" name="object 8">
              <a:extLst>
                <a:ext uri="{FF2B5EF4-FFF2-40B4-BE49-F238E27FC236}">
                  <a16:creationId xmlns:a16="http://schemas.microsoft.com/office/drawing/2014/main" id="{0C83C942-77C5-8140-AB34-EA004C972155}"/>
                </a:ext>
              </a:extLst>
            </p:cNvPr>
            <p:cNvSpPr txBox="1"/>
            <p:nvPr/>
          </p:nvSpPr>
          <p:spPr>
            <a:xfrm>
              <a:off x="-5508415" y="8012559"/>
              <a:ext cx="1530844" cy="385233"/>
            </a:xfrm>
            <a:prstGeom prst="rect">
              <a:avLst/>
            </a:prstGeom>
          </p:spPr>
          <p:txBody>
            <a:bodyPr vert="horz" wrap="square" lIns="0" tIns="0" rIns="0" bIns="0" rtlCol="0">
              <a:noAutofit/>
            </a:bodyPr>
            <a:lstStyle/>
            <a:p>
              <a:pPr marL="18345"/>
              <a:r>
                <a:rPr sz="1400" b="1" spc="-15" dirty="0">
                  <a:latin typeface="Calibri"/>
                  <a:cs typeface="Calibri"/>
                </a:rPr>
                <a:t>Only</a:t>
              </a:r>
              <a:r>
                <a:rPr sz="1400" b="1" spc="29" dirty="0">
                  <a:latin typeface="Calibri"/>
                  <a:cs typeface="Calibri"/>
                </a:rPr>
                <a:t> </a:t>
              </a:r>
              <a:r>
                <a:rPr sz="1400" b="1" spc="-43" dirty="0">
                  <a:latin typeface="Calibri"/>
                  <a:cs typeface="Calibri"/>
                </a:rPr>
                <a:t>f</a:t>
              </a:r>
              <a:r>
                <a:rPr sz="1400" b="1" spc="-15" dirty="0">
                  <a:latin typeface="Calibri"/>
                  <a:cs typeface="Calibri"/>
                </a:rPr>
                <a:t>or Q-3</a:t>
              </a:r>
              <a:endParaRPr sz="1400" dirty="0">
                <a:latin typeface="Calibri"/>
                <a:cs typeface="Calibri"/>
              </a:endParaRPr>
            </a:p>
          </p:txBody>
        </p:sp>
        <p:sp>
          <p:nvSpPr>
            <p:cNvPr id="26" name="object 9">
              <a:extLst>
                <a:ext uri="{FF2B5EF4-FFF2-40B4-BE49-F238E27FC236}">
                  <a16:creationId xmlns:a16="http://schemas.microsoft.com/office/drawing/2014/main" id="{6613A5D3-FFBA-6F45-A17A-5F1D1FD0A5C4}"/>
                </a:ext>
              </a:extLst>
            </p:cNvPr>
            <p:cNvSpPr txBox="1"/>
            <p:nvPr/>
          </p:nvSpPr>
          <p:spPr>
            <a:xfrm>
              <a:off x="-5506214" y="8716985"/>
              <a:ext cx="1524423" cy="737447"/>
            </a:xfrm>
            <a:prstGeom prst="rect">
              <a:avLst/>
            </a:prstGeom>
          </p:spPr>
          <p:txBody>
            <a:bodyPr vert="horz" wrap="square" lIns="0" tIns="0" rIns="0" bIns="0" rtlCol="0">
              <a:noAutofit/>
            </a:bodyPr>
            <a:lstStyle/>
            <a:p>
              <a:pPr marL="33021"/>
              <a:r>
                <a:rPr sz="1400" b="1" spc="-22" dirty="0">
                  <a:solidFill>
                    <a:srgbClr val="FF0000"/>
                  </a:solidFill>
                  <a:latin typeface="Calibri"/>
                  <a:cs typeface="Calibri"/>
                </a:rPr>
                <a:t>100%</a:t>
              </a:r>
              <a:r>
                <a:rPr sz="1400" b="1" spc="29" dirty="0">
                  <a:solidFill>
                    <a:srgbClr val="FF0000"/>
                  </a:solidFill>
                  <a:latin typeface="Calibri"/>
                  <a:cs typeface="Calibri"/>
                </a:rPr>
                <a:t> </a:t>
              </a:r>
              <a:r>
                <a:rPr sz="1400" b="1" spc="-15" dirty="0">
                  <a:solidFill>
                    <a:srgbClr val="FF0000"/>
                  </a:solidFill>
                  <a:latin typeface="Calibri"/>
                  <a:cs typeface="Calibri"/>
                </a:rPr>
                <a:t>Di</a:t>
              </a:r>
              <a:r>
                <a:rPr sz="1400" b="1" spc="-43" dirty="0">
                  <a:solidFill>
                    <a:srgbClr val="FF0000"/>
                  </a:solidFill>
                  <a:latin typeface="Calibri"/>
                  <a:cs typeface="Calibri"/>
                </a:rPr>
                <a:t>r</a:t>
              </a:r>
              <a:r>
                <a:rPr sz="1400" b="1" spc="-15" dirty="0">
                  <a:solidFill>
                    <a:srgbClr val="FF0000"/>
                  </a:solidFill>
                  <a:latin typeface="Calibri"/>
                  <a:cs typeface="Calibri"/>
                </a:rPr>
                <a:t>ect</a:t>
              </a:r>
              <a:endParaRPr sz="1400">
                <a:latin typeface="Calibri"/>
                <a:cs typeface="Calibri"/>
              </a:endParaRPr>
            </a:p>
            <a:p>
              <a:pPr marL="18345"/>
              <a:r>
                <a:rPr sz="1400" b="1" spc="-22" dirty="0">
                  <a:solidFill>
                    <a:srgbClr val="FF0000"/>
                  </a:solidFill>
                  <a:latin typeface="Calibri"/>
                  <a:cs typeface="Calibri"/>
                </a:rPr>
                <a:t>O</a:t>
              </a:r>
              <a:r>
                <a:rPr sz="1400" b="1" spc="-43" dirty="0">
                  <a:solidFill>
                    <a:srgbClr val="FF0000"/>
                  </a:solidFill>
                  <a:latin typeface="Calibri"/>
                  <a:cs typeface="Calibri"/>
                </a:rPr>
                <a:t>b</a:t>
              </a:r>
              <a:r>
                <a:rPr sz="1400" b="1" spc="-15" dirty="0">
                  <a:solidFill>
                    <a:srgbClr val="FF0000"/>
                  </a:solidFill>
                  <a:latin typeface="Calibri"/>
                  <a:cs typeface="Calibri"/>
                </a:rPr>
                <a:t>ser</a:t>
              </a:r>
              <a:r>
                <a:rPr sz="1400" b="1" spc="-50" dirty="0">
                  <a:solidFill>
                    <a:srgbClr val="FF0000"/>
                  </a:solidFill>
                  <a:latin typeface="Calibri"/>
                  <a:cs typeface="Calibri"/>
                </a:rPr>
                <a:t>v</a:t>
              </a:r>
              <a:r>
                <a:rPr sz="1400" b="1" spc="-29" dirty="0">
                  <a:solidFill>
                    <a:srgbClr val="FF0000"/>
                  </a:solidFill>
                  <a:latin typeface="Calibri"/>
                  <a:cs typeface="Calibri"/>
                </a:rPr>
                <a:t>a</a:t>
              </a:r>
              <a:r>
                <a:rPr sz="1400" b="1" spc="-15" dirty="0">
                  <a:solidFill>
                    <a:srgbClr val="FF0000"/>
                  </a:solidFill>
                  <a:latin typeface="Calibri"/>
                  <a:cs typeface="Calibri"/>
                </a:rPr>
                <a:t>tion</a:t>
              </a:r>
              <a:endParaRPr sz="1400">
                <a:latin typeface="Calibri"/>
                <a:cs typeface="Calibri"/>
              </a:endParaRPr>
            </a:p>
          </p:txBody>
        </p:sp>
      </p:grpSp>
      <p:grpSp>
        <p:nvGrpSpPr>
          <p:cNvPr id="3" name="Group 2">
            <a:extLst>
              <a:ext uri="{FF2B5EF4-FFF2-40B4-BE49-F238E27FC236}">
                <a16:creationId xmlns:a16="http://schemas.microsoft.com/office/drawing/2014/main" id="{C4E1FADC-86D5-40B9-B1EB-554BA7FE68F3}"/>
              </a:ext>
            </a:extLst>
          </p:cNvPr>
          <p:cNvGrpSpPr/>
          <p:nvPr/>
        </p:nvGrpSpPr>
        <p:grpSpPr>
          <a:xfrm>
            <a:off x="1740310" y="5555525"/>
            <a:ext cx="5117690" cy="3829106"/>
            <a:chOff x="-2816183" y="6896776"/>
            <a:chExt cx="14854597" cy="2946733"/>
          </a:xfrm>
        </p:grpSpPr>
        <p:sp>
          <p:nvSpPr>
            <p:cNvPr id="27" name="object 10">
              <a:extLst>
                <a:ext uri="{FF2B5EF4-FFF2-40B4-BE49-F238E27FC236}">
                  <a16:creationId xmlns:a16="http://schemas.microsoft.com/office/drawing/2014/main" id="{E8CA375B-7EA2-E346-9D3B-4347DB350B51}"/>
                </a:ext>
              </a:extLst>
            </p:cNvPr>
            <p:cNvSpPr/>
            <p:nvPr/>
          </p:nvSpPr>
          <p:spPr>
            <a:xfrm>
              <a:off x="-2816183" y="6896776"/>
              <a:ext cx="14854597" cy="2946732"/>
            </a:xfrm>
            <a:custGeom>
              <a:avLst/>
              <a:gdLst/>
              <a:ahLst/>
              <a:cxnLst/>
              <a:rect l="l" t="t" r="r" b="b"/>
              <a:pathLst>
                <a:path w="10283952" h="2033015">
                  <a:moveTo>
                    <a:pt x="9945116" y="0"/>
                  </a:moveTo>
                  <a:lnTo>
                    <a:pt x="338836" y="0"/>
                  </a:lnTo>
                  <a:lnTo>
                    <a:pt x="311054" y="1123"/>
                  </a:lnTo>
                  <a:lnTo>
                    <a:pt x="257430" y="9851"/>
                  </a:lnTo>
                  <a:lnTo>
                    <a:pt x="206972" y="26636"/>
                  </a:lnTo>
                  <a:lnTo>
                    <a:pt x="160379" y="50780"/>
                  </a:lnTo>
                  <a:lnTo>
                    <a:pt x="118350" y="81584"/>
                  </a:lnTo>
                  <a:lnTo>
                    <a:pt x="81584" y="118350"/>
                  </a:lnTo>
                  <a:lnTo>
                    <a:pt x="50780" y="160379"/>
                  </a:lnTo>
                  <a:lnTo>
                    <a:pt x="26636" y="206972"/>
                  </a:lnTo>
                  <a:lnTo>
                    <a:pt x="9851" y="257430"/>
                  </a:lnTo>
                  <a:lnTo>
                    <a:pt x="1123" y="311054"/>
                  </a:lnTo>
                  <a:lnTo>
                    <a:pt x="0" y="338835"/>
                  </a:lnTo>
                  <a:lnTo>
                    <a:pt x="0" y="1694179"/>
                  </a:lnTo>
                  <a:lnTo>
                    <a:pt x="4436" y="1749141"/>
                  </a:lnTo>
                  <a:lnTo>
                    <a:pt x="17280" y="1801278"/>
                  </a:lnTo>
                  <a:lnTo>
                    <a:pt x="37832" y="1849894"/>
                  </a:lnTo>
                  <a:lnTo>
                    <a:pt x="65393" y="1894292"/>
                  </a:lnTo>
                  <a:lnTo>
                    <a:pt x="99266" y="1933773"/>
                  </a:lnTo>
                  <a:lnTo>
                    <a:pt x="138751" y="1967640"/>
                  </a:lnTo>
                  <a:lnTo>
                    <a:pt x="183149" y="1995195"/>
                  </a:lnTo>
                  <a:lnTo>
                    <a:pt x="231761" y="2015741"/>
                  </a:lnTo>
                  <a:lnTo>
                    <a:pt x="283890" y="2028581"/>
                  </a:lnTo>
                  <a:lnTo>
                    <a:pt x="338836" y="2033015"/>
                  </a:lnTo>
                  <a:lnTo>
                    <a:pt x="9945116" y="2033015"/>
                  </a:lnTo>
                  <a:lnTo>
                    <a:pt x="10000061" y="2028581"/>
                  </a:lnTo>
                  <a:lnTo>
                    <a:pt x="10052190" y="2015741"/>
                  </a:lnTo>
                  <a:lnTo>
                    <a:pt x="10100802" y="1995195"/>
                  </a:lnTo>
                  <a:lnTo>
                    <a:pt x="10145200" y="1967640"/>
                  </a:lnTo>
                  <a:lnTo>
                    <a:pt x="10184685" y="1933773"/>
                  </a:lnTo>
                  <a:lnTo>
                    <a:pt x="10218558" y="1894292"/>
                  </a:lnTo>
                  <a:lnTo>
                    <a:pt x="10246119" y="1849894"/>
                  </a:lnTo>
                  <a:lnTo>
                    <a:pt x="10266671" y="1801278"/>
                  </a:lnTo>
                  <a:lnTo>
                    <a:pt x="10279515" y="1749141"/>
                  </a:lnTo>
                  <a:lnTo>
                    <a:pt x="10283952" y="1694179"/>
                  </a:lnTo>
                  <a:lnTo>
                    <a:pt x="10283952" y="338835"/>
                  </a:lnTo>
                  <a:lnTo>
                    <a:pt x="10279515" y="283890"/>
                  </a:lnTo>
                  <a:lnTo>
                    <a:pt x="10266671" y="231761"/>
                  </a:lnTo>
                  <a:lnTo>
                    <a:pt x="10246119" y="183149"/>
                  </a:lnTo>
                  <a:lnTo>
                    <a:pt x="10218558" y="138751"/>
                  </a:lnTo>
                  <a:lnTo>
                    <a:pt x="10184685" y="99266"/>
                  </a:lnTo>
                  <a:lnTo>
                    <a:pt x="10145200" y="65393"/>
                  </a:lnTo>
                  <a:lnTo>
                    <a:pt x="10100802" y="37832"/>
                  </a:lnTo>
                  <a:lnTo>
                    <a:pt x="10052190" y="17280"/>
                  </a:lnTo>
                  <a:lnTo>
                    <a:pt x="10000061" y="4436"/>
                  </a:lnTo>
                  <a:lnTo>
                    <a:pt x="9945116" y="0"/>
                  </a:lnTo>
                  <a:close/>
                </a:path>
              </a:pathLst>
            </a:custGeom>
            <a:solidFill>
              <a:srgbClr val="E1EFD9"/>
            </a:solidFill>
          </p:spPr>
          <p:txBody>
            <a:bodyPr wrap="square" lIns="0" tIns="0" rIns="0" bIns="0" rtlCol="0">
              <a:noAutofit/>
            </a:bodyPr>
            <a:lstStyle/>
            <a:p>
              <a:endParaRPr sz="1500"/>
            </a:p>
          </p:txBody>
        </p:sp>
        <p:sp>
          <p:nvSpPr>
            <p:cNvPr id="28" name="object 11">
              <a:extLst>
                <a:ext uri="{FF2B5EF4-FFF2-40B4-BE49-F238E27FC236}">
                  <a16:creationId xmlns:a16="http://schemas.microsoft.com/office/drawing/2014/main" id="{91E6B9EE-AE52-5C46-9D3D-E6F8F5CEFBAD}"/>
                </a:ext>
              </a:extLst>
            </p:cNvPr>
            <p:cNvSpPr/>
            <p:nvPr/>
          </p:nvSpPr>
          <p:spPr>
            <a:xfrm>
              <a:off x="-2816183" y="6896777"/>
              <a:ext cx="14854597" cy="2936577"/>
            </a:xfrm>
            <a:custGeom>
              <a:avLst/>
              <a:gdLst/>
              <a:ahLst/>
              <a:cxnLst/>
              <a:rect l="l" t="t" r="r" b="b"/>
              <a:pathLst>
                <a:path w="10283952" h="2033015">
                  <a:moveTo>
                    <a:pt x="0" y="338835"/>
                  </a:moveTo>
                  <a:lnTo>
                    <a:pt x="4436" y="283890"/>
                  </a:lnTo>
                  <a:lnTo>
                    <a:pt x="17280" y="231761"/>
                  </a:lnTo>
                  <a:lnTo>
                    <a:pt x="37832" y="183149"/>
                  </a:lnTo>
                  <a:lnTo>
                    <a:pt x="65393" y="138751"/>
                  </a:lnTo>
                  <a:lnTo>
                    <a:pt x="99266" y="99266"/>
                  </a:lnTo>
                  <a:lnTo>
                    <a:pt x="138751" y="65393"/>
                  </a:lnTo>
                  <a:lnTo>
                    <a:pt x="183149" y="37832"/>
                  </a:lnTo>
                  <a:lnTo>
                    <a:pt x="231761" y="17280"/>
                  </a:lnTo>
                  <a:lnTo>
                    <a:pt x="283890" y="4436"/>
                  </a:lnTo>
                  <a:lnTo>
                    <a:pt x="338836" y="0"/>
                  </a:lnTo>
                  <a:lnTo>
                    <a:pt x="9945116" y="0"/>
                  </a:lnTo>
                  <a:lnTo>
                    <a:pt x="10000061" y="4436"/>
                  </a:lnTo>
                  <a:lnTo>
                    <a:pt x="10052190" y="17280"/>
                  </a:lnTo>
                  <a:lnTo>
                    <a:pt x="10100802" y="37832"/>
                  </a:lnTo>
                  <a:lnTo>
                    <a:pt x="10145200" y="65393"/>
                  </a:lnTo>
                  <a:lnTo>
                    <a:pt x="10184685" y="99266"/>
                  </a:lnTo>
                  <a:lnTo>
                    <a:pt x="10218558" y="138751"/>
                  </a:lnTo>
                  <a:lnTo>
                    <a:pt x="10246119" y="183149"/>
                  </a:lnTo>
                  <a:lnTo>
                    <a:pt x="10266671" y="231761"/>
                  </a:lnTo>
                  <a:lnTo>
                    <a:pt x="10279515" y="283890"/>
                  </a:lnTo>
                  <a:lnTo>
                    <a:pt x="10283952" y="338835"/>
                  </a:lnTo>
                  <a:lnTo>
                    <a:pt x="10283952" y="1694179"/>
                  </a:lnTo>
                  <a:lnTo>
                    <a:pt x="10279515" y="1749141"/>
                  </a:lnTo>
                  <a:lnTo>
                    <a:pt x="10266671" y="1801278"/>
                  </a:lnTo>
                  <a:lnTo>
                    <a:pt x="10246119" y="1849894"/>
                  </a:lnTo>
                  <a:lnTo>
                    <a:pt x="10218558" y="1894292"/>
                  </a:lnTo>
                  <a:lnTo>
                    <a:pt x="10184685" y="1933773"/>
                  </a:lnTo>
                  <a:lnTo>
                    <a:pt x="10145200" y="1967640"/>
                  </a:lnTo>
                  <a:lnTo>
                    <a:pt x="10100802" y="1995195"/>
                  </a:lnTo>
                  <a:lnTo>
                    <a:pt x="10052190" y="2015741"/>
                  </a:lnTo>
                  <a:lnTo>
                    <a:pt x="10000061" y="2028581"/>
                  </a:lnTo>
                  <a:lnTo>
                    <a:pt x="9945116" y="2033015"/>
                  </a:lnTo>
                  <a:lnTo>
                    <a:pt x="338836" y="2033015"/>
                  </a:lnTo>
                  <a:lnTo>
                    <a:pt x="283890" y="2028581"/>
                  </a:lnTo>
                  <a:lnTo>
                    <a:pt x="231761" y="2015741"/>
                  </a:lnTo>
                  <a:lnTo>
                    <a:pt x="183149" y="1995195"/>
                  </a:lnTo>
                  <a:lnTo>
                    <a:pt x="138751" y="1967640"/>
                  </a:lnTo>
                  <a:lnTo>
                    <a:pt x="99266" y="1933773"/>
                  </a:lnTo>
                  <a:lnTo>
                    <a:pt x="65393" y="1894292"/>
                  </a:lnTo>
                  <a:lnTo>
                    <a:pt x="37832" y="1849894"/>
                  </a:lnTo>
                  <a:lnTo>
                    <a:pt x="17280" y="1801278"/>
                  </a:lnTo>
                  <a:lnTo>
                    <a:pt x="4436" y="1749141"/>
                  </a:lnTo>
                  <a:lnTo>
                    <a:pt x="0" y="1694179"/>
                  </a:lnTo>
                  <a:lnTo>
                    <a:pt x="0" y="338835"/>
                  </a:lnTo>
                  <a:close/>
                </a:path>
              </a:pathLst>
            </a:custGeom>
            <a:ln w="12192">
              <a:solidFill>
                <a:srgbClr val="2E528F"/>
              </a:solidFill>
            </a:ln>
          </p:spPr>
          <p:txBody>
            <a:bodyPr wrap="square" lIns="0" tIns="0" rIns="0" bIns="0" rtlCol="0">
              <a:noAutofit/>
            </a:bodyPr>
            <a:lstStyle/>
            <a:p>
              <a:endParaRPr sz="1500"/>
            </a:p>
          </p:txBody>
        </p:sp>
        <p:sp>
          <p:nvSpPr>
            <p:cNvPr id="29" name="object 12">
              <a:extLst>
                <a:ext uri="{FF2B5EF4-FFF2-40B4-BE49-F238E27FC236}">
                  <a16:creationId xmlns:a16="http://schemas.microsoft.com/office/drawing/2014/main" id="{65BE5B83-59FF-9242-968B-5500F2741E1A}"/>
                </a:ext>
              </a:extLst>
            </p:cNvPr>
            <p:cNvSpPr txBox="1"/>
            <p:nvPr/>
          </p:nvSpPr>
          <p:spPr>
            <a:xfrm>
              <a:off x="-2558992" y="6991866"/>
              <a:ext cx="14278399" cy="2851643"/>
            </a:xfrm>
            <a:prstGeom prst="rect">
              <a:avLst/>
            </a:prstGeom>
          </p:spPr>
          <p:txBody>
            <a:bodyPr vert="horz" wrap="square" lIns="0" tIns="0" rIns="0" bIns="0" rtlCol="0">
              <a:noAutofit/>
            </a:bodyPr>
            <a:lstStyle/>
            <a:p>
              <a:pPr marL="513651" indent="-495307">
                <a:buFont typeface="Calibri"/>
                <a:buAutoNum type="arabicPeriod"/>
                <a:tabLst>
                  <a:tab pos="512734" algn="l"/>
                </a:tabLst>
              </a:pPr>
              <a:r>
                <a:rPr sz="1500" spc="-15" dirty="0">
                  <a:latin typeface="Calibri"/>
                  <a:cs typeface="Calibri"/>
                </a:rPr>
                <a:t>On</a:t>
              </a:r>
              <a:r>
                <a:rPr sz="1500" spc="7"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basis</a:t>
              </a:r>
              <a:r>
                <a:rPr sz="1500" spc="-22" dirty="0">
                  <a:latin typeface="Calibri"/>
                  <a:cs typeface="Calibri"/>
                </a:rPr>
                <a:t> </a:t>
              </a:r>
              <a:r>
                <a:rPr sz="1500" spc="-15" dirty="0">
                  <a:latin typeface="Calibri"/>
                  <a:cs typeface="Calibri"/>
                </a:rPr>
                <a:t>of</a:t>
              </a:r>
              <a:r>
                <a:rPr sz="1500" spc="15" dirty="0">
                  <a:latin typeface="Calibri"/>
                  <a:cs typeface="Calibri"/>
                </a:rPr>
                <a:t> </a:t>
              </a:r>
              <a:r>
                <a:rPr sz="1500" spc="-15" dirty="0">
                  <a:latin typeface="Calibri"/>
                  <a:cs typeface="Calibri"/>
                </a:rPr>
                <a:t>the</a:t>
              </a:r>
              <a:r>
                <a:rPr sz="1500" spc="-7" dirty="0">
                  <a:latin typeface="Calibri"/>
                  <a:cs typeface="Calibri"/>
                </a:rPr>
                <a:t> </a:t>
              </a:r>
              <a:r>
                <a:rPr sz="1500" dirty="0">
                  <a:latin typeface="Calibri"/>
                  <a:cs typeface="Calibri"/>
                </a:rPr>
                <a:t>l</a:t>
              </a:r>
              <a:r>
                <a:rPr sz="1500" spc="7" dirty="0">
                  <a:latin typeface="Calibri"/>
                  <a:cs typeface="Calibri"/>
                </a:rPr>
                <a:t>i</a:t>
              </a:r>
              <a:r>
                <a:rPr sz="1500" spc="-36" dirty="0">
                  <a:latin typeface="Calibri"/>
                  <a:cs typeface="Calibri"/>
                </a:rPr>
                <a:t>s</a:t>
              </a:r>
              <a:r>
                <a:rPr sz="1500" spc="-15" dirty="0">
                  <a:latin typeface="Calibri"/>
                  <a:cs typeface="Calibri"/>
                </a:rPr>
                <a:t>t</a:t>
              </a:r>
              <a:r>
                <a:rPr sz="1500" spc="-36" dirty="0">
                  <a:latin typeface="Calibri"/>
                  <a:cs typeface="Calibri"/>
                </a:rPr>
                <a:t> </a:t>
              </a:r>
              <a:r>
                <a:rPr sz="1500" spc="-15" dirty="0">
                  <a:latin typeface="Calibri"/>
                  <a:cs typeface="Calibri"/>
                </a:rPr>
                <a:t>of</a:t>
              </a:r>
              <a:r>
                <a:rPr sz="1500" spc="15"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p</a:t>
              </a:r>
              <a:r>
                <a:rPr sz="1500" spc="-58" dirty="0">
                  <a:latin typeface="Calibri"/>
                  <a:cs typeface="Calibri"/>
                </a:rPr>
                <a:t>r</a:t>
              </a:r>
              <a:r>
                <a:rPr sz="1500" spc="-15" dirty="0">
                  <a:latin typeface="Calibri"/>
                  <a:cs typeface="Calibri"/>
                </a:rPr>
                <a:t>o</a:t>
              </a:r>
              <a:r>
                <a:rPr sz="1500" spc="-29" dirty="0">
                  <a:latin typeface="Calibri"/>
                  <a:cs typeface="Calibri"/>
                </a:rPr>
                <a:t>c</a:t>
              </a:r>
              <a:r>
                <a:rPr sz="1500" spc="-15" dirty="0">
                  <a:latin typeface="Calibri"/>
                  <a:cs typeface="Calibri"/>
                </a:rPr>
                <a:t>e</a:t>
              </a:r>
              <a:r>
                <a:rPr sz="1500" spc="-22" dirty="0">
                  <a:latin typeface="Calibri"/>
                  <a:cs typeface="Calibri"/>
                </a:rPr>
                <a:t>s</a:t>
              </a:r>
              <a:r>
                <a:rPr sz="1500" spc="-15" dirty="0">
                  <a:latin typeface="Calibri"/>
                  <a:cs typeface="Calibri"/>
                </a:rPr>
                <a:t>sing</a:t>
              </a:r>
              <a:r>
                <a:rPr sz="1500" spc="22" dirty="0">
                  <a:latin typeface="Calibri"/>
                  <a:cs typeface="Calibri"/>
                </a:rPr>
                <a:t> </a:t>
              </a:r>
              <a:r>
                <a:rPr sz="1500" spc="-58" dirty="0">
                  <a:latin typeface="Calibri"/>
                  <a:cs typeface="Calibri"/>
                </a:rPr>
                <a:t>f</a:t>
              </a:r>
              <a:r>
                <a:rPr sz="1500" spc="-15" dirty="0">
                  <a:latin typeface="Calibri"/>
                  <a:cs typeface="Calibri"/>
                </a:rPr>
                <a:t>aci</a:t>
              </a:r>
              <a:r>
                <a:rPr sz="1500" dirty="0">
                  <a:latin typeface="Calibri"/>
                  <a:cs typeface="Calibri"/>
                </a:rPr>
                <a:t>l</a:t>
              </a:r>
              <a:r>
                <a:rPr sz="1500" spc="-7" dirty="0">
                  <a:latin typeface="Calibri"/>
                  <a:cs typeface="Calibri"/>
                </a:rPr>
                <a:t>it</a:t>
              </a:r>
              <a:r>
                <a:rPr sz="1500" spc="-15" dirty="0">
                  <a:latin typeface="Calibri"/>
                  <a:cs typeface="Calibri"/>
                </a:rPr>
                <a:t>ies</a:t>
              </a:r>
              <a:r>
                <a:rPr sz="1500" spc="-22" dirty="0">
                  <a:latin typeface="Calibri"/>
                  <a:cs typeface="Calibri"/>
                </a:rPr>
                <a:t>/</a:t>
              </a:r>
              <a:r>
                <a:rPr sz="1500" dirty="0">
                  <a:latin typeface="Calibri"/>
                  <a:cs typeface="Calibri"/>
                </a:rPr>
                <a:t>pl</a:t>
              </a:r>
              <a:r>
                <a:rPr sz="1500" spc="-29" dirty="0">
                  <a:latin typeface="Calibri"/>
                  <a:cs typeface="Calibri"/>
                </a:rPr>
                <a:t>a</a:t>
              </a:r>
              <a:r>
                <a:rPr sz="1500" spc="-36" dirty="0">
                  <a:latin typeface="Calibri"/>
                  <a:cs typeface="Calibri"/>
                </a:rPr>
                <a:t>n</a:t>
              </a:r>
              <a:r>
                <a:rPr sz="1500" spc="-29" dirty="0">
                  <a:latin typeface="Calibri"/>
                  <a:cs typeface="Calibri"/>
                </a:rPr>
                <a:t>t</a:t>
              </a:r>
              <a:r>
                <a:rPr sz="1500" spc="-15" dirty="0">
                  <a:latin typeface="Calibri"/>
                  <a:cs typeface="Calibri"/>
                </a:rPr>
                <a:t>s</a:t>
              </a:r>
              <a:r>
                <a:rPr sz="1500" spc="-43" dirty="0">
                  <a:latin typeface="Calibri"/>
                  <a:cs typeface="Calibri"/>
                </a:rPr>
                <a:t> </a:t>
              </a:r>
              <a:r>
                <a:rPr sz="1500" spc="-7" dirty="0">
                  <a:latin typeface="Calibri"/>
                  <a:cs typeface="Calibri"/>
                </a:rPr>
                <a:t>(</a:t>
              </a:r>
              <a:r>
                <a:rPr sz="1500" spc="-43" dirty="0">
                  <a:latin typeface="Calibri"/>
                  <a:cs typeface="Calibri"/>
                </a:rPr>
                <a:t>S</a:t>
              </a:r>
              <a:r>
                <a:rPr sz="1500" spc="-15" dirty="0">
                  <a:latin typeface="Calibri"/>
                  <a:cs typeface="Calibri"/>
                </a:rPr>
                <a:t>T</a:t>
              </a:r>
              <a:r>
                <a:rPr sz="1500" spc="-137" dirty="0">
                  <a:latin typeface="Calibri"/>
                  <a:cs typeface="Calibri"/>
                </a:rPr>
                <a:t>P</a:t>
              </a:r>
              <a:r>
                <a:rPr sz="1500" spc="-29" dirty="0">
                  <a:latin typeface="Calibri"/>
                  <a:cs typeface="Calibri"/>
                </a:rPr>
                <a:t>/</a:t>
              </a:r>
              <a:r>
                <a:rPr sz="1500" spc="-43" dirty="0">
                  <a:latin typeface="Calibri"/>
                  <a:cs typeface="Calibri"/>
                </a:rPr>
                <a:t>F</a:t>
              </a:r>
              <a:r>
                <a:rPr sz="1500" spc="-29" dirty="0">
                  <a:latin typeface="Calibri"/>
                  <a:cs typeface="Calibri"/>
                </a:rPr>
                <a:t>S</a:t>
              </a:r>
              <a:r>
                <a:rPr sz="1500" spc="-15" dirty="0">
                  <a:latin typeface="Calibri"/>
                  <a:cs typeface="Calibri"/>
                </a:rPr>
                <a:t>TP)</a:t>
              </a:r>
              <a:r>
                <a:rPr sz="1500" spc="7" dirty="0">
                  <a:latin typeface="Calibri"/>
                  <a:cs typeface="Calibri"/>
                </a:rPr>
                <a:t> </a:t>
              </a:r>
              <a:r>
                <a:rPr sz="1500" spc="-15" dirty="0">
                  <a:latin typeface="Calibri"/>
                  <a:cs typeface="Calibri"/>
                </a:rPr>
                <a:t>upd</a:t>
              </a:r>
              <a:r>
                <a:rPr sz="1500" spc="-29" dirty="0">
                  <a:latin typeface="Calibri"/>
                  <a:cs typeface="Calibri"/>
                </a:rPr>
                <a:t>at</a:t>
              </a:r>
              <a:r>
                <a:rPr sz="1500" spc="-15" dirty="0">
                  <a:latin typeface="Calibri"/>
                  <a:cs typeface="Calibri"/>
                </a:rPr>
                <a:t>ed</a:t>
              </a:r>
              <a:r>
                <a:rPr sz="1500" spc="-29" dirty="0">
                  <a:latin typeface="Calibri"/>
                  <a:cs typeface="Calibri"/>
                </a:rPr>
                <a:t> </a:t>
              </a:r>
              <a:r>
                <a:rPr sz="1500" spc="-36" dirty="0">
                  <a:latin typeface="Calibri"/>
                  <a:cs typeface="Calibri"/>
                </a:rPr>
                <a:t>b</a:t>
              </a:r>
              <a:r>
                <a:rPr sz="1500" spc="-15" dirty="0">
                  <a:latin typeface="Calibri"/>
                  <a:cs typeface="Calibri"/>
                </a:rPr>
                <a:t>y</a:t>
              </a:r>
              <a:r>
                <a:rPr sz="1500" spc="7" dirty="0">
                  <a:latin typeface="Calibri"/>
                  <a:cs typeface="Calibri"/>
                </a:rPr>
                <a:t> </a:t>
              </a:r>
              <a:r>
                <a:rPr sz="1500" spc="-15" dirty="0">
                  <a:latin typeface="Calibri"/>
                  <a:cs typeface="Calibri"/>
                </a:rPr>
                <a:t>the</a:t>
              </a:r>
              <a:r>
                <a:rPr sz="1500" spc="-7" dirty="0">
                  <a:latin typeface="Calibri"/>
                  <a:cs typeface="Calibri"/>
                </a:rPr>
                <a:t> </a:t>
              </a:r>
              <a:r>
                <a:rPr sz="1500" spc="-36" dirty="0">
                  <a:latin typeface="Calibri"/>
                  <a:cs typeface="Calibri"/>
                </a:rPr>
                <a:t>U</a:t>
              </a:r>
              <a:r>
                <a:rPr sz="1500" spc="-15" dirty="0">
                  <a:latin typeface="Calibri"/>
                  <a:cs typeface="Calibri"/>
                </a:rPr>
                <a:t>LB</a:t>
              </a:r>
              <a:r>
                <a:rPr sz="1500" spc="22" dirty="0">
                  <a:latin typeface="Calibri"/>
                  <a:cs typeface="Calibri"/>
                </a:rPr>
                <a:t> </a:t>
              </a:r>
              <a:r>
                <a:rPr sz="1500" dirty="0">
                  <a:latin typeface="Calibri"/>
                  <a:cs typeface="Calibri"/>
                </a:rPr>
                <a:t>in</a:t>
              </a:r>
              <a:r>
                <a:rPr sz="1500" spc="-15" dirty="0">
                  <a:latin typeface="Calibri"/>
                  <a:cs typeface="Calibri"/>
                </a:rPr>
                <a:t> the</a:t>
              </a:r>
              <a:r>
                <a:rPr sz="1500" spc="7" dirty="0">
                  <a:latin typeface="Calibri"/>
                  <a:cs typeface="Calibri"/>
                </a:rPr>
                <a:t> </a:t>
              </a:r>
              <a:r>
                <a:rPr sz="1500" spc="-22" dirty="0">
                  <a:latin typeface="Calibri"/>
                  <a:cs typeface="Calibri"/>
                </a:rPr>
                <a:t>M</a:t>
              </a:r>
              <a:r>
                <a:rPr sz="1500" dirty="0">
                  <a:latin typeface="Calibri"/>
                  <a:cs typeface="Calibri"/>
                </a:rPr>
                <a:t>I</a:t>
              </a:r>
              <a:r>
                <a:rPr sz="1500" spc="-15" dirty="0">
                  <a:latin typeface="Calibri"/>
                  <a:cs typeface="Calibri"/>
                </a:rPr>
                <a:t>S, the</a:t>
              </a:r>
              <a:r>
                <a:rPr sz="1500" spc="-7" dirty="0">
                  <a:latin typeface="Calibri"/>
                  <a:cs typeface="Calibri"/>
                </a:rPr>
                <a:t> </a:t>
              </a:r>
              <a:r>
                <a:rPr sz="1500" spc="-15" dirty="0">
                  <a:latin typeface="Calibri"/>
                  <a:cs typeface="Calibri"/>
                </a:rPr>
                <a:t>asse</a:t>
              </a:r>
              <a:r>
                <a:rPr sz="1500" spc="-29" dirty="0">
                  <a:latin typeface="Calibri"/>
                  <a:cs typeface="Calibri"/>
                </a:rPr>
                <a:t>s</a:t>
              </a:r>
              <a:r>
                <a:rPr sz="1500" spc="-15" dirty="0">
                  <a:latin typeface="Calibri"/>
                  <a:cs typeface="Calibri"/>
                </a:rPr>
                <a:t>sor</a:t>
              </a:r>
              <a:r>
                <a:rPr sz="1500" spc="29" dirty="0">
                  <a:latin typeface="Calibri"/>
                  <a:cs typeface="Calibri"/>
                </a:rPr>
                <a:t> </a:t>
              </a:r>
              <a:r>
                <a:rPr sz="1500" spc="-15" dirty="0">
                  <a:latin typeface="Calibri"/>
                  <a:cs typeface="Calibri"/>
                </a:rPr>
                <a:t>wi</a:t>
              </a:r>
              <a:r>
                <a:rPr sz="1500" dirty="0">
                  <a:latin typeface="Calibri"/>
                  <a:cs typeface="Calibri"/>
                </a:rPr>
                <a:t>ll</a:t>
              </a:r>
            </a:p>
            <a:p>
              <a:pPr marL="513651"/>
              <a:r>
                <a:rPr sz="1500" spc="-15" dirty="0">
                  <a:latin typeface="Calibri"/>
                  <a:cs typeface="Calibri"/>
                </a:rPr>
                <a:t>vis</a:t>
              </a:r>
              <a:r>
                <a:rPr sz="1500" dirty="0">
                  <a:latin typeface="Calibri"/>
                  <a:cs typeface="Calibri"/>
                </a:rPr>
                <a:t>i</a:t>
              </a:r>
              <a:r>
                <a:rPr sz="1500" spc="-15" dirty="0">
                  <a:latin typeface="Calibri"/>
                  <a:cs typeface="Calibri"/>
                </a:rPr>
                <a:t>t</a:t>
              </a:r>
              <a:r>
                <a:rPr sz="1500" spc="-22" dirty="0">
                  <a:latin typeface="Calibri"/>
                  <a:cs typeface="Calibri"/>
                </a:rPr>
                <a:t> </a:t>
              </a:r>
              <a:r>
                <a:rPr sz="1500" spc="-15" dirty="0">
                  <a:latin typeface="Calibri"/>
                  <a:cs typeface="Calibri"/>
                </a:rPr>
                <a:t>a</a:t>
              </a:r>
              <a:r>
                <a:rPr sz="1500" dirty="0">
                  <a:latin typeface="Calibri"/>
                  <a:cs typeface="Calibri"/>
                </a:rPr>
                <a:t>l</a:t>
              </a:r>
              <a:r>
                <a:rPr sz="1500" spc="-7" dirty="0">
                  <a:latin typeface="Calibri"/>
                  <a:cs typeface="Calibri"/>
                </a:rPr>
                <a:t>l</a:t>
              </a:r>
              <a:r>
                <a:rPr sz="1500" spc="-36" dirty="0">
                  <a:latin typeface="Calibri"/>
                  <a:cs typeface="Calibri"/>
                </a:rPr>
                <a:t> </a:t>
              </a:r>
              <a:r>
                <a:rPr sz="1500" spc="-15" dirty="0">
                  <a:latin typeface="Calibri"/>
                  <a:cs typeface="Calibri"/>
                </a:rPr>
                <a:t>p</a:t>
              </a:r>
              <a:r>
                <a:rPr sz="1500" dirty="0">
                  <a:latin typeface="Calibri"/>
                  <a:cs typeface="Calibri"/>
                </a:rPr>
                <a:t>l</a:t>
              </a:r>
              <a:r>
                <a:rPr sz="1500" spc="-15" dirty="0">
                  <a:latin typeface="Calibri"/>
                  <a:cs typeface="Calibri"/>
                </a:rPr>
                <a:t>a</a:t>
              </a:r>
              <a:r>
                <a:rPr sz="1500" spc="-29" dirty="0">
                  <a:latin typeface="Calibri"/>
                  <a:cs typeface="Calibri"/>
                </a:rPr>
                <a:t>n</a:t>
              </a:r>
              <a:r>
                <a:rPr sz="1500" spc="-15" dirty="0">
                  <a:latin typeface="Calibri"/>
                  <a:cs typeface="Calibri"/>
                </a:rPr>
                <a:t>ts</a:t>
              </a:r>
              <a:endParaRPr sz="1500" dirty="0">
                <a:latin typeface="Calibri"/>
                <a:cs typeface="Calibri"/>
              </a:endParaRPr>
            </a:p>
            <a:p>
              <a:pPr marL="513651" indent="-495307">
                <a:buFont typeface="Calibri"/>
                <a:buAutoNum type="arabicPeriod" startAt="2"/>
                <a:tabLst>
                  <a:tab pos="512734" algn="l"/>
                </a:tabLst>
              </a:pPr>
              <a:r>
                <a:rPr sz="1500" spc="-224" dirty="0">
                  <a:latin typeface="Calibri"/>
                  <a:cs typeface="Calibri"/>
                </a:rPr>
                <a:t>T</a:t>
              </a:r>
              <a:r>
                <a:rPr sz="1500" spc="-15" dirty="0">
                  <a:latin typeface="Calibri"/>
                  <a:cs typeface="Calibri"/>
                </a:rPr>
                <a:t>o</a:t>
              </a:r>
              <a:r>
                <a:rPr sz="1500" spc="7" dirty="0">
                  <a:latin typeface="Calibri"/>
                  <a:cs typeface="Calibri"/>
                </a:rPr>
                <a:t> </a:t>
              </a:r>
              <a:r>
                <a:rPr sz="1500" spc="-15" dirty="0">
                  <a:latin typeface="Calibri"/>
                  <a:cs typeface="Calibri"/>
                </a:rPr>
                <a:t>asce</a:t>
              </a:r>
              <a:r>
                <a:rPr sz="1500" spc="-29" dirty="0">
                  <a:latin typeface="Calibri"/>
                  <a:cs typeface="Calibri"/>
                </a:rPr>
                <a:t>r</a:t>
              </a:r>
              <a:r>
                <a:rPr sz="1500" spc="-43" dirty="0">
                  <a:latin typeface="Calibri"/>
                  <a:cs typeface="Calibri"/>
                </a:rPr>
                <a:t>t</a:t>
              </a:r>
              <a:r>
                <a:rPr sz="1500" spc="-15" dirty="0">
                  <a:latin typeface="Calibri"/>
                  <a:cs typeface="Calibri"/>
                </a:rPr>
                <a:t>a</a:t>
              </a:r>
              <a:r>
                <a:rPr sz="1500" dirty="0">
                  <a:latin typeface="Calibri"/>
                  <a:cs typeface="Calibri"/>
                </a:rPr>
                <a:t>i</a:t>
              </a:r>
              <a:r>
                <a:rPr sz="1500" spc="-15" dirty="0">
                  <a:latin typeface="Calibri"/>
                  <a:cs typeface="Calibri"/>
                </a:rPr>
                <a:t>n</a:t>
              </a:r>
              <a:r>
                <a:rPr sz="1500" spc="-7"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p</a:t>
              </a:r>
              <a:r>
                <a:rPr sz="1500" spc="-58" dirty="0">
                  <a:latin typeface="Calibri"/>
                  <a:cs typeface="Calibri"/>
                </a:rPr>
                <a:t>r</a:t>
              </a:r>
              <a:r>
                <a:rPr sz="1500" spc="-15" dirty="0">
                  <a:latin typeface="Calibri"/>
                  <a:cs typeface="Calibri"/>
                </a:rPr>
                <a:t>og</a:t>
              </a:r>
              <a:r>
                <a:rPr sz="1500" spc="-50" dirty="0">
                  <a:latin typeface="Calibri"/>
                  <a:cs typeface="Calibri"/>
                </a:rPr>
                <a:t>r</a:t>
              </a:r>
              <a:r>
                <a:rPr sz="1500" spc="-15" dirty="0">
                  <a:latin typeface="Calibri"/>
                  <a:cs typeface="Calibri"/>
                </a:rPr>
                <a:t>ess,</a:t>
              </a:r>
              <a:r>
                <a:rPr sz="1500" spc="36"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assessor</a:t>
              </a:r>
              <a:r>
                <a:rPr sz="1500" spc="36" dirty="0">
                  <a:latin typeface="Calibri"/>
                  <a:cs typeface="Calibri"/>
                </a:rPr>
                <a:t> </a:t>
              </a:r>
              <a:r>
                <a:rPr sz="1500" spc="-15" dirty="0">
                  <a:latin typeface="Calibri"/>
                  <a:cs typeface="Calibri"/>
                </a:rPr>
                <a:t>wi</a:t>
              </a:r>
              <a:r>
                <a:rPr sz="1500" dirty="0">
                  <a:latin typeface="Calibri"/>
                  <a:cs typeface="Calibri"/>
                </a:rPr>
                <a:t>l</a:t>
              </a:r>
              <a:r>
                <a:rPr sz="1500" spc="-7" dirty="0">
                  <a:latin typeface="Calibri"/>
                  <a:cs typeface="Calibri"/>
                </a:rPr>
                <a:t>l</a:t>
              </a:r>
              <a:r>
                <a:rPr sz="1500" spc="-15" dirty="0">
                  <a:latin typeface="Calibri"/>
                  <a:cs typeface="Calibri"/>
                </a:rPr>
                <a:t> a</a:t>
              </a:r>
              <a:r>
                <a:rPr sz="1500" dirty="0">
                  <a:latin typeface="Calibri"/>
                  <a:cs typeface="Calibri"/>
                </a:rPr>
                <a:t>l</a:t>
              </a:r>
              <a:r>
                <a:rPr sz="1500" spc="-15" dirty="0">
                  <a:latin typeface="Calibri"/>
                  <a:cs typeface="Calibri"/>
                </a:rPr>
                <a:t>so</a:t>
              </a:r>
              <a:r>
                <a:rPr sz="1500" spc="-29" dirty="0">
                  <a:latin typeface="Calibri"/>
                  <a:cs typeface="Calibri"/>
                </a:rPr>
                <a:t> </a:t>
              </a:r>
              <a:r>
                <a:rPr sz="1500" spc="-7" dirty="0">
                  <a:latin typeface="Calibri"/>
                  <a:cs typeface="Calibri"/>
                </a:rPr>
                <a:t>i</a:t>
              </a:r>
              <a:r>
                <a:rPr sz="1500" spc="-36" dirty="0">
                  <a:latin typeface="Calibri"/>
                  <a:cs typeface="Calibri"/>
                </a:rPr>
                <a:t>n</a:t>
              </a:r>
              <a:r>
                <a:rPr sz="1500" spc="-29" dirty="0">
                  <a:latin typeface="Calibri"/>
                  <a:cs typeface="Calibri"/>
                </a:rPr>
                <a:t>t</a:t>
              </a:r>
              <a:r>
                <a:rPr sz="1500" spc="-15" dirty="0">
                  <a:latin typeface="Calibri"/>
                  <a:cs typeface="Calibri"/>
                </a:rPr>
                <a:t>e</a:t>
              </a:r>
              <a:r>
                <a:rPr sz="1500" spc="-80" dirty="0">
                  <a:latin typeface="Calibri"/>
                  <a:cs typeface="Calibri"/>
                </a:rPr>
                <a:t>r</a:t>
              </a:r>
              <a:r>
                <a:rPr sz="1500" spc="-15" dirty="0">
                  <a:latin typeface="Calibri"/>
                  <a:cs typeface="Calibri"/>
                </a:rPr>
                <a:t>act wi</a:t>
              </a:r>
              <a:r>
                <a:rPr sz="1500" spc="-7" dirty="0">
                  <a:latin typeface="Calibri"/>
                  <a:cs typeface="Calibri"/>
                </a:rPr>
                <a:t>t</a:t>
              </a:r>
              <a:r>
                <a:rPr sz="1500" spc="-15" dirty="0">
                  <a:latin typeface="Calibri"/>
                  <a:cs typeface="Calibri"/>
                </a:rPr>
                <a:t>h</a:t>
              </a:r>
              <a:r>
                <a:rPr sz="1500" spc="-7"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o</a:t>
              </a:r>
              <a:r>
                <a:rPr sz="1500" spc="-29" dirty="0">
                  <a:latin typeface="Calibri"/>
                  <a:cs typeface="Calibri"/>
                </a:rPr>
                <a:t>f</a:t>
              </a:r>
              <a:r>
                <a:rPr sz="1500" spc="-15" dirty="0">
                  <a:latin typeface="Calibri"/>
                  <a:cs typeface="Calibri"/>
                </a:rPr>
                <a:t>ficials</a:t>
              </a:r>
              <a:r>
                <a:rPr sz="1500" spc="-36" dirty="0">
                  <a:latin typeface="Calibri"/>
                  <a:cs typeface="Calibri"/>
                </a:rPr>
                <a:t> </a:t>
              </a:r>
              <a:r>
                <a:rPr sz="1500" spc="-15" dirty="0">
                  <a:latin typeface="Calibri"/>
                  <a:cs typeface="Calibri"/>
                </a:rPr>
                <a:t>in</a:t>
              </a:r>
              <a:r>
                <a:rPr sz="1500" spc="-22"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p</a:t>
              </a:r>
              <a:r>
                <a:rPr sz="1500" dirty="0">
                  <a:latin typeface="Calibri"/>
                  <a:cs typeface="Calibri"/>
                </a:rPr>
                <a:t>l</a:t>
              </a:r>
              <a:r>
                <a:rPr sz="1500" spc="-15" dirty="0">
                  <a:latin typeface="Calibri"/>
                  <a:cs typeface="Calibri"/>
                </a:rPr>
                <a:t>a</a:t>
              </a:r>
              <a:r>
                <a:rPr sz="1500" spc="-29" dirty="0">
                  <a:latin typeface="Calibri"/>
                  <a:cs typeface="Calibri"/>
                </a:rPr>
                <a:t>n</a:t>
              </a:r>
              <a:r>
                <a:rPr sz="1500" spc="-15" dirty="0">
                  <a:latin typeface="Calibri"/>
                  <a:cs typeface="Calibri"/>
                </a:rPr>
                <a:t>t</a:t>
              </a:r>
              <a:endParaRPr sz="1500" dirty="0">
                <a:latin typeface="Calibri"/>
                <a:cs typeface="Calibri"/>
              </a:endParaRPr>
            </a:p>
            <a:p>
              <a:pPr marL="513651" indent="-495307">
                <a:buFont typeface="Calibri"/>
                <a:buAutoNum type="arabicPeriod" startAt="2"/>
                <a:tabLst>
                  <a:tab pos="512734" algn="l"/>
                </a:tabLst>
              </a:pPr>
              <a:r>
                <a:rPr sz="1500" spc="-15" dirty="0">
                  <a:latin typeface="Calibri"/>
                  <a:cs typeface="Calibri"/>
                </a:rPr>
                <a:t>The</a:t>
              </a:r>
              <a:r>
                <a:rPr sz="1500" spc="-7" dirty="0">
                  <a:latin typeface="Calibri"/>
                  <a:cs typeface="Calibri"/>
                </a:rPr>
                <a:t> </a:t>
              </a:r>
              <a:r>
                <a:rPr sz="1500" spc="-15" dirty="0">
                  <a:latin typeface="Calibri"/>
                  <a:cs typeface="Calibri"/>
                </a:rPr>
                <a:t>assessor</a:t>
              </a:r>
              <a:r>
                <a:rPr sz="1500" spc="29" dirty="0">
                  <a:latin typeface="Calibri"/>
                  <a:cs typeface="Calibri"/>
                </a:rPr>
                <a:t> </a:t>
              </a:r>
              <a:r>
                <a:rPr sz="1500" spc="-15" dirty="0">
                  <a:latin typeface="Calibri"/>
                  <a:cs typeface="Calibri"/>
                </a:rPr>
                <a:t>wi</a:t>
              </a:r>
              <a:r>
                <a:rPr sz="1500" dirty="0">
                  <a:latin typeface="Calibri"/>
                  <a:cs typeface="Calibri"/>
                </a:rPr>
                <a:t>l</a:t>
              </a:r>
              <a:r>
                <a:rPr sz="1500" spc="-7" dirty="0">
                  <a:latin typeface="Calibri"/>
                  <a:cs typeface="Calibri"/>
                </a:rPr>
                <a:t>l</a:t>
              </a:r>
              <a:r>
                <a:rPr sz="1500" spc="-36" dirty="0">
                  <a:latin typeface="Calibri"/>
                  <a:cs typeface="Calibri"/>
                </a:rPr>
                <a:t> </a:t>
              </a:r>
              <a:r>
                <a:rPr sz="1500" spc="-15" dirty="0">
                  <a:latin typeface="Calibri"/>
                  <a:cs typeface="Calibri"/>
                </a:rPr>
                <a:t>ask</a:t>
              </a:r>
              <a:r>
                <a:rPr sz="1500" spc="7" dirty="0">
                  <a:latin typeface="Calibri"/>
                  <a:cs typeface="Calibri"/>
                </a:rPr>
                <a:t> </a:t>
              </a:r>
              <a:r>
                <a:rPr sz="1500" spc="-58" dirty="0">
                  <a:latin typeface="Calibri"/>
                  <a:cs typeface="Calibri"/>
                </a:rPr>
                <a:t>f</a:t>
              </a:r>
              <a:r>
                <a:rPr sz="1500" spc="-15" dirty="0">
                  <a:latin typeface="Calibri"/>
                  <a:cs typeface="Calibri"/>
                </a:rPr>
                <a:t>or the</a:t>
              </a:r>
              <a:r>
                <a:rPr sz="1500" spc="7" dirty="0">
                  <a:latin typeface="Calibri"/>
                  <a:cs typeface="Calibri"/>
                </a:rPr>
                <a:t> </a:t>
              </a:r>
              <a:r>
                <a:rPr sz="1500" spc="-15" dirty="0">
                  <a:latin typeface="Calibri"/>
                  <a:cs typeface="Calibri"/>
                </a:rPr>
                <a:t>lo</a:t>
              </a:r>
              <a:r>
                <a:rPr sz="1500" spc="15" dirty="0">
                  <a:latin typeface="Calibri"/>
                  <a:cs typeface="Calibri"/>
                </a:rPr>
                <a:t>g</a:t>
              </a:r>
              <a:r>
                <a:rPr sz="1500" spc="-7" dirty="0">
                  <a:latin typeface="Calibri"/>
                  <a:cs typeface="Calibri"/>
                </a:rPr>
                <a:t>-</a:t>
              </a:r>
              <a:r>
                <a:rPr sz="1500" spc="-15" dirty="0">
                  <a:latin typeface="Calibri"/>
                  <a:cs typeface="Calibri"/>
                </a:rPr>
                <a:t>book</a:t>
              </a:r>
              <a:r>
                <a:rPr sz="1500" spc="7" dirty="0">
                  <a:latin typeface="Calibri"/>
                  <a:cs typeface="Calibri"/>
                </a:rPr>
                <a:t> </a:t>
              </a:r>
              <a:r>
                <a:rPr sz="1500" spc="-36" dirty="0">
                  <a:latin typeface="Calibri"/>
                  <a:cs typeface="Calibri"/>
                </a:rPr>
                <a:t>c</a:t>
              </a:r>
              <a:r>
                <a:rPr sz="1500" spc="-15" dirty="0">
                  <a:latin typeface="Calibri"/>
                  <a:cs typeface="Calibri"/>
                </a:rPr>
                <a:t>a</a:t>
              </a:r>
              <a:r>
                <a:rPr sz="1500" spc="-29" dirty="0">
                  <a:latin typeface="Calibri"/>
                  <a:cs typeface="Calibri"/>
                </a:rPr>
                <a:t>p</a:t>
              </a:r>
              <a:r>
                <a:rPr sz="1500" spc="-15" dirty="0">
                  <a:latin typeface="Calibri"/>
                  <a:cs typeface="Calibri"/>
                </a:rPr>
                <a:t>turi</a:t>
              </a:r>
              <a:r>
                <a:rPr sz="1500" spc="-7" dirty="0">
                  <a:latin typeface="Calibri"/>
                  <a:cs typeface="Calibri"/>
                </a:rPr>
                <a:t>n</a:t>
              </a:r>
              <a:r>
                <a:rPr sz="1500" spc="-15" dirty="0">
                  <a:latin typeface="Calibri"/>
                  <a:cs typeface="Calibri"/>
                </a:rPr>
                <a:t>g </a:t>
              </a:r>
              <a:r>
                <a:rPr sz="1500" spc="-29" dirty="0">
                  <a:latin typeface="Calibri"/>
                  <a:cs typeface="Calibri"/>
                </a:rPr>
                <a:t>a</a:t>
              </a:r>
              <a:r>
                <a:rPr sz="1500" spc="-15" dirty="0">
                  <a:latin typeface="Calibri"/>
                  <a:cs typeface="Calibri"/>
                </a:rPr>
                <a:t>t</a:t>
              </a:r>
              <a:r>
                <a:rPr sz="1500" spc="-22" dirty="0">
                  <a:latin typeface="Calibri"/>
                  <a:cs typeface="Calibri"/>
                </a:rPr>
                <a:t> </a:t>
              </a:r>
              <a:r>
                <a:rPr sz="1500" dirty="0">
                  <a:latin typeface="Calibri"/>
                  <a:cs typeface="Calibri"/>
                </a:rPr>
                <a:t>l</a:t>
              </a:r>
              <a:r>
                <a:rPr sz="1500" spc="-15" dirty="0">
                  <a:latin typeface="Calibri"/>
                  <a:cs typeface="Calibri"/>
                </a:rPr>
                <a:t>ea</a:t>
              </a:r>
              <a:r>
                <a:rPr sz="1500" spc="-29" dirty="0">
                  <a:latin typeface="Calibri"/>
                  <a:cs typeface="Calibri"/>
                </a:rPr>
                <a:t>s</a:t>
              </a:r>
              <a:r>
                <a:rPr sz="1500" spc="-15" dirty="0">
                  <a:latin typeface="Calibri"/>
                  <a:cs typeface="Calibri"/>
                </a:rPr>
                <a:t>t</a:t>
              </a:r>
              <a:r>
                <a:rPr sz="1500" spc="-22" dirty="0">
                  <a:latin typeface="Calibri"/>
                  <a:cs typeface="Calibri"/>
                </a:rPr>
                <a:t> </a:t>
              </a:r>
              <a:r>
                <a:rPr sz="1500" dirty="0">
                  <a:latin typeface="Calibri"/>
                  <a:cs typeface="Calibri"/>
                </a:rPr>
                <a:t>l</a:t>
              </a:r>
              <a:r>
                <a:rPr sz="1500" spc="-15" dirty="0">
                  <a:latin typeface="Calibri"/>
                  <a:cs typeface="Calibri"/>
                </a:rPr>
                <a:t>a</a:t>
              </a:r>
              <a:r>
                <a:rPr sz="1500" spc="-29" dirty="0">
                  <a:latin typeface="Calibri"/>
                  <a:cs typeface="Calibri"/>
                </a:rPr>
                <a:t>s</a:t>
              </a:r>
              <a:r>
                <a:rPr sz="1500" spc="-15" dirty="0">
                  <a:latin typeface="Calibri"/>
                  <a:cs typeface="Calibri"/>
                </a:rPr>
                <a:t>t</a:t>
              </a:r>
              <a:r>
                <a:rPr sz="1500" spc="-22" dirty="0">
                  <a:latin typeface="Calibri"/>
                  <a:cs typeface="Calibri"/>
                </a:rPr>
                <a:t> </a:t>
              </a:r>
              <a:r>
                <a:rPr sz="1500" spc="-15" dirty="0">
                  <a:latin typeface="Calibri"/>
                  <a:cs typeface="Calibri"/>
                </a:rPr>
                <a:t>3</a:t>
              </a:r>
              <a:r>
                <a:rPr sz="1500" spc="7" dirty="0">
                  <a:latin typeface="Calibri"/>
                  <a:cs typeface="Calibri"/>
                </a:rPr>
                <a:t> </a:t>
              </a:r>
              <a:r>
                <a:rPr sz="1500" spc="-22" dirty="0">
                  <a:latin typeface="Calibri"/>
                  <a:cs typeface="Calibri"/>
                </a:rPr>
                <a:t>mo</a:t>
              </a:r>
              <a:r>
                <a:rPr sz="1500" spc="-29" dirty="0">
                  <a:latin typeface="Calibri"/>
                  <a:cs typeface="Calibri"/>
                </a:rPr>
                <a:t>n</a:t>
              </a:r>
              <a:r>
                <a:rPr sz="1500" spc="-15" dirty="0">
                  <a:latin typeface="Calibri"/>
                  <a:cs typeface="Calibri"/>
                </a:rPr>
                <a:t>th</a:t>
              </a:r>
              <a:r>
                <a:rPr sz="1500" spc="-145" dirty="0">
                  <a:latin typeface="Calibri"/>
                  <a:cs typeface="Calibri"/>
                </a:rPr>
                <a:t>’</a:t>
              </a:r>
              <a:r>
                <a:rPr sz="1500" spc="-15" dirty="0">
                  <a:latin typeface="Calibri"/>
                  <a:cs typeface="Calibri"/>
                </a:rPr>
                <a:t>s</a:t>
              </a:r>
              <a:r>
                <a:rPr sz="1500" spc="-7" dirty="0">
                  <a:latin typeface="Calibri"/>
                  <a:cs typeface="Calibri"/>
                </a:rPr>
                <a:t> </a:t>
              </a:r>
              <a:r>
                <a:rPr sz="1500" spc="-58" dirty="0">
                  <a:latin typeface="Calibri"/>
                  <a:cs typeface="Calibri"/>
                </a:rPr>
                <a:t>r</a:t>
              </a:r>
              <a:r>
                <a:rPr sz="1500" spc="-15" dirty="0">
                  <a:latin typeface="Calibri"/>
                  <a:cs typeface="Calibri"/>
                </a:rPr>
                <a:t>e</a:t>
              </a:r>
              <a:r>
                <a:rPr sz="1500" spc="-36" dirty="0">
                  <a:latin typeface="Calibri"/>
                  <a:cs typeface="Calibri"/>
                </a:rPr>
                <a:t>c</a:t>
              </a:r>
              <a:r>
                <a:rPr sz="1500" spc="-15" dirty="0">
                  <a:latin typeface="Calibri"/>
                  <a:cs typeface="Calibri"/>
                </a:rPr>
                <a:t>o</a:t>
              </a:r>
              <a:r>
                <a:rPr sz="1500" spc="-58" dirty="0">
                  <a:latin typeface="Calibri"/>
                  <a:cs typeface="Calibri"/>
                </a:rPr>
                <a:t>r</a:t>
              </a:r>
              <a:r>
                <a:rPr sz="1500" spc="-15" dirty="0">
                  <a:latin typeface="Calibri"/>
                  <a:cs typeface="Calibri"/>
                </a:rPr>
                <a:t>d</a:t>
              </a:r>
              <a:r>
                <a:rPr sz="1500" spc="65" dirty="0">
                  <a:latin typeface="Calibri"/>
                  <a:cs typeface="Calibri"/>
                </a:rPr>
                <a:t> </a:t>
              </a:r>
              <a:r>
                <a:rPr sz="1500" spc="-15" dirty="0">
                  <a:latin typeface="Calibri"/>
                  <a:cs typeface="Calibri"/>
                </a:rPr>
                <a:t>and</a:t>
              </a:r>
              <a:r>
                <a:rPr sz="1500" spc="7" dirty="0">
                  <a:latin typeface="Calibri"/>
                  <a:cs typeface="Calibri"/>
                </a:rPr>
                <a:t> </a:t>
              </a:r>
              <a:r>
                <a:rPr sz="1500" spc="-15" dirty="0">
                  <a:latin typeface="Calibri"/>
                  <a:cs typeface="Calibri"/>
                </a:rPr>
                <a:t>elec</a:t>
              </a:r>
              <a:r>
                <a:rPr sz="1500" spc="-7" dirty="0">
                  <a:latin typeface="Calibri"/>
                  <a:cs typeface="Calibri"/>
                </a:rPr>
                <a:t>t</a:t>
              </a:r>
              <a:r>
                <a:rPr sz="1500" spc="-22" dirty="0">
                  <a:latin typeface="Calibri"/>
                  <a:cs typeface="Calibri"/>
                </a:rPr>
                <a:t>r</a:t>
              </a:r>
              <a:r>
                <a:rPr sz="1500" dirty="0">
                  <a:latin typeface="Calibri"/>
                  <a:cs typeface="Calibri"/>
                </a:rPr>
                <a:t>i</a:t>
              </a:r>
              <a:r>
                <a:rPr sz="1500" spc="-15" dirty="0">
                  <a:latin typeface="Calibri"/>
                  <a:cs typeface="Calibri"/>
                </a:rPr>
                <a:t>ci</a:t>
              </a:r>
              <a:r>
                <a:rPr sz="1500" spc="-7" dirty="0">
                  <a:latin typeface="Calibri"/>
                  <a:cs typeface="Calibri"/>
                </a:rPr>
                <a:t>t</a:t>
              </a:r>
              <a:r>
                <a:rPr sz="1500" spc="-15" dirty="0">
                  <a:latin typeface="Calibri"/>
                  <a:cs typeface="Calibri"/>
                </a:rPr>
                <a:t>y</a:t>
              </a:r>
              <a:r>
                <a:rPr sz="1500" spc="-7" dirty="0">
                  <a:latin typeface="Calibri"/>
                  <a:cs typeface="Calibri"/>
                </a:rPr>
                <a:t> </a:t>
              </a:r>
              <a:r>
                <a:rPr sz="1500" spc="-15" dirty="0">
                  <a:latin typeface="Calibri"/>
                  <a:cs typeface="Calibri"/>
                </a:rPr>
                <a:t>b</a:t>
              </a:r>
              <a:r>
                <a:rPr sz="1500" dirty="0">
                  <a:latin typeface="Calibri"/>
                  <a:cs typeface="Calibri"/>
                </a:rPr>
                <a:t>ill</a:t>
              </a:r>
              <a:r>
                <a:rPr sz="1500" spc="-36" dirty="0">
                  <a:latin typeface="Calibri"/>
                  <a:cs typeface="Calibri"/>
                </a:rPr>
                <a:t> </a:t>
              </a:r>
              <a:r>
                <a:rPr sz="1500" spc="-29" dirty="0">
                  <a:latin typeface="Calibri"/>
                  <a:cs typeface="Calibri"/>
                </a:rPr>
                <a:t>t</a:t>
              </a:r>
              <a:r>
                <a:rPr sz="1500" spc="-15" dirty="0">
                  <a:latin typeface="Calibri"/>
                  <a:cs typeface="Calibri"/>
                </a:rPr>
                <a:t>o</a:t>
              </a:r>
              <a:r>
                <a:rPr sz="1500" spc="-7" dirty="0">
                  <a:latin typeface="Calibri"/>
                  <a:cs typeface="Calibri"/>
                </a:rPr>
                <a:t> </a:t>
              </a:r>
              <a:r>
                <a:rPr sz="1500" spc="-36" dirty="0">
                  <a:latin typeface="Calibri"/>
                  <a:cs typeface="Calibri"/>
                </a:rPr>
                <a:t>v</a:t>
              </a:r>
              <a:r>
                <a:rPr sz="1500" spc="-15" dirty="0">
                  <a:latin typeface="Calibri"/>
                  <a:cs typeface="Calibri"/>
                </a:rPr>
                <a:t>e</a:t>
              </a:r>
              <a:r>
                <a:rPr sz="1500" spc="-22" dirty="0">
                  <a:latin typeface="Calibri"/>
                  <a:cs typeface="Calibri"/>
                </a:rPr>
                <a:t>r</a:t>
              </a:r>
              <a:r>
                <a:rPr sz="1500" dirty="0">
                  <a:latin typeface="Calibri"/>
                  <a:cs typeface="Calibri"/>
                </a:rPr>
                <a:t>i</a:t>
              </a:r>
              <a:r>
                <a:rPr sz="1500" spc="15" dirty="0">
                  <a:latin typeface="Calibri"/>
                  <a:cs typeface="Calibri"/>
                </a:rPr>
                <a:t>f</a:t>
              </a:r>
              <a:r>
                <a:rPr sz="1500" spc="-15" dirty="0">
                  <a:latin typeface="Calibri"/>
                  <a:cs typeface="Calibri"/>
                </a:rPr>
                <a:t>y</a:t>
              </a:r>
              <a:r>
                <a:rPr sz="1500" spc="7" dirty="0">
                  <a:latin typeface="Calibri"/>
                  <a:cs typeface="Calibri"/>
                </a:rPr>
                <a:t> </a:t>
              </a:r>
              <a:r>
                <a:rPr sz="1500" spc="-15" dirty="0">
                  <a:latin typeface="Calibri"/>
                  <a:cs typeface="Calibri"/>
                </a:rPr>
                <a:t>the</a:t>
              </a:r>
              <a:endParaRPr sz="1500" dirty="0">
                <a:latin typeface="Calibri"/>
                <a:cs typeface="Calibri"/>
              </a:endParaRPr>
            </a:p>
            <a:p>
              <a:pPr marL="513651"/>
              <a:r>
                <a:rPr sz="1500" spc="-15" dirty="0">
                  <a:latin typeface="Calibri"/>
                  <a:cs typeface="Calibri"/>
                </a:rPr>
                <a:t>functiona</a:t>
              </a:r>
              <a:r>
                <a:rPr sz="1500" dirty="0">
                  <a:latin typeface="Calibri"/>
                  <a:cs typeface="Calibri"/>
                </a:rPr>
                <a:t>l</a:t>
              </a:r>
              <a:r>
                <a:rPr sz="1500" spc="-15" dirty="0">
                  <a:latin typeface="Calibri"/>
                  <a:cs typeface="Calibri"/>
                </a:rPr>
                <a:t>ity</a:t>
              </a:r>
              <a:r>
                <a:rPr sz="1500" spc="-65" dirty="0">
                  <a:latin typeface="Calibri"/>
                  <a:cs typeface="Calibri"/>
                </a:rPr>
                <a:t> </a:t>
              </a:r>
              <a:r>
                <a:rPr sz="1500" spc="-15" dirty="0">
                  <a:latin typeface="Calibri"/>
                  <a:cs typeface="Calibri"/>
                </a:rPr>
                <a:t>of</a:t>
              </a:r>
              <a:r>
                <a:rPr sz="1500" spc="15" dirty="0">
                  <a:latin typeface="Calibri"/>
                  <a:cs typeface="Calibri"/>
                </a:rPr>
                <a:t> </a:t>
              </a:r>
              <a:r>
                <a:rPr sz="1500" spc="-15" dirty="0">
                  <a:latin typeface="Calibri"/>
                  <a:cs typeface="Calibri"/>
                </a:rPr>
                <a:t>the</a:t>
              </a:r>
              <a:r>
                <a:rPr sz="1500" spc="7" dirty="0">
                  <a:latin typeface="Calibri"/>
                  <a:cs typeface="Calibri"/>
                </a:rPr>
                <a:t> </a:t>
              </a:r>
              <a:r>
                <a:rPr sz="1500" spc="-58" dirty="0">
                  <a:latin typeface="Calibri"/>
                  <a:cs typeface="Calibri"/>
                </a:rPr>
                <a:t>f</a:t>
              </a:r>
              <a:r>
                <a:rPr sz="1500" spc="-15" dirty="0">
                  <a:latin typeface="Calibri"/>
                  <a:cs typeface="Calibri"/>
                </a:rPr>
                <a:t>acility</a:t>
              </a:r>
              <a:endParaRPr sz="1500" dirty="0">
                <a:latin typeface="Calibri"/>
                <a:cs typeface="Calibri"/>
              </a:endParaRPr>
            </a:p>
            <a:p>
              <a:pPr marL="513651" indent="-495307">
                <a:buFont typeface="Calibri"/>
                <a:buAutoNum type="arabicPeriod" startAt="4"/>
                <a:tabLst>
                  <a:tab pos="512734" algn="l"/>
                </a:tabLst>
              </a:pPr>
              <a:r>
                <a:rPr sz="1500" spc="-15" dirty="0">
                  <a:latin typeface="Calibri"/>
                  <a:cs typeface="Calibri"/>
                </a:rPr>
                <a:t>The</a:t>
              </a:r>
              <a:r>
                <a:rPr sz="1500" spc="-7" dirty="0">
                  <a:latin typeface="Calibri"/>
                  <a:cs typeface="Calibri"/>
                </a:rPr>
                <a:t> </a:t>
              </a:r>
              <a:r>
                <a:rPr sz="1500" spc="-15" dirty="0">
                  <a:latin typeface="Calibri"/>
                  <a:cs typeface="Calibri"/>
                </a:rPr>
                <a:t>assessor</a:t>
              </a:r>
              <a:r>
                <a:rPr sz="1500" spc="29" dirty="0">
                  <a:latin typeface="Calibri"/>
                  <a:cs typeface="Calibri"/>
                </a:rPr>
                <a:t> </a:t>
              </a:r>
              <a:r>
                <a:rPr sz="1500" spc="-15" dirty="0">
                  <a:latin typeface="Calibri"/>
                  <a:cs typeface="Calibri"/>
                </a:rPr>
                <a:t>wi</a:t>
              </a:r>
              <a:r>
                <a:rPr sz="1500" dirty="0">
                  <a:latin typeface="Calibri"/>
                  <a:cs typeface="Calibri"/>
                </a:rPr>
                <a:t>l</a:t>
              </a:r>
              <a:r>
                <a:rPr sz="1500" spc="-7" dirty="0">
                  <a:latin typeface="Calibri"/>
                  <a:cs typeface="Calibri"/>
                </a:rPr>
                <a:t>l</a:t>
              </a:r>
              <a:r>
                <a:rPr sz="1500" spc="-36" dirty="0">
                  <a:latin typeface="Calibri"/>
                  <a:cs typeface="Calibri"/>
                </a:rPr>
                <a:t> </a:t>
              </a:r>
              <a:r>
                <a:rPr sz="1500" spc="-15" dirty="0">
                  <a:latin typeface="Calibri"/>
                  <a:cs typeface="Calibri"/>
                </a:rPr>
                <a:t>a</a:t>
              </a:r>
              <a:r>
                <a:rPr sz="1500" dirty="0">
                  <a:latin typeface="Calibri"/>
                  <a:cs typeface="Calibri"/>
                </a:rPr>
                <a:t>l</a:t>
              </a:r>
              <a:r>
                <a:rPr sz="1500" spc="-15" dirty="0">
                  <a:latin typeface="Calibri"/>
                  <a:cs typeface="Calibri"/>
                </a:rPr>
                <a:t>so</a:t>
              </a:r>
              <a:r>
                <a:rPr sz="1500" spc="-7" dirty="0">
                  <a:latin typeface="Calibri"/>
                  <a:cs typeface="Calibri"/>
                </a:rPr>
                <a:t> </a:t>
              </a:r>
              <a:r>
                <a:rPr sz="1500" spc="-22" dirty="0">
                  <a:latin typeface="Calibri"/>
                  <a:cs typeface="Calibri"/>
                </a:rPr>
                <a:t>c</a:t>
              </a:r>
              <a:r>
                <a:rPr sz="1500" spc="-15" dirty="0">
                  <a:latin typeface="Calibri"/>
                  <a:cs typeface="Calibri"/>
                </a:rPr>
                <a:t>heck</a:t>
              </a:r>
              <a:r>
                <a:rPr sz="1500" spc="15" dirty="0">
                  <a:latin typeface="Calibri"/>
                  <a:cs typeface="Calibri"/>
                </a:rPr>
                <a:t> </a:t>
              </a:r>
              <a:r>
                <a:rPr sz="1500" spc="-7" dirty="0">
                  <a:latin typeface="Calibri"/>
                  <a:cs typeface="Calibri"/>
                </a:rPr>
                <a:t>if</a:t>
              </a:r>
              <a:r>
                <a:rPr sz="1500" spc="-22"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t</a:t>
              </a:r>
              <a:r>
                <a:rPr sz="1500" spc="-50" dirty="0">
                  <a:latin typeface="Calibri"/>
                  <a:cs typeface="Calibri"/>
                </a:rPr>
                <a:t>r</a:t>
              </a:r>
              <a:r>
                <a:rPr sz="1500" spc="-15" dirty="0">
                  <a:latin typeface="Calibri"/>
                  <a:cs typeface="Calibri"/>
                </a:rPr>
                <a:t>e</a:t>
              </a:r>
              <a:r>
                <a:rPr sz="1500" spc="-36" dirty="0">
                  <a:latin typeface="Calibri"/>
                  <a:cs typeface="Calibri"/>
                </a:rPr>
                <a:t>a</a:t>
              </a:r>
              <a:r>
                <a:rPr sz="1500" spc="-29" dirty="0">
                  <a:latin typeface="Calibri"/>
                  <a:cs typeface="Calibri"/>
                </a:rPr>
                <a:t>t</a:t>
              </a:r>
              <a:r>
                <a:rPr sz="1500" spc="-15" dirty="0">
                  <a:latin typeface="Calibri"/>
                  <a:cs typeface="Calibri"/>
                </a:rPr>
                <a:t>ed</a:t>
              </a:r>
              <a:r>
                <a:rPr sz="1500" spc="7" dirty="0">
                  <a:latin typeface="Calibri"/>
                  <a:cs typeface="Calibri"/>
                </a:rPr>
                <a:t> </a:t>
              </a:r>
              <a:r>
                <a:rPr sz="1500" spc="-43" dirty="0">
                  <a:latin typeface="Calibri"/>
                  <a:cs typeface="Calibri"/>
                </a:rPr>
                <a:t>w</a:t>
              </a:r>
              <a:r>
                <a:rPr sz="1500" spc="-15" dirty="0">
                  <a:latin typeface="Calibri"/>
                  <a:cs typeface="Calibri"/>
                </a:rPr>
                <a:t>a</a:t>
              </a:r>
              <a:r>
                <a:rPr sz="1500" spc="-29" dirty="0">
                  <a:latin typeface="Calibri"/>
                  <a:cs typeface="Calibri"/>
                </a:rPr>
                <a:t>st</a:t>
              </a:r>
              <a:r>
                <a:rPr sz="1500" spc="-36" dirty="0">
                  <a:latin typeface="Calibri"/>
                  <a:cs typeface="Calibri"/>
                </a:rPr>
                <a:t>e</a:t>
              </a:r>
              <a:r>
                <a:rPr sz="1500" spc="-43" dirty="0">
                  <a:latin typeface="Calibri"/>
                  <a:cs typeface="Calibri"/>
                </a:rPr>
                <a:t>w</a:t>
              </a:r>
              <a:r>
                <a:rPr sz="1500" spc="-29" dirty="0">
                  <a:latin typeface="Calibri"/>
                  <a:cs typeface="Calibri"/>
                </a:rPr>
                <a:t>at</a:t>
              </a:r>
              <a:r>
                <a:rPr sz="1500" spc="-15" dirty="0">
                  <a:latin typeface="Calibri"/>
                  <a:cs typeface="Calibri"/>
                </a:rPr>
                <a:t>er </a:t>
              </a:r>
              <a:r>
                <a:rPr sz="1500" spc="-7" dirty="0">
                  <a:latin typeface="Calibri"/>
                  <a:cs typeface="Calibri"/>
                </a:rPr>
                <a:t>is</a:t>
              </a:r>
              <a:r>
                <a:rPr sz="1500" spc="-22" dirty="0">
                  <a:latin typeface="Calibri"/>
                  <a:cs typeface="Calibri"/>
                </a:rPr>
                <a:t> </a:t>
              </a:r>
              <a:r>
                <a:rPr sz="1500" spc="-15" dirty="0">
                  <a:latin typeface="Calibri"/>
                  <a:cs typeface="Calibri"/>
                </a:rPr>
                <a:t>bei</a:t>
              </a:r>
              <a:r>
                <a:rPr sz="1500" spc="-7" dirty="0">
                  <a:latin typeface="Calibri"/>
                  <a:cs typeface="Calibri"/>
                </a:rPr>
                <a:t>n</a:t>
              </a:r>
              <a:r>
                <a:rPr sz="1500" spc="-15" dirty="0">
                  <a:latin typeface="Calibri"/>
                  <a:cs typeface="Calibri"/>
                </a:rPr>
                <a:t>g</a:t>
              </a:r>
              <a:r>
                <a:rPr sz="1500" spc="-7" dirty="0">
                  <a:latin typeface="Calibri"/>
                  <a:cs typeface="Calibri"/>
                </a:rPr>
                <a:t> </a:t>
              </a:r>
              <a:r>
                <a:rPr sz="1500" spc="-50" dirty="0">
                  <a:latin typeface="Calibri"/>
                  <a:cs typeface="Calibri"/>
                </a:rPr>
                <a:t>r</a:t>
              </a:r>
              <a:r>
                <a:rPr sz="1500" spc="22" dirty="0">
                  <a:latin typeface="Calibri"/>
                  <a:cs typeface="Calibri"/>
                </a:rPr>
                <a:t>e</a:t>
              </a:r>
              <a:r>
                <a:rPr sz="1500" spc="-15" dirty="0">
                  <a:latin typeface="Calibri"/>
                  <a:cs typeface="Calibri"/>
                </a:rPr>
                <a:t>-used</a:t>
              </a:r>
              <a:r>
                <a:rPr sz="1500" spc="7" dirty="0">
                  <a:latin typeface="Calibri"/>
                  <a:cs typeface="Calibri"/>
                </a:rPr>
                <a:t> </a:t>
              </a:r>
              <a:r>
                <a:rPr sz="1500" spc="-15" dirty="0">
                  <a:latin typeface="Calibri"/>
                  <a:cs typeface="Calibri"/>
                </a:rPr>
                <a:t>as</a:t>
              </a:r>
              <a:r>
                <a:rPr sz="1500" spc="-7" dirty="0">
                  <a:latin typeface="Calibri"/>
                  <a:cs typeface="Calibri"/>
                </a:rPr>
                <a:t> </a:t>
              </a:r>
              <a:r>
                <a:rPr sz="1500" spc="-15" dirty="0">
                  <a:latin typeface="Calibri"/>
                  <a:cs typeface="Calibri"/>
                </a:rPr>
                <a:t>cl</a:t>
              </a:r>
              <a:r>
                <a:rPr sz="1500" spc="-7" dirty="0">
                  <a:latin typeface="Calibri"/>
                  <a:cs typeface="Calibri"/>
                </a:rPr>
                <a:t>a</a:t>
              </a:r>
              <a:r>
                <a:rPr sz="1500" spc="-15" dirty="0">
                  <a:latin typeface="Calibri"/>
                  <a:cs typeface="Calibri"/>
                </a:rPr>
                <a:t>im</a:t>
              </a:r>
              <a:r>
                <a:rPr sz="1500" spc="-29" dirty="0">
                  <a:latin typeface="Calibri"/>
                  <a:cs typeface="Calibri"/>
                </a:rPr>
                <a:t>e</a:t>
              </a:r>
              <a:r>
                <a:rPr sz="1500" spc="-15" dirty="0">
                  <a:latin typeface="Calibri"/>
                  <a:cs typeface="Calibri"/>
                </a:rPr>
                <a:t>d.</a:t>
              </a:r>
              <a:endParaRPr sz="1500" dirty="0">
                <a:latin typeface="Calibri"/>
                <a:cs typeface="Calibri"/>
              </a:endParaRPr>
            </a:p>
            <a:p>
              <a:pPr marL="513651" indent="-495307">
                <a:buFont typeface="Calibri"/>
                <a:buAutoNum type="arabicPeriod" startAt="4"/>
                <a:tabLst>
                  <a:tab pos="512734" algn="l"/>
                </a:tabLst>
              </a:pPr>
              <a:r>
                <a:rPr sz="1500" spc="-15" dirty="0">
                  <a:latin typeface="Calibri"/>
                  <a:cs typeface="Calibri"/>
                </a:rPr>
                <a:t>On</a:t>
              </a:r>
              <a:r>
                <a:rPr sz="1500" spc="7" dirty="0">
                  <a:latin typeface="Calibri"/>
                  <a:cs typeface="Calibri"/>
                </a:rPr>
                <a:t> </a:t>
              </a:r>
              <a:r>
                <a:rPr sz="1500" spc="-15" dirty="0">
                  <a:latin typeface="Calibri"/>
                  <a:cs typeface="Calibri"/>
                </a:rPr>
                <a:t>the</a:t>
              </a:r>
              <a:r>
                <a:rPr sz="1500" spc="-7" dirty="0">
                  <a:latin typeface="Calibri"/>
                  <a:cs typeface="Calibri"/>
                </a:rPr>
                <a:t> </a:t>
              </a:r>
              <a:r>
                <a:rPr sz="1500" spc="-15" dirty="0">
                  <a:latin typeface="Calibri"/>
                  <a:cs typeface="Calibri"/>
                </a:rPr>
                <a:t>basis</a:t>
              </a:r>
              <a:r>
                <a:rPr sz="1500" spc="-22" dirty="0">
                  <a:latin typeface="Calibri"/>
                  <a:cs typeface="Calibri"/>
                </a:rPr>
                <a:t> </a:t>
              </a:r>
              <a:r>
                <a:rPr sz="1500" spc="-15" dirty="0">
                  <a:latin typeface="Calibri"/>
                  <a:cs typeface="Calibri"/>
                </a:rPr>
                <a:t>of</a:t>
              </a:r>
              <a:r>
                <a:rPr sz="1500" spc="15" dirty="0">
                  <a:latin typeface="Calibri"/>
                  <a:cs typeface="Calibri"/>
                </a:rPr>
                <a:t> </a:t>
              </a:r>
              <a:r>
                <a:rPr sz="1500" spc="-15" dirty="0">
                  <a:latin typeface="Calibri"/>
                  <a:cs typeface="Calibri"/>
                </a:rPr>
                <a:t>o</a:t>
              </a:r>
              <a:r>
                <a:rPr sz="1500" spc="-36" dirty="0">
                  <a:latin typeface="Calibri"/>
                  <a:cs typeface="Calibri"/>
                </a:rPr>
                <a:t>b</a:t>
              </a:r>
              <a:r>
                <a:rPr sz="1500" spc="-15" dirty="0">
                  <a:latin typeface="Calibri"/>
                  <a:cs typeface="Calibri"/>
                </a:rPr>
                <a:t>s</a:t>
              </a:r>
              <a:r>
                <a:rPr sz="1500" spc="-22" dirty="0">
                  <a:latin typeface="Calibri"/>
                  <a:cs typeface="Calibri"/>
                </a:rPr>
                <a:t>e</a:t>
              </a:r>
              <a:r>
                <a:rPr sz="1500" spc="-7" dirty="0">
                  <a:latin typeface="Calibri"/>
                  <a:cs typeface="Calibri"/>
                </a:rPr>
                <a:t>r</a:t>
              </a:r>
              <a:r>
                <a:rPr sz="1500" spc="-58" dirty="0">
                  <a:latin typeface="Calibri"/>
                  <a:cs typeface="Calibri"/>
                </a:rPr>
                <a:t>v</a:t>
              </a:r>
              <a:r>
                <a:rPr sz="1500" spc="-29" dirty="0">
                  <a:latin typeface="Calibri"/>
                  <a:cs typeface="Calibri"/>
                </a:rPr>
                <a:t>a</a:t>
              </a:r>
              <a:r>
                <a:rPr sz="1500" spc="-15" dirty="0">
                  <a:latin typeface="Calibri"/>
                  <a:cs typeface="Calibri"/>
                </a:rPr>
                <a:t>t</a:t>
              </a:r>
              <a:r>
                <a:rPr sz="1500" dirty="0">
                  <a:latin typeface="Calibri"/>
                  <a:cs typeface="Calibri"/>
                </a:rPr>
                <a:t>i</a:t>
              </a:r>
              <a:r>
                <a:rPr sz="1500" spc="-15" dirty="0">
                  <a:latin typeface="Calibri"/>
                  <a:cs typeface="Calibri"/>
                </a:rPr>
                <a:t>on</a:t>
              </a:r>
              <a:r>
                <a:rPr sz="1500" spc="22" dirty="0">
                  <a:latin typeface="Calibri"/>
                  <a:cs typeface="Calibri"/>
                </a:rPr>
                <a:t> </a:t>
              </a:r>
              <a:r>
                <a:rPr sz="1500" spc="-15" dirty="0">
                  <a:latin typeface="Calibri"/>
                  <a:cs typeface="Calibri"/>
                </a:rPr>
                <a:t>and</a:t>
              </a:r>
              <a:r>
                <a:rPr sz="1500" spc="-22" dirty="0">
                  <a:latin typeface="Calibri"/>
                  <a:cs typeface="Calibri"/>
                </a:rPr>
                <a:t> </a:t>
              </a:r>
              <a:r>
                <a:rPr sz="1500" spc="-36" dirty="0">
                  <a:latin typeface="Calibri"/>
                  <a:cs typeface="Calibri"/>
                </a:rPr>
                <a:t>v</a:t>
              </a:r>
              <a:r>
                <a:rPr sz="1500" spc="-15" dirty="0">
                  <a:latin typeface="Calibri"/>
                  <a:cs typeface="Calibri"/>
                </a:rPr>
                <a:t>e</a:t>
              </a:r>
              <a:r>
                <a:rPr sz="1500" spc="-29" dirty="0">
                  <a:latin typeface="Calibri"/>
                  <a:cs typeface="Calibri"/>
                </a:rPr>
                <a:t>r</a:t>
              </a:r>
              <a:r>
                <a:rPr sz="1500" dirty="0">
                  <a:latin typeface="Calibri"/>
                  <a:cs typeface="Calibri"/>
                </a:rPr>
                <a:t>i</a:t>
              </a:r>
              <a:r>
                <a:rPr sz="1500" spc="7" dirty="0">
                  <a:latin typeface="Calibri"/>
                  <a:cs typeface="Calibri"/>
                </a:rPr>
                <a:t>f</a:t>
              </a:r>
              <a:r>
                <a:rPr sz="1500" spc="-7" dirty="0">
                  <a:latin typeface="Calibri"/>
                  <a:cs typeface="Calibri"/>
                </a:rPr>
                <a:t>i</a:t>
              </a:r>
              <a:r>
                <a:rPr sz="1500" spc="-36" dirty="0">
                  <a:latin typeface="Calibri"/>
                  <a:cs typeface="Calibri"/>
                </a:rPr>
                <a:t>c</a:t>
              </a:r>
              <a:r>
                <a:rPr sz="1500" spc="-29" dirty="0">
                  <a:latin typeface="Calibri"/>
                  <a:cs typeface="Calibri"/>
                </a:rPr>
                <a:t>a</a:t>
              </a:r>
              <a:r>
                <a:rPr sz="1500" spc="-15" dirty="0">
                  <a:latin typeface="Calibri"/>
                  <a:cs typeface="Calibri"/>
                </a:rPr>
                <a:t>t</a:t>
              </a:r>
              <a:r>
                <a:rPr sz="1500" dirty="0">
                  <a:latin typeface="Calibri"/>
                  <a:cs typeface="Calibri"/>
                </a:rPr>
                <a:t>i</a:t>
              </a:r>
              <a:r>
                <a:rPr sz="1500" spc="-15" dirty="0">
                  <a:latin typeface="Calibri"/>
                  <a:cs typeface="Calibri"/>
                </a:rPr>
                <a:t>on</a:t>
              </a:r>
              <a:r>
                <a:rPr sz="1500" spc="-29" dirty="0">
                  <a:latin typeface="Calibri"/>
                  <a:cs typeface="Calibri"/>
                </a:rPr>
                <a:t> </a:t>
              </a:r>
              <a:r>
                <a:rPr sz="1500" spc="-15" dirty="0">
                  <a:latin typeface="Calibri"/>
                  <a:cs typeface="Calibri"/>
                </a:rPr>
                <a:t>of</a:t>
              </a:r>
              <a:r>
                <a:rPr sz="1500" spc="15" dirty="0">
                  <a:latin typeface="Calibri"/>
                  <a:cs typeface="Calibri"/>
                </a:rPr>
                <a:t> </a:t>
              </a:r>
              <a:r>
                <a:rPr sz="1500" spc="-15" dirty="0">
                  <a:latin typeface="Calibri"/>
                  <a:cs typeface="Calibri"/>
                </a:rPr>
                <a:t>log bo</a:t>
              </a:r>
              <a:r>
                <a:rPr sz="1500" spc="-29" dirty="0">
                  <a:latin typeface="Calibri"/>
                  <a:cs typeface="Calibri"/>
                </a:rPr>
                <a:t>ok</a:t>
              </a:r>
              <a:r>
                <a:rPr sz="1500" spc="-58" dirty="0">
                  <a:latin typeface="Calibri"/>
                  <a:cs typeface="Calibri"/>
                </a:rPr>
                <a:t>/</a:t>
              </a:r>
              <a:r>
                <a:rPr sz="1500" spc="-15" dirty="0">
                  <a:latin typeface="Calibri"/>
                  <a:cs typeface="Calibri"/>
                </a:rPr>
                <a:t>ele</a:t>
              </a:r>
              <a:r>
                <a:rPr sz="1500" spc="-29" dirty="0">
                  <a:latin typeface="Calibri"/>
                  <a:cs typeface="Calibri"/>
                </a:rPr>
                <a:t>c</a:t>
              </a:r>
              <a:r>
                <a:rPr sz="1500" spc="-7" dirty="0">
                  <a:latin typeface="Calibri"/>
                  <a:cs typeface="Calibri"/>
                </a:rPr>
                <a:t>tricit</a:t>
              </a:r>
              <a:r>
                <a:rPr sz="1500" spc="-15" dirty="0">
                  <a:latin typeface="Calibri"/>
                  <a:cs typeface="Calibri"/>
                </a:rPr>
                <a:t>y</a:t>
              </a:r>
              <a:r>
                <a:rPr sz="1500" spc="22" dirty="0">
                  <a:latin typeface="Calibri"/>
                  <a:cs typeface="Calibri"/>
                </a:rPr>
                <a:t> </a:t>
              </a:r>
              <a:r>
                <a:rPr sz="1500" dirty="0">
                  <a:latin typeface="Calibri"/>
                  <a:cs typeface="Calibri"/>
                </a:rPr>
                <a:t>bil</a:t>
              </a:r>
              <a:r>
                <a:rPr sz="1500" spc="7" dirty="0">
                  <a:latin typeface="Calibri"/>
                  <a:cs typeface="Calibri"/>
                </a:rPr>
                <a:t>l</a:t>
              </a:r>
              <a:r>
                <a:rPr sz="1500" spc="-15" dirty="0">
                  <a:latin typeface="Calibri"/>
                  <a:cs typeface="Calibri"/>
                </a:rPr>
                <a:t>s</a:t>
              </a:r>
              <a:r>
                <a:rPr sz="1500" spc="-58" dirty="0">
                  <a:latin typeface="Calibri"/>
                  <a:cs typeface="Calibri"/>
                </a:rPr>
                <a:t> </a:t>
              </a:r>
              <a:r>
                <a:rPr sz="1500" spc="-15" dirty="0">
                  <a:latin typeface="Calibri"/>
                  <a:cs typeface="Calibri"/>
                </a:rPr>
                <a:t>S</a:t>
              </a:r>
              <a:r>
                <a:rPr sz="1500" spc="-29" dirty="0">
                  <a:latin typeface="Calibri"/>
                  <a:cs typeface="Calibri"/>
                </a:rPr>
                <a:t>e</a:t>
              </a:r>
              <a:r>
                <a:rPr sz="1500" dirty="0">
                  <a:latin typeface="Calibri"/>
                  <a:cs typeface="Calibri"/>
                </a:rPr>
                <a:t>ni</a:t>
              </a:r>
              <a:r>
                <a:rPr sz="1500" spc="-15" dirty="0">
                  <a:latin typeface="Calibri"/>
                  <a:cs typeface="Calibri"/>
                </a:rPr>
                <a:t>or</a:t>
              </a:r>
              <a:r>
                <a:rPr sz="1500" spc="36" dirty="0">
                  <a:latin typeface="Calibri"/>
                  <a:cs typeface="Calibri"/>
                </a:rPr>
                <a:t> </a:t>
              </a:r>
              <a:r>
                <a:rPr sz="1500" spc="-15" dirty="0">
                  <a:latin typeface="Calibri"/>
                  <a:cs typeface="Calibri"/>
                </a:rPr>
                <a:t>asses</a:t>
              </a:r>
              <a:r>
                <a:rPr sz="1500" spc="-22" dirty="0">
                  <a:latin typeface="Calibri"/>
                  <a:cs typeface="Calibri"/>
                </a:rPr>
                <a:t>s</a:t>
              </a:r>
              <a:r>
                <a:rPr sz="1500" spc="-15" dirty="0">
                  <a:latin typeface="Calibri"/>
                  <a:cs typeface="Calibri"/>
                </a:rPr>
                <a:t>o</a:t>
              </a:r>
              <a:r>
                <a:rPr sz="1500" spc="-65" dirty="0">
                  <a:latin typeface="Calibri"/>
                  <a:cs typeface="Calibri"/>
                </a:rPr>
                <a:t>r</a:t>
              </a:r>
              <a:r>
                <a:rPr sz="1500" spc="-15" dirty="0">
                  <a:latin typeface="Calibri"/>
                  <a:cs typeface="Calibri"/>
                </a:rPr>
                <a:t>s</a:t>
              </a:r>
              <a:r>
                <a:rPr sz="1500" spc="29" dirty="0">
                  <a:latin typeface="Calibri"/>
                  <a:cs typeface="Calibri"/>
                </a:rPr>
                <a:t> </a:t>
              </a:r>
              <a:r>
                <a:rPr sz="1500" spc="-29" dirty="0">
                  <a:latin typeface="Calibri"/>
                  <a:cs typeface="Calibri"/>
                </a:rPr>
                <a:t>a</a:t>
              </a:r>
              <a:r>
                <a:rPr sz="1500" spc="-15" dirty="0">
                  <a:latin typeface="Calibri"/>
                  <a:cs typeface="Calibri"/>
                </a:rPr>
                <a:t>t the</a:t>
              </a:r>
              <a:r>
                <a:rPr sz="1500" spc="7" dirty="0">
                  <a:latin typeface="Calibri"/>
                  <a:cs typeface="Calibri"/>
                </a:rPr>
                <a:t> </a:t>
              </a:r>
              <a:r>
                <a:rPr sz="1500" spc="-15" dirty="0">
                  <a:latin typeface="Calibri"/>
                  <a:cs typeface="Calibri"/>
                </a:rPr>
                <a:t>bac</a:t>
              </a:r>
              <a:r>
                <a:rPr sz="1500" spc="29" dirty="0">
                  <a:latin typeface="Calibri"/>
                  <a:cs typeface="Calibri"/>
                </a:rPr>
                <a:t>k</a:t>
              </a:r>
              <a:r>
                <a:rPr sz="1500" spc="-15" dirty="0">
                  <a:latin typeface="Calibri"/>
                  <a:cs typeface="Calibri"/>
                </a:rPr>
                <a:t>-end</a:t>
              </a:r>
              <a:r>
                <a:rPr sz="1500" spc="-7" dirty="0">
                  <a:latin typeface="Calibri"/>
                  <a:cs typeface="Calibri"/>
                </a:rPr>
                <a:t> </a:t>
              </a:r>
              <a:r>
                <a:rPr sz="1500" spc="-36" dirty="0">
                  <a:latin typeface="Calibri"/>
                  <a:cs typeface="Calibri"/>
                </a:rPr>
                <a:t>w</a:t>
              </a:r>
              <a:r>
                <a:rPr sz="1500" dirty="0">
                  <a:latin typeface="Calibri"/>
                  <a:cs typeface="Calibri"/>
                </a:rPr>
                <a:t>i</a:t>
              </a:r>
              <a:r>
                <a:rPr sz="1500" spc="7" dirty="0">
                  <a:latin typeface="Calibri"/>
                  <a:cs typeface="Calibri"/>
                </a:rPr>
                <a:t>l</a:t>
              </a:r>
              <a:r>
                <a:rPr sz="1500" dirty="0">
                  <a:latin typeface="Calibri"/>
                  <a:cs typeface="Calibri"/>
                </a:rPr>
                <a:t>l</a:t>
              </a:r>
              <a:r>
                <a:rPr sz="1500" spc="-36" dirty="0">
                  <a:latin typeface="Calibri"/>
                  <a:cs typeface="Calibri"/>
                </a:rPr>
                <a:t> </a:t>
              </a:r>
              <a:r>
                <a:rPr sz="1500" spc="-15" dirty="0">
                  <a:latin typeface="Calibri"/>
                  <a:cs typeface="Calibri"/>
                </a:rPr>
                <a:t>ar</a:t>
              </a:r>
              <a:r>
                <a:rPr sz="1500" spc="-29" dirty="0">
                  <a:latin typeface="Calibri"/>
                  <a:cs typeface="Calibri"/>
                </a:rPr>
                <a:t>r</a:t>
              </a:r>
              <a:r>
                <a:rPr sz="1500" spc="-7" dirty="0">
                  <a:latin typeface="Calibri"/>
                  <a:cs typeface="Calibri"/>
                </a:rPr>
                <a:t>i</a:t>
              </a:r>
              <a:r>
                <a:rPr sz="1500" spc="-29" dirty="0">
                  <a:latin typeface="Calibri"/>
                  <a:cs typeface="Calibri"/>
                </a:rPr>
                <a:t>v</a:t>
              </a:r>
              <a:r>
                <a:rPr sz="1500" spc="-15" dirty="0">
                  <a:latin typeface="Calibri"/>
                  <a:cs typeface="Calibri"/>
                </a:rPr>
                <a:t>e</a:t>
              </a:r>
              <a:r>
                <a:rPr lang="en-US" sz="1500" dirty="0">
                  <a:latin typeface="Calibri"/>
                  <a:cs typeface="Calibri"/>
                </a:rPr>
                <a:t> </a:t>
              </a:r>
              <a:r>
                <a:rPr sz="1500" spc="-29" dirty="0">
                  <a:latin typeface="Calibri"/>
                  <a:cs typeface="Calibri"/>
                </a:rPr>
                <a:t>a</a:t>
              </a:r>
              <a:r>
                <a:rPr sz="1500" spc="-15" dirty="0">
                  <a:latin typeface="Calibri"/>
                  <a:cs typeface="Calibri"/>
                </a:rPr>
                <a:t>t</a:t>
              </a:r>
              <a:r>
                <a:rPr sz="1500" spc="-22" dirty="0">
                  <a:latin typeface="Calibri"/>
                  <a:cs typeface="Calibri"/>
                </a:rPr>
                <a:t> </a:t>
              </a:r>
              <a:r>
                <a:rPr sz="1500" spc="-15" dirty="0">
                  <a:latin typeface="Calibri"/>
                  <a:cs typeface="Calibri"/>
                </a:rPr>
                <a:t>the</a:t>
              </a:r>
              <a:r>
                <a:rPr sz="1500" spc="7" dirty="0">
                  <a:latin typeface="Calibri"/>
                  <a:cs typeface="Calibri"/>
                </a:rPr>
                <a:t> </a:t>
              </a:r>
              <a:r>
                <a:rPr sz="1500" spc="-36" dirty="0">
                  <a:latin typeface="Calibri"/>
                  <a:cs typeface="Calibri"/>
                </a:rPr>
                <a:t>e</a:t>
              </a:r>
              <a:r>
                <a:rPr sz="1500" spc="-22" dirty="0">
                  <a:latin typeface="Calibri"/>
                  <a:cs typeface="Calibri"/>
                </a:rPr>
                <a:t>f</a:t>
              </a:r>
              <a:r>
                <a:rPr sz="1500" spc="-15" dirty="0">
                  <a:latin typeface="Calibri"/>
                  <a:cs typeface="Calibri"/>
                </a:rPr>
                <a:t>ficiency</a:t>
              </a:r>
              <a:r>
                <a:rPr sz="1500" spc="-29" dirty="0">
                  <a:latin typeface="Calibri"/>
                  <a:cs typeface="Calibri"/>
                </a:rPr>
                <a:t> </a:t>
              </a:r>
              <a:r>
                <a:rPr sz="1500" spc="-7" dirty="0">
                  <a:latin typeface="Calibri"/>
                  <a:cs typeface="Calibri"/>
                </a:rPr>
                <a:t>l</a:t>
              </a:r>
              <a:r>
                <a:rPr sz="1500" spc="-36" dirty="0">
                  <a:latin typeface="Calibri"/>
                  <a:cs typeface="Calibri"/>
                </a:rPr>
                <a:t>ev</a:t>
              </a:r>
              <a:r>
                <a:rPr sz="1500" spc="-15" dirty="0">
                  <a:latin typeface="Calibri"/>
                  <a:cs typeface="Calibri"/>
                </a:rPr>
                <a:t>el</a:t>
              </a:r>
              <a:r>
                <a:rPr sz="1500" spc="15" dirty="0">
                  <a:latin typeface="Calibri"/>
                  <a:cs typeface="Calibri"/>
                </a:rPr>
                <a:t> </a:t>
              </a:r>
              <a:r>
                <a:rPr sz="1500" spc="-15" dirty="0">
                  <a:latin typeface="Calibri"/>
                  <a:cs typeface="Calibri"/>
                </a:rPr>
                <a:t>of</a:t>
              </a:r>
              <a:r>
                <a:rPr sz="1500" spc="-7" dirty="0">
                  <a:latin typeface="Calibri"/>
                  <a:cs typeface="Calibri"/>
                </a:rPr>
                <a:t> t</a:t>
              </a:r>
              <a:r>
                <a:rPr sz="1500" spc="-15" dirty="0">
                  <a:latin typeface="Calibri"/>
                  <a:cs typeface="Calibri"/>
                </a:rPr>
                <a:t>he</a:t>
              </a:r>
              <a:r>
                <a:rPr sz="1500" spc="7" dirty="0">
                  <a:latin typeface="Calibri"/>
                  <a:cs typeface="Calibri"/>
                </a:rPr>
                <a:t> </a:t>
              </a:r>
              <a:r>
                <a:rPr sz="1500" spc="-15" dirty="0">
                  <a:latin typeface="Calibri"/>
                  <a:cs typeface="Calibri"/>
                </a:rPr>
                <a:t>p</a:t>
              </a:r>
              <a:r>
                <a:rPr sz="1500" dirty="0">
                  <a:latin typeface="Calibri"/>
                  <a:cs typeface="Calibri"/>
                </a:rPr>
                <a:t>l</a:t>
              </a:r>
              <a:r>
                <a:rPr sz="1500" spc="-15" dirty="0">
                  <a:latin typeface="Calibri"/>
                  <a:cs typeface="Calibri"/>
                </a:rPr>
                <a:t>a</a:t>
              </a:r>
              <a:r>
                <a:rPr sz="1500" spc="-29" dirty="0">
                  <a:latin typeface="Calibri"/>
                  <a:cs typeface="Calibri"/>
                </a:rPr>
                <a:t>n</a:t>
              </a:r>
              <a:r>
                <a:rPr sz="1500" spc="-15" dirty="0">
                  <a:latin typeface="Calibri"/>
                  <a:cs typeface="Calibri"/>
                </a:rPr>
                <a:t>t(s)</a:t>
              </a:r>
              <a:r>
                <a:rPr sz="1500" spc="-36" dirty="0">
                  <a:latin typeface="Calibri"/>
                  <a:cs typeface="Calibri"/>
                </a:rPr>
                <a:t> </a:t>
              </a:r>
              <a:r>
                <a:rPr sz="1500" spc="-15" dirty="0">
                  <a:latin typeface="Calibri"/>
                  <a:cs typeface="Calibri"/>
                </a:rPr>
                <a:t>and</a:t>
              </a:r>
              <a:r>
                <a:rPr sz="1500" spc="-7" dirty="0">
                  <a:latin typeface="Calibri"/>
                  <a:cs typeface="Calibri"/>
                </a:rPr>
                <a:t> </a:t>
              </a:r>
              <a:r>
                <a:rPr sz="1500" dirty="0">
                  <a:latin typeface="Calibri"/>
                  <a:cs typeface="Calibri"/>
                </a:rPr>
                <a:t>i</a:t>
              </a:r>
              <a:r>
                <a:rPr sz="1500" spc="-15" dirty="0">
                  <a:latin typeface="Calibri"/>
                  <a:cs typeface="Calibri"/>
                </a:rPr>
                <a:t>nd</a:t>
              </a:r>
              <a:r>
                <a:rPr sz="1500" dirty="0">
                  <a:latin typeface="Calibri"/>
                  <a:cs typeface="Calibri"/>
                </a:rPr>
                <a:t>i</a:t>
              </a:r>
              <a:r>
                <a:rPr sz="1500" spc="-36" dirty="0">
                  <a:latin typeface="Calibri"/>
                  <a:cs typeface="Calibri"/>
                </a:rPr>
                <a:t>c</a:t>
              </a:r>
              <a:r>
                <a:rPr sz="1500" spc="-29" dirty="0">
                  <a:latin typeface="Calibri"/>
                  <a:cs typeface="Calibri"/>
                </a:rPr>
                <a:t>a</a:t>
              </a:r>
              <a:r>
                <a:rPr sz="1500" spc="-43" dirty="0">
                  <a:latin typeface="Calibri"/>
                  <a:cs typeface="Calibri"/>
                </a:rPr>
                <a:t>t</a:t>
              </a:r>
              <a:r>
                <a:rPr sz="1500" spc="-15" dirty="0">
                  <a:latin typeface="Calibri"/>
                  <a:cs typeface="Calibri"/>
                </a:rPr>
                <a:t>or</a:t>
              </a:r>
              <a:r>
                <a:rPr sz="1500" spc="-29" dirty="0">
                  <a:latin typeface="Calibri"/>
                  <a:cs typeface="Calibri"/>
                </a:rPr>
                <a:t> </a:t>
              </a:r>
              <a:r>
                <a:rPr sz="1500" spc="-15" dirty="0">
                  <a:latin typeface="Calibri"/>
                  <a:cs typeface="Calibri"/>
                </a:rPr>
                <a:t>wise</a:t>
              </a:r>
              <a:r>
                <a:rPr sz="1500" spc="15" dirty="0">
                  <a:latin typeface="Calibri"/>
                  <a:cs typeface="Calibri"/>
                </a:rPr>
                <a:t> </a:t>
              </a:r>
              <a:r>
                <a:rPr sz="1500" spc="-15" dirty="0">
                  <a:latin typeface="Calibri"/>
                  <a:cs typeface="Calibri"/>
                </a:rPr>
                <a:t>mar</a:t>
              </a:r>
              <a:r>
                <a:rPr sz="1500" spc="-50" dirty="0">
                  <a:latin typeface="Calibri"/>
                  <a:cs typeface="Calibri"/>
                </a:rPr>
                <a:t>k</a:t>
              </a:r>
              <a:r>
                <a:rPr sz="1500" spc="-15" dirty="0">
                  <a:latin typeface="Calibri"/>
                  <a:cs typeface="Calibri"/>
                </a:rPr>
                <a:t>s</a:t>
              </a:r>
              <a:r>
                <a:rPr sz="1500" spc="7" dirty="0">
                  <a:latin typeface="Calibri"/>
                  <a:cs typeface="Calibri"/>
                </a:rPr>
                <a:t> </a:t>
              </a:r>
              <a:r>
                <a:rPr sz="1500" spc="-15" dirty="0">
                  <a:latin typeface="Calibri"/>
                  <a:cs typeface="Calibri"/>
                </a:rPr>
                <a:t>wi</a:t>
              </a:r>
              <a:r>
                <a:rPr sz="1500" dirty="0">
                  <a:latin typeface="Calibri"/>
                  <a:cs typeface="Calibri"/>
                </a:rPr>
                <a:t>l</a:t>
              </a:r>
              <a:r>
                <a:rPr sz="1500" spc="-7" dirty="0">
                  <a:latin typeface="Calibri"/>
                  <a:cs typeface="Calibri"/>
                </a:rPr>
                <a:t>l</a:t>
              </a:r>
              <a:r>
                <a:rPr sz="1500" spc="-15" dirty="0">
                  <a:latin typeface="Calibri"/>
                  <a:cs typeface="Calibri"/>
                </a:rPr>
                <a:t> be</a:t>
              </a:r>
              <a:r>
                <a:rPr sz="1500" spc="7" dirty="0">
                  <a:latin typeface="Calibri"/>
                  <a:cs typeface="Calibri"/>
                </a:rPr>
                <a:t> </a:t>
              </a:r>
              <a:r>
                <a:rPr sz="1500" spc="-15" dirty="0">
                  <a:latin typeface="Calibri"/>
                  <a:cs typeface="Calibri"/>
                </a:rPr>
                <a:t>g</a:t>
              </a:r>
              <a:r>
                <a:rPr sz="1500" dirty="0">
                  <a:latin typeface="Calibri"/>
                  <a:cs typeface="Calibri"/>
                </a:rPr>
                <a:t>i</a:t>
              </a:r>
              <a:r>
                <a:rPr sz="1500" spc="-36" dirty="0">
                  <a:latin typeface="Calibri"/>
                  <a:cs typeface="Calibri"/>
                </a:rPr>
                <a:t>v</a:t>
              </a:r>
              <a:r>
                <a:rPr sz="1500" spc="-15" dirty="0">
                  <a:latin typeface="Calibri"/>
                  <a:cs typeface="Calibri"/>
                </a:rPr>
                <a:t>en.</a:t>
              </a:r>
              <a:endParaRPr sz="1500" dirty="0">
                <a:latin typeface="Calibri"/>
                <a:cs typeface="Calibri"/>
              </a:endParaRPr>
            </a:p>
          </p:txBody>
        </p:sp>
      </p:grpSp>
      <p:sp>
        <p:nvSpPr>
          <p:cNvPr id="31" name="Rounded Rectangle 30">
            <a:extLst>
              <a:ext uri="{FF2B5EF4-FFF2-40B4-BE49-F238E27FC236}">
                <a16:creationId xmlns:a16="http://schemas.microsoft.com/office/drawing/2014/main" id="{DE2A0FFA-4731-6341-BBD1-4F2EAD4E101F}"/>
              </a:ext>
            </a:extLst>
          </p:cNvPr>
          <p:cNvSpPr/>
          <p:nvPr/>
        </p:nvSpPr>
        <p:spPr>
          <a:xfrm>
            <a:off x="1740310" y="1579135"/>
            <a:ext cx="5117690" cy="1252968"/>
          </a:xfrm>
          <a:prstGeom prst="roundRect">
            <a:avLst/>
          </a:prstGeom>
          <a:solidFill>
            <a:schemeClr val="bg2"/>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just" defTabSz="1320816">
              <a:defRPr/>
            </a:pPr>
            <a:r>
              <a:rPr lang="en-US" sz="1100" dirty="0">
                <a:solidFill>
                  <a:srgbClr val="000000"/>
                </a:solidFill>
                <a:latin typeface="Calibri" panose="020F0502020204030204"/>
                <a:ea typeface="Times New Roman"/>
                <a:cs typeface="Arial"/>
              </a:rPr>
              <a:t>What percentage of faecal sludge </a:t>
            </a:r>
            <a:r>
              <a:rPr lang="en-US" sz="1100" b="1" dirty="0">
                <a:solidFill>
                  <a:srgbClr val="000000"/>
                </a:solidFill>
                <a:latin typeface="Calibri" panose="020F0502020204030204"/>
                <a:ea typeface="Times New Roman"/>
                <a:cs typeface="Arial"/>
              </a:rPr>
              <a:t>collected </a:t>
            </a:r>
            <a:r>
              <a:rPr lang="en-US" sz="1100" b="1" dirty="0">
                <a:solidFill>
                  <a:schemeClr val="tx1"/>
                </a:solidFill>
                <a:latin typeface="Calibri" panose="020F0502020204030204"/>
                <a:ea typeface="Times New Roman"/>
                <a:cs typeface="Arial"/>
              </a:rPr>
              <a:t>or sewage generated </a:t>
            </a:r>
            <a:r>
              <a:rPr lang="en-US" sz="1100" dirty="0">
                <a:solidFill>
                  <a:schemeClr val="tx1"/>
                </a:solidFill>
                <a:latin typeface="Calibri" panose="020F0502020204030204"/>
                <a:ea typeface="Times New Roman"/>
                <a:cs typeface="Arial"/>
              </a:rPr>
              <a:t> </a:t>
            </a:r>
            <a:r>
              <a:rPr lang="en-US" sz="1100" dirty="0">
                <a:solidFill>
                  <a:srgbClr val="000000"/>
                </a:solidFill>
                <a:latin typeface="Calibri" panose="020F0502020204030204"/>
                <a:ea typeface="Times New Roman"/>
                <a:cs typeface="Arial"/>
              </a:rPr>
              <a:t>from Households/Commercial Establishments/ CTs/PTs is </a:t>
            </a:r>
            <a:r>
              <a:rPr lang="en-US" sz="1100" b="1" dirty="0">
                <a:solidFill>
                  <a:srgbClr val="000000"/>
                </a:solidFill>
                <a:latin typeface="Calibri" panose="020F0502020204030204"/>
                <a:ea typeface="Times New Roman"/>
                <a:cs typeface="Arial"/>
              </a:rPr>
              <a:t>treated </a:t>
            </a:r>
            <a:r>
              <a:rPr lang="en-US" sz="1100" dirty="0">
                <a:solidFill>
                  <a:srgbClr val="000000"/>
                </a:solidFill>
                <a:latin typeface="Calibri" panose="020F0502020204030204"/>
                <a:ea typeface="Times New Roman"/>
                <a:cs typeface="Arial"/>
              </a:rPr>
              <a:t>at FSTP/STP - Scientific processing of </a:t>
            </a:r>
            <a:r>
              <a:rPr lang="en-US" sz="1100" dirty="0" err="1">
                <a:solidFill>
                  <a:srgbClr val="000000"/>
                </a:solidFill>
                <a:latin typeface="Calibri" panose="020F0502020204030204"/>
                <a:ea typeface="Times New Roman"/>
                <a:cs typeface="Arial"/>
              </a:rPr>
              <a:t>faecal</a:t>
            </a:r>
            <a:r>
              <a:rPr lang="en-US" sz="1100" dirty="0">
                <a:solidFill>
                  <a:srgbClr val="000000"/>
                </a:solidFill>
                <a:latin typeface="Calibri" panose="020F0502020204030204"/>
                <a:ea typeface="Times New Roman"/>
                <a:cs typeface="Arial"/>
              </a:rPr>
              <a:t> </a:t>
            </a:r>
            <a:r>
              <a:rPr lang="en-US" sz="1100" b="1" dirty="0">
                <a:solidFill>
                  <a:schemeClr val="tx1"/>
                </a:solidFill>
                <a:latin typeface="Calibri" panose="020F0502020204030204"/>
                <a:ea typeface="Times New Roman"/>
                <a:cs typeface="Arial"/>
              </a:rPr>
              <a:t>sludge and sewage  </a:t>
            </a:r>
            <a:r>
              <a:rPr lang="en-US" sz="1100" dirty="0">
                <a:solidFill>
                  <a:srgbClr val="FF0000"/>
                </a:solidFill>
                <a:latin typeface="Calibri" panose="020F0502020204030204"/>
                <a:ea typeface="Times New Roman"/>
                <a:cs typeface="Arial"/>
              </a:rPr>
              <a:t>- </a:t>
            </a:r>
            <a:r>
              <a:rPr lang="en-US" sz="1100" dirty="0">
                <a:solidFill>
                  <a:schemeClr val="tx1"/>
                </a:solidFill>
                <a:latin typeface="Calibri" panose="020F0502020204030204"/>
                <a:ea typeface="Times New Roman"/>
                <a:cs typeface="Arial"/>
              </a:rPr>
              <a:t>Whether</a:t>
            </a:r>
            <a:r>
              <a:rPr lang="en-US" sz="1100" b="1" dirty="0">
                <a:solidFill>
                  <a:schemeClr val="tx1"/>
                </a:solidFill>
                <a:latin typeface="Calibri" panose="020F0502020204030204"/>
                <a:ea typeface="Times New Roman"/>
                <a:cs typeface="Arial"/>
              </a:rPr>
              <a:t> treated wastewater </a:t>
            </a:r>
            <a:r>
              <a:rPr lang="en-US" sz="1100" dirty="0">
                <a:solidFill>
                  <a:schemeClr val="tx1"/>
                </a:solidFill>
                <a:latin typeface="Calibri" panose="020F0502020204030204"/>
                <a:ea typeface="Times New Roman"/>
                <a:cs typeface="Arial"/>
              </a:rPr>
              <a:t>from</a:t>
            </a:r>
            <a:r>
              <a:rPr lang="en-US" sz="1100" b="1" dirty="0">
                <a:solidFill>
                  <a:schemeClr val="tx1"/>
                </a:solidFill>
                <a:latin typeface="Calibri" panose="020F0502020204030204"/>
                <a:ea typeface="Times New Roman"/>
                <a:cs typeface="Arial"/>
              </a:rPr>
              <a:t> STP/FSTP reused/recycled</a:t>
            </a:r>
            <a:r>
              <a:rPr lang="en-US" sz="1100" dirty="0">
                <a:solidFill>
                  <a:schemeClr val="tx1"/>
                </a:solidFill>
                <a:latin typeface="Calibri" panose="020F0502020204030204"/>
                <a:ea typeface="Times New Roman"/>
                <a:cs typeface="Arial"/>
              </a:rPr>
              <a:t>?</a:t>
            </a:r>
            <a:endParaRPr lang="en-SG" sz="1100" dirty="0">
              <a:solidFill>
                <a:schemeClr val="tx1"/>
              </a:solidFill>
              <a:latin typeface="Calibri" panose="020F0502020204030204"/>
              <a:ea typeface="Times New Roman"/>
              <a:cs typeface="Arial"/>
            </a:endParaRPr>
          </a:p>
        </p:txBody>
      </p:sp>
      <p:sp>
        <p:nvSpPr>
          <p:cNvPr id="2" name="Rectangle 1">
            <a:extLst>
              <a:ext uri="{FF2B5EF4-FFF2-40B4-BE49-F238E27FC236}">
                <a16:creationId xmlns:a16="http://schemas.microsoft.com/office/drawing/2014/main" id="{03A18861-78F4-4047-A4C7-077797871315}"/>
              </a:ext>
            </a:extLst>
          </p:cNvPr>
          <p:cNvSpPr/>
          <p:nvPr/>
        </p:nvSpPr>
        <p:spPr>
          <a:xfrm>
            <a:off x="0" y="2889242"/>
            <a:ext cx="6858000" cy="2654253"/>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t"/>
            <a:r>
              <a:rPr lang="en-IN" sz="1200" b="1" dirty="0">
                <a:solidFill>
                  <a:schemeClr val="tx1"/>
                </a:solidFill>
              </a:rPr>
              <a:t>As per Generation:</a:t>
            </a:r>
            <a:endParaRPr lang="en-IN" sz="1200" dirty="0">
              <a:solidFill>
                <a:schemeClr val="tx1"/>
              </a:solidFill>
            </a:endParaRPr>
          </a:p>
          <a:p>
            <a:pPr fontAlgn="t"/>
            <a:r>
              <a:rPr lang="en-IN" sz="1200" dirty="0">
                <a:solidFill>
                  <a:schemeClr val="tx1"/>
                </a:solidFill>
              </a:rPr>
              <a:t>Designed Input Capacity of STP (In MLD) + Designed Input Capacity of FSTP (in KLD to be converted in MLD)</a:t>
            </a:r>
          </a:p>
          <a:p>
            <a:pPr fontAlgn="t"/>
            <a:r>
              <a:rPr lang="en-IN" sz="1200" dirty="0">
                <a:solidFill>
                  <a:schemeClr val="tx1"/>
                </a:solidFill>
              </a:rPr>
              <a:t>Estimated Quantity of sewage generated in Million litres per day (MLD) (can be taken as 80 % of water supplied) + Estimated quantity of septage to be de-</a:t>
            </a:r>
            <a:r>
              <a:rPr lang="en-IN" sz="1200" dirty="0" err="1">
                <a:solidFill>
                  <a:schemeClr val="tx1"/>
                </a:solidFill>
              </a:rPr>
              <a:t>sludged</a:t>
            </a:r>
            <a:r>
              <a:rPr lang="en-IN" sz="1200" dirty="0">
                <a:solidFill>
                  <a:schemeClr val="tx1"/>
                </a:solidFill>
              </a:rPr>
              <a:t> from these septic tanks (Faecal Sludge Generation)</a:t>
            </a:r>
          </a:p>
          <a:p>
            <a:pPr fontAlgn="t"/>
            <a:r>
              <a:rPr lang="en-IN" sz="1200" b="1" dirty="0">
                <a:solidFill>
                  <a:schemeClr val="tx1"/>
                </a:solidFill>
              </a:rPr>
              <a:t>As per Collection:</a:t>
            </a:r>
            <a:endParaRPr lang="en-IN" sz="1200" dirty="0">
              <a:solidFill>
                <a:schemeClr val="tx1"/>
              </a:solidFill>
            </a:endParaRPr>
          </a:p>
          <a:p>
            <a:pPr fontAlgn="t"/>
            <a:r>
              <a:rPr lang="en-IN" sz="1200" dirty="0">
                <a:solidFill>
                  <a:schemeClr val="tx1"/>
                </a:solidFill>
              </a:rPr>
              <a:t>Quantity of sewage collected through sewers in MLD + Quantity of sewage received from drains in MLD+ quantity of sewage collected through sewers in MLD + Actual Quantity of septage </a:t>
            </a:r>
            <a:r>
              <a:rPr lang="en-IN" sz="1200" dirty="0" err="1">
                <a:solidFill>
                  <a:schemeClr val="tx1"/>
                </a:solidFill>
              </a:rPr>
              <a:t>desludged</a:t>
            </a:r>
            <a:r>
              <a:rPr lang="en-IN" sz="1200" dirty="0">
                <a:solidFill>
                  <a:schemeClr val="tx1"/>
                </a:solidFill>
              </a:rPr>
              <a:t> from septic tank with or without </a:t>
            </a:r>
            <a:r>
              <a:rPr lang="en-IN" sz="1200" dirty="0" err="1">
                <a:solidFill>
                  <a:schemeClr val="tx1"/>
                </a:solidFill>
              </a:rPr>
              <a:t>soakpits</a:t>
            </a:r>
            <a:r>
              <a:rPr lang="en-IN" sz="1200" dirty="0">
                <a:solidFill>
                  <a:schemeClr val="tx1"/>
                </a:solidFill>
              </a:rPr>
              <a:t> (Quantity available from record book / database) by (</a:t>
            </a:r>
            <a:r>
              <a:rPr lang="en-IN" sz="1200" dirty="0" err="1">
                <a:solidFill>
                  <a:schemeClr val="tx1"/>
                </a:solidFill>
              </a:rPr>
              <a:t>i</a:t>
            </a:r>
            <a:r>
              <a:rPr lang="en-IN" sz="1200" dirty="0">
                <a:solidFill>
                  <a:schemeClr val="tx1"/>
                </a:solidFill>
              </a:rPr>
              <a:t>) ULB (ii) Private Desludging Operators Registered with ULB (monthly)</a:t>
            </a:r>
          </a:p>
          <a:p>
            <a:pPr fontAlgn="t"/>
            <a:r>
              <a:rPr lang="en-IN" sz="1200" dirty="0">
                <a:solidFill>
                  <a:schemeClr val="tx1"/>
                </a:solidFill>
              </a:rPr>
              <a:t>Designed Input Capacity of STP (In MLD) + Designed Input Capacity of FSTP (in KLD to be converted in MLD)</a:t>
            </a:r>
          </a:p>
        </p:txBody>
      </p:sp>
      <p:sp>
        <p:nvSpPr>
          <p:cNvPr id="6" name="Slide Number Placeholder 5">
            <a:extLst>
              <a:ext uri="{FF2B5EF4-FFF2-40B4-BE49-F238E27FC236}">
                <a16:creationId xmlns:a16="http://schemas.microsoft.com/office/drawing/2014/main" id="{55214F02-2F93-499F-8854-E9871AC5E44C}"/>
              </a:ext>
            </a:extLst>
          </p:cNvPr>
          <p:cNvSpPr>
            <a:spLocks noGrp="1"/>
          </p:cNvSpPr>
          <p:nvPr>
            <p:ph type="sldNum" sz="quarter" idx="12"/>
          </p:nvPr>
        </p:nvSpPr>
        <p:spPr/>
        <p:txBody>
          <a:bodyPr/>
          <a:lstStyle/>
          <a:p>
            <a:fld id="{871FDAF4-F9BA-4E6E-AE28-9371978FF90C}" type="slidenum">
              <a:rPr lang="en-US" smtClean="0"/>
              <a:t>65</a:t>
            </a:fld>
            <a:endParaRPr lang="en-US"/>
          </a:p>
        </p:txBody>
      </p:sp>
    </p:spTree>
    <p:extLst>
      <p:ext uri="{BB962C8B-B14F-4D97-AF65-F5344CB8AC3E}">
        <p14:creationId xmlns:p14="http://schemas.microsoft.com/office/powerpoint/2010/main" val="23249535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4">
            <a:extLst>
              <a:ext uri="{FF2B5EF4-FFF2-40B4-BE49-F238E27FC236}">
                <a16:creationId xmlns:a16="http://schemas.microsoft.com/office/drawing/2014/main" id="{3BF92498-F473-4284-AFAC-DD7E1C921FBC}"/>
              </a:ext>
            </a:extLst>
          </p:cNvPr>
          <p:cNvSpPr/>
          <p:nvPr/>
        </p:nvSpPr>
        <p:spPr>
          <a:xfrm>
            <a:off x="0" y="755493"/>
            <a:ext cx="807114" cy="116416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2400" b="1" dirty="0">
                <a:solidFill>
                  <a:srgbClr val="FFFFFF"/>
                </a:solidFill>
                <a:latin typeface="Arial"/>
                <a:ea typeface="Calibri"/>
                <a:cs typeface="Times New Roman"/>
              </a:rPr>
              <a:t>3.4</a:t>
            </a:r>
            <a:endParaRPr lang="en-SG" sz="800" dirty="0">
              <a:solidFill>
                <a:prstClr val="white"/>
              </a:solidFill>
              <a:latin typeface="Calibri" panose="020F0502020204030204"/>
              <a:ea typeface="Calibri"/>
              <a:cs typeface="Times New Roman"/>
            </a:endParaRPr>
          </a:p>
        </p:txBody>
      </p:sp>
      <p:sp>
        <p:nvSpPr>
          <p:cNvPr id="15" name="Rounded Rectangle 15">
            <a:extLst>
              <a:ext uri="{FF2B5EF4-FFF2-40B4-BE49-F238E27FC236}">
                <a16:creationId xmlns:a16="http://schemas.microsoft.com/office/drawing/2014/main" id="{4224F8EA-1892-45CF-8549-21B2D7F2D882}"/>
              </a:ext>
            </a:extLst>
          </p:cNvPr>
          <p:cNvSpPr/>
          <p:nvPr/>
        </p:nvSpPr>
        <p:spPr>
          <a:xfrm>
            <a:off x="807113" y="782917"/>
            <a:ext cx="4883414" cy="1139860"/>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just" defTabSz="1320816">
              <a:defRPr/>
            </a:pPr>
            <a:r>
              <a:rPr lang="en-US" dirty="0">
                <a:solidFill>
                  <a:srgbClr val="000000"/>
                </a:solidFill>
                <a:latin typeface="Calibri" panose="020F0502020204030204"/>
                <a:ea typeface="Times New Roman"/>
                <a:cs typeface="Arial"/>
              </a:rPr>
              <a:t>Are </a:t>
            </a:r>
            <a:r>
              <a:rPr lang="en-US" b="1" dirty="0">
                <a:solidFill>
                  <a:srgbClr val="000000"/>
                </a:solidFill>
                <a:latin typeface="Calibri" panose="020F0502020204030204"/>
                <a:ea typeface="Times New Roman"/>
                <a:cs typeface="Arial"/>
              </a:rPr>
              <a:t>Public Toilets, Urinals and Community Toilets are clean </a:t>
            </a:r>
            <a:r>
              <a:rPr lang="en-US" dirty="0">
                <a:solidFill>
                  <a:srgbClr val="000000"/>
                </a:solidFill>
                <a:latin typeface="Calibri" panose="020F0502020204030204"/>
                <a:ea typeface="Times New Roman"/>
                <a:cs typeface="Arial"/>
              </a:rPr>
              <a:t>and </a:t>
            </a:r>
            <a:r>
              <a:rPr lang="en-US" b="1" dirty="0">
                <a:solidFill>
                  <a:srgbClr val="000000"/>
                </a:solidFill>
                <a:latin typeface="Calibri" panose="020F0502020204030204"/>
                <a:ea typeface="Times New Roman"/>
                <a:cs typeface="Arial"/>
              </a:rPr>
              <a:t>user friendly  - </a:t>
            </a:r>
            <a:r>
              <a:rPr lang="en-US" dirty="0">
                <a:solidFill>
                  <a:srgbClr val="000000"/>
                </a:solidFill>
                <a:latin typeface="Calibri" panose="020F0502020204030204"/>
                <a:ea typeface="Times New Roman"/>
                <a:cs typeface="Arial"/>
              </a:rPr>
              <a:t>each performance indicator</a:t>
            </a:r>
            <a:r>
              <a:rPr lang="en-US" b="1" dirty="0">
                <a:solidFill>
                  <a:srgbClr val="000000"/>
                </a:solidFill>
                <a:latin typeface="Calibri" panose="020F0502020204030204"/>
                <a:ea typeface="Times New Roman"/>
                <a:cs typeface="Arial"/>
              </a:rPr>
              <a:t> to be answered with either YES or NO.</a:t>
            </a:r>
            <a:endParaRPr lang="en-US" dirty="0">
              <a:solidFill>
                <a:srgbClr val="000000"/>
              </a:solidFill>
              <a:latin typeface="Calibri" panose="020F0502020204030204"/>
              <a:ea typeface="Times New Roman"/>
              <a:cs typeface="Arial"/>
            </a:endParaRPr>
          </a:p>
        </p:txBody>
      </p:sp>
      <p:sp>
        <p:nvSpPr>
          <p:cNvPr id="16" name="Rounded Rectangle 16">
            <a:extLst>
              <a:ext uri="{FF2B5EF4-FFF2-40B4-BE49-F238E27FC236}">
                <a16:creationId xmlns:a16="http://schemas.microsoft.com/office/drawing/2014/main" id="{27EBA0F9-85D0-4113-80E9-6FD6F417DD83}"/>
              </a:ext>
            </a:extLst>
          </p:cNvPr>
          <p:cNvSpPr/>
          <p:nvPr/>
        </p:nvSpPr>
        <p:spPr>
          <a:xfrm>
            <a:off x="5690527" y="723900"/>
            <a:ext cx="1167473" cy="117913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b="1" dirty="0">
                <a:solidFill>
                  <a:srgbClr val="FFFFFF"/>
                </a:solidFill>
                <a:latin typeface="Arial"/>
                <a:ea typeface="Calibri"/>
                <a:cs typeface="Times New Roman"/>
              </a:rPr>
              <a:t>Marks</a:t>
            </a:r>
          </a:p>
          <a:p>
            <a:pPr algn="ctr" defTabSz="1320816">
              <a:lnSpc>
                <a:spcPct val="107000"/>
              </a:lnSpc>
              <a:defRPr/>
            </a:pPr>
            <a:r>
              <a:rPr lang="en-SG" sz="1600" b="1" dirty="0">
                <a:solidFill>
                  <a:prstClr val="white"/>
                </a:solidFill>
                <a:latin typeface="Calibri" panose="020F0502020204030204"/>
                <a:ea typeface="Calibri"/>
                <a:cs typeface="Times New Roman"/>
              </a:rPr>
              <a:t>190</a:t>
            </a:r>
          </a:p>
          <a:p>
            <a:pPr algn="ctr" defTabSz="1320816">
              <a:lnSpc>
                <a:spcPct val="107000"/>
              </a:lnSpc>
              <a:defRPr/>
            </a:pPr>
            <a:r>
              <a:rPr lang="en-SG" sz="1400" b="1" dirty="0">
                <a:solidFill>
                  <a:prstClr val="white"/>
                </a:solidFill>
                <a:latin typeface="Calibri" panose="020F0502020204030204"/>
                <a:ea typeface="Calibri"/>
                <a:cs typeface="Times New Roman"/>
              </a:rPr>
              <a:t>(65+65+40+20)</a:t>
            </a:r>
          </a:p>
        </p:txBody>
      </p:sp>
      <p:sp>
        <p:nvSpPr>
          <p:cNvPr id="17" name="TextBox 16">
            <a:extLst>
              <a:ext uri="{FF2B5EF4-FFF2-40B4-BE49-F238E27FC236}">
                <a16:creationId xmlns:a16="http://schemas.microsoft.com/office/drawing/2014/main" id="{DA1BCD4D-3C80-4FDB-B41A-8397476E9B1C}"/>
              </a:ext>
            </a:extLst>
          </p:cNvPr>
          <p:cNvSpPr txBox="1"/>
          <p:nvPr/>
        </p:nvSpPr>
        <p:spPr>
          <a:xfrm>
            <a:off x="0" y="1894645"/>
            <a:ext cx="6858000" cy="677605"/>
          </a:xfrm>
          <a:prstGeom prst="rect">
            <a:avLst/>
          </a:prstGeom>
          <a:solidFill>
            <a:schemeClr val="bg1">
              <a:lumMod val="75000"/>
            </a:schemeClr>
          </a:solidFill>
        </p:spPr>
        <p:txBody>
          <a:bodyPr wrap="square" lIns="128121" tIns="64060" rIns="128121" bIns="64060" rtlCol="0">
            <a:noAutofit/>
          </a:bodyPr>
          <a:lstStyle/>
          <a:p>
            <a:pPr>
              <a:lnSpc>
                <a:spcPct val="107000"/>
              </a:lnSpc>
              <a:spcAft>
                <a:spcPts val="1088"/>
              </a:spcAft>
              <a:defRPr/>
            </a:pPr>
            <a:r>
              <a:rPr lang="en-SG" sz="1200" dirty="0">
                <a:solidFill>
                  <a:srgbClr val="000000"/>
                </a:solidFill>
                <a:latin typeface="Calibri" panose="020F0502020204030204"/>
                <a:ea typeface="ＭＳ 明朝"/>
                <a:cs typeface="Times New Roman"/>
              </a:rPr>
              <a:t>This indicator would assess the functionality of the CT/PTs/Urinals in the city with number of features in place to ensure that the citizens are comfortable for using the toilet.  Yes will get full marks and No will get zero marks provided for each sample. </a:t>
            </a:r>
            <a:endParaRPr lang="en-SG" sz="1200" dirty="0">
              <a:solidFill>
                <a:srgbClr val="FF0000"/>
              </a:solidFill>
              <a:latin typeface="Calibri" panose="020F0502020204030204"/>
              <a:ea typeface="Calibri"/>
              <a:cs typeface="Times New Roman"/>
            </a:endParaRPr>
          </a:p>
        </p:txBody>
      </p:sp>
      <p:pic>
        <p:nvPicPr>
          <p:cNvPr id="18" name="Picture 17">
            <a:extLst>
              <a:ext uri="{FF2B5EF4-FFF2-40B4-BE49-F238E27FC236}">
                <a16:creationId xmlns:a16="http://schemas.microsoft.com/office/drawing/2014/main" id="{9D424E4B-F25C-41A8-A4F0-BBF9879593C5}"/>
              </a:ext>
            </a:extLst>
          </p:cNvPr>
          <p:cNvPicPr>
            <a:picLocks noChangeAspect="1"/>
          </p:cNvPicPr>
          <p:nvPr/>
        </p:nvPicPr>
        <p:blipFill>
          <a:blip r:embed="rId3"/>
          <a:stretch>
            <a:fillRect/>
          </a:stretch>
        </p:blipFill>
        <p:spPr>
          <a:xfrm>
            <a:off x="62757" y="7352299"/>
            <a:ext cx="2411633" cy="1168706"/>
          </a:xfrm>
          <a:prstGeom prst="rect">
            <a:avLst/>
          </a:prstGeom>
          <a:ln>
            <a:noFill/>
          </a:ln>
          <a:effectLst>
            <a:softEdge rad="112500"/>
          </a:effectLst>
        </p:spPr>
      </p:pic>
      <p:graphicFrame>
        <p:nvGraphicFramePr>
          <p:cNvPr id="3" name="Table 3">
            <a:extLst>
              <a:ext uri="{FF2B5EF4-FFF2-40B4-BE49-F238E27FC236}">
                <a16:creationId xmlns:a16="http://schemas.microsoft.com/office/drawing/2014/main" id="{A7049B5F-5511-48A4-AF51-5B05EF3D8814}"/>
              </a:ext>
            </a:extLst>
          </p:cNvPr>
          <p:cNvGraphicFramePr>
            <a:graphicFrameLocks noGrp="1"/>
          </p:cNvGraphicFramePr>
          <p:nvPr>
            <p:extLst>
              <p:ext uri="{D42A27DB-BD31-4B8C-83A1-F6EECF244321}">
                <p14:modId xmlns:p14="http://schemas.microsoft.com/office/powerpoint/2010/main" val="3278543291"/>
              </p:ext>
            </p:extLst>
          </p:nvPr>
        </p:nvGraphicFramePr>
        <p:xfrm>
          <a:off x="25726" y="2871676"/>
          <a:ext cx="2613103" cy="4459080"/>
        </p:xfrm>
        <a:graphic>
          <a:graphicData uri="http://schemas.openxmlformats.org/drawingml/2006/table">
            <a:tbl>
              <a:tblPr firstRow="1" bandRow="1">
                <a:tableStyleId>{5C22544A-7EE6-4342-B048-85BDC9FD1C3A}</a:tableStyleId>
              </a:tblPr>
              <a:tblGrid>
                <a:gridCol w="1968174">
                  <a:extLst>
                    <a:ext uri="{9D8B030D-6E8A-4147-A177-3AD203B41FA5}">
                      <a16:colId xmlns:a16="http://schemas.microsoft.com/office/drawing/2014/main" val="3060414669"/>
                    </a:ext>
                  </a:extLst>
                </a:gridCol>
                <a:gridCol w="644929">
                  <a:extLst>
                    <a:ext uri="{9D8B030D-6E8A-4147-A177-3AD203B41FA5}">
                      <a16:colId xmlns:a16="http://schemas.microsoft.com/office/drawing/2014/main" val="1841443653"/>
                    </a:ext>
                  </a:extLst>
                </a:gridCol>
              </a:tblGrid>
              <a:tr h="441643">
                <a:tc>
                  <a:txBody>
                    <a:bodyPr/>
                    <a:lstStyle/>
                    <a:p>
                      <a:r>
                        <a:rPr lang="en-US" sz="1000" dirty="0"/>
                        <a:t>Scheme of Marking</a:t>
                      </a:r>
                    </a:p>
                  </a:txBody>
                  <a:tcPr marL="132080" marR="132080" marT="66040" marB="66040"/>
                </a:tc>
                <a:tc>
                  <a:txBody>
                    <a:bodyPr/>
                    <a:lstStyle/>
                    <a:p>
                      <a:pPr algn="ctr"/>
                      <a:r>
                        <a:rPr lang="en-US" sz="1000" dirty="0"/>
                        <a:t>Marks</a:t>
                      </a:r>
                    </a:p>
                  </a:txBody>
                  <a:tcPr marL="132080" marR="132080" marT="66040" marB="66040"/>
                </a:tc>
                <a:extLst>
                  <a:ext uri="{0D108BD9-81ED-4DB2-BD59-A6C34878D82A}">
                    <a16:rowId xmlns:a16="http://schemas.microsoft.com/office/drawing/2014/main" val="1417226282"/>
                  </a:ext>
                </a:extLst>
              </a:tr>
              <a:tr h="441643">
                <a:tc>
                  <a:txBody>
                    <a:bodyPr/>
                    <a:lstStyle/>
                    <a:p>
                      <a:r>
                        <a:rPr lang="en-US" sz="1000" dirty="0"/>
                        <a:t>Separate section for Men &amp; Women</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4021764704"/>
                  </a:ext>
                </a:extLst>
              </a:tr>
              <a:tr h="441643">
                <a:tc>
                  <a:txBody>
                    <a:bodyPr/>
                    <a:lstStyle/>
                    <a:p>
                      <a:r>
                        <a:rPr lang="en-US" sz="1000" dirty="0"/>
                        <a:t>Dry and clean</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4178315270"/>
                  </a:ext>
                </a:extLst>
              </a:tr>
              <a:tr h="441643">
                <a:tc>
                  <a:txBody>
                    <a:bodyPr/>
                    <a:lstStyle/>
                    <a:p>
                      <a:r>
                        <a:rPr lang="en-US" sz="1000" dirty="0"/>
                        <a:t>Running water – Tap &amp; Flush working</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706387883"/>
                  </a:ext>
                </a:extLst>
              </a:tr>
              <a:tr h="441643">
                <a:tc>
                  <a:txBody>
                    <a:bodyPr/>
                    <a:lstStyle/>
                    <a:p>
                      <a:r>
                        <a:rPr lang="en-US" sz="1000" b="0" kern="1200" baseline="0" dirty="0">
                          <a:solidFill>
                            <a:schemeClr val="dk1"/>
                          </a:solidFill>
                          <a:latin typeface="+mn-lt"/>
                          <a:ea typeface="+mn-ea"/>
                          <a:cs typeface="Arial"/>
                        </a:rPr>
                        <a:t>Well lit </a:t>
                      </a:r>
                      <a:r>
                        <a:rPr lang="en-US" sz="1000" kern="1200" baseline="0" dirty="0">
                          <a:solidFill>
                            <a:schemeClr val="dk1"/>
                          </a:solidFill>
                          <a:latin typeface="+mn-lt"/>
                          <a:ea typeface="+mn-ea"/>
                          <a:cs typeface="Arial"/>
                        </a:rPr>
                        <a:t>– electric/natural light </a:t>
                      </a:r>
                      <a:endParaRPr lang="en-US" sz="1000" dirty="0"/>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624942719"/>
                  </a:ext>
                </a:extLst>
              </a:tr>
              <a:tr h="441643">
                <a:tc>
                  <a:txBody>
                    <a:bodyPr/>
                    <a:lstStyle/>
                    <a:p>
                      <a:r>
                        <a:rPr lang="en-US" sz="1000" b="0" kern="1200" baseline="0" dirty="0">
                          <a:solidFill>
                            <a:schemeClr val="dk1"/>
                          </a:solidFill>
                          <a:latin typeface="+mn-lt"/>
                          <a:ea typeface="+mn-ea"/>
                          <a:cs typeface="Arial"/>
                        </a:rPr>
                        <a:t>Functional bolting  on all doors</a:t>
                      </a:r>
                      <a:endParaRPr lang="en-US" sz="1000" b="0" dirty="0"/>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2909713620"/>
                  </a:ext>
                </a:extLst>
              </a:tr>
              <a:tr h="484293">
                <a:tc>
                  <a:txBody>
                    <a:bodyPr/>
                    <a:lstStyle/>
                    <a:p>
                      <a:r>
                        <a:rPr lang="en-US" sz="1050" b="0" dirty="0">
                          <a:solidFill>
                            <a:srgbClr val="FF0000"/>
                          </a:solidFill>
                        </a:rPr>
                        <a:t>*</a:t>
                      </a:r>
                      <a:r>
                        <a:rPr lang="en-US" sz="1000" b="0" dirty="0"/>
                        <a:t>Caretaker is present for maintenance</a:t>
                      </a:r>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3105185857"/>
                  </a:ext>
                </a:extLst>
              </a:tr>
              <a:tr h="441643">
                <a:tc>
                  <a:txBody>
                    <a:bodyPr/>
                    <a:lstStyle/>
                    <a:p>
                      <a:r>
                        <a:rPr lang="en-US" sz="1000" b="0" dirty="0"/>
                        <a:t>Open between 6am – 10pm</a:t>
                      </a:r>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385099513"/>
                  </a:ext>
                </a:extLst>
              </a:tr>
              <a:tr h="441643">
                <a:tc>
                  <a:txBody>
                    <a:bodyPr/>
                    <a:lstStyle/>
                    <a:p>
                      <a:r>
                        <a:rPr lang="en-US" sz="1000" b="0" dirty="0"/>
                        <a:t>User friendly for differently able people</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1287237253"/>
                  </a:ext>
                </a:extLst>
              </a:tr>
              <a:tr h="441643">
                <a:tc>
                  <a:txBody>
                    <a:bodyPr/>
                    <a:lstStyle/>
                    <a:p>
                      <a:r>
                        <a:rPr lang="en-US" sz="1000" b="0" dirty="0"/>
                        <a:t>Sanitary napkin dispensing system in place</a:t>
                      </a:r>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3883198908"/>
                  </a:ext>
                </a:extLst>
              </a:tr>
            </a:tbl>
          </a:graphicData>
        </a:graphic>
      </p:graphicFrame>
      <p:graphicFrame>
        <p:nvGraphicFramePr>
          <p:cNvPr id="19" name="Table 3">
            <a:extLst>
              <a:ext uri="{FF2B5EF4-FFF2-40B4-BE49-F238E27FC236}">
                <a16:creationId xmlns:a16="http://schemas.microsoft.com/office/drawing/2014/main" id="{6446AE67-E109-466B-8B02-2304C10867D5}"/>
              </a:ext>
            </a:extLst>
          </p:cNvPr>
          <p:cNvGraphicFramePr>
            <a:graphicFrameLocks noGrp="1"/>
          </p:cNvGraphicFramePr>
          <p:nvPr>
            <p:extLst>
              <p:ext uri="{D42A27DB-BD31-4B8C-83A1-F6EECF244321}">
                <p14:modId xmlns:p14="http://schemas.microsoft.com/office/powerpoint/2010/main" val="2105621414"/>
              </p:ext>
            </p:extLst>
          </p:nvPr>
        </p:nvGraphicFramePr>
        <p:xfrm>
          <a:off x="2712509" y="2888188"/>
          <a:ext cx="2342224" cy="4454597"/>
        </p:xfrm>
        <a:graphic>
          <a:graphicData uri="http://schemas.openxmlformats.org/drawingml/2006/table">
            <a:tbl>
              <a:tblPr firstRow="1" bandRow="1">
                <a:tableStyleId>{5C22544A-7EE6-4342-B048-85BDC9FD1C3A}</a:tableStyleId>
              </a:tblPr>
              <a:tblGrid>
                <a:gridCol w="1674567">
                  <a:extLst>
                    <a:ext uri="{9D8B030D-6E8A-4147-A177-3AD203B41FA5}">
                      <a16:colId xmlns:a16="http://schemas.microsoft.com/office/drawing/2014/main" val="3060414669"/>
                    </a:ext>
                  </a:extLst>
                </a:gridCol>
                <a:gridCol w="667657">
                  <a:extLst>
                    <a:ext uri="{9D8B030D-6E8A-4147-A177-3AD203B41FA5}">
                      <a16:colId xmlns:a16="http://schemas.microsoft.com/office/drawing/2014/main" val="1841443653"/>
                    </a:ext>
                  </a:extLst>
                </a:gridCol>
              </a:tblGrid>
              <a:tr h="311822">
                <a:tc>
                  <a:txBody>
                    <a:bodyPr/>
                    <a:lstStyle/>
                    <a:p>
                      <a:r>
                        <a:rPr lang="en-US" sz="1000" dirty="0"/>
                        <a:t>Scheme of Marking</a:t>
                      </a:r>
                    </a:p>
                  </a:txBody>
                  <a:tcPr marL="132080" marR="132080" marT="66040" marB="66040"/>
                </a:tc>
                <a:tc>
                  <a:txBody>
                    <a:bodyPr/>
                    <a:lstStyle/>
                    <a:p>
                      <a:r>
                        <a:rPr lang="en-US" sz="900" dirty="0"/>
                        <a:t>Marks</a:t>
                      </a:r>
                    </a:p>
                  </a:txBody>
                  <a:tcPr marL="132080" marR="132080" marT="66040" marB="66040"/>
                </a:tc>
                <a:extLst>
                  <a:ext uri="{0D108BD9-81ED-4DB2-BD59-A6C34878D82A}">
                    <a16:rowId xmlns:a16="http://schemas.microsoft.com/office/drawing/2014/main" val="1417226282"/>
                  </a:ext>
                </a:extLst>
              </a:tr>
              <a:tr h="47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Separate section for Men &amp; Women</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4021764704"/>
                  </a:ext>
                </a:extLst>
              </a:tr>
              <a:tr h="311822">
                <a:tc>
                  <a:txBody>
                    <a:bodyPr/>
                    <a:lstStyle/>
                    <a:p>
                      <a:r>
                        <a:rPr lang="en-US" sz="1000" dirty="0"/>
                        <a:t>Dry and clean</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4178315270"/>
                  </a:ext>
                </a:extLst>
              </a:tr>
              <a:tr h="47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Running water – Tap &amp; Flush working</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1923078984"/>
                  </a:ext>
                </a:extLst>
              </a:tr>
              <a:tr h="47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Arial"/>
                        </a:rPr>
                        <a:t>Well lit </a:t>
                      </a:r>
                      <a:r>
                        <a:rPr lang="en-US" sz="1000" kern="1200" baseline="0" dirty="0">
                          <a:solidFill>
                            <a:schemeClr val="dk1"/>
                          </a:solidFill>
                          <a:latin typeface="+mn-lt"/>
                          <a:ea typeface="+mn-ea"/>
                          <a:cs typeface="Arial"/>
                        </a:rPr>
                        <a:t>– electric/natural light </a:t>
                      </a:r>
                      <a:endParaRPr lang="en-US" sz="1000" dirty="0"/>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13575845"/>
                  </a:ext>
                </a:extLst>
              </a:tr>
              <a:tr h="47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Arial"/>
                        </a:rPr>
                        <a:t>Functional bolting  on all doors</a:t>
                      </a:r>
                      <a:endParaRPr lang="en-US" sz="1000" b="0" dirty="0"/>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1268852502"/>
                  </a:ext>
                </a:extLst>
              </a:tr>
              <a:tr h="6459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Institutional arrangements in place for maintenance/cleaning</a:t>
                      </a:r>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170464106"/>
                  </a:ext>
                </a:extLst>
              </a:tr>
              <a:tr h="3118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24 Hours Open</a:t>
                      </a:r>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1759365653"/>
                  </a:ext>
                </a:extLst>
              </a:tr>
              <a:tr h="47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User friendly for differently able people</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1513042861"/>
                  </a:ext>
                </a:extLst>
              </a:tr>
              <a:tr h="478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Sanitary napkin dispensing system in place</a:t>
                      </a:r>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494060841"/>
                  </a:ext>
                </a:extLst>
              </a:tr>
            </a:tbl>
          </a:graphicData>
        </a:graphic>
      </p:graphicFrame>
      <p:graphicFrame>
        <p:nvGraphicFramePr>
          <p:cNvPr id="22" name="Table 3">
            <a:extLst>
              <a:ext uri="{FF2B5EF4-FFF2-40B4-BE49-F238E27FC236}">
                <a16:creationId xmlns:a16="http://schemas.microsoft.com/office/drawing/2014/main" id="{938DF46A-0702-4FE6-88AD-336CA504E4E6}"/>
              </a:ext>
            </a:extLst>
          </p:cNvPr>
          <p:cNvGraphicFramePr>
            <a:graphicFrameLocks noGrp="1"/>
          </p:cNvGraphicFramePr>
          <p:nvPr>
            <p:extLst>
              <p:ext uri="{D42A27DB-BD31-4B8C-83A1-F6EECF244321}">
                <p14:modId xmlns:p14="http://schemas.microsoft.com/office/powerpoint/2010/main" val="2546221271"/>
              </p:ext>
            </p:extLst>
          </p:nvPr>
        </p:nvGraphicFramePr>
        <p:xfrm>
          <a:off x="5072112" y="2897215"/>
          <a:ext cx="1760162" cy="4454596"/>
        </p:xfrm>
        <a:graphic>
          <a:graphicData uri="http://schemas.openxmlformats.org/drawingml/2006/table">
            <a:tbl>
              <a:tblPr firstRow="1" bandRow="1">
                <a:tableStyleId>{5C22544A-7EE6-4342-B048-85BDC9FD1C3A}</a:tableStyleId>
              </a:tblPr>
              <a:tblGrid>
                <a:gridCol w="1234126">
                  <a:extLst>
                    <a:ext uri="{9D8B030D-6E8A-4147-A177-3AD203B41FA5}">
                      <a16:colId xmlns:a16="http://schemas.microsoft.com/office/drawing/2014/main" val="3060414669"/>
                    </a:ext>
                  </a:extLst>
                </a:gridCol>
                <a:gridCol w="526036">
                  <a:extLst>
                    <a:ext uri="{9D8B030D-6E8A-4147-A177-3AD203B41FA5}">
                      <a16:colId xmlns:a16="http://schemas.microsoft.com/office/drawing/2014/main" val="1841443653"/>
                    </a:ext>
                  </a:extLst>
                </a:gridCol>
              </a:tblGrid>
              <a:tr h="563659">
                <a:tc>
                  <a:txBody>
                    <a:bodyPr/>
                    <a:lstStyle/>
                    <a:p>
                      <a:r>
                        <a:rPr lang="en-US" sz="1000" dirty="0"/>
                        <a:t>Scheme of Marking5</a:t>
                      </a:r>
                    </a:p>
                  </a:txBody>
                  <a:tcPr marL="132080" marR="132080" marT="66040" marB="66040"/>
                </a:tc>
                <a:tc>
                  <a:txBody>
                    <a:bodyPr/>
                    <a:lstStyle/>
                    <a:p>
                      <a:r>
                        <a:rPr lang="en-US" sz="1000" dirty="0"/>
                        <a:t>Marks</a:t>
                      </a:r>
                    </a:p>
                  </a:txBody>
                  <a:tcPr marL="132080" marR="132080" marT="66040" marB="66040"/>
                </a:tc>
                <a:extLst>
                  <a:ext uri="{0D108BD9-81ED-4DB2-BD59-A6C34878D82A}">
                    <a16:rowId xmlns:a16="http://schemas.microsoft.com/office/drawing/2014/main" val="1417226282"/>
                  </a:ext>
                </a:extLst>
              </a:tr>
              <a:tr h="456549">
                <a:tc>
                  <a:txBody>
                    <a:bodyPr/>
                    <a:lstStyle/>
                    <a:p>
                      <a:r>
                        <a:rPr lang="en-US" sz="1000" dirty="0"/>
                        <a:t>Dry and clean</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4021764704"/>
                  </a:ext>
                </a:extLst>
              </a:tr>
              <a:tr h="5636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Running water for flushing</a:t>
                      </a:r>
                    </a:p>
                  </a:txBody>
                  <a:tcPr marL="132080" marR="132080" marT="66040" marB="66040"/>
                </a:tc>
                <a:tc>
                  <a:txBody>
                    <a:bodyPr/>
                    <a:lstStyle/>
                    <a:p>
                      <a:pPr algn="ctr"/>
                      <a:r>
                        <a:rPr lang="en-US" sz="1000" dirty="0"/>
                        <a:t>10</a:t>
                      </a:r>
                    </a:p>
                  </a:txBody>
                  <a:tcPr marL="132080" marR="132080" marT="66040" marB="66040"/>
                </a:tc>
                <a:extLst>
                  <a:ext uri="{0D108BD9-81ED-4DB2-BD59-A6C34878D82A}">
                    <a16:rowId xmlns:a16="http://schemas.microsoft.com/office/drawing/2014/main" val="4178315270"/>
                  </a:ext>
                </a:extLst>
              </a:tr>
              <a:tr h="9569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Arial"/>
                        </a:rPr>
                        <a:t>Well lit </a:t>
                      </a:r>
                      <a:r>
                        <a:rPr lang="en-US" sz="1000" kern="1200" baseline="0" dirty="0">
                          <a:solidFill>
                            <a:schemeClr val="dk1"/>
                          </a:solidFill>
                          <a:latin typeface="+mn-lt"/>
                          <a:ea typeface="+mn-ea"/>
                          <a:cs typeface="Arial"/>
                        </a:rPr>
                        <a:t>– natural light and if covered – electric light</a:t>
                      </a:r>
                      <a:endParaRPr lang="en-US" sz="1000" dirty="0"/>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3671227657"/>
                  </a:ext>
                </a:extLst>
              </a:tr>
              <a:tr h="11535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t>Institutional arrangements in place for maintenance/cleaning</a:t>
                      </a:r>
                    </a:p>
                  </a:txBody>
                  <a:tcPr marL="132080" marR="132080" marT="66040" marB="66040"/>
                </a:tc>
                <a:tc>
                  <a:txBody>
                    <a:bodyPr/>
                    <a:lstStyle/>
                    <a:p>
                      <a:pPr algn="ctr"/>
                      <a:r>
                        <a:rPr lang="en-US" sz="1000" dirty="0"/>
                        <a:t>5</a:t>
                      </a:r>
                    </a:p>
                  </a:txBody>
                  <a:tcPr marL="132080" marR="132080" marT="66040" marB="66040"/>
                </a:tc>
                <a:extLst>
                  <a:ext uri="{0D108BD9-81ED-4DB2-BD59-A6C34878D82A}">
                    <a16:rowId xmlns:a16="http://schemas.microsoft.com/office/drawing/2014/main" val="1130298286"/>
                  </a:ext>
                </a:extLst>
              </a:tr>
              <a:tr h="7602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User friendly for differently able people</a:t>
                      </a:r>
                    </a:p>
                  </a:txBody>
                  <a:tcPr marL="132080" marR="132080" marT="66040" marB="66040"/>
                </a:tc>
                <a:tc>
                  <a:txBody>
                    <a:bodyPr/>
                    <a:lstStyle/>
                    <a:p>
                      <a:pPr algn="ctr"/>
                      <a:r>
                        <a:rPr lang="en-US" sz="1000" dirty="0">
                          <a:solidFill>
                            <a:schemeClr val="tx1"/>
                          </a:solidFill>
                        </a:rPr>
                        <a:t>10</a:t>
                      </a:r>
                    </a:p>
                  </a:txBody>
                  <a:tcPr marL="132080" marR="132080" marT="66040" marB="66040"/>
                </a:tc>
                <a:extLst>
                  <a:ext uri="{0D108BD9-81ED-4DB2-BD59-A6C34878D82A}">
                    <a16:rowId xmlns:a16="http://schemas.microsoft.com/office/drawing/2014/main" val="888227821"/>
                  </a:ext>
                </a:extLst>
              </a:tr>
            </a:tbl>
          </a:graphicData>
        </a:graphic>
      </p:graphicFrame>
      <p:sp>
        <p:nvSpPr>
          <p:cNvPr id="5" name="TextBox 4">
            <a:extLst>
              <a:ext uri="{FF2B5EF4-FFF2-40B4-BE49-F238E27FC236}">
                <a16:creationId xmlns:a16="http://schemas.microsoft.com/office/drawing/2014/main" id="{5139C2EE-23C8-4EA4-A3B9-C740C8B77FC2}"/>
              </a:ext>
            </a:extLst>
          </p:cNvPr>
          <p:cNvSpPr txBox="1"/>
          <p:nvPr/>
        </p:nvSpPr>
        <p:spPr>
          <a:xfrm>
            <a:off x="-47536" y="2548158"/>
            <a:ext cx="2233441" cy="369332"/>
          </a:xfrm>
          <a:prstGeom prst="rect">
            <a:avLst/>
          </a:prstGeom>
          <a:noFill/>
        </p:spPr>
        <p:txBody>
          <a:bodyPr wrap="square" rtlCol="0">
            <a:spAutoFit/>
          </a:bodyPr>
          <a:lstStyle/>
          <a:p>
            <a:r>
              <a:rPr lang="en-US" b="1" dirty="0"/>
              <a:t>Public Toilet</a:t>
            </a:r>
          </a:p>
        </p:txBody>
      </p:sp>
      <p:sp>
        <p:nvSpPr>
          <p:cNvPr id="23" name="TextBox 22">
            <a:extLst>
              <a:ext uri="{FF2B5EF4-FFF2-40B4-BE49-F238E27FC236}">
                <a16:creationId xmlns:a16="http://schemas.microsoft.com/office/drawing/2014/main" id="{A9FE3B1C-6C90-4B36-B8E3-1AB1AE1803E9}"/>
              </a:ext>
            </a:extLst>
          </p:cNvPr>
          <p:cNvSpPr txBox="1"/>
          <p:nvPr/>
        </p:nvSpPr>
        <p:spPr>
          <a:xfrm>
            <a:off x="2712509" y="2556667"/>
            <a:ext cx="3554245" cy="369332"/>
          </a:xfrm>
          <a:prstGeom prst="rect">
            <a:avLst/>
          </a:prstGeom>
          <a:noFill/>
        </p:spPr>
        <p:txBody>
          <a:bodyPr wrap="square" rtlCol="0">
            <a:spAutoFit/>
          </a:bodyPr>
          <a:lstStyle/>
          <a:p>
            <a:r>
              <a:rPr lang="en-US" b="1" dirty="0"/>
              <a:t>Community Toilet</a:t>
            </a:r>
          </a:p>
        </p:txBody>
      </p:sp>
      <p:sp>
        <p:nvSpPr>
          <p:cNvPr id="24" name="TextBox 23">
            <a:extLst>
              <a:ext uri="{FF2B5EF4-FFF2-40B4-BE49-F238E27FC236}">
                <a16:creationId xmlns:a16="http://schemas.microsoft.com/office/drawing/2014/main" id="{7B6934A1-C4EF-4492-A26A-32A0ABC67C19}"/>
              </a:ext>
            </a:extLst>
          </p:cNvPr>
          <p:cNvSpPr txBox="1"/>
          <p:nvPr/>
        </p:nvSpPr>
        <p:spPr>
          <a:xfrm>
            <a:off x="5128413" y="2556667"/>
            <a:ext cx="3554245" cy="369332"/>
          </a:xfrm>
          <a:prstGeom prst="rect">
            <a:avLst/>
          </a:prstGeom>
          <a:noFill/>
        </p:spPr>
        <p:txBody>
          <a:bodyPr wrap="square" rtlCol="0">
            <a:spAutoFit/>
          </a:bodyPr>
          <a:lstStyle/>
          <a:p>
            <a:r>
              <a:rPr lang="en-US" b="1" dirty="0"/>
              <a:t>Urinal</a:t>
            </a:r>
          </a:p>
        </p:txBody>
      </p:sp>
      <p:pic>
        <p:nvPicPr>
          <p:cNvPr id="6" name="Picture 5">
            <a:extLst>
              <a:ext uri="{FF2B5EF4-FFF2-40B4-BE49-F238E27FC236}">
                <a16:creationId xmlns:a16="http://schemas.microsoft.com/office/drawing/2014/main" id="{FFB0F13D-401D-4C47-A8D4-C04D746CC290}"/>
              </a:ext>
            </a:extLst>
          </p:cNvPr>
          <p:cNvPicPr>
            <a:picLocks noChangeAspect="1"/>
          </p:cNvPicPr>
          <p:nvPr/>
        </p:nvPicPr>
        <p:blipFill>
          <a:blip r:embed="rId4"/>
          <a:stretch>
            <a:fillRect/>
          </a:stretch>
        </p:blipFill>
        <p:spPr>
          <a:xfrm>
            <a:off x="2474390" y="7368318"/>
            <a:ext cx="2652797" cy="1115124"/>
          </a:xfrm>
          <a:prstGeom prst="rect">
            <a:avLst/>
          </a:prstGeom>
          <a:ln>
            <a:noFill/>
          </a:ln>
          <a:effectLst>
            <a:softEdge rad="112500"/>
          </a:effectLst>
        </p:spPr>
      </p:pic>
      <p:pic>
        <p:nvPicPr>
          <p:cNvPr id="7" name="Picture 6">
            <a:extLst>
              <a:ext uri="{FF2B5EF4-FFF2-40B4-BE49-F238E27FC236}">
                <a16:creationId xmlns:a16="http://schemas.microsoft.com/office/drawing/2014/main" id="{E1387ACC-CDDF-40CB-A3F7-904C4E904C40}"/>
              </a:ext>
            </a:extLst>
          </p:cNvPr>
          <p:cNvPicPr>
            <a:picLocks noChangeAspect="1"/>
          </p:cNvPicPr>
          <p:nvPr/>
        </p:nvPicPr>
        <p:blipFill>
          <a:blip r:embed="rId5"/>
          <a:stretch>
            <a:fillRect/>
          </a:stretch>
        </p:blipFill>
        <p:spPr>
          <a:xfrm>
            <a:off x="5000327" y="7455103"/>
            <a:ext cx="1834779" cy="939502"/>
          </a:xfrm>
          <a:prstGeom prst="rect">
            <a:avLst/>
          </a:prstGeom>
          <a:ln>
            <a:noFill/>
          </a:ln>
          <a:effectLst>
            <a:softEdge rad="112500"/>
          </a:effectLst>
        </p:spPr>
      </p:pic>
      <p:sp>
        <p:nvSpPr>
          <p:cNvPr id="2" name="TextBox 1">
            <a:extLst>
              <a:ext uri="{FF2B5EF4-FFF2-40B4-BE49-F238E27FC236}">
                <a16:creationId xmlns:a16="http://schemas.microsoft.com/office/drawing/2014/main" id="{FE209041-C933-204B-9164-4E3BA8125B73}"/>
              </a:ext>
            </a:extLst>
          </p:cNvPr>
          <p:cNvSpPr txBox="1"/>
          <p:nvPr/>
        </p:nvSpPr>
        <p:spPr>
          <a:xfrm>
            <a:off x="-47536" y="8521005"/>
            <a:ext cx="2760044" cy="1384995"/>
          </a:xfrm>
          <a:prstGeom prst="rect">
            <a:avLst/>
          </a:prstGeom>
          <a:solidFill>
            <a:schemeClr val="accent2">
              <a:lumMod val="60000"/>
              <a:lumOff val="40000"/>
            </a:schemeClr>
          </a:solidFill>
        </p:spPr>
        <p:txBody>
          <a:bodyPr wrap="square" rtlCol="0">
            <a:spAutoFit/>
          </a:bodyPr>
          <a:lstStyle/>
          <a:p>
            <a:r>
              <a:rPr lang="en-US" sz="1200" dirty="0">
                <a:solidFill>
                  <a:srgbClr val="FF0000"/>
                </a:solidFill>
              </a:rPr>
              <a:t>*</a:t>
            </a:r>
            <a:r>
              <a:rPr lang="en-US" sz="1200" dirty="0"/>
              <a:t>to motivate women to join the workforce and provide them with a secure livelihood opportunity, O&amp;M by women SHG members and appointment of women/ third-gender caretakers for PTs is strongly encouraged (during day-shift only)</a:t>
            </a:r>
            <a:endParaRPr lang="en-IN" sz="1200" dirty="0"/>
          </a:p>
        </p:txBody>
      </p:sp>
      <p:graphicFrame>
        <p:nvGraphicFramePr>
          <p:cNvPr id="26" name="Table 25">
            <a:extLst>
              <a:ext uri="{FF2B5EF4-FFF2-40B4-BE49-F238E27FC236}">
                <a16:creationId xmlns:a16="http://schemas.microsoft.com/office/drawing/2014/main" id="{2639042C-2E2A-E543-B96F-32350FE35B13}"/>
              </a:ext>
            </a:extLst>
          </p:cNvPr>
          <p:cNvGraphicFramePr>
            <a:graphicFrameLocks noGrp="1"/>
          </p:cNvGraphicFramePr>
          <p:nvPr>
            <p:extLst>
              <p:ext uri="{D42A27DB-BD31-4B8C-83A1-F6EECF244321}">
                <p14:modId xmlns:p14="http://schemas.microsoft.com/office/powerpoint/2010/main" val="3025351584"/>
              </p:ext>
            </p:extLst>
          </p:nvPr>
        </p:nvGraphicFramePr>
        <p:xfrm>
          <a:off x="2750202" y="8439663"/>
          <a:ext cx="3399533" cy="702060"/>
        </p:xfrm>
        <a:graphic>
          <a:graphicData uri="http://schemas.openxmlformats.org/drawingml/2006/table">
            <a:tbl>
              <a:tblPr firstRow="1" bandRow="1">
                <a:tableStyleId>{FABFCF23-3B69-468F-B69F-88F6DE6A72F2}</a:tableStyleId>
              </a:tblPr>
              <a:tblGrid>
                <a:gridCol w="2709338">
                  <a:extLst>
                    <a:ext uri="{9D8B030D-6E8A-4147-A177-3AD203B41FA5}">
                      <a16:colId xmlns:a16="http://schemas.microsoft.com/office/drawing/2014/main" val="2267837347"/>
                    </a:ext>
                  </a:extLst>
                </a:gridCol>
                <a:gridCol w="690195">
                  <a:extLst>
                    <a:ext uri="{9D8B030D-6E8A-4147-A177-3AD203B41FA5}">
                      <a16:colId xmlns:a16="http://schemas.microsoft.com/office/drawing/2014/main" val="2096343318"/>
                    </a:ext>
                  </a:extLst>
                </a:gridCol>
              </a:tblGrid>
              <a:tr h="702060">
                <a:tc>
                  <a:txBody>
                    <a:bodyPr/>
                    <a:lstStyle/>
                    <a:p>
                      <a:r>
                        <a:rPr lang="en-US" sz="900" b="0" dirty="0">
                          <a:solidFill>
                            <a:srgbClr val="FFFF00"/>
                          </a:solidFill>
                        </a:rPr>
                        <a:t>Feedback Mechanism in place </a:t>
                      </a:r>
                      <a:r>
                        <a:rPr lang="en-US" sz="900" b="0" dirty="0">
                          <a:solidFill>
                            <a:schemeClr val="bg1"/>
                          </a:solidFill>
                        </a:rPr>
                        <a:t>in all Public, Community Toilets, Urinals</a:t>
                      </a:r>
                      <a:r>
                        <a:rPr lang="en-US" sz="900" b="0" dirty="0">
                          <a:solidFill>
                            <a:schemeClr val="accent4"/>
                          </a:solidFill>
                        </a:rPr>
                        <a:t> </a:t>
                      </a:r>
                      <a:r>
                        <a:rPr lang="en-US" sz="900" b="0" dirty="0">
                          <a:solidFill>
                            <a:srgbClr val="FFFF00"/>
                          </a:solidFill>
                        </a:rPr>
                        <a:t>&amp; linked with SBM Portal</a:t>
                      </a:r>
                    </a:p>
                  </a:txBody>
                  <a:tcPr marL="124094" marR="124094" marT="38525" marB="38525" anchor="ctr">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tc>
                  <a:txBody>
                    <a:bodyPr/>
                    <a:lstStyle/>
                    <a:p>
                      <a:pPr algn="ctr"/>
                      <a:r>
                        <a:rPr lang="en-US" sz="900" b="0" dirty="0">
                          <a:solidFill>
                            <a:schemeClr val="bg1"/>
                          </a:solidFill>
                        </a:rPr>
                        <a:t>20 Marks</a:t>
                      </a:r>
                    </a:p>
                  </a:txBody>
                  <a:tcPr marL="124094" marR="124094" marT="38525" marB="38525" anchor="ctr">
                    <a:gradFill flip="none" rotWithShape="1">
                      <a:gsLst>
                        <a:gs pos="0">
                          <a:srgbClr val="CB4335">
                            <a:shade val="30000"/>
                            <a:satMod val="115000"/>
                          </a:srgbClr>
                        </a:gs>
                        <a:gs pos="50000">
                          <a:srgbClr val="CB4335">
                            <a:shade val="67500"/>
                            <a:satMod val="115000"/>
                          </a:srgbClr>
                        </a:gs>
                        <a:gs pos="100000">
                          <a:srgbClr val="CB4335">
                            <a:shade val="100000"/>
                            <a:satMod val="115000"/>
                          </a:srgbClr>
                        </a:gs>
                      </a:gsLst>
                      <a:path path="circle">
                        <a:fillToRect l="50000" t="50000" r="50000" b="50000"/>
                      </a:path>
                      <a:tileRect/>
                    </a:gradFill>
                  </a:tcPr>
                </a:tc>
                <a:extLst>
                  <a:ext uri="{0D108BD9-81ED-4DB2-BD59-A6C34878D82A}">
                    <a16:rowId xmlns:a16="http://schemas.microsoft.com/office/drawing/2014/main" val="111712878"/>
                  </a:ext>
                </a:extLst>
              </a:tr>
            </a:tbl>
          </a:graphicData>
        </a:graphic>
      </p:graphicFrame>
      <p:sp>
        <p:nvSpPr>
          <p:cNvPr id="27" name="Rectangle 26">
            <a:extLst>
              <a:ext uri="{FF2B5EF4-FFF2-40B4-BE49-F238E27FC236}">
                <a16:creationId xmlns:a16="http://schemas.microsoft.com/office/drawing/2014/main" id="{F2D23D7E-455A-394E-AB5D-055EAEAAEFDA}"/>
              </a:ext>
            </a:extLst>
          </p:cNvPr>
          <p:cNvSpPr/>
          <p:nvPr/>
        </p:nvSpPr>
        <p:spPr>
          <a:xfrm>
            <a:off x="2712508" y="9092649"/>
            <a:ext cx="3437227" cy="81771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50" b="1" dirty="0">
                <a:solidFill>
                  <a:schemeClr val="tx1"/>
                </a:solidFill>
                <a:ea typeface="Calibri"/>
                <a:cs typeface="Arial"/>
              </a:rPr>
              <a:t>Geo coordinates </a:t>
            </a:r>
            <a:r>
              <a:rPr lang="en-US" sz="1050" dirty="0">
                <a:solidFill>
                  <a:schemeClr val="tx1"/>
                </a:solidFill>
                <a:ea typeface="Calibri"/>
                <a:cs typeface="Arial"/>
              </a:rPr>
              <a:t>(GIS details) </a:t>
            </a:r>
            <a:r>
              <a:rPr lang="en-SG" sz="1050" dirty="0">
                <a:solidFill>
                  <a:schemeClr val="tx1"/>
                </a:solidFill>
                <a:ea typeface="Times New Roman"/>
                <a:cs typeface="Mangal"/>
              </a:rPr>
              <a:t>in terms of ULB boundaries, ward number, ward boundaries, landmark etc </a:t>
            </a:r>
            <a:r>
              <a:rPr lang="en-US" sz="1050" dirty="0">
                <a:solidFill>
                  <a:schemeClr val="tx1"/>
                </a:solidFill>
                <a:ea typeface="Calibri"/>
                <a:cs typeface="Arial"/>
              </a:rPr>
              <a:t>of all CTs, PTs &amp; Urinals to be mapped and updated on SBM portal as per the prescribed details (to be given by </a:t>
            </a:r>
            <a:r>
              <a:rPr lang="en-US" sz="1050" dirty="0" err="1">
                <a:solidFill>
                  <a:schemeClr val="tx1"/>
                </a:solidFill>
                <a:ea typeface="Calibri"/>
                <a:cs typeface="Arial"/>
              </a:rPr>
              <a:t>MoHUA</a:t>
            </a:r>
            <a:r>
              <a:rPr lang="en-US" sz="1050" dirty="0">
                <a:solidFill>
                  <a:schemeClr val="tx1"/>
                </a:solidFill>
                <a:ea typeface="Calibri"/>
                <a:cs typeface="Arial"/>
              </a:rPr>
              <a:t>) to qualify for marks</a:t>
            </a:r>
            <a:endParaRPr lang="en-US" sz="1050" dirty="0">
              <a:solidFill>
                <a:schemeClr val="tx1"/>
              </a:solidFill>
            </a:endParaRPr>
          </a:p>
        </p:txBody>
      </p:sp>
      <p:sp>
        <p:nvSpPr>
          <p:cNvPr id="8" name="Slide Number Placeholder 7">
            <a:extLst>
              <a:ext uri="{FF2B5EF4-FFF2-40B4-BE49-F238E27FC236}">
                <a16:creationId xmlns:a16="http://schemas.microsoft.com/office/drawing/2014/main" id="{32BB2A92-E07D-47A9-B6AC-5A6D76BCD495}"/>
              </a:ext>
            </a:extLst>
          </p:cNvPr>
          <p:cNvSpPr>
            <a:spLocks noGrp="1"/>
          </p:cNvSpPr>
          <p:nvPr>
            <p:ph type="sldNum" sz="quarter" idx="12"/>
          </p:nvPr>
        </p:nvSpPr>
        <p:spPr/>
        <p:txBody>
          <a:bodyPr/>
          <a:lstStyle/>
          <a:p>
            <a:fld id="{871FDAF4-F9BA-4E6E-AE28-9371978FF90C}" type="slidenum">
              <a:rPr lang="en-US" smtClean="0"/>
              <a:t>66</a:t>
            </a:fld>
            <a:endParaRPr lang="en-US"/>
          </a:p>
        </p:txBody>
      </p:sp>
    </p:spTree>
    <p:extLst>
      <p:ext uri="{BB962C8B-B14F-4D97-AF65-F5344CB8AC3E}">
        <p14:creationId xmlns:p14="http://schemas.microsoft.com/office/powerpoint/2010/main" val="15690016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9015515-1AC1-4AC2-89C3-408A984417EA}"/>
              </a:ext>
            </a:extLst>
          </p:cNvPr>
          <p:cNvGrpSpPr/>
          <p:nvPr/>
        </p:nvGrpSpPr>
        <p:grpSpPr>
          <a:xfrm>
            <a:off x="0" y="4109798"/>
            <a:ext cx="2045932" cy="3841347"/>
            <a:chOff x="-5937272" y="5856077"/>
            <a:chExt cx="2119884" cy="3841347"/>
          </a:xfrm>
        </p:grpSpPr>
        <p:sp>
          <p:nvSpPr>
            <p:cNvPr id="4" name="object 2">
              <a:extLst>
                <a:ext uri="{FF2B5EF4-FFF2-40B4-BE49-F238E27FC236}">
                  <a16:creationId xmlns:a16="http://schemas.microsoft.com/office/drawing/2014/main" id="{502F84BC-B1FA-EB41-8B58-CF21E5CAD050}"/>
                </a:ext>
              </a:extLst>
            </p:cNvPr>
            <p:cNvSpPr/>
            <p:nvPr/>
          </p:nvSpPr>
          <p:spPr>
            <a:xfrm>
              <a:off x="-5937272" y="5856077"/>
              <a:ext cx="2119884" cy="3841346"/>
            </a:xfrm>
            <a:custGeom>
              <a:avLst/>
              <a:gdLst/>
              <a:ahLst/>
              <a:cxnLst/>
              <a:rect l="l" t="t" r="r" b="b"/>
              <a:pathLst>
                <a:path w="1467612" h="2404109">
                  <a:moveTo>
                    <a:pt x="1223010" y="0"/>
                  </a:moveTo>
                  <a:lnTo>
                    <a:pt x="244602" y="0"/>
                  </a:lnTo>
                  <a:lnTo>
                    <a:pt x="224540" y="810"/>
                  </a:lnTo>
                  <a:lnTo>
                    <a:pt x="185821" y="7106"/>
                  </a:lnTo>
                  <a:lnTo>
                    <a:pt x="149391" y="19216"/>
                  </a:lnTo>
                  <a:lnTo>
                    <a:pt x="100143" y="47183"/>
                  </a:lnTo>
                  <a:lnTo>
                    <a:pt x="58880" y="85402"/>
                  </a:lnTo>
                  <a:lnTo>
                    <a:pt x="27302" y="132176"/>
                  </a:lnTo>
                  <a:lnTo>
                    <a:pt x="12469" y="167274"/>
                  </a:lnTo>
                  <a:lnTo>
                    <a:pt x="3201" y="204917"/>
                  </a:lnTo>
                  <a:lnTo>
                    <a:pt x="0" y="244601"/>
                  </a:lnTo>
                  <a:lnTo>
                    <a:pt x="0" y="2159507"/>
                  </a:lnTo>
                  <a:lnTo>
                    <a:pt x="3201" y="2199183"/>
                  </a:lnTo>
                  <a:lnTo>
                    <a:pt x="12469" y="2236821"/>
                  </a:lnTo>
                  <a:lnTo>
                    <a:pt x="27302" y="2271916"/>
                  </a:lnTo>
                  <a:lnTo>
                    <a:pt x="58880" y="2318692"/>
                  </a:lnTo>
                  <a:lnTo>
                    <a:pt x="100143" y="2356915"/>
                  </a:lnTo>
                  <a:lnTo>
                    <a:pt x="149391" y="2384887"/>
                  </a:lnTo>
                  <a:lnTo>
                    <a:pt x="185821" y="2397001"/>
                  </a:lnTo>
                  <a:lnTo>
                    <a:pt x="224540" y="2403299"/>
                  </a:lnTo>
                  <a:lnTo>
                    <a:pt x="244602" y="2404109"/>
                  </a:lnTo>
                  <a:lnTo>
                    <a:pt x="1223010" y="2404109"/>
                  </a:lnTo>
                  <a:lnTo>
                    <a:pt x="1262694" y="2400908"/>
                  </a:lnTo>
                  <a:lnTo>
                    <a:pt x="1300337" y="2391640"/>
                  </a:lnTo>
                  <a:lnTo>
                    <a:pt x="1335435" y="2376807"/>
                  </a:lnTo>
                  <a:lnTo>
                    <a:pt x="1382209" y="2345229"/>
                  </a:lnTo>
                  <a:lnTo>
                    <a:pt x="1420428" y="2303966"/>
                  </a:lnTo>
                  <a:lnTo>
                    <a:pt x="1448395" y="2254718"/>
                  </a:lnTo>
                  <a:lnTo>
                    <a:pt x="1460505" y="2218288"/>
                  </a:lnTo>
                  <a:lnTo>
                    <a:pt x="1466801" y="2179569"/>
                  </a:lnTo>
                  <a:lnTo>
                    <a:pt x="1467612" y="2159507"/>
                  </a:lnTo>
                  <a:lnTo>
                    <a:pt x="1467612" y="244601"/>
                  </a:lnTo>
                  <a:lnTo>
                    <a:pt x="1464411" y="204917"/>
                  </a:lnTo>
                  <a:lnTo>
                    <a:pt x="1455145" y="167274"/>
                  </a:lnTo>
                  <a:lnTo>
                    <a:pt x="1440317" y="132176"/>
                  </a:lnTo>
                  <a:lnTo>
                    <a:pt x="1408744" y="85402"/>
                  </a:lnTo>
                  <a:lnTo>
                    <a:pt x="1367485" y="47183"/>
                  </a:lnTo>
                  <a:lnTo>
                    <a:pt x="1318236" y="19216"/>
                  </a:lnTo>
                  <a:lnTo>
                    <a:pt x="1281803" y="7106"/>
                  </a:lnTo>
                  <a:lnTo>
                    <a:pt x="1243076" y="810"/>
                  </a:lnTo>
                  <a:lnTo>
                    <a:pt x="1223010" y="0"/>
                  </a:lnTo>
                  <a:close/>
                </a:path>
              </a:pathLst>
            </a:custGeom>
            <a:solidFill>
              <a:srgbClr val="C5DFB4"/>
            </a:solidFill>
          </p:spPr>
          <p:txBody>
            <a:bodyPr wrap="square" lIns="0" tIns="0" rIns="0" bIns="0" rtlCol="0">
              <a:noAutofit/>
            </a:bodyPr>
            <a:lstStyle/>
            <a:p>
              <a:endParaRPr sz="2600"/>
            </a:p>
          </p:txBody>
        </p:sp>
        <p:sp>
          <p:nvSpPr>
            <p:cNvPr id="5" name="object 3">
              <a:extLst>
                <a:ext uri="{FF2B5EF4-FFF2-40B4-BE49-F238E27FC236}">
                  <a16:creationId xmlns:a16="http://schemas.microsoft.com/office/drawing/2014/main" id="{0BDBE864-7417-3B45-9DA3-BFB01D9CF52D}"/>
                </a:ext>
              </a:extLst>
            </p:cNvPr>
            <p:cNvSpPr/>
            <p:nvPr/>
          </p:nvSpPr>
          <p:spPr>
            <a:xfrm>
              <a:off x="-5937272" y="5873013"/>
              <a:ext cx="2119884" cy="3824411"/>
            </a:xfrm>
            <a:custGeom>
              <a:avLst/>
              <a:gdLst/>
              <a:ahLst/>
              <a:cxnLst/>
              <a:rect l="l" t="t" r="r" b="b"/>
              <a:pathLst>
                <a:path w="1467612" h="2404109">
                  <a:moveTo>
                    <a:pt x="0" y="244601"/>
                  </a:moveTo>
                  <a:lnTo>
                    <a:pt x="3201" y="204917"/>
                  </a:lnTo>
                  <a:lnTo>
                    <a:pt x="12469" y="167274"/>
                  </a:lnTo>
                  <a:lnTo>
                    <a:pt x="27302" y="132176"/>
                  </a:lnTo>
                  <a:lnTo>
                    <a:pt x="58880" y="85402"/>
                  </a:lnTo>
                  <a:lnTo>
                    <a:pt x="100143" y="47183"/>
                  </a:lnTo>
                  <a:lnTo>
                    <a:pt x="149391" y="19216"/>
                  </a:lnTo>
                  <a:lnTo>
                    <a:pt x="185821" y="7106"/>
                  </a:lnTo>
                  <a:lnTo>
                    <a:pt x="224540" y="810"/>
                  </a:lnTo>
                  <a:lnTo>
                    <a:pt x="244602" y="0"/>
                  </a:lnTo>
                  <a:lnTo>
                    <a:pt x="1223010" y="0"/>
                  </a:lnTo>
                  <a:lnTo>
                    <a:pt x="1262694" y="3200"/>
                  </a:lnTo>
                  <a:lnTo>
                    <a:pt x="1300337" y="12466"/>
                  </a:lnTo>
                  <a:lnTo>
                    <a:pt x="1335435" y="27294"/>
                  </a:lnTo>
                  <a:lnTo>
                    <a:pt x="1382209" y="58867"/>
                  </a:lnTo>
                  <a:lnTo>
                    <a:pt x="1420428" y="100126"/>
                  </a:lnTo>
                  <a:lnTo>
                    <a:pt x="1448395" y="149375"/>
                  </a:lnTo>
                  <a:lnTo>
                    <a:pt x="1460505" y="185808"/>
                  </a:lnTo>
                  <a:lnTo>
                    <a:pt x="1466801" y="224535"/>
                  </a:lnTo>
                  <a:lnTo>
                    <a:pt x="1467612" y="244601"/>
                  </a:lnTo>
                  <a:lnTo>
                    <a:pt x="1467612" y="2159507"/>
                  </a:lnTo>
                  <a:lnTo>
                    <a:pt x="1464411" y="2199183"/>
                  </a:lnTo>
                  <a:lnTo>
                    <a:pt x="1455145" y="2236821"/>
                  </a:lnTo>
                  <a:lnTo>
                    <a:pt x="1430974" y="2288353"/>
                  </a:lnTo>
                  <a:lnTo>
                    <a:pt x="1395984" y="2332467"/>
                  </a:lnTo>
                  <a:lnTo>
                    <a:pt x="1351872" y="2367462"/>
                  </a:lnTo>
                  <a:lnTo>
                    <a:pt x="1300337" y="2391640"/>
                  </a:lnTo>
                  <a:lnTo>
                    <a:pt x="1262694" y="2400908"/>
                  </a:lnTo>
                  <a:lnTo>
                    <a:pt x="1223010" y="2404109"/>
                  </a:lnTo>
                  <a:lnTo>
                    <a:pt x="244602" y="2404109"/>
                  </a:lnTo>
                  <a:lnTo>
                    <a:pt x="204926" y="2400908"/>
                  </a:lnTo>
                  <a:lnTo>
                    <a:pt x="167288" y="2391640"/>
                  </a:lnTo>
                  <a:lnTo>
                    <a:pt x="132193" y="2376807"/>
                  </a:lnTo>
                  <a:lnTo>
                    <a:pt x="85417" y="2345229"/>
                  </a:lnTo>
                  <a:lnTo>
                    <a:pt x="47194" y="2303966"/>
                  </a:lnTo>
                  <a:lnTo>
                    <a:pt x="19222" y="2254718"/>
                  </a:lnTo>
                  <a:lnTo>
                    <a:pt x="7108" y="2218288"/>
                  </a:lnTo>
                  <a:lnTo>
                    <a:pt x="810" y="2179569"/>
                  </a:lnTo>
                  <a:lnTo>
                    <a:pt x="0" y="2159507"/>
                  </a:lnTo>
                  <a:lnTo>
                    <a:pt x="0" y="244601"/>
                  </a:lnTo>
                  <a:close/>
                </a:path>
              </a:pathLst>
            </a:custGeom>
            <a:ln w="12954">
              <a:solidFill>
                <a:srgbClr val="2E528F"/>
              </a:solidFill>
            </a:ln>
          </p:spPr>
          <p:txBody>
            <a:bodyPr wrap="square" lIns="0" tIns="0" rIns="0" bIns="0" rtlCol="0">
              <a:noAutofit/>
            </a:bodyPr>
            <a:lstStyle/>
            <a:p>
              <a:endParaRPr sz="2600"/>
            </a:p>
          </p:txBody>
        </p:sp>
        <p:sp>
          <p:nvSpPr>
            <p:cNvPr id="9" name="object 7">
              <a:extLst>
                <a:ext uri="{FF2B5EF4-FFF2-40B4-BE49-F238E27FC236}">
                  <a16:creationId xmlns:a16="http://schemas.microsoft.com/office/drawing/2014/main" id="{7767E704-5625-1B4E-864E-F1241EFFBC2E}"/>
                </a:ext>
              </a:extLst>
            </p:cNvPr>
            <p:cNvSpPr txBox="1"/>
            <p:nvPr/>
          </p:nvSpPr>
          <p:spPr>
            <a:xfrm>
              <a:off x="-5718422" y="6392406"/>
              <a:ext cx="1682185" cy="1090577"/>
            </a:xfrm>
            <a:prstGeom prst="rect">
              <a:avLst/>
            </a:prstGeom>
          </p:spPr>
          <p:txBody>
            <a:bodyPr vert="horz" wrap="square" lIns="0" tIns="0" rIns="0" bIns="0" rtlCol="0">
              <a:noAutofit/>
            </a:bodyPr>
            <a:lstStyle/>
            <a:p>
              <a:pPr marL="18345" marR="18345" algn="ctr">
                <a:lnSpc>
                  <a:spcPct val="100099"/>
                </a:lnSpc>
              </a:pPr>
              <a:r>
                <a:rPr sz="2311" b="1" dirty="0">
                  <a:latin typeface="Calibri"/>
                  <a:cs typeface="Calibri"/>
                </a:rPr>
                <a:t>M</a:t>
              </a:r>
              <a:r>
                <a:rPr sz="2311" b="1" spc="-29" dirty="0">
                  <a:latin typeface="Calibri"/>
                  <a:cs typeface="Calibri"/>
                </a:rPr>
                <a:t>e</a:t>
              </a:r>
              <a:r>
                <a:rPr sz="2311" b="1" dirty="0">
                  <a:latin typeface="Calibri"/>
                  <a:cs typeface="Calibri"/>
                </a:rPr>
                <a:t>thodol</a:t>
              </a:r>
              <a:r>
                <a:rPr sz="2311" b="1" spc="7" dirty="0">
                  <a:latin typeface="Calibri"/>
                  <a:cs typeface="Calibri"/>
                </a:rPr>
                <a:t>o</a:t>
              </a:r>
              <a:r>
                <a:rPr sz="2311" b="1" dirty="0">
                  <a:latin typeface="Calibri"/>
                  <a:cs typeface="Calibri"/>
                </a:rPr>
                <a:t>gy </a:t>
              </a:r>
              <a:r>
                <a:rPr sz="2311" b="1" spc="-43" dirty="0">
                  <a:latin typeface="Calibri"/>
                  <a:cs typeface="Calibri"/>
                </a:rPr>
                <a:t>f</a:t>
              </a:r>
              <a:r>
                <a:rPr sz="2311" b="1" dirty="0">
                  <a:latin typeface="Calibri"/>
                  <a:cs typeface="Calibri"/>
                </a:rPr>
                <a:t>or </a:t>
              </a:r>
              <a:r>
                <a:rPr sz="2311" b="1" spc="-130" dirty="0">
                  <a:latin typeface="Calibri"/>
                  <a:cs typeface="Calibri"/>
                </a:rPr>
                <a:t>V</a:t>
              </a:r>
              <a:r>
                <a:rPr sz="2311" b="1" dirty="0">
                  <a:latin typeface="Calibri"/>
                  <a:cs typeface="Calibri"/>
                </a:rPr>
                <a:t>alid</a:t>
              </a:r>
              <a:r>
                <a:rPr sz="2311" b="1" spc="-22" dirty="0">
                  <a:latin typeface="Calibri"/>
                  <a:cs typeface="Calibri"/>
                </a:rPr>
                <a:t>a</a:t>
              </a:r>
              <a:r>
                <a:rPr sz="2311" b="1" dirty="0">
                  <a:latin typeface="Calibri"/>
                  <a:cs typeface="Calibri"/>
                </a:rPr>
                <a:t>t</a:t>
              </a:r>
              <a:r>
                <a:rPr sz="2311" b="1" spc="-15" dirty="0">
                  <a:latin typeface="Calibri"/>
                  <a:cs typeface="Calibri"/>
                </a:rPr>
                <a:t>i</a:t>
              </a:r>
              <a:r>
                <a:rPr sz="2311" b="1" dirty="0">
                  <a:latin typeface="Calibri"/>
                  <a:cs typeface="Calibri"/>
                </a:rPr>
                <a:t>on</a:t>
              </a:r>
              <a:endParaRPr lang="en-US" sz="2311" b="1" dirty="0">
                <a:latin typeface="Calibri"/>
                <a:cs typeface="Calibri"/>
              </a:endParaRPr>
            </a:p>
            <a:p>
              <a:pPr marL="18345" marR="18345" algn="ctr">
                <a:lnSpc>
                  <a:spcPct val="100099"/>
                </a:lnSpc>
              </a:pPr>
              <a:endParaRPr sz="2311" dirty="0">
                <a:latin typeface="Calibri"/>
                <a:cs typeface="Calibri"/>
              </a:endParaRPr>
            </a:p>
          </p:txBody>
        </p:sp>
        <p:sp>
          <p:nvSpPr>
            <p:cNvPr id="10" name="object 8">
              <a:extLst>
                <a:ext uri="{FF2B5EF4-FFF2-40B4-BE49-F238E27FC236}">
                  <a16:creationId xmlns:a16="http://schemas.microsoft.com/office/drawing/2014/main" id="{01E84D82-97F5-6D4E-BF96-1EC7562D8F37}"/>
                </a:ext>
              </a:extLst>
            </p:cNvPr>
            <p:cNvSpPr txBox="1"/>
            <p:nvPr/>
          </p:nvSpPr>
          <p:spPr>
            <a:xfrm>
              <a:off x="-5615069" y="7881337"/>
              <a:ext cx="1365412" cy="358817"/>
            </a:xfrm>
            <a:prstGeom prst="rect">
              <a:avLst/>
            </a:prstGeom>
          </p:spPr>
          <p:txBody>
            <a:bodyPr vert="horz" wrap="square" lIns="0" tIns="0" rIns="0" bIns="0" rtlCol="0">
              <a:noAutofit/>
            </a:bodyPr>
            <a:lstStyle/>
            <a:p>
              <a:pPr marL="18345"/>
              <a:r>
                <a:rPr sz="2000" b="1" dirty="0">
                  <a:latin typeface="Calibri"/>
                  <a:cs typeface="Calibri"/>
                </a:rPr>
                <a:t>Only </a:t>
              </a:r>
              <a:r>
                <a:rPr sz="2000" b="1" spc="-36" dirty="0">
                  <a:latin typeface="Calibri"/>
                  <a:cs typeface="Calibri"/>
                </a:rPr>
                <a:t>f</a:t>
              </a:r>
              <a:r>
                <a:rPr sz="2000" b="1" dirty="0">
                  <a:latin typeface="Calibri"/>
                  <a:cs typeface="Calibri"/>
                </a:rPr>
                <a:t>or</a:t>
              </a:r>
              <a:r>
                <a:rPr sz="2000" b="1" spc="22" dirty="0">
                  <a:latin typeface="Calibri"/>
                  <a:cs typeface="Calibri"/>
                </a:rPr>
                <a:t> </a:t>
              </a:r>
              <a:r>
                <a:rPr sz="2000" b="1" dirty="0">
                  <a:latin typeface="Calibri"/>
                  <a:cs typeface="Calibri"/>
                </a:rPr>
                <a:t>Q-3</a:t>
              </a:r>
              <a:endParaRPr sz="2000" dirty="0">
                <a:latin typeface="Calibri"/>
                <a:cs typeface="Calibri"/>
              </a:endParaRPr>
            </a:p>
          </p:txBody>
        </p:sp>
        <p:sp>
          <p:nvSpPr>
            <p:cNvPr id="11" name="object 9">
              <a:extLst>
                <a:ext uri="{FF2B5EF4-FFF2-40B4-BE49-F238E27FC236}">
                  <a16:creationId xmlns:a16="http://schemas.microsoft.com/office/drawing/2014/main" id="{AE6D7C2A-4351-BF4D-BB3F-62F2F86D7ECE}"/>
                </a:ext>
              </a:extLst>
            </p:cNvPr>
            <p:cNvSpPr txBox="1"/>
            <p:nvPr/>
          </p:nvSpPr>
          <p:spPr>
            <a:xfrm>
              <a:off x="-5644677" y="8693962"/>
              <a:ext cx="1747235" cy="738364"/>
            </a:xfrm>
            <a:prstGeom prst="rect">
              <a:avLst/>
            </a:prstGeom>
          </p:spPr>
          <p:txBody>
            <a:bodyPr vert="horz" wrap="square" lIns="0" tIns="0" rIns="0" bIns="0" rtlCol="0">
              <a:noAutofit/>
            </a:bodyPr>
            <a:lstStyle/>
            <a:p>
              <a:pPr marL="18345" marR="18345" indent="17427"/>
              <a:r>
                <a:rPr sz="2311" b="1" dirty="0">
                  <a:solidFill>
                    <a:srgbClr val="FF0000"/>
                  </a:solidFill>
                  <a:latin typeface="Calibri"/>
                  <a:cs typeface="Calibri"/>
                </a:rPr>
                <a:t>10</a:t>
              </a:r>
              <a:r>
                <a:rPr sz="2311" b="1" spc="-15" dirty="0">
                  <a:solidFill>
                    <a:srgbClr val="FF0000"/>
                  </a:solidFill>
                  <a:latin typeface="Calibri"/>
                  <a:cs typeface="Calibri"/>
                </a:rPr>
                <a:t>0</a:t>
              </a:r>
              <a:r>
                <a:rPr sz="2311" b="1" dirty="0">
                  <a:solidFill>
                    <a:srgbClr val="FF0000"/>
                  </a:solidFill>
                  <a:latin typeface="Calibri"/>
                  <a:cs typeface="Calibri"/>
                </a:rPr>
                <a:t>% Di</a:t>
              </a:r>
              <a:r>
                <a:rPr sz="2311" b="1" spc="-29" dirty="0">
                  <a:solidFill>
                    <a:srgbClr val="FF0000"/>
                  </a:solidFill>
                  <a:latin typeface="Calibri"/>
                  <a:cs typeface="Calibri"/>
                </a:rPr>
                <a:t>r</a:t>
              </a:r>
              <a:r>
                <a:rPr sz="2311" b="1" dirty="0">
                  <a:solidFill>
                    <a:srgbClr val="FF0000"/>
                  </a:solidFill>
                  <a:latin typeface="Calibri"/>
                  <a:cs typeface="Calibri"/>
                </a:rPr>
                <a:t>ect O</a:t>
              </a:r>
              <a:r>
                <a:rPr sz="2311" b="1" spc="-7" dirty="0">
                  <a:solidFill>
                    <a:srgbClr val="FF0000"/>
                  </a:solidFill>
                  <a:latin typeface="Calibri"/>
                  <a:cs typeface="Calibri"/>
                </a:rPr>
                <a:t>b</a:t>
              </a:r>
              <a:r>
                <a:rPr sz="2311" b="1" dirty="0">
                  <a:solidFill>
                    <a:srgbClr val="FF0000"/>
                  </a:solidFill>
                  <a:latin typeface="Calibri"/>
                  <a:cs typeface="Calibri"/>
                </a:rPr>
                <a:t>se</a:t>
              </a:r>
              <a:r>
                <a:rPr sz="2311" b="1" spc="15" dirty="0">
                  <a:solidFill>
                    <a:srgbClr val="FF0000"/>
                  </a:solidFill>
                  <a:latin typeface="Calibri"/>
                  <a:cs typeface="Calibri"/>
                </a:rPr>
                <a:t>r</a:t>
              </a:r>
              <a:r>
                <a:rPr sz="2311" b="1" spc="-43" dirty="0">
                  <a:solidFill>
                    <a:srgbClr val="FF0000"/>
                  </a:solidFill>
                  <a:latin typeface="Calibri"/>
                  <a:cs typeface="Calibri"/>
                </a:rPr>
                <a:t>v</a:t>
              </a:r>
              <a:r>
                <a:rPr sz="2311" b="1" spc="-29" dirty="0">
                  <a:solidFill>
                    <a:srgbClr val="FF0000"/>
                  </a:solidFill>
                  <a:latin typeface="Calibri"/>
                  <a:cs typeface="Calibri"/>
                </a:rPr>
                <a:t>a</a:t>
              </a:r>
              <a:r>
                <a:rPr sz="2311" b="1" dirty="0">
                  <a:solidFill>
                    <a:srgbClr val="FF0000"/>
                  </a:solidFill>
                  <a:latin typeface="Calibri"/>
                  <a:cs typeface="Calibri"/>
                </a:rPr>
                <a:t>ti</a:t>
              </a:r>
              <a:r>
                <a:rPr sz="2311" b="1" spc="7" dirty="0">
                  <a:solidFill>
                    <a:srgbClr val="FF0000"/>
                  </a:solidFill>
                  <a:latin typeface="Calibri"/>
                  <a:cs typeface="Calibri"/>
                </a:rPr>
                <a:t>o</a:t>
              </a:r>
              <a:r>
                <a:rPr sz="2311" b="1" dirty="0">
                  <a:solidFill>
                    <a:srgbClr val="FF0000"/>
                  </a:solidFill>
                  <a:latin typeface="Calibri"/>
                  <a:cs typeface="Calibri"/>
                </a:rPr>
                <a:t>n</a:t>
              </a:r>
              <a:endParaRPr sz="2311" dirty="0">
                <a:latin typeface="Calibri"/>
                <a:cs typeface="Calibri"/>
              </a:endParaRPr>
            </a:p>
          </p:txBody>
        </p:sp>
      </p:grpSp>
      <p:grpSp>
        <p:nvGrpSpPr>
          <p:cNvPr id="2" name="Group 1">
            <a:extLst>
              <a:ext uri="{FF2B5EF4-FFF2-40B4-BE49-F238E27FC236}">
                <a16:creationId xmlns:a16="http://schemas.microsoft.com/office/drawing/2014/main" id="{FF392043-E3DD-46CD-83DC-6E227C885A67}"/>
              </a:ext>
            </a:extLst>
          </p:cNvPr>
          <p:cNvGrpSpPr/>
          <p:nvPr/>
        </p:nvGrpSpPr>
        <p:grpSpPr>
          <a:xfrm>
            <a:off x="2057400" y="3336868"/>
            <a:ext cx="4655574" cy="5658161"/>
            <a:chOff x="-3031363" y="5933125"/>
            <a:chExt cx="15070328" cy="3841346"/>
          </a:xfrm>
        </p:grpSpPr>
        <p:sp>
          <p:nvSpPr>
            <p:cNvPr id="12" name="object 10">
              <a:extLst>
                <a:ext uri="{FF2B5EF4-FFF2-40B4-BE49-F238E27FC236}">
                  <a16:creationId xmlns:a16="http://schemas.microsoft.com/office/drawing/2014/main" id="{2F66D639-C752-3F4C-838D-C29F6F471606}"/>
                </a:ext>
              </a:extLst>
            </p:cNvPr>
            <p:cNvSpPr/>
            <p:nvPr/>
          </p:nvSpPr>
          <p:spPr>
            <a:xfrm>
              <a:off x="-3031363" y="5933125"/>
              <a:ext cx="15070328" cy="3841346"/>
            </a:xfrm>
            <a:custGeom>
              <a:avLst/>
              <a:gdLst/>
              <a:ahLst/>
              <a:cxnLst/>
              <a:rect l="l" t="t" r="r" b="b"/>
              <a:pathLst>
                <a:path w="10433304" h="2442972">
                  <a:moveTo>
                    <a:pt x="10026141" y="0"/>
                  </a:moveTo>
                  <a:lnTo>
                    <a:pt x="407161" y="0"/>
                  </a:lnTo>
                  <a:lnTo>
                    <a:pt x="373761" y="1349"/>
                  </a:lnTo>
                  <a:lnTo>
                    <a:pt x="309300" y="11830"/>
                  </a:lnTo>
                  <a:lnTo>
                    <a:pt x="248656" y="31990"/>
                  </a:lnTo>
                  <a:lnTo>
                    <a:pt x="192665" y="60990"/>
                  </a:lnTo>
                  <a:lnTo>
                    <a:pt x="142165" y="97995"/>
                  </a:lnTo>
                  <a:lnTo>
                    <a:pt x="97995" y="142165"/>
                  </a:lnTo>
                  <a:lnTo>
                    <a:pt x="60990" y="192665"/>
                  </a:lnTo>
                  <a:lnTo>
                    <a:pt x="31990" y="248656"/>
                  </a:lnTo>
                  <a:lnTo>
                    <a:pt x="11830" y="309300"/>
                  </a:lnTo>
                  <a:lnTo>
                    <a:pt x="1349" y="373761"/>
                  </a:lnTo>
                  <a:lnTo>
                    <a:pt x="0" y="407161"/>
                  </a:lnTo>
                  <a:lnTo>
                    <a:pt x="0" y="2035809"/>
                  </a:lnTo>
                  <a:lnTo>
                    <a:pt x="5327" y="2101853"/>
                  </a:lnTo>
                  <a:lnTo>
                    <a:pt x="20752" y="2164503"/>
                  </a:lnTo>
                  <a:lnTo>
                    <a:pt x="45437" y="2222922"/>
                  </a:lnTo>
                  <a:lnTo>
                    <a:pt x="78544" y="2276273"/>
                  </a:lnTo>
                  <a:lnTo>
                    <a:pt x="119237" y="2323715"/>
                  </a:lnTo>
                  <a:lnTo>
                    <a:pt x="166676" y="2364412"/>
                  </a:lnTo>
                  <a:lnTo>
                    <a:pt x="220026" y="2397524"/>
                  </a:lnTo>
                  <a:lnTo>
                    <a:pt x="278449" y="2422214"/>
                  </a:lnTo>
                  <a:lnTo>
                    <a:pt x="341106" y="2437642"/>
                  </a:lnTo>
                  <a:lnTo>
                    <a:pt x="407161" y="2442972"/>
                  </a:lnTo>
                  <a:lnTo>
                    <a:pt x="10026141" y="2442972"/>
                  </a:lnTo>
                  <a:lnTo>
                    <a:pt x="10092197" y="2437642"/>
                  </a:lnTo>
                  <a:lnTo>
                    <a:pt x="10154854" y="2422214"/>
                  </a:lnTo>
                  <a:lnTo>
                    <a:pt x="10213277" y="2397524"/>
                  </a:lnTo>
                  <a:lnTo>
                    <a:pt x="10266627" y="2364412"/>
                  </a:lnTo>
                  <a:lnTo>
                    <a:pt x="10314066" y="2323715"/>
                  </a:lnTo>
                  <a:lnTo>
                    <a:pt x="10354759" y="2276273"/>
                  </a:lnTo>
                  <a:lnTo>
                    <a:pt x="10387866" y="2222922"/>
                  </a:lnTo>
                  <a:lnTo>
                    <a:pt x="10412551" y="2164503"/>
                  </a:lnTo>
                  <a:lnTo>
                    <a:pt x="10427976" y="2101853"/>
                  </a:lnTo>
                  <a:lnTo>
                    <a:pt x="10433304" y="2035809"/>
                  </a:lnTo>
                  <a:lnTo>
                    <a:pt x="10433304" y="407161"/>
                  </a:lnTo>
                  <a:lnTo>
                    <a:pt x="10427976" y="341106"/>
                  </a:lnTo>
                  <a:lnTo>
                    <a:pt x="10412551" y="278449"/>
                  </a:lnTo>
                  <a:lnTo>
                    <a:pt x="10387866" y="220026"/>
                  </a:lnTo>
                  <a:lnTo>
                    <a:pt x="10354759" y="166676"/>
                  </a:lnTo>
                  <a:lnTo>
                    <a:pt x="10314066" y="119237"/>
                  </a:lnTo>
                  <a:lnTo>
                    <a:pt x="10266627" y="78544"/>
                  </a:lnTo>
                  <a:lnTo>
                    <a:pt x="10213277" y="45437"/>
                  </a:lnTo>
                  <a:lnTo>
                    <a:pt x="10154854" y="20752"/>
                  </a:lnTo>
                  <a:lnTo>
                    <a:pt x="10092197" y="5327"/>
                  </a:lnTo>
                  <a:lnTo>
                    <a:pt x="10026141" y="0"/>
                  </a:lnTo>
                  <a:close/>
                </a:path>
              </a:pathLst>
            </a:custGeom>
            <a:solidFill>
              <a:srgbClr val="E1EFD9"/>
            </a:solidFill>
          </p:spPr>
          <p:txBody>
            <a:bodyPr wrap="square" lIns="0" tIns="0" rIns="0" bIns="0" rtlCol="0">
              <a:noAutofit/>
            </a:bodyPr>
            <a:lstStyle/>
            <a:p>
              <a:endParaRPr/>
            </a:p>
          </p:txBody>
        </p:sp>
        <p:sp>
          <p:nvSpPr>
            <p:cNvPr id="13" name="object 11">
              <a:extLst>
                <a:ext uri="{FF2B5EF4-FFF2-40B4-BE49-F238E27FC236}">
                  <a16:creationId xmlns:a16="http://schemas.microsoft.com/office/drawing/2014/main" id="{37BA4F81-A802-D84D-9BE6-F108CD8102A7}"/>
                </a:ext>
              </a:extLst>
            </p:cNvPr>
            <p:cNvSpPr/>
            <p:nvPr/>
          </p:nvSpPr>
          <p:spPr>
            <a:xfrm>
              <a:off x="-3031363" y="5933125"/>
              <a:ext cx="15070328" cy="3841346"/>
            </a:xfrm>
            <a:custGeom>
              <a:avLst/>
              <a:gdLst/>
              <a:ahLst/>
              <a:cxnLst/>
              <a:rect l="l" t="t" r="r" b="b"/>
              <a:pathLst>
                <a:path w="10433304" h="2442972">
                  <a:moveTo>
                    <a:pt x="0" y="407161"/>
                  </a:moveTo>
                  <a:lnTo>
                    <a:pt x="5327" y="341106"/>
                  </a:lnTo>
                  <a:lnTo>
                    <a:pt x="20752" y="278449"/>
                  </a:lnTo>
                  <a:lnTo>
                    <a:pt x="45437" y="220026"/>
                  </a:lnTo>
                  <a:lnTo>
                    <a:pt x="78544" y="166676"/>
                  </a:lnTo>
                  <a:lnTo>
                    <a:pt x="119237" y="119237"/>
                  </a:lnTo>
                  <a:lnTo>
                    <a:pt x="166676" y="78544"/>
                  </a:lnTo>
                  <a:lnTo>
                    <a:pt x="220026" y="45437"/>
                  </a:lnTo>
                  <a:lnTo>
                    <a:pt x="278449" y="20752"/>
                  </a:lnTo>
                  <a:lnTo>
                    <a:pt x="341106" y="5327"/>
                  </a:lnTo>
                  <a:lnTo>
                    <a:pt x="407161" y="0"/>
                  </a:lnTo>
                  <a:lnTo>
                    <a:pt x="10026141" y="0"/>
                  </a:lnTo>
                  <a:lnTo>
                    <a:pt x="10092197" y="5327"/>
                  </a:lnTo>
                  <a:lnTo>
                    <a:pt x="10154854" y="20752"/>
                  </a:lnTo>
                  <a:lnTo>
                    <a:pt x="10213277" y="45437"/>
                  </a:lnTo>
                  <a:lnTo>
                    <a:pt x="10266627" y="78544"/>
                  </a:lnTo>
                  <a:lnTo>
                    <a:pt x="10314066" y="119237"/>
                  </a:lnTo>
                  <a:lnTo>
                    <a:pt x="10354759" y="166676"/>
                  </a:lnTo>
                  <a:lnTo>
                    <a:pt x="10387866" y="220026"/>
                  </a:lnTo>
                  <a:lnTo>
                    <a:pt x="10412551" y="278449"/>
                  </a:lnTo>
                  <a:lnTo>
                    <a:pt x="10427976" y="341106"/>
                  </a:lnTo>
                  <a:lnTo>
                    <a:pt x="10433304" y="407161"/>
                  </a:lnTo>
                  <a:lnTo>
                    <a:pt x="10433304" y="2035809"/>
                  </a:lnTo>
                  <a:lnTo>
                    <a:pt x="10427976" y="2101853"/>
                  </a:lnTo>
                  <a:lnTo>
                    <a:pt x="10412551" y="2164503"/>
                  </a:lnTo>
                  <a:lnTo>
                    <a:pt x="10387866" y="2222922"/>
                  </a:lnTo>
                  <a:lnTo>
                    <a:pt x="10354759" y="2276273"/>
                  </a:lnTo>
                  <a:lnTo>
                    <a:pt x="10314066" y="2323715"/>
                  </a:lnTo>
                  <a:lnTo>
                    <a:pt x="10266627" y="2364412"/>
                  </a:lnTo>
                  <a:lnTo>
                    <a:pt x="10213277" y="2397524"/>
                  </a:lnTo>
                  <a:lnTo>
                    <a:pt x="10154854" y="2422214"/>
                  </a:lnTo>
                  <a:lnTo>
                    <a:pt x="10092197" y="2437642"/>
                  </a:lnTo>
                  <a:lnTo>
                    <a:pt x="10026141" y="2442972"/>
                  </a:lnTo>
                  <a:lnTo>
                    <a:pt x="407161" y="2442972"/>
                  </a:lnTo>
                  <a:lnTo>
                    <a:pt x="341106" y="2437642"/>
                  </a:lnTo>
                  <a:lnTo>
                    <a:pt x="278449" y="2422214"/>
                  </a:lnTo>
                  <a:lnTo>
                    <a:pt x="220026" y="2397524"/>
                  </a:lnTo>
                  <a:lnTo>
                    <a:pt x="166676" y="2364412"/>
                  </a:lnTo>
                  <a:lnTo>
                    <a:pt x="119237" y="2323715"/>
                  </a:lnTo>
                  <a:lnTo>
                    <a:pt x="78544" y="2276273"/>
                  </a:lnTo>
                  <a:lnTo>
                    <a:pt x="45437" y="2222922"/>
                  </a:lnTo>
                  <a:lnTo>
                    <a:pt x="20752" y="2164503"/>
                  </a:lnTo>
                  <a:lnTo>
                    <a:pt x="5327" y="2101853"/>
                  </a:lnTo>
                  <a:lnTo>
                    <a:pt x="0" y="2035809"/>
                  </a:lnTo>
                  <a:lnTo>
                    <a:pt x="0" y="407161"/>
                  </a:lnTo>
                  <a:close/>
                </a:path>
              </a:pathLst>
            </a:custGeom>
            <a:ln w="12954">
              <a:solidFill>
                <a:srgbClr val="2E528F"/>
              </a:solidFill>
            </a:ln>
          </p:spPr>
          <p:txBody>
            <a:bodyPr wrap="square" lIns="0" tIns="0" rIns="0" bIns="0" rtlCol="0">
              <a:noAutofit/>
            </a:bodyPr>
            <a:lstStyle/>
            <a:p>
              <a:endParaRPr/>
            </a:p>
          </p:txBody>
        </p:sp>
        <p:sp>
          <p:nvSpPr>
            <p:cNvPr id="14" name="object 12">
              <a:extLst>
                <a:ext uri="{FF2B5EF4-FFF2-40B4-BE49-F238E27FC236}">
                  <a16:creationId xmlns:a16="http://schemas.microsoft.com/office/drawing/2014/main" id="{E966D4CD-5930-2D4B-A354-391CACA2EBD6}"/>
                </a:ext>
              </a:extLst>
            </p:cNvPr>
            <p:cNvSpPr txBox="1"/>
            <p:nvPr/>
          </p:nvSpPr>
          <p:spPr>
            <a:xfrm>
              <a:off x="-2745596" y="5998473"/>
              <a:ext cx="14501284" cy="2842196"/>
            </a:xfrm>
            <a:prstGeom prst="rect">
              <a:avLst/>
            </a:prstGeom>
          </p:spPr>
          <p:txBody>
            <a:bodyPr vert="horz" wrap="square" lIns="0" tIns="0" rIns="0" bIns="0" rtlCol="0">
              <a:noAutofit/>
            </a:bodyPr>
            <a:lstStyle/>
            <a:p>
              <a:pPr marL="513651" marR="331121" indent="-495307">
                <a:buFont typeface="Calibri"/>
                <a:buAutoNum type="arabicPeriod"/>
                <a:tabLst>
                  <a:tab pos="512734" algn="l"/>
                </a:tabLst>
              </a:pPr>
              <a:r>
                <a:rPr dirty="0">
                  <a:latin typeface="Calibri"/>
                  <a:cs typeface="Calibri"/>
                </a:rPr>
                <a:t>On</a:t>
              </a:r>
              <a:r>
                <a:rPr spc="-7" dirty="0">
                  <a:latin typeface="Calibri"/>
                  <a:cs typeface="Calibri"/>
                </a:rPr>
                <a:t> </a:t>
              </a:r>
              <a:r>
                <a:rPr dirty="0">
                  <a:latin typeface="Calibri"/>
                  <a:cs typeface="Calibri"/>
                </a:rPr>
                <a:t>t</a:t>
              </a:r>
              <a:r>
                <a:rPr spc="-15" dirty="0">
                  <a:latin typeface="Calibri"/>
                  <a:cs typeface="Calibri"/>
                </a:rPr>
                <a:t>h</a:t>
              </a:r>
              <a:r>
                <a:rPr dirty="0">
                  <a:latin typeface="Calibri"/>
                  <a:cs typeface="Calibri"/>
                </a:rPr>
                <a:t>e basis</a:t>
              </a:r>
              <a:r>
                <a:rPr spc="-22" dirty="0">
                  <a:latin typeface="Calibri"/>
                  <a:cs typeface="Calibri"/>
                </a:rPr>
                <a:t> </a:t>
              </a:r>
              <a:r>
                <a:rPr dirty="0">
                  <a:latin typeface="Calibri"/>
                  <a:cs typeface="Calibri"/>
                </a:rPr>
                <a:t>of</a:t>
              </a:r>
              <a:r>
                <a:rPr spc="-7" dirty="0">
                  <a:latin typeface="Calibri"/>
                  <a:cs typeface="Calibri"/>
                </a:rPr>
                <a:t> </a:t>
              </a:r>
              <a:r>
                <a:rPr dirty="0">
                  <a:latin typeface="Calibri"/>
                  <a:cs typeface="Calibri"/>
                </a:rPr>
                <a:t>the claim,</a:t>
              </a:r>
              <a:r>
                <a:rPr spc="-29" dirty="0">
                  <a:latin typeface="Calibri"/>
                  <a:cs typeface="Calibri"/>
                </a:rPr>
                <a:t> </a:t>
              </a:r>
              <a:r>
                <a:rPr dirty="0">
                  <a:latin typeface="Calibri"/>
                  <a:cs typeface="Calibri"/>
                </a:rPr>
                <a:t>the asse</a:t>
              </a:r>
              <a:r>
                <a:rPr spc="-15" dirty="0">
                  <a:latin typeface="Calibri"/>
                  <a:cs typeface="Calibri"/>
                </a:rPr>
                <a:t>s</a:t>
              </a:r>
              <a:r>
                <a:rPr dirty="0">
                  <a:latin typeface="Calibri"/>
                  <a:cs typeface="Calibri"/>
                </a:rPr>
                <a:t>sor</a:t>
              </a:r>
              <a:r>
                <a:rPr spc="7" dirty="0">
                  <a:latin typeface="Calibri"/>
                  <a:cs typeface="Calibri"/>
                </a:rPr>
                <a:t> </a:t>
              </a:r>
              <a:r>
                <a:rPr lang="en-US" spc="7" dirty="0">
                  <a:latin typeface="Calibri"/>
                  <a:cs typeface="Calibri"/>
                </a:rPr>
                <a:t>will visit the selected CT/PT/Urinals as per sample to validate the claim made.  He </a:t>
              </a:r>
              <a:r>
                <a:rPr dirty="0">
                  <a:latin typeface="Calibri"/>
                  <a:cs typeface="Calibri"/>
                </a:rPr>
                <a:t>will</a:t>
              </a:r>
              <a:r>
                <a:rPr lang="en-US" dirty="0">
                  <a:latin typeface="Calibri"/>
                  <a:cs typeface="Calibri"/>
                </a:rPr>
                <a:t> also </a:t>
              </a:r>
              <a:r>
                <a:rPr spc="-22" dirty="0">
                  <a:latin typeface="Calibri"/>
                  <a:cs typeface="Calibri"/>
                </a:rPr>
                <a:t> </a:t>
              </a:r>
              <a:r>
                <a:rPr spc="-58" dirty="0">
                  <a:latin typeface="Calibri"/>
                  <a:cs typeface="Calibri"/>
                </a:rPr>
                <a:t>r</a:t>
              </a:r>
              <a:r>
                <a:rPr dirty="0">
                  <a:latin typeface="Calibri"/>
                  <a:cs typeface="Calibri"/>
                </a:rPr>
                <a:t>andomly</a:t>
              </a:r>
              <a:r>
                <a:rPr spc="-15" dirty="0">
                  <a:latin typeface="Calibri"/>
                  <a:cs typeface="Calibri"/>
                </a:rPr>
                <a:t> </a:t>
              </a:r>
              <a:r>
                <a:rPr spc="-36" dirty="0">
                  <a:latin typeface="Calibri"/>
                  <a:cs typeface="Calibri"/>
                </a:rPr>
                <a:t>t</a:t>
              </a:r>
              <a:r>
                <a:rPr dirty="0">
                  <a:latin typeface="Calibri"/>
                  <a:cs typeface="Calibri"/>
                </a:rPr>
                <a:t>alk</a:t>
              </a:r>
              <a:r>
                <a:rPr spc="-22" dirty="0">
                  <a:latin typeface="Calibri"/>
                  <a:cs typeface="Calibri"/>
                </a:rPr>
                <a:t> </a:t>
              </a:r>
              <a:r>
                <a:rPr spc="-36" dirty="0">
                  <a:latin typeface="Calibri"/>
                  <a:cs typeface="Calibri"/>
                </a:rPr>
                <a:t>t</a:t>
              </a:r>
              <a:r>
                <a:rPr dirty="0">
                  <a:latin typeface="Calibri"/>
                  <a:cs typeface="Calibri"/>
                </a:rPr>
                <a:t>o</a:t>
              </a:r>
              <a:r>
                <a:rPr spc="7" dirty="0">
                  <a:latin typeface="Calibri"/>
                  <a:cs typeface="Calibri"/>
                </a:rPr>
                <a:t> </a:t>
              </a:r>
              <a:r>
                <a:rPr dirty="0">
                  <a:latin typeface="Calibri"/>
                  <a:cs typeface="Calibri"/>
                </a:rPr>
                <a:t>the cit</a:t>
              </a:r>
              <a:r>
                <a:rPr spc="-7" dirty="0">
                  <a:latin typeface="Calibri"/>
                  <a:cs typeface="Calibri"/>
                </a:rPr>
                <a:t>i</a:t>
              </a:r>
              <a:r>
                <a:rPr spc="-58" dirty="0">
                  <a:latin typeface="Calibri"/>
                  <a:cs typeface="Calibri"/>
                </a:rPr>
                <a:t>z</a:t>
              </a:r>
              <a:r>
                <a:rPr dirty="0">
                  <a:latin typeface="Calibri"/>
                  <a:cs typeface="Calibri"/>
                </a:rPr>
                <a:t>ens</a:t>
              </a:r>
              <a:r>
                <a:rPr spc="-7" dirty="0">
                  <a:latin typeface="Calibri"/>
                  <a:cs typeface="Calibri"/>
                </a:rPr>
                <a:t> </a:t>
              </a:r>
              <a:r>
                <a:rPr dirty="0">
                  <a:latin typeface="Calibri"/>
                  <a:cs typeface="Calibri"/>
                </a:rPr>
                <a:t>and</a:t>
              </a:r>
              <a:r>
                <a:rPr spc="-22" dirty="0">
                  <a:latin typeface="Calibri"/>
                  <a:cs typeface="Calibri"/>
                </a:rPr>
                <a:t> </a:t>
              </a:r>
              <a:r>
                <a:rPr dirty="0">
                  <a:latin typeface="Calibri"/>
                  <a:cs typeface="Calibri"/>
                </a:rPr>
                <a:t>ascer</a:t>
              </a:r>
              <a:r>
                <a:rPr spc="-36" dirty="0">
                  <a:latin typeface="Calibri"/>
                  <a:cs typeface="Calibri"/>
                </a:rPr>
                <a:t>t</a:t>
              </a:r>
              <a:r>
                <a:rPr dirty="0">
                  <a:latin typeface="Calibri"/>
                  <a:cs typeface="Calibri"/>
                </a:rPr>
                <a:t>ain</a:t>
              </a:r>
              <a:r>
                <a:rPr spc="-22" dirty="0">
                  <a:latin typeface="Calibri"/>
                  <a:cs typeface="Calibri"/>
                </a:rPr>
                <a:t> </a:t>
              </a:r>
              <a:r>
                <a:rPr dirty="0">
                  <a:latin typeface="Calibri"/>
                  <a:cs typeface="Calibri"/>
                </a:rPr>
                <a:t>wh</a:t>
              </a:r>
              <a:r>
                <a:rPr spc="-15" dirty="0">
                  <a:latin typeface="Calibri"/>
                  <a:cs typeface="Calibri"/>
                </a:rPr>
                <a:t>e</a:t>
              </a:r>
              <a:r>
                <a:rPr dirty="0">
                  <a:latin typeface="Calibri"/>
                  <a:cs typeface="Calibri"/>
                </a:rPr>
                <a:t>ther cit</a:t>
              </a:r>
              <a:r>
                <a:rPr spc="-15" dirty="0">
                  <a:latin typeface="Calibri"/>
                  <a:cs typeface="Calibri"/>
                </a:rPr>
                <a:t>i</a:t>
              </a:r>
              <a:r>
                <a:rPr spc="-58" dirty="0">
                  <a:latin typeface="Calibri"/>
                  <a:cs typeface="Calibri"/>
                </a:rPr>
                <a:t>z</a:t>
              </a:r>
              <a:r>
                <a:rPr dirty="0">
                  <a:latin typeface="Calibri"/>
                  <a:cs typeface="Calibri"/>
                </a:rPr>
                <a:t>ens</a:t>
              </a:r>
              <a:r>
                <a:rPr spc="-7" dirty="0">
                  <a:latin typeface="Calibri"/>
                  <a:cs typeface="Calibri"/>
                </a:rPr>
                <a:t> </a:t>
              </a:r>
              <a:r>
                <a:rPr dirty="0">
                  <a:latin typeface="Calibri"/>
                  <a:cs typeface="Calibri"/>
                </a:rPr>
                <a:t>a</a:t>
              </a:r>
              <a:r>
                <a:rPr spc="-36" dirty="0">
                  <a:latin typeface="Calibri"/>
                  <a:cs typeface="Calibri"/>
                </a:rPr>
                <a:t>r</a:t>
              </a:r>
              <a:r>
                <a:rPr dirty="0">
                  <a:latin typeface="Calibri"/>
                  <a:cs typeface="Calibri"/>
                </a:rPr>
                <a:t>e s</a:t>
              </a:r>
              <a:r>
                <a:rPr spc="-29" dirty="0">
                  <a:latin typeface="Calibri"/>
                  <a:cs typeface="Calibri"/>
                </a:rPr>
                <a:t>a</a:t>
              </a:r>
              <a:r>
                <a:rPr dirty="0">
                  <a:latin typeface="Calibri"/>
                  <a:cs typeface="Calibri"/>
                </a:rPr>
                <a:t>t</a:t>
              </a:r>
              <a:r>
                <a:rPr spc="-7" dirty="0">
                  <a:latin typeface="Calibri"/>
                  <a:cs typeface="Calibri"/>
                </a:rPr>
                <a:t>i</a:t>
              </a:r>
              <a:r>
                <a:rPr spc="-36" dirty="0">
                  <a:latin typeface="Calibri"/>
                  <a:cs typeface="Calibri"/>
                </a:rPr>
                <a:t>s</a:t>
              </a:r>
              <a:r>
                <a:rPr dirty="0">
                  <a:latin typeface="Calibri"/>
                  <a:cs typeface="Calibri"/>
                </a:rPr>
                <a:t>f</a:t>
              </a:r>
              <a:r>
                <a:rPr spc="-7" dirty="0">
                  <a:latin typeface="Calibri"/>
                  <a:cs typeface="Calibri"/>
                </a:rPr>
                <a:t>i</a:t>
              </a:r>
              <a:r>
                <a:rPr dirty="0">
                  <a:latin typeface="Calibri"/>
                  <a:cs typeface="Calibri"/>
                </a:rPr>
                <a:t>ed with</a:t>
              </a:r>
              <a:r>
                <a:rPr spc="-15" dirty="0">
                  <a:latin typeface="Calibri"/>
                  <a:cs typeface="Calibri"/>
                </a:rPr>
                <a:t> </a:t>
              </a:r>
              <a:r>
                <a:rPr dirty="0">
                  <a:latin typeface="Calibri"/>
                  <a:cs typeface="Calibri"/>
                </a:rPr>
                <a:t>funct</a:t>
              </a:r>
              <a:r>
                <a:rPr spc="-15" dirty="0">
                  <a:latin typeface="Calibri"/>
                  <a:cs typeface="Calibri"/>
                </a:rPr>
                <a:t>i</a:t>
              </a:r>
              <a:r>
                <a:rPr dirty="0">
                  <a:latin typeface="Calibri"/>
                  <a:cs typeface="Calibri"/>
                </a:rPr>
                <a:t>onali</a:t>
              </a:r>
              <a:r>
                <a:rPr spc="-15" dirty="0">
                  <a:latin typeface="Calibri"/>
                  <a:cs typeface="Calibri"/>
                </a:rPr>
                <a:t>t</a:t>
              </a:r>
              <a:r>
                <a:rPr dirty="0">
                  <a:latin typeface="Calibri"/>
                  <a:cs typeface="Calibri"/>
                </a:rPr>
                <a:t>y</a:t>
              </a:r>
              <a:r>
                <a:rPr spc="-22" dirty="0">
                  <a:latin typeface="Calibri"/>
                  <a:cs typeface="Calibri"/>
                </a:rPr>
                <a:t> </a:t>
              </a:r>
              <a:r>
                <a:rPr dirty="0">
                  <a:latin typeface="Calibri"/>
                  <a:cs typeface="Calibri"/>
                </a:rPr>
                <a:t>of</a:t>
              </a:r>
              <a:r>
                <a:rPr spc="-7" dirty="0">
                  <a:latin typeface="Calibri"/>
                  <a:cs typeface="Calibri"/>
                </a:rPr>
                <a:t> </a:t>
              </a:r>
              <a:r>
                <a:rPr dirty="0">
                  <a:latin typeface="Calibri"/>
                  <a:cs typeface="Calibri"/>
                </a:rPr>
                <a:t>the Commun</a:t>
              </a:r>
              <a:r>
                <a:rPr spc="-15" dirty="0">
                  <a:latin typeface="Calibri"/>
                  <a:cs typeface="Calibri"/>
                </a:rPr>
                <a:t>i</a:t>
              </a:r>
              <a:r>
                <a:rPr dirty="0">
                  <a:latin typeface="Calibri"/>
                  <a:cs typeface="Calibri"/>
                </a:rPr>
                <a:t>ty/P</a:t>
              </a:r>
              <a:r>
                <a:rPr spc="-15" dirty="0">
                  <a:latin typeface="Calibri"/>
                  <a:cs typeface="Calibri"/>
                </a:rPr>
                <a:t>u</a:t>
              </a:r>
              <a:r>
                <a:rPr dirty="0">
                  <a:latin typeface="Calibri"/>
                  <a:cs typeface="Calibri"/>
                </a:rPr>
                <a:t>b</a:t>
              </a:r>
              <a:r>
                <a:rPr spc="-15" dirty="0">
                  <a:latin typeface="Calibri"/>
                  <a:cs typeface="Calibri"/>
                </a:rPr>
                <a:t>l</a:t>
              </a:r>
              <a:r>
                <a:rPr dirty="0">
                  <a:latin typeface="Calibri"/>
                  <a:cs typeface="Calibri"/>
                </a:rPr>
                <a:t>ic</a:t>
              </a:r>
              <a:r>
                <a:rPr spc="-15" dirty="0">
                  <a:latin typeface="Calibri"/>
                  <a:cs typeface="Calibri"/>
                </a:rPr>
                <a:t> </a:t>
              </a:r>
              <a:r>
                <a:rPr spc="-217" dirty="0">
                  <a:latin typeface="Calibri"/>
                  <a:cs typeface="Calibri"/>
                </a:rPr>
                <a:t>T</a:t>
              </a:r>
              <a:r>
                <a:rPr dirty="0">
                  <a:latin typeface="Calibri"/>
                  <a:cs typeface="Calibri"/>
                </a:rPr>
                <a:t>oil</a:t>
              </a:r>
              <a:r>
                <a:rPr spc="-15" dirty="0">
                  <a:latin typeface="Calibri"/>
                  <a:cs typeface="Calibri"/>
                </a:rPr>
                <a:t>e</a:t>
              </a:r>
              <a:r>
                <a:rPr dirty="0">
                  <a:latin typeface="Calibri"/>
                  <a:cs typeface="Calibri"/>
                </a:rPr>
                <a:t>ts</a:t>
              </a:r>
              <a:r>
                <a:rPr spc="-29" dirty="0">
                  <a:latin typeface="Calibri"/>
                  <a:cs typeface="Calibri"/>
                </a:rPr>
                <a:t> </a:t>
              </a:r>
              <a:r>
                <a:rPr dirty="0">
                  <a:latin typeface="Calibri"/>
                  <a:cs typeface="Calibri"/>
                </a:rPr>
                <a:t>and</a:t>
              </a:r>
              <a:r>
                <a:rPr spc="-29" dirty="0">
                  <a:latin typeface="Calibri"/>
                  <a:cs typeface="Calibri"/>
                </a:rPr>
                <a:t> </a:t>
              </a:r>
              <a:r>
                <a:rPr dirty="0">
                  <a:latin typeface="Calibri"/>
                  <a:cs typeface="Calibri"/>
                </a:rPr>
                <a:t>Ur</a:t>
              </a:r>
              <a:r>
                <a:rPr spc="-7" dirty="0">
                  <a:latin typeface="Calibri"/>
                  <a:cs typeface="Calibri"/>
                </a:rPr>
                <a:t>i</a:t>
              </a:r>
              <a:r>
                <a:rPr dirty="0">
                  <a:latin typeface="Calibri"/>
                  <a:cs typeface="Calibri"/>
                </a:rPr>
                <a:t>nals</a:t>
              </a:r>
            </a:p>
            <a:p>
              <a:pPr marL="513651" indent="-495307">
                <a:buFont typeface="Calibri"/>
                <a:buAutoNum type="arabicPeriod"/>
                <a:tabLst>
                  <a:tab pos="512734" algn="l"/>
                </a:tabLst>
              </a:pPr>
              <a:r>
                <a:rPr dirty="0">
                  <a:latin typeface="Calibri"/>
                  <a:cs typeface="Calibri"/>
                </a:rPr>
                <a:t>The a</a:t>
              </a:r>
              <a:r>
                <a:rPr spc="-7" dirty="0">
                  <a:latin typeface="Calibri"/>
                  <a:cs typeface="Calibri"/>
                </a:rPr>
                <a:t>s</a:t>
              </a:r>
              <a:r>
                <a:rPr dirty="0">
                  <a:latin typeface="Calibri"/>
                  <a:cs typeface="Calibri"/>
                </a:rPr>
                <a:t>ses</a:t>
              </a:r>
              <a:r>
                <a:rPr spc="-15" dirty="0">
                  <a:latin typeface="Calibri"/>
                  <a:cs typeface="Calibri"/>
                </a:rPr>
                <a:t>s</a:t>
              </a:r>
              <a:r>
                <a:rPr dirty="0">
                  <a:latin typeface="Calibri"/>
                  <a:cs typeface="Calibri"/>
                </a:rPr>
                <a:t>or wi</a:t>
              </a:r>
              <a:r>
                <a:rPr spc="-7" dirty="0">
                  <a:latin typeface="Calibri"/>
                  <a:cs typeface="Calibri"/>
                </a:rPr>
                <a:t>l</a:t>
              </a:r>
              <a:r>
                <a:rPr dirty="0">
                  <a:latin typeface="Calibri"/>
                  <a:cs typeface="Calibri"/>
                </a:rPr>
                <a:t>l on</a:t>
              </a:r>
              <a:r>
                <a:rPr spc="-15" dirty="0">
                  <a:latin typeface="Calibri"/>
                  <a:cs typeface="Calibri"/>
                </a:rPr>
                <a:t>l</a:t>
              </a:r>
              <a:r>
                <a:rPr dirty="0">
                  <a:latin typeface="Calibri"/>
                  <a:cs typeface="Calibri"/>
                </a:rPr>
                <a:t>y ask</a:t>
              </a:r>
              <a:r>
                <a:rPr spc="-22" dirty="0">
                  <a:latin typeface="Calibri"/>
                  <a:cs typeface="Calibri"/>
                </a:rPr>
                <a:t> </a:t>
              </a:r>
              <a:r>
                <a:rPr dirty="0">
                  <a:latin typeface="Calibri"/>
                  <a:cs typeface="Calibri"/>
                </a:rPr>
                <a:t>th</a:t>
              </a:r>
              <a:r>
                <a:rPr spc="-15" dirty="0">
                  <a:latin typeface="Calibri"/>
                  <a:cs typeface="Calibri"/>
                </a:rPr>
                <a:t>i</a:t>
              </a:r>
              <a:r>
                <a:rPr dirty="0">
                  <a:latin typeface="Calibri"/>
                  <a:cs typeface="Calibri"/>
                </a:rPr>
                <a:t>s </a:t>
              </a:r>
              <a:r>
                <a:rPr spc="-15" dirty="0">
                  <a:latin typeface="Calibri"/>
                  <a:cs typeface="Calibri"/>
                </a:rPr>
                <a:t>q</a:t>
              </a:r>
              <a:r>
                <a:rPr dirty="0">
                  <a:latin typeface="Calibri"/>
                  <a:cs typeface="Calibri"/>
                </a:rPr>
                <a:t>ue</a:t>
              </a:r>
              <a:r>
                <a:rPr spc="-36" dirty="0">
                  <a:latin typeface="Calibri"/>
                  <a:cs typeface="Calibri"/>
                </a:rPr>
                <a:t>s</a:t>
              </a:r>
              <a:r>
                <a:rPr dirty="0">
                  <a:latin typeface="Calibri"/>
                  <a:cs typeface="Calibri"/>
                </a:rPr>
                <a:t>t</a:t>
              </a:r>
              <a:r>
                <a:rPr spc="-7" dirty="0">
                  <a:latin typeface="Calibri"/>
                  <a:cs typeface="Calibri"/>
                </a:rPr>
                <a:t>i</a:t>
              </a:r>
              <a:r>
                <a:rPr dirty="0">
                  <a:latin typeface="Calibri"/>
                  <a:cs typeface="Calibri"/>
                </a:rPr>
                <a:t>on</a:t>
              </a:r>
              <a:r>
                <a:rPr spc="-7" dirty="0">
                  <a:latin typeface="Calibri"/>
                  <a:cs typeface="Calibri"/>
                </a:rPr>
                <a:t> </a:t>
              </a:r>
              <a:r>
                <a:rPr spc="-29" dirty="0">
                  <a:latin typeface="Calibri"/>
                  <a:cs typeface="Calibri"/>
                </a:rPr>
                <a:t>t</a:t>
              </a:r>
              <a:r>
                <a:rPr dirty="0">
                  <a:latin typeface="Calibri"/>
                  <a:cs typeface="Calibri"/>
                </a:rPr>
                <a:t>o</a:t>
              </a:r>
              <a:r>
                <a:rPr spc="7" dirty="0">
                  <a:latin typeface="Calibri"/>
                  <a:cs typeface="Calibri"/>
                </a:rPr>
                <a:t> </a:t>
              </a:r>
              <a:r>
                <a:rPr dirty="0">
                  <a:latin typeface="Calibri"/>
                  <a:cs typeface="Calibri"/>
                </a:rPr>
                <a:t>cit</a:t>
              </a:r>
              <a:r>
                <a:rPr spc="-15" dirty="0">
                  <a:latin typeface="Calibri"/>
                  <a:cs typeface="Calibri"/>
                </a:rPr>
                <a:t>i</a:t>
              </a:r>
              <a:r>
                <a:rPr spc="-58" dirty="0">
                  <a:latin typeface="Calibri"/>
                  <a:cs typeface="Calibri"/>
                </a:rPr>
                <a:t>z</a:t>
              </a:r>
              <a:r>
                <a:rPr dirty="0">
                  <a:latin typeface="Calibri"/>
                  <a:cs typeface="Calibri"/>
                </a:rPr>
                <a:t>ens</a:t>
              </a:r>
              <a:r>
                <a:rPr spc="-7" dirty="0">
                  <a:latin typeface="Calibri"/>
                  <a:cs typeface="Calibri"/>
                </a:rPr>
                <a:t> </a:t>
              </a:r>
              <a:r>
                <a:rPr dirty="0">
                  <a:latin typeface="Calibri"/>
                  <a:cs typeface="Calibri"/>
                </a:rPr>
                <a:t>us</a:t>
              </a:r>
              <a:r>
                <a:rPr spc="-15" dirty="0">
                  <a:latin typeface="Calibri"/>
                  <a:cs typeface="Calibri"/>
                </a:rPr>
                <a:t>i</a:t>
              </a:r>
              <a:r>
                <a:rPr dirty="0">
                  <a:latin typeface="Calibri"/>
                  <a:cs typeface="Calibri"/>
                </a:rPr>
                <a:t>ng</a:t>
              </a:r>
              <a:r>
                <a:rPr spc="-15" dirty="0">
                  <a:latin typeface="Calibri"/>
                  <a:cs typeface="Calibri"/>
                </a:rPr>
                <a:t> </a:t>
              </a:r>
              <a:r>
                <a:rPr dirty="0">
                  <a:latin typeface="Calibri"/>
                  <a:cs typeface="Calibri"/>
                </a:rPr>
                <a:t>Comm</a:t>
              </a:r>
              <a:r>
                <a:rPr spc="-15" dirty="0">
                  <a:latin typeface="Calibri"/>
                  <a:cs typeface="Calibri"/>
                </a:rPr>
                <a:t>u</a:t>
              </a:r>
              <a:r>
                <a:rPr dirty="0">
                  <a:latin typeface="Calibri"/>
                  <a:cs typeface="Calibri"/>
                </a:rPr>
                <a:t>ni</a:t>
              </a:r>
              <a:r>
                <a:rPr spc="-15" dirty="0">
                  <a:latin typeface="Calibri"/>
                  <a:cs typeface="Calibri"/>
                </a:rPr>
                <a:t>t</a:t>
              </a:r>
              <a:r>
                <a:rPr dirty="0">
                  <a:latin typeface="Calibri"/>
                  <a:cs typeface="Calibri"/>
                </a:rPr>
                <a:t>y/P</a:t>
              </a:r>
              <a:r>
                <a:rPr spc="-15" dirty="0">
                  <a:latin typeface="Calibri"/>
                  <a:cs typeface="Calibri"/>
                </a:rPr>
                <a:t>u</a:t>
              </a:r>
              <a:r>
                <a:rPr dirty="0">
                  <a:latin typeface="Calibri"/>
                  <a:cs typeface="Calibri"/>
                </a:rPr>
                <a:t>b</a:t>
              </a:r>
              <a:r>
                <a:rPr spc="-15" dirty="0">
                  <a:latin typeface="Calibri"/>
                  <a:cs typeface="Calibri"/>
                </a:rPr>
                <a:t>l</a:t>
              </a:r>
              <a:r>
                <a:rPr dirty="0">
                  <a:latin typeface="Calibri"/>
                  <a:cs typeface="Calibri"/>
                </a:rPr>
                <a:t>ic</a:t>
              </a:r>
              <a:r>
                <a:rPr spc="-43" dirty="0">
                  <a:latin typeface="Calibri"/>
                  <a:cs typeface="Calibri"/>
                </a:rPr>
                <a:t> </a:t>
              </a:r>
              <a:r>
                <a:rPr spc="-210" dirty="0">
                  <a:latin typeface="Calibri"/>
                  <a:cs typeface="Calibri"/>
                </a:rPr>
                <a:t>T</a:t>
              </a:r>
              <a:r>
                <a:rPr dirty="0">
                  <a:latin typeface="Calibri"/>
                  <a:cs typeface="Calibri"/>
                </a:rPr>
                <a:t>oil</a:t>
              </a:r>
              <a:r>
                <a:rPr spc="-15" dirty="0">
                  <a:latin typeface="Calibri"/>
                  <a:cs typeface="Calibri"/>
                </a:rPr>
                <a:t>e</a:t>
              </a:r>
              <a:r>
                <a:rPr dirty="0">
                  <a:latin typeface="Calibri"/>
                  <a:cs typeface="Calibri"/>
                </a:rPr>
                <a:t>ts</a:t>
              </a:r>
              <a:r>
                <a:rPr spc="-7" dirty="0">
                  <a:latin typeface="Calibri"/>
                  <a:cs typeface="Calibri"/>
                </a:rPr>
                <a:t> </a:t>
              </a:r>
              <a:r>
                <a:rPr dirty="0">
                  <a:latin typeface="Calibri"/>
                  <a:cs typeface="Calibri"/>
                </a:rPr>
                <a:t>and</a:t>
              </a:r>
              <a:r>
                <a:rPr spc="-22" dirty="0">
                  <a:latin typeface="Calibri"/>
                  <a:cs typeface="Calibri"/>
                </a:rPr>
                <a:t> </a:t>
              </a:r>
              <a:r>
                <a:rPr dirty="0">
                  <a:latin typeface="Calibri"/>
                  <a:cs typeface="Calibri"/>
                </a:rPr>
                <a:t>Ur</a:t>
              </a:r>
              <a:r>
                <a:rPr spc="-7" dirty="0">
                  <a:latin typeface="Calibri"/>
                  <a:cs typeface="Calibri"/>
                </a:rPr>
                <a:t>i</a:t>
              </a:r>
              <a:r>
                <a:rPr dirty="0">
                  <a:latin typeface="Calibri"/>
                  <a:cs typeface="Calibri"/>
                </a:rPr>
                <a:t>nals</a:t>
              </a:r>
            </a:p>
            <a:p>
              <a:pPr marL="513651" indent="-495307">
                <a:buFont typeface="Calibri"/>
                <a:buAutoNum type="arabicPeriod"/>
                <a:tabLst>
                  <a:tab pos="512734" algn="l"/>
                </a:tabLst>
              </a:pPr>
              <a:r>
                <a:rPr dirty="0">
                  <a:latin typeface="Calibri"/>
                  <a:cs typeface="Calibri"/>
                </a:rPr>
                <a:t>Dur</a:t>
              </a:r>
              <a:r>
                <a:rPr spc="-15" dirty="0">
                  <a:latin typeface="Calibri"/>
                  <a:cs typeface="Calibri"/>
                </a:rPr>
                <a:t>i</a:t>
              </a:r>
              <a:r>
                <a:rPr dirty="0">
                  <a:latin typeface="Calibri"/>
                  <a:cs typeface="Calibri"/>
                </a:rPr>
                <a:t>ng</a:t>
              </a:r>
              <a:r>
                <a:rPr spc="-15" dirty="0">
                  <a:latin typeface="Calibri"/>
                  <a:cs typeface="Calibri"/>
                </a:rPr>
                <a:t> </a:t>
              </a:r>
              <a:r>
                <a:rPr dirty="0">
                  <a:latin typeface="Calibri"/>
                  <a:cs typeface="Calibri"/>
                </a:rPr>
                <a:t>on</a:t>
              </a:r>
              <a:r>
                <a:rPr spc="-7" dirty="0">
                  <a:latin typeface="Calibri"/>
                  <a:cs typeface="Calibri"/>
                </a:rPr>
                <a:t> </a:t>
              </a:r>
              <a:r>
                <a:rPr dirty="0">
                  <a:latin typeface="Calibri"/>
                  <a:cs typeface="Calibri"/>
                </a:rPr>
                <a:t>field</a:t>
              </a:r>
              <a:r>
                <a:rPr spc="-15" dirty="0">
                  <a:latin typeface="Calibri"/>
                  <a:cs typeface="Calibri"/>
                </a:rPr>
                <a:t> </a:t>
              </a:r>
              <a:r>
                <a:rPr spc="-36" dirty="0">
                  <a:latin typeface="Calibri"/>
                  <a:cs typeface="Calibri"/>
                </a:rPr>
                <a:t>v</a:t>
              </a:r>
              <a:r>
                <a:rPr dirty="0">
                  <a:latin typeface="Calibri"/>
                  <a:cs typeface="Calibri"/>
                </a:rPr>
                <a:t>ali</a:t>
              </a:r>
              <a:r>
                <a:rPr spc="-7" dirty="0">
                  <a:latin typeface="Calibri"/>
                  <a:cs typeface="Calibri"/>
                </a:rPr>
                <a:t>d</a:t>
              </a:r>
              <a:r>
                <a:rPr spc="-29" dirty="0">
                  <a:latin typeface="Calibri"/>
                  <a:cs typeface="Calibri"/>
                </a:rPr>
                <a:t>a</a:t>
              </a:r>
              <a:r>
                <a:rPr dirty="0">
                  <a:latin typeface="Calibri"/>
                  <a:cs typeface="Calibri"/>
                </a:rPr>
                <a:t>t</a:t>
              </a:r>
              <a:r>
                <a:rPr spc="-7" dirty="0">
                  <a:latin typeface="Calibri"/>
                  <a:cs typeface="Calibri"/>
                </a:rPr>
                <a:t>i</a:t>
              </a:r>
              <a:r>
                <a:rPr dirty="0">
                  <a:latin typeface="Calibri"/>
                  <a:cs typeface="Calibri"/>
                </a:rPr>
                <a:t>on,</a:t>
              </a:r>
              <a:r>
                <a:rPr spc="-22" dirty="0">
                  <a:latin typeface="Calibri"/>
                  <a:cs typeface="Calibri"/>
                </a:rPr>
                <a:t> </a:t>
              </a:r>
              <a:r>
                <a:rPr dirty="0">
                  <a:latin typeface="Calibri"/>
                  <a:cs typeface="Calibri"/>
                </a:rPr>
                <a:t>th</a:t>
              </a:r>
              <a:r>
                <a:rPr spc="-15" dirty="0">
                  <a:latin typeface="Calibri"/>
                  <a:cs typeface="Calibri"/>
                </a:rPr>
                <a:t>i</a:t>
              </a:r>
              <a:r>
                <a:rPr dirty="0">
                  <a:latin typeface="Calibri"/>
                  <a:cs typeface="Calibri"/>
                </a:rPr>
                <a:t>s </a:t>
              </a:r>
              <a:r>
                <a:rPr spc="-15" dirty="0">
                  <a:latin typeface="Calibri"/>
                  <a:cs typeface="Calibri"/>
                </a:rPr>
                <a:t>q</a:t>
              </a:r>
              <a:r>
                <a:rPr dirty="0">
                  <a:latin typeface="Calibri"/>
                  <a:cs typeface="Calibri"/>
                </a:rPr>
                <a:t>ue</a:t>
              </a:r>
              <a:r>
                <a:rPr spc="-36" dirty="0">
                  <a:latin typeface="Calibri"/>
                  <a:cs typeface="Calibri"/>
                </a:rPr>
                <a:t>s</a:t>
              </a:r>
              <a:r>
                <a:rPr dirty="0">
                  <a:latin typeface="Calibri"/>
                  <a:cs typeface="Calibri"/>
                </a:rPr>
                <a:t>t</a:t>
              </a:r>
              <a:r>
                <a:rPr spc="-7" dirty="0">
                  <a:latin typeface="Calibri"/>
                  <a:cs typeface="Calibri"/>
                </a:rPr>
                <a:t>i</a:t>
              </a:r>
              <a:r>
                <a:rPr dirty="0">
                  <a:latin typeface="Calibri"/>
                  <a:cs typeface="Calibri"/>
                </a:rPr>
                <a:t>on</a:t>
              </a:r>
              <a:r>
                <a:rPr spc="-7" dirty="0">
                  <a:latin typeface="Calibri"/>
                  <a:cs typeface="Calibri"/>
                </a:rPr>
                <a:t> </a:t>
              </a:r>
              <a:r>
                <a:rPr dirty="0">
                  <a:latin typeface="Calibri"/>
                  <a:cs typeface="Calibri"/>
                </a:rPr>
                <a:t>wi</a:t>
              </a:r>
              <a:r>
                <a:rPr spc="-7" dirty="0">
                  <a:latin typeface="Calibri"/>
                  <a:cs typeface="Calibri"/>
                </a:rPr>
                <a:t>l</a:t>
              </a:r>
              <a:r>
                <a:rPr dirty="0">
                  <a:latin typeface="Calibri"/>
                  <a:cs typeface="Calibri"/>
                </a:rPr>
                <a:t>l </a:t>
              </a:r>
              <a:r>
                <a:rPr spc="-15" dirty="0">
                  <a:latin typeface="Calibri"/>
                  <a:cs typeface="Calibri"/>
                </a:rPr>
                <a:t>b</a:t>
              </a:r>
              <a:r>
                <a:rPr dirty="0">
                  <a:latin typeface="Calibri"/>
                  <a:cs typeface="Calibri"/>
                </a:rPr>
                <a:t>e as</a:t>
              </a:r>
              <a:r>
                <a:rPr spc="-94" dirty="0">
                  <a:latin typeface="Calibri"/>
                  <a:cs typeface="Calibri"/>
                </a:rPr>
                <a:t>k</a:t>
              </a:r>
              <a:r>
                <a:rPr dirty="0">
                  <a:latin typeface="Calibri"/>
                  <a:cs typeface="Calibri"/>
                </a:rPr>
                <a:t>ed only</a:t>
              </a:r>
              <a:r>
                <a:rPr spc="-15" dirty="0">
                  <a:latin typeface="Calibri"/>
                  <a:cs typeface="Calibri"/>
                </a:rPr>
                <a:t> </a:t>
              </a:r>
              <a:r>
                <a:rPr spc="-36" dirty="0">
                  <a:latin typeface="Calibri"/>
                  <a:cs typeface="Calibri"/>
                </a:rPr>
                <a:t>t</a:t>
              </a:r>
              <a:r>
                <a:rPr dirty="0">
                  <a:latin typeface="Calibri"/>
                  <a:cs typeface="Calibri"/>
                </a:rPr>
                <a:t>o</a:t>
              </a:r>
              <a:r>
                <a:rPr spc="7" dirty="0">
                  <a:latin typeface="Calibri"/>
                  <a:cs typeface="Calibri"/>
                </a:rPr>
                <a:t> </a:t>
              </a:r>
              <a:r>
                <a:rPr dirty="0">
                  <a:latin typeface="Calibri"/>
                  <a:cs typeface="Calibri"/>
                </a:rPr>
                <a:t>cit</a:t>
              </a:r>
              <a:r>
                <a:rPr spc="-15" dirty="0">
                  <a:latin typeface="Calibri"/>
                  <a:cs typeface="Calibri"/>
                </a:rPr>
                <a:t>i</a:t>
              </a:r>
              <a:r>
                <a:rPr spc="-58" dirty="0">
                  <a:latin typeface="Calibri"/>
                  <a:cs typeface="Calibri"/>
                </a:rPr>
                <a:t>z</a:t>
              </a:r>
              <a:r>
                <a:rPr dirty="0">
                  <a:latin typeface="Calibri"/>
                  <a:cs typeface="Calibri"/>
                </a:rPr>
                <a:t>ens</a:t>
              </a:r>
              <a:r>
                <a:rPr spc="-7" dirty="0">
                  <a:latin typeface="Calibri"/>
                  <a:cs typeface="Calibri"/>
                </a:rPr>
                <a:t> </a:t>
              </a:r>
              <a:r>
                <a:rPr dirty="0">
                  <a:latin typeface="Calibri"/>
                  <a:cs typeface="Calibri"/>
                </a:rPr>
                <a:t>seen us</a:t>
              </a:r>
              <a:r>
                <a:rPr spc="-7" dirty="0">
                  <a:latin typeface="Calibri"/>
                  <a:cs typeface="Calibri"/>
                </a:rPr>
                <a:t>i</a:t>
              </a:r>
              <a:r>
                <a:rPr dirty="0">
                  <a:latin typeface="Calibri"/>
                  <a:cs typeface="Calibri"/>
                </a:rPr>
                <a:t>ng</a:t>
              </a:r>
              <a:r>
                <a:rPr spc="-22" dirty="0">
                  <a:latin typeface="Calibri"/>
                  <a:cs typeface="Calibri"/>
                </a:rPr>
                <a:t> </a:t>
              </a:r>
              <a:r>
                <a:rPr dirty="0">
                  <a:latin typeface="Calibri"/>
                  <a:cs typeface="Calibri"/>
                </a:rPr>
                <a:t>Comm</a:t>
              </a:r>
              <a:r>
                <a:rPr spc="-15" dirty="0">
                  <a:latin typeface="Calibri"/>
                  <a:cs typeface="Calibri"/>
                </a:rPr>
                <a:t>u</a:t>
              </a:r>
              <a:r>
                <a:rPr dirty="0">
                  <a:latin typeface="Calibri"/>
                  <a:cs typeface="Calibri"/>
                </a:rPr>
                <a:t>ni</a:t>
              </a:r>
              <a:r>
                <a:rPr spc="-15" dirty="0">
                  <a:latin typeface="Calibri"/>
                  <a:cs typeface="Calibri"/>
                </a:rPr>
                <a:t>t</a:t>
              </a:r>
              <a:r>
                <a:rPr dirty="0">
                  <a:latin typeface="Calibri"/>
                  <a:cs typeface="Calibri"/>
                </a:rPr>
                <a:t>y/Pub</a:t>
              </a:r>
              <a:r>
                <a:rPr spc="-22" dirty="0">
                  <a:latin typeface="Calibri"/>
                  <a:cs typeface="Calibri"/>
                </a:rPr>
                <a:t>l</a:t>
              </a:r>
              <a:r>
                <a:rPr spc="-15" dirty="0">
                  <a:latin typeface="Calibri"/>
                  <a:cs typeface="Calibri"/>
                </a:rPr>
                <a:t>i</a:t>
              </a:r>
              <a:r>
                <a:rPr dirty="0">
                  <a:latin typeface="Calibri"/>
                  <a:cs typeface="Calibri"/>
                </a:rPr>
                <a:t>c</a:t>
              </a:r>
              <a:r>
                <a:rPr spc="-29" dirty="0">
                  <a:latin typeface="Calibri"/>
                  <a:cs typeface="Calibri"/>
                </a:rPr>
                <a:t> </a:t>
              </a:r>
              <a:r>
                <a:rPr spc="-36" dirty="0">
                  <a:latin typeface="Calibri"/>
                  <a:cs typeface="Calibri"/>
                </a:rPr>
                <a:t>t</a:t>
              </a:r>
              <a:r>
                <a:rPr dirty="0">
                  <a:latin typeface="Calibri"/>
                  <a:cs typeface="Calibri"/>
                </a:rPr>
                <a:t>oil</a:t>
              </a:r>
              <a:r>
                <a:rPr spc="-15" dirty="0">
                  <a:latin typeface="Calibri"/>
                  <a:cs typeface="Calibri"/>
                </a:rPr>
                <a:t>e</a:t>
              </a:r>
              <a:r>
                <a:rPr dirty="0">
                  <a:latin typeface="Calibri"/>
                  <a:cs typeface="Calibri"/>
                </a:rPr>
                <a:t>ts and</a:t>
              </a:r>
              <a:r>
                <a:rPr spc="-22" dirty="0">
                  <a:latin typeface="Calibri"/>
                  <a:cs typeface="Calibri"/>
                </a:rPr>
                <a:t> </a:t>
              </a:r>
              <a:r>
                <a:rPr dirty="0">
                  <a:latin typeface="Calibri"/>
                  <a:cs typeface="Calibri"/>
                </a:rPr>
                <a:t>uri</a:t>
              </a:r>
              <a:r>
                <a:rPr spc="-15" dirty="0">
                  <a:latin typeface="Calibri"/>
                  <a:cs typeface="Calibri"/>
                </a:rPr>
                <a:t>n</a:t>
              </a:r>
              <a:r>
                <a:rPr dirty="0">
                  <a:latin typeface="Calibri"/>
                  <a:cs typeface="Calibri"/>
                </a:rPr>
                <a:t>als.</a:t>
              </a:r>
            </a:p>
            <a:p>
              <a:pPr marL="513651" marR="233894" indent="-495307">
                <a:buFont typeface="Calibri"/>
                <a:buAutoNum type="arabicPeriod"/>
                <a:tabLst>
                  <a:tab pos="512734" algn="l"/>
                </a:tabLst>
              </a:pPr>
              <a:r>
                <a:rPr dirty="0">
                  <a:latin typeface="Calibri"/>
                  <a:cs typeface="Calibri"/>
                </a:rPr>
                <a:t>On</a:t>
              </a:r>
              <a:r>
                <a:rPr spc="-7" dirty="0">
                  <a:latin typeface="Calibri"/>
                  <a:cs typeface="Calibri"/>
                </a:rPr>
                <a:t> </a:t>
              </a:r>
              <a:r>
                <a:rPr dirty="0">
                  <a:latin typeface="Calibri"/>
                  <a:cs typeface="Calibri"/>
                </a:rPr>
                <a:t>t</a:t>
              </a:r>
              <a:r>
                <a:rPr spc="-15" dirty="0">
                  <a:latin typeface="Calibri"/>
                  <a:cs typeface="Calibri"/>
                </a:rPr>
                <a:t>h</a:t>
              </a:r>
              <a:r>
                <a:rPr dirty="0">
                  <a:latin typeface="Calibri"/>
                  <a:cs typeface="Calibri"/>
                </a:rPr>
                <a:t>e basis</a:t>
              </a:r>
              <a:r>
                <a:rPr spc="-22" dirty="0">
                  <a:latin typeface="Calibri"/>
                  <a:cs typeface="Calibri"/>
                </a:rPr>
                <a:t> </a:t>
              </a:r>
              <a:r>
                <a:rPr dirty="0">
                  <a:latin typeface="Calibri"/>
                  <a:cs typeface="Calibri"/>
                </a:rPr>
                <a:t>of</a:t>
              </a:r>
              <a:r>
                <a:rPr spc="-7" dirty="0">
                  <a:latin typeface="Calibri"/>
                  <a:cs typeface="Calibri"/>
                </a:rPr>
                <a:t> </a:t>
              </a:r>
              <a:r>
                <a:rPr dirty="0">
                  <a:latin typeface="Calibri"/>
                  <a:cs typeface="Calibri"/>
                </a:rPr>
                <a:t>o</a:t>
              </a:r>
              <a:r>
                <a:rPr spc="-15" dirty="0">
                  <a:latin typeface="Calibri"/>
                  <a:cs typeface="Calibri"/>
                </a:rPr>
                <a:t>b</a:t>
              </a:r>
              <a:r>
                <a:rPr dirty="0">
                  <a:latin typeface="Calibri"/>
                  <a:cs typeface="Calibri"/>
                </a:rPr>
                <a:t>se</a:t>
              </a:r>
              <a:r>
                <a:rPr spc="15" dirty="0">
                  <a:latin typeface="Calibri"/>
                  <a:cs typeface="Calibri"/>
                </a:rPr>
                <a:t>r</a:t>
              </a:r>
              <a:r>
                <a:rPr spc="-36" dirty="0">
                  <a:latin typeface="Calibri"/>
                  <a:cs typeface="Calibri"/>
                </a:rPr>
                <a:t>v</a:t>
              </a:r>
              <a:r>
                <a:rPr spc="-29" dirty="0">
                  <a:latin typeface="Calibri"/>
                  <a:cs typeface="Calibri"/>
                </a:rPr>
                <a:t>a</a:t>
              </a:r>
              <a:r>
                <a:rPr dirty="0">
                  <a:latin typeface="Calibri"/>
                  <a:cs typeface="Calibri"/>
                </a:rPr>
                <a:t>t</a:t>
              </a:r>
              <a:r>
                <a:rPr spc="-7" dirty="0">
                  <a:latin typeface="Calibri"/>
                  <a:cs typeface="Calibri"/>
                </a:rPr>
                <a:t>i</a:t>
              </a:r>
              <a:r>
                <a:rPr dirty="0">
                  <a:latin typeface="Calibri"/>
                  <a:cs typeface="Calibri"/>
                </a:rPr>
                <a:t>on</a:t>
              </a:r>
              <a:r>
                <a:rPr spc="-7" dirty="0">
                  <a:latin typeface="Calibri"/>
                  <a:cs typeface="Calibri"/>
                </a:rPr>
                <a:t> </a:t>
              </a:r>
              <a:r>
                <a:rPr dirty="0">
                  <a:latin typeface="Calibri"/>
                  <a:cs typeface="Calibri"/>
                </a:rPr>
                <a:t>and</a:t>
              </a:r>
              <a:r>
                <a:rPr spc="-22" dirty="0">
                  <a:latin typeface="Calibri"/>
                  <a:cs typeface="Calibri"/>
                </a:rPr>
                <a:t> </a:t>
              </a:r>
              <a:r>
                <a:rPr dirty="0">
                  <a:latin typeface="Calibri"/>
                  <a:cs typeface="Calibri"/>
                </a:rPr>
                <a:t>i</a:t>
              </a:r>
              <a:r>
                <a:rPr spc="-36" dirty="0">
                  <a:latin typeface="Calibri"/>
                  <a:cs typeface="Calibri"/>
                </a:rPr>
                <a:t>nt</a:t>
              </a:r>
              <a:r>
                <a:rPr dirty="0">
                  <a:latin typeface="Calibri"/>
                  <a:cs typeface="Calibri"/>
                </a:rPr>
                <a:t>e</a:t>
              </a:r>
              <a:r>
                <a:rPr spc="-58" dirty="0">
                  <a:latin typeface="Calibri"/>
                  <a:cs typeface="Calibri"/>
                </a:rPr>
                <a:t>r</a:t>
              </a:r>
              <a:r>
                <a:rPr dirty="0">
                  <a:latin typeface="Calibri"/>
                  <a:cs typeface="Calibri"/>
                </a:rPr>
                <a:t>action with</a:t>
              </a:r>
              <a:r>
                <a:rPr spc="-7" dirty="0">
                  <a:latin typeface="Calibri"/>
                  <a:cs typeface="Calibri"/>
                </a:rPr>
                <a:t> </a:t>
              </a:r>
              <a:r>
                <a:rPr dirty="0">
                  <a:latin typeface="Calibri"/>
                  <a:cs typeface="Calibri"/>
                </a:rPr>
                <a:t>ci</a:t>
              </a:r>
              <a:r>
                <a:rPr spc="-15" dirty="0">
                  <a:latin typeface="Calibri"/>
                  <a:cs typeface="Calibri"/>
                </a:rPr>
                <a:t>t</a:t>
              </a:r>
              <a:r>
                <a:rPr dirty="0">
                  <a:latin typeface="Calibri"/>
                  <a:cs typeface="Calibri"/>
                </a:rPr>
                <a:t>i</a:t>
              </a:r>
              <a:r>
                <a:rPr spc="-65" dirty="0">
                  <a:latin typeface="Calibri"/>
                  <a:cs typeface="Calibri"/>
                </a:rPr>
                <a:t>z</a:t>
              </a:r>
              <a:r>
                <a:rPr dirty="0">
                  <a:latin typeface="Calibri"/>
                  <a:cs typeface="Calibri"/>
                </a:rPr>
                <a:t>ens/p</a:t>
              </a:r>
              <a:r>
                <a:rPr spc="-15" dirty="0">
                  <a:latin typeface="Calibri"/>
                  <a:cs typeface="Calibri"/>
                </a:rPr>
                <a:t>l</a:t>
              </a:r>
              <a:r>
                <a:rPr dirty="0">
                  <a:latin typeface="Calibri"/>
                  <a:cs typeface="Calibri"/>
                </a:rPr>
                <a:t>a</a:t>
              </a:r>
              <a:r>
                <a:rPr spc="-29" dirty="0">
                  <a:latin typeface="Calibri"/>
                  <a:cs typeface="Calibri"/>
                </a:rPr>
                <a:t>n</a:t>
              </a:r>
              <a:r>
                <a:rPr dirty="0">
                  <a:latin typeface="Calibri"/>
                  <a:cs typeface="Calibri"/>
                </a:rPr>
                <a:t>t</a:t>
              </a:r>
              <a:r>
                <a:rPr spc="-22" dirty="0">
                  <a:latin typeface="Calibri"/>
                  <a:cs typeface="Calibri"/>
                </a:rPr>
                <a:t> </a:t>
              </a:r>
              <a:r>
                <a:rPr dirty="0">
                  <a:latin typeface="Calibri"/>
                  <a:cs typeface="Calibri"/>
                </a:rPr>
                <a:t>o</a:t>
              </a:r>
              <a:r>
                <a:rPr spc="-29" dirty="0">
                  <a:latin typeface="Calibri"/>
                  <a:cs typeface="Calibri"/>
                </a:rPr>
                <a:t>f</a:t>
              </a:r>
              <a:r>
                <a:rPr dirty="0">
                  <a:latin typeface="Calibri"/>
                  <a:cs typeface="Calibri"/>
                </a:rPr>
                <a:t>f</a:t>
              </a:r>
              <a:r>
                <a:rPr spc="-7" dirty="0">
                  <a:latin typeface="Calibri"/>
                  <a:cs typeface="Calibri"/>
                </a:rPr>
                <a:t>i</a:t>
              </a:r>
              <a:r>
                <a:rPr dirty="0">
                  <a:latin typeface="Calibri"/>
                  <a:cs typeface="Calibri"/>
                </a:rPr>
                <a:t>cial,</a:t>
              </a:r>
              <a:r>
                <a:rPr spc="-15" dirty="0">
                  <a:latin typeface="Calibri"/>
                  <a:cs typeface="Calibri"/>
                </a:rPr>
                <a:t> </a:t>
              </a:r>
              <a:r>
                <a:rPr b="1" spc="-7" dirty="0">
                  <a:latin typeface="Calibri"/>
                  <a:cs typeface="Calibri"/>
                </a:rPr>
                <a:t>Independe</a:t>
              </a:r>
              <a:r>
                <a:rPr b="1" spc="-36" dirty="0">
                  <a:latin typeface="Calibri"/>
                  <a:cs typeface="Calibri"/>
                </a:rPr>
                <a:t>n</a:t>
              </a:r>
              <a:r>
                <a:rPr b="1" dirty="0">
                  <a:latin typeface="Calibri"/>
                  <a:cs typeface="Calibri"/>
                </a:rPr>
                <a:t>t</a:t>
              </a:r>
              <a:r>
                <a:rPr b="1" spc="15" dirty="0">
                  <a:latin typeface="Calibri"/>
                  <a:cs typeface="Calibri"/>
                </a:rPr>
                <a:t> </a:t>
              </a:r>
              <a:r>
                <a:rPr b="1" spc="-130" dirty="0">
                  <a:latin typeface="Calibri"/>
                  <a:cs typeface="Calibri"/>
                </a:rPr>
                <a:t>V</a:t>
              </a:r>
              <a:r>
                <a:rPr b="1" spc="-7" dirty="0">
                  <a:latin typeface="Calibri"/>
                  <a:cs typeface="Calibri"/>
                </a:rPr>
                <a:t>a</a:t>
              </a:r>
              <a:r>
                <a:rPr b="1" dirty="0">
                  <a:latin typeface="Calibri"/>
                  <a:cs typeface="Calibri"/>
                </a:rPr>
                <a:t>l</a:t>
              </a:r>
              <a:r>
                <a:rPr b="1" spc="-7" dirty="0">
                  <a:latin typeface="Calibri"/>
                  <a:cs typeface="Calibri"/>
                </a:rPr>
                <a:t>id</a:t>
              </a:r>
              <a:r>
                <a:rPr b="1" spc="-22" dirty="0">
                  <a:latin typeface="Calibri"/>
                  <a:cs typeface="Calibri"/>
                </a:rPr>
                <a:t>a</a:t>
              </a:r>
              <a:r>
                <a:rPr b="1" spc="-7" dirty="0">
                  <a:latin typeface="Calibri"/>
                  <a:cs typeface="Calibri"/>
                </a:rPr>
                <a:t>tio</a:t>
              </a:r>
              <a:r>
                <a:rPr b="1" dirty="0">
                  <a:latin typeface="Calibri"/>
                  <a:cs typeface="Calibri"/>
                </a:rPr>
                <a:t>n</a:t>
              </a:r>
              <a:r>
                <a:rPr b="1" spc="-22" dirty="0">
                  <a:latin typeface="Calibri"/>
                  <a:cs typeface="Calibri"/>
                </a:rPr>
                <a:t> </a:t>
              </a:r>
              <a:r>
                <a:rPr b="1" spc="-7" dirty="0">
                  <a:latin typeface="Calibri"/>
                  <a:cs typeface="Calibri"/>
                </a:rPr>
                <a:t>M</a:t>
              </a:r>
              <a:r>
                <a:rPr b="1" spc="-29" dirty="0">
                  <a:latin typeface="Calibri"/>
                  <a:cs typeface="Calibri"/>
                </a:rPr>
                <a:t>a</a:t>
              </a:r>
              <a:r>
                <a:rPr b="1" spc="-7" dirty="0">
                  <a:latin typeface="Calibri"/>
                  <a:cs typeface="Calibri"/>
                </a:rPr>
                <a:t>t</a:t>
              </a:r>
              <a:r>
                <a:rPr b="1" dirty="0">
                  <a:latin typeface="Calibri"/>
                  <a:cs typeface="Calibri"/>
                </a:rPr>
                <a:t>r</a:t>
              </a:r>
              <a:r>
                <a:rPr b="1" spc="-7" dirty="0">
                  <a:latin typeface="Calibri"/>
                  <a:cs typeface="Calibri"/>
                </a:rPr>
                <a:t>i</a:t>
              </a:r>
              <a:r>
                <a:rPr b="1" dirty="0">
                  <a:latin typeface="Calibri"/>
                  <a:cs typeface="Calibri"/>
                </a:rPr>
                <a:t>x</a:t>
              </a:r>
              <a:r>
                <a:rPr b="1" spc="-7" dirty="0">
                  <a:latin typeface="Calibri"/>
                  <a:cs typeface="Calibri"/>
                </a:rPr>
                <a:t> (IVM</a:t>
              </a:r>
              <a:r>
                <a:rPr b="1" dirty="0">
                  <a:latin typeface="Calibri"/>
                  <a:cs typeface="Calibri"/>
                </a:rPr>
                <a:t>)</a:t>
              </a:r>
              <a:r>
                <a:rPr b="1" spc="15" dirty="0">
                  <a:latin typeface="Calibri"/>
                  <a:cs typeface="Calibri"/>
                </a:rPr>
                <a:t> </a:t>
              </a:r>
              <a:r>
                <a:rPr dirty="0">
                  <a:latin typeface="Calibri"/>
                  <a:cs typeface="Calibri"/>
                </a:rPr>
                <a:t>will</a:t>
              </a:r>
              <a:r>
                <a:rPr spc="-22" dirty="0">
                  <a:latin typeface="Calibri"/>
                  <a:cs typeface="Calibri"/>
                </a:rPr>
                <a:t> </a:t>
              </a:r>
              <a:r>
                <a:rPr dirty="0">
                  <a:latin typeface="Calibri"/>
                  <a:cs typeface="Calibri"/>
                </a:rPr>
                <a:t>be appl</a:t>
              </a:r>
              <a:r>
                <a:rPr spc="-15" dirty="0">
                  <a:latin typeface="Calibri"/>
                  <a:cs typeface="Calibri"/>
                </a:rPr>
                <a:t>i</a:t>
              </a:r>
              <a:r>
                <a:rPr dirty="0">
                  <a:latin typeface="Calibri"/>
                  <a:cs typeface="Calibri"/>
                </a:rPr>
                <a:t>ed</a:t>
              </a:r>
              <a:r>
                <a:rPr spc="-36" dirty="0">
                  <a:latin typeface="Calibri"/>
                  <a:cs typeface="Calibri"/>
                </a:rPr>
                <a:t> </a:t>
              </a:r>
              <a:r>
                <a:rPr dirty="0">
                  <a:latin typeface="Calibri"/>
                  <a:cs typeface="Calibri"/>
                </a:rPr>
                <a:t>and</a:t>
              </a:r>
              <a:r>
                <a:rPr spc="-22" dirty="0">
                  <a:latin typeface="Calibri"/>
                  <a:cs typeface="Calibri"/>
                </a:rPr>
                <a:t> </a:t>
              </a:r>
              <a:r>
                <a:rPr dirty="0">
                  <a:latin typeface="Calibri"/>
                  <a:cs typeface="Calibri"/>
                </a:rPr>
                <a:t>f</a:t>
              </a:r>
              <a:r>
                <a:rPr spc="-7" dirty="0">
                  <a:latin typeface="Calibri"/>
                  <a:cs typeface="Calibri"/>
                </a:rPr>
                <a:t>i</a:t>
              </a:r>
              <a:r>
                <a:rPr dirty="0">
                  <a:latin typeface="Calibri"/>
                  <a:cs typeface="Calibri"/>
                </a:rPr>
                <a:t>nal</a:t>
              </a:r>
              <a:r>
                <a:rPr spc="-29" dirty="0">
                  <a:latin typeface="Calibri"/>
                  <a:cs typeface="Calibri"/>
                </a:rPr>
                <a:t> </a:t>
              </a:r>
              <a:r>
                <a:rPr dirty="0">
                  <a:latin typeface="Calibri"/>
                  <a:cs typeface="Calibri"/>
                </a:rPr>
                <a:t>mar</a:t>
              </a:r>
              <a:r>
                <a:rPr spc="-36" dirty="0">
                  <a:latin typeface="Calibri"/>
                  <a:cs typeface="Calibri"/>
                </a:rPr>
                <a:t>k</a:t>
              </a:r>
              <a:r>
                <a:rPr dirty="0">
                  <a:latin typeface="Calibri"/>
                  <a:cs typeface="Calibri"/>
                </a:rPr>
                <a:t>s gi</a:t>
              </a:r>
              <a:r>
                <a:rPr spc="-22" dirty="0">
                  <a:latin typeface="Calibri"/>
                  <a:cs typeface="Calibri"/>
                </a:rPr>
                <a:t>v</a:t>
              </a:r>
              <a:r>
                <a:rPr dirty="0">
                  <a:latin typeface="Calibri"/>
                  <a:cs typeface="Calibri"/>
                </a:rPr>
                <a:t>en). </a:t>
              </a:r>
              <a:r>
                <a:rPr spc="-29" dirty="0">
                  <a:latin typeface="Calibri"/>
                  <a:cs typeface="Calibri"/>
                </a:rPr>
                <a:t> </a:t>
              </a:r>
              <a:r>
                <a:rPr dirty="0">
                  <a:latin typeface="Calibri"/>
                  <a:cs typeface="Calibri"/>
                </a:rPr>
                <a:t>Final</a:t>
              </a:r>
              <a:r>
                <a:rPr spc="-29" dirty="0">
                  <a:latin typeface="Calibri"/>
                  <a:cs typeface="Calibri"/>
                </a:rPr>
                <a:t> </a:t>
              </a:r>
              <a:r>
                <a:rPr dirty="0">
                  <a:latin typeface="Calibri"/>
                  <a:cs typeface="Calibri"/>
                </a:rPr>
                <a:t>mar</a:t>
              </a:r>
              <a:r>
                <a:rPr spc="-36" dirty="0">
                  <a:latin typeface="Calibri"/>
                  <a:cs typeface="Calibri"/>
                </a:rPr>
                <a:t>k</a:t>
              </a:r>
              <a:r>
                <a:rPr dirty="0">
                  <a:latin typeface="Calibri"/>
                  <a:cs typeface="Calibri"/>
                </a:rPr>
                <a:t>s = Mar</a:t>
              </a:r>
              <a:r>
                <a:rPr spc="-36" dirty="0">
                  <a:latin typeface="Calibri"/>
                  <a:cs typeface="Calibri"/>
                </a:rPr>
                <a:t>k</a:t>
              </a:r>
              <a:r>
                <a:rPr dirty="0">
                  <a:latin typeface="Calibri"/>
                  <a:cs typeface="Calibri"/>
                </a:rPr>
                <a:t>s c</a:t>
              </a:r>
              <a:r>
                <a:rPr spc="-15" dirty="0">
                  <a:latin typeface="Calibri"/>
                  <a:cs typeface="Calibri"/>
                </a:rPr>
                <a:t>l</a:t>
              </a:r>
              <a:r>
                <a:rPr dirty="0">
                  <a:latin typeface="Calibri"/>
                  <a:cs typeface="Calibri"/>
                </a:rPr>
                <a:t>ai</a:t>
              </a:r>
              <a:r>
                <a:rPr spc="-15" dirty="0">
                  <a:latin typeface="Calibri"/>
                  <a:cs typeface="Calibri"/>
                </a:rPr>
                <a:t>m</a:t>
              </a:r>
              <a:r>
                <a:rPr dirty="0">
                  <a:latin typeface="Calibri"/>
                  <a:cs typeface="Calibri"/>
                </a:rPr>
                <a:t>ed</a:t>
              </a:r>
              <a:r>
                <a:rPr spc="-15" dirty="0">
                  <a:latin typeface="Calibri"/>
                  <a:cs typeface="Calibri"/>
                </a:rPr>
                <a:t> </a:t>
              </a:r>
              <a:r>
                <a:rPr dirty="0">
                  <a:latin typeface="Calibri"/>
                  <a:cs typeface="Calibri"/>
                </a:rPr>
                <a:t>– mar</a:t>
              </a:r>
              <a:r>
                <a:rPr spc="-36" dirty="0">
                  <a:latin typeface="Calibri"/>
                  <a:cs typeface="Calibri"/>
                </a:rPr>
                <a:t>k</a:t>
              </a:r>
              <a:r>
                <a:rPr dirty="0">
                  <a:latin typeface="Calibri"/>
                  <a:cs typeface="Calibri"/>
                </a:rPr>
                <a:t>s a</a:t>
              </a:r>
              <a:r>
                <a:rPr spc="-15" dirty="0">
                  <a:latin typeface="Calibri"/>
                  <a:cs typeface="Calibri"/>
                </a:rPr>
                <a:t>d</a:t>
              </a:r>
              <a:r>
                <a:rPr dirty="0">
                  <a:latin typeface="Calibri"/>
                  <a:cs typeface="Calibri"/>
                </a:rPr>
                <a:t>ju</a:t>
              </a:r>
              <a:r>
                <a:rPr spc="-36" dirty="0">
                  <a:latin typeface="Calibri"/>
                  <a:cs typeface="Calibri"/>
                </a:rPr>
                <a:t>st</a:t>
              </a:r>
              <a:r>
                <a:rPr dirty="0">
                  <a:latin typeface="Calibri"/>
                  <a:cs typeface="Calibri"/>
                </a:rPr>
                <a:t>ed as</a:t>
              </a:r>
              <a:r>
                <a:rPr spc="-15" dirty="0">
                  <a:latin typeface="Calibri"/>
                  <a:cs typeface="Calibri"/>
                </a:rPr>
                <a:t> </a:t>
              </a:r>
              <a:r>
                <a:rPr dirty="0">
                  <a:latin typeface="Calibri"/>
                  <a:cs typeface="Calibri"/>
                </a:rPr>
                <a:t>per IVM</a:t>
              </a:r>
            </a:p>
          </p:txBody>
        </p:sp>
      </p:grpSp>
      <p:sp>
        <p:nvSpPr>
          <p:cNvPr id="15" name="Rounded Rectangle 14">
            <a:extLst>
              <a:ext uri="{FF2B5EF4-FFF2-40B4-BE49-F238E27FC236}">
                <a16:creationId xmlns:a16="http://schemas.microsoft.com/office/drawing/2014/main" id="{DC8C7C1B-EE47-4B43-8E0E-D7009AA2F98F}"/>
              </a:ext>
            </a:extLst>
          </p:cNvPr>
          <p:cNvSpPr/>
          <p:nvPr/>
        </p:nvSpPr>
        <p:spPr>
          <a:xfrm>
            <a:off x="61675" y="994744"/>
            <a:ext cx="1233502" cy="120397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4000" b="1" dirty="0">
                <a:solidFill>
                  <a:srgbClr val="FFFFFF"/>
                </a:solidFill>
                <a:latin typeface="Arial"/>
                <a:ea typeface="Calibri"/>
                <a:cs typeface="Times New Roman"/>
              </a:rPr>
              <a:t>3.4</a:t>
            </a:r>
            <a:endParaRPr lang="en-SG" sz="1100" dirty="0">
              <a:solidFill>
                <a:prstClr val="white"/>
              </a:solidFill>
              <a:latin typeface="Calibri" panose="020F0502020204030204"/>
              <a:ea typeface="Calibri"/>
              <a:cs typeface="Times New Roman"/>
            </a:endParaRPr>
          </a:p>
        </p:txBody>
      </p:sp>
      <p:sp>
        <p:nvSpPr>
          <p:cNvPr id="16" name="Rounded Rectangle 15">
            <a:extLst>
              <a:ext uri="{FF2B5EF4-FFF2-40B4-BE49-F238E27FC236}">
                <a16:creationId xmlns:a16="http://schemas.microsoft.com/office/drawing/2014/main" id="{C13BC3A1-F967-9642-8D97-AED4F7F905B9}"/>
              </a:ext>
            </a:extLst>
          </p:cNvPr>
          <p:cNvSpPr/>
          <p:nvPr/>
        </p:nvSpPr>
        <p:spPr>
          <a:xfrm>
            <a:off x="1356852" y="994744"/>
            <a:ext cx="5501148" cy="1203971"/>
          </a:xfrm>
          <a:prstGeom prst="roundRect">
            <a:avLst/>
          </a:prstGeom>
          <a:solidFill>
            <a:schemeClr val="accent1">
              <a:lumMod val="40000"/>
              <a:lumOff val="6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just" defTabSz="1320816">
              <a:defRPr/>
            </a:pPr>
            <a:r>
              <a:rPr lang="en-US" sz="1600" dirty="0">
                <a:solidFill>
                  <a:srgbClr val="000000"/>
                </a:solidFill>
                <a:latin typeface="Calibri" panose="020F0502020204030204"/>
                <a:ea typeface="Times New Roman"/>
                <a:cs typeface="Arial"/>
              </a:rPr>
              <a:t>Are </a:t>
            </a:r>
            <a:r>
              <a:rPr lang="en-US" sz="1600" b="1" dirty="0">
                <a:solidFill>
                  <a:srgbClr val="000000"/>
                </a:solidFill>
                <a:latin typeface="Calibri" panose="020F0502020204030204"/>
                <a:ea typeface="Times New Roman"/>
                <a:cs typeface="Arial"/>
              </a:rPr>
              <a:t>Public Toilets, Urinals and Community Toilets clean </a:t>
            </a:r>
            <a:r>
              <a:rPr lang="en-US" sz="1600" dirty="0">
                <a:solidFill>
                  <a:srgbClr val="000000"/>
                </a:solidFill>
                <a:latin typeface="Calibri" panose="020F0502020204030204"/>
                <a:ea typeface="Times New Roman"/>
                <a:cs typeface="Arial"/>
              </a:rPr>
              <a:t>and </a:t>
            </a:r>
            <a:r>
              <a:rPr lang="en-US" sz="1600" b="1" dirty="0">
                <a:solidFill>
                  <a:srgbClr val="000000"/>
                </a:solidFill>
                <a:latin typeface="Calibri" panose="020F0502020204030204"/>
                <a:ea typeface="Times New Roman"/>
                <a:cs typeface="Arial"/>
              </a:rPr>
              <a:t>user friendly  - </a:t>
            </a:r>
            <a:r>
              <a:rPr lang="en-US" sz="1600" dirty="0">
                <a:solidFill>
                  <a:srgbClr val="000000"/>
                </a:solidFill>
                <a:latin typeface="Calibri" panose="020F0502020204030204"/>
                <a:ea typeface="Times New Roman"/>
                <a:cs typeface="Arial"/>
              </a:rPr>
              <a:t>each performance indicator</a:t>
            </a:r>
            <a:r>
              <a:rPr lang="en-US" sz="1600" b="1" dirty="0">
                <a:solidFill>
                  <a:srgbClr val="000000"/>
                </a:solidFill>
                <a:latin typeface="Calibri" panose="020F0502020204030204"/>
                <a:ea typeface="Times New Roman"/>
                <a:cs typeface="Arial"/>
              </a:rPr>
              <a:t> to be answered with either YES or NO.</a:t>
            </a:r>
            <a:endParaRPr lang="en-US" sz="1600" dirty="0">
              <a:solidFill>
                <a:srgbClr val="000000"/>
              </a:solidFill>
              <a:latin typeface="Calibri" panose="020F0502020204030204"/>
              <a:ea typeface="Times New Roman"/>
              <a:cs typeface="Arial"/>
            </a:endParaRPr>
          </a:p>
        </p:txBody>
      </p:sp>
      <p:sp>
        <p:nvSpPr>
          <p:cNvPr id="18" name="Slide Number Placeholder 17">
            <a:extLst>
              <a:ext uri="{FF2B5EF4-FFF2-40B4-BE49-F238E27FC236}">
                <a16:creationId xmlns:a16="http://schemas.microsoft.com/office/drawing/2014/main" id="{49CB6050-E8B7-49D2-B235-9B35387DE482}"/>
              </a:ext>
            </a:extLst>
          </p:cNvPr>
          <p:cNvSpPr>
            <a:spLocks noGrp="1"/>
          </p:cNvSpPr>
          <p:nvPr>
            <p:ph type="sldNum" sz="quarter" idx="12"/>
          </p:nvPr>
        </p:nvSpPr>
        <p:spPr/>
        <p:txBody>
          <a:bodyPr/>
          <a:lstStyle/>
          <a:p>
            <a:fld id="{871FDAF4-F9BA-4E6E-AE28-9371978FF90C}" type="slidenum">
              <a:rPr lang="en-US" smtClean="0"/>
              <a:t>67</a:t>
            </a:fld>
            <a:endParaRPr lang="en-US"/>
          </a:p>
        </p:txBody>
      </p:sp>
    </p:spTree>
    <p:extLst>
      <p:ext uri="{BB962C8B-B14F-4D97-AF65-F5344CB8AC3E}">
        <p14:creationId xmlns:p14="http://schemas.microsoft.com/office/powerpoint/2010/main" val="3946297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751DCF8-2AF6-9743-A464-F0A70A5F7526}"/>
              </a:ext>
            </a:extLst>
          </p:cNvPr>
          <p:cNvPicPr>
            <a:picLocks noChangeAspect="1"/>
          </p:cNvPicPr>
          <p:nvPr/>
        </p:nvPicPr>
        <p:blipFill>
          <a:blip r:embed="rId3"/>
          <a:stretch>
            <a:fillRect/>
          </a:stretch>
        </p:blipFill>
        <p:spPr>
          <a:xfrm>
            <a:off x="3383940" y="5237895"/>
            <a:ext cx="3316398" cy="30107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EDE4EFA2-4A6E-8144-A64C-1F85440272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7662" y="5185691"/>
            <a:ext cx="3203610" cy="3206871"/>
          </a:xfrm>
          <a:prstGeom prst="rect">
            <a:avLst/>
          </a:prstGeom>
          <a:solidFill>
            <a:srgbClr val="C00000"/>
          </a:solidFill>
          <a:effectLst>
            <a:glow>
              <a:schemeClr val="accent1">
                <a:alpha val="26000"/>
              </a:schemeClr>
            </a:glow>
            <a:outerShdw blurRad="482600" dir="9600000" algn="ctr" rotWithShape="0">
              <a:srgbClr val="000000">
                <a:alpha val="43137"/>
              </a:srgbClr>
            </a:outerShdw>
          </a:effectLst>
        </p:spPr>
      </p:pic>
      <p:pic>
        <p:nvPicPr>
          <p:cNvPr id="22" name="Picture 21">
            <a:extLst>
              <a:ext uri="{FF2B5EF4-FFF2-40B4-BE49-F238E27FC236}">
                <a16:creationId xmlns:a16="http://schemas.microsoft.com/office/drawing/2014/main" id="{0DEEADCE-CC9A-984D-BCBF-B03C3F1DD721}"/>
              </a:ext>
            </a:extLst>
          </p:cNvPr>
          <p:cNvPicPr/>
          <p:nvPr/>
        </p:nvPicPr>
        <p:blipFill rotWithShape="1">
          <a:blip r:embed="rId5" cstate="email">
            <a:extLst>
              <a:ext uri="{28A0092B-C50C-407E-A947-70E740481C1C}">
                <a14:useLocalDpi xmlns:a14="http://schemas.microsoft.com/office/drawing/2010/main"/>
              </a:ext>
            </a:extLst>
          </a:blip>
          <a:srcRect/>
          <a:stretch/>
        </p:blipFill>
        <p:spPr>
          <a:xfrm>
            <a:off x="5900211" y="691105"/>
            <a:ext cx="658276" cy="1685262"/>
          </a:xfrm>
          <a:prstGeom prst="rect">
            <a:avLst/>
          </a:prstGeom>
        </p:spPr>
      </p:pic>
      <p:sp>
        <p:nvSpPr>
          <p:cNvPr id="5" name="Rectangle 4">
            <a:extLst>
              <a:ext uri="{FF2B5EF4-FFF2-40B4-BE49-F238E27FC236}">
                <a16:creationId xmlns:a16="http://schemas.microsoft.com/office/drawing/2014/main" id="{23DFD1B5-B0EF-2F4C-9DB3-E6EDF48D3758}"/>
              </a:ext>
            </a:extLst>
          </p:cNvPr>
          <p:cNvSpPr/>
          <p:nvPr/>
        </p:nvSpPr>
        <p:spPr>
          <a:xfrm>
            <a:off x="1827195" y="7819715"/>
            <a:ext cx="3203610" cy="56292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200" b="1" dirty="0">
                <a:solidFill>
                  <a:srgbClr val="FFC000"/>
                </a:solidFill>
              </a:rPr>
              <a:t>375 Marks</a:t>
            </a:r>
          </a:p>
        </p:txBody>
      </p:sp>
      <p:sp>
        <p:nvSpPr>
          <p:cNvPr id="2" name="Rectangle 1">
            <a:extLst>
              <a:ext uri="{FF2B5EF4-FFF2-40B4-BE49-F238E27FC236}">
                <a16:creationId xmlns:a16="http://schemas.microsoft.com/office/drawing/2014/main" id="{E9D6E812-837B-ED4A-8CB6-25095E5E8749}"/>
              </a:ext>
            </a:extLst>
          </p:cNvPr>
          <p:cNvSpPr/>
          <p:nvPr/>
        </p:nvSpPr>
        <p:spPr>
          <a:xfrm>
            <a:off x="28667" y="8406262"/>
            <a:ext cx="6800663" cy="966346"/>
          </a:xfrm>
          <a:prstGeom prst="rect">
            <a:avLst/>
          </a:prstGeom>
          <a:solidFill>
            <a:srgbClr val="C00000"/>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t>Mandatory conditions to Claim </a:t>
            </a:r>
            <a:r>
              <a:rPr lang="en-US" sz="1600" b="1" dirty="0">
                <a:solidFill>
                  <a:srgbClr val="FFFF00"/>
                </a:solidFill>
              </a:rPr>
              <a:t>375 Marks </a:t>
            </a:r>
            <a:r>
              <a:rPr lang="en-US" sz="1600" b="1" dirty="0"/>
              <a:t>under Safaimitra Suraksha Indicators</a:t>
            </a:r>
          </a:p>
          <a:p>
            <a:pPr algn="ctr"/>
            <a:r>
              <a:rPr lang="en-US" sz="1600" b="1" dirty="0"/>
              <a:t>(</a:t>
            </a:r>
            <a:r>
              <a:rPr lang="en-US" sz="1600" b="1" dirty="0" err="1"/>
              <a:t>i</a:t>
            </a:r>
            <a:r>
              <a:rPr lang="en-US" sz="1600" b="1" dirty="0"/>
              <a:t>) </a:t>
            </a:r>
            <a:r>
              <a:rPr lang="en-US" sz="1600" b="1" dirty="0">
                <a:solidFill>
                  <a:srgbClr val="FFFF00"/>
                </a:solidFill>
              </a:rPr>
              <a:t>RSA and SRU notified and operations </a:t>
            </a:r>
            <a:r>
              <a:rPr lang="en-US" sz="1600" b="1" dirty="0"/>
              <a:t>(ii) </a:t>
            </a:r>
            <a:r>
              <a:rPr lang="en-US" sz="1600" b="1" dirty="0">
                <a:solidFill>
                  <a:srgbClr val="FFFF00"/>
                </a:solidFill>
              </a:rPr>
              <a:t>Valid ODF+ Certificate</a:t>
            </a:r>
            <a:r>
              <a:rPr lang="en-US" sz="1600" b="1" dirty="0"/>
              <a:t>, and (iii) </a:t>
            </a:r>
            <a:r>
              <a:rPr lang="en-US" sz="1600" b="1" dirty="0">
                <a:solidFill>
                  <a:srgbClr val="FFFF00"/>
                </a:solidFill>
              </a:rPr>
              <a:t>Single Use Plastic Banned  </a:t>
            </a:r>
          </a:p>
        </p:txBody>
      </p:sp>
      <p:pic>
        <p:nvPicPr>
          <p:cNvPr id="16" name="Picture 15">
            <a:extLst>
              <a:ext uri="{FF2B5EF4-FFF2-40B4-BE49-F238E27FC236}">
                <a16:creationId xmlns:a16="http://schemas.microsoft.com/office/drawing/2014/main" id="{E5C83052-EEEE-4E49-8B3E-58ADA79DB3B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14499" y="763151"/>
            <a:ext cx="3429001" cy="1500573"/>
          </a:xfrm>
          <a:prstGeom prst="rect">
            <a:avLst/>
          </a:prstGeom>
        </p:spPr>
      </p:pic>
      <p:sp>
        <p:nvSpPr>
          <p:cNvPr id="17" name="Bevel 16">
            <a:extLst>
              <a:ext uri="{FF2B5EF4-FFF2-40B4-BE49-F238E27FC236}">
                <a16:creationId xmlns:a16="http://schemas.microsoft.com/office/drawing/2014/main" id="{BC5FEFB9-E081-B64D-A704-686A8BAE795B}"/>
              </a:ext>
            </a:extLst>
          </p:cNvPr>
          <p:cNvSpPr/>
          <p:nvPr/>
        </p:nvSpPr>
        <p:spPr>
          <a:xfrm>
            <a:off x="57338" y="48321"/>
            <a:ext cx="6800662" cy="637610"/>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45" b="1" dirty="0">
                <a:solidFill>
                  <a:schemeClr val="tx1"/>
                </a:solidFill>
              </a:rPr>
              <a:t>People First</a:t>
            </a:r>
          </a:p>
        </p:txBody>
      </p:sp>
      <p:pic>
        <p:nvPicPr>
          <p:cNvPr id="19" name="Picture 18">
            <a:extLst>
              <a:ext uri="{FF2B5EF4-FFF2-40B4-BE49-F238E27FC236}">
                <a16:creationId xmlns:a16="http://schemas.microsoft.com/office/drawing/2014/main" id="{DC5AF6BA-958D-0B49-81E7-04B1A8D4DA6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96728" y="2461189"/>
            <a:ext cx="3203610" cy="2607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1B265181-318E-B24F-8FF1-743F25EB339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7662" y="2488634"/>
            <a:ext cx="3203612" cy="25796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F7F7F336-36D0-4B1D-9C5F-8C86B46F64FF}"/>
              </a:ext>
            </a:extLst>
          </p:cNvPr>
          <p:cNvSpPr>
            <a:spLocks noGrp="1"/>
          </p:cNvSpPr>
          <p:nvPr>
            <p:ph type="sldNum" sz="quarter" idx="12"/>
          </p:nvPr>
        </p:nvSpPr>
        <p:spPr/>
        <p:txBody>
          <a:bodyPr/>
          <a:lstStyle/>
          <a:p>
            <a:fld id="{871FDAF4-F9BA-4E6E-AE28-9371978FF90C}" type="slidenum">
              <a:rPr lang="en-US" smtClean="0"/>
              <a:t>68</a:t>
            </a:fld>
            <a:endParaRPr lang="en-US"/>
          </a:p>
        </p:txBody>
      </p:sp>
    </p:spTree>
    <p:extLst>
      <p:ext uri="{BB962C8B-B14F-4D97-AF65-F5344CB8AC3E}">
        <p14:creationId xmlns:p14="http://schemas.microsoft.com/office/powerpoint/2010/main" val="31165431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0967A8F-2C3E-4DF7-B95F-CBE470293DDB}"/>
              </a:ext>
            </a:extLst>
          </p:cNvPr>
          <p:cNvGrpSpPr/>
          <p:nvPr/>
        </p:nvGrpSpPr>
        <p:grpSpPr>
          <a:xfrm>
            <a:off x="4214408" y="3885278"/>
            <a:ext cx="2643592" cy="5427164"/>
            <a:chOff x="4214408" y="3885278"/>
            <a:chExt cx="2643592" cy="5959194"/>
          </a:xfrm>
        </p:grpSpPr>
        <p:pic>
          <p:nvPicPr>
            <p:cNvPr id="24" name="Picture 23">
              <a:extLst>
                <a:ext uri="{FF2B5EF4-FFF2-40B4-BE49-F238E27FC236}">
                  <a16:creationId xmlns:a16="http://schemas.microsoft.com/office/drawing/2014/main" id="{DD889B7F-71A1-1342-AD9C-872CC66285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214408" y="5997586"/>
              <a:ext cx="2543984" cy="1734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Picture 24">
              <a:extLst>
                <a:ext uri="{FF2B5EF4-FFF2-40B4-BE49-F238E27FC236}">
                  <a16:creationId xmlns:a16="http://schemas.microsoft.com/office/drawing/2014/main" id="{4BB1F1BC-6375-B244-824B-CD921397DB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05300" y="3885278"/>
              <a:ext cx="2543984" cy="2007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descr="A picture containing graphical user interface&#10;&#10;Description automatically generated">
              <a:extLst>
                <a:ext uri="{FF2B5EF4-FFF2-40B4-BE49-F238E27FC236}">
                  <a16:creationId xmlns:a16="http://schemas.microsoft.com/office/drawing/2014/main" id="{52FBBA47-8F2A-DD41-9B36-F49F94877E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48263" y="7836951"/>
              <a:ext cx="2609737" cy="2007521"/>
            </a:xfrm>
            <a:prstGeom prst="rect">
              <a:avLst/>
            </a:prstGeom>
          </p:spPr>
        </p:pic>
      </p:grpSp>
      <p:sp>
        <p:nvSpPr>
          <p:cNvPr id="15" name="Rounded Rectangle 14"/>
          <p:cNvSpPr/>
          <p:nvPr/>
        </p:nvSpPr>
        <p:spPr>
          <a:xfrm>
            <a:off x="0" y="896886"/>
            <a:ext cx="1028698" cy="144906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endParaRPr lang="en-US" sz="3467" b="1" dirty="0">
              <a:solidFill>
                <a:srgbClr val="FFFFFF"/>
              </a:solidFill>
              <a:latin typeface="Arial"/>
              <a:ea typeface="Calibri"/>
              <a:cs typeface="Times New Roman"/>
            </a:endParaRPr>
          </a:p>
          <a:p>
            <a:pPr algn="ctr" defTabSz="1320816">
              <a:lnSpc>
                <a:spcPct val="107000"/>
              </a:lnSpc>
              <a:spcAft>
                <a:spcPts val="1088"/>
              </a:spcAft>
              <a:defRPr/>
            </a:pPr>
            <a:r>
              <a:rPr lang="en-US" sz="3467" b="1" dirty="0">
                <a:solidFill>
                  <a:srgbClr val="FFFFFF"/>
                </a:solidFill>
                <a:latin typeface="Arial"/>
                <a:ea typeface="Calibri"/>
                <a:cs typeface="Times New Roman"/>
              </a:rPr>
              <a:t>3.5</a:t>
            </a:r>
          </a:p>
          <a:p>
            <a:pPr algn="ctr" defTabSz="1320816">
              <a:lnSpc>
                <a:spcPct val="107000"/>
              </a:lnSpc>
              <a:spcAft>
                <a:spcPts val="1088"/>
              </a:spcAft>
              <a:defRPr/>
            </a:pPr>
            <a:r>
              <a:rPr lang="en-US" sz="3467" b="1" dirty="0">
                <a:solidFill>
                  <a:srgbClr val="FFFFFF"/>
                </a:solidFill>
                <a:latin typeface="Arial"/>
                <a:ea typeface="Calibri"/>
                <a:cs typeface="Times New Roman"/>
              </a:rPr>
              <a:t> </a:t>
            </a:r>
            <a:endParaRPr lang="en-SG" sz="1155" dirty="0">
              <a:solidFill>
                <a:prstClr val="white"/>
              </a:solidFill>
              <a:latin typeface="Calibri" panose="020F0502020204030204"/>
              <a:ea typeface="Calibri"/>
              <a:cs typeface="Times New Roman"/>
            </a:endParaRPr>
          </a:p>
        </p:txBody>
      </p:sp>
      <p:sp>
        <p:nvSpPr>
          <p:cNvPr id="16" name="Rounded Rectangle 15"/>
          <p:cNvSpPr/>
          <p:nvPr/>
        </p:nvSpPr>
        <p:spPr>
          <a:xfrm>
            <a:off x="1028699" y="919092"/>
            <a:ext cx="4457701" cy="1407107"/>
          </a:xfrm>
          <a:prstGeom prst="roundRect">
            <a:avLst/>
          </a:prstGeom>
          <a:solidFill>
            <a:schemeClr val="accent1">
              <a:lumMod val="60000"/>
              <a:lumOff val="4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defTabSz="1320816">
              <a:defRPr/>
            </a:pPr>
            <a:r>
              <a:rPr lang="en-US" sz="2000" b="1" dirty="0">
                <a:solidFill>
                  <a:prstClr val="black"/>
                </a:solidFill>
                <a:latin typeface="Calibri" panose="020F0502020204030204"/>
                <a:ea typeface="Times New Roman"/>
                <a:cs typeface="Arial"/>
              </a:rPr>
              <a:t>Awareness:  </a:t>
            </a:r>
            <a:r>
              <a:rPr lang="en-US" sz="2000" dirty="0">
                <a:solidFill>
                  <a:prstClr val="black"/>
                </a:solidFill>
                <a:latin typeface="Calibri" panose="020F0502020204030204"/>
                <a:ea typeface="Times New Roman"/>
                <a:cs typeface="Arial"/>
              </a:rPr>
              <a:t>Whether all citizens and ULB staff is aware about their roles &amp; responsibilities</a:t>
            </a:r>
            <a:endParaRPr lang="en-SG" sz="2000" b="1" dirty="0">
              <a:solidFill>
                <a:prstClr val="black"/>
              </a:solidFill>
              <a:latin typeface="Calibri" panose="020F0502020204030204"/>
              <a:ea typeface="Times New Roman"/>
              <a:cs typeface="Arial"/>
            </a:endParaRPr>
          </a:p>
        </p:txBody>
      </p:sp>
      <p:sp>
        <p:nvSpPr>
          <p:cNvPr id="17" name="Rounded Rectangle 16"/>
          <p:cNvSpPr/>
          <p:nvPr/>
        </p:nvSpPr>
        <p:spPr>
          <a:xfrm>
            <a:off x="5486400" y="896886"/>
            <a:ext cx="1371601" cy="146851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sz="2400" b="1" dirty="0">
                <a:solidFill>
                  <a:srgbClr val="FFFFFF"/>
                </a:solidFill>
                <a:latin typeface="Arial"/>
                <a:ea typeface="Calibri"/>
                <a:cs typeface="Times New Roman"/>
              </a:rPr>
              <a:t>Marks</a:t>
            </a:r>
          </a:p>
          <a:p>
            <a:pPr algn="ctr" defTabSz="1320816">
              <a:lnSpc>
                <a:spcPct val="107000"/>
              </a:lnSpc>
              <a:defRPr/>
            </a:pPr>
            <a:r>
              <a:rPr lang="en-US" sz="2400" b="1" dirty="0">
                <a:solidFill>
                  <a:srgbClr val="FFFFFF"/>
                </a:solidFill>
                <a:latin typeface="Arial"/>
                <a:ea typeface="Calibri"/>
                <a:cs typeface="Times New Roman"/>
              </a:rPr>
              <a:t>40</a:t>
            </a:r>
          </a:p>
          <a:p>
            <a:pPr algn="ctr" defTabSz="1320816">
              <a:lnSpc>
                <a:spcPct val="107000"/>
              </a:lnSpc>
              <a:defRPr/>
            </a:pPr>
            <a:endParaRPr lang="en-SG" sz="1400" dirty="0">
              <a:solidFill>
                <a:prstClr val="white"/>
              </a:solidFill>
              <a:latin typeface="Calibri" panose="020F0502020204030204"/>
              <a:ea typeface="Calibri"/>
              <a:cs typeface="Times New Roman"/>
            </a:endParaRPr>
          </a:p>
        </p:txBody>
      </p:sp>
      <p:sp>
        <p:nvSpPr>
          <p:cNvPr id="22" name="TextBox 21">
            <a:extLst>
              <a:ext uri="{FF2B5EF4-FFF2-40B4-BE49-F238E27FC236}">
                <a16:creationId xmlns:a16="http://schemas.microsoft.com/office/drawing/2014/main" id="{97DAA078-1FAD-C548-AEDF-F9FAB725C0E9}"/>
              </a:ext>
            </a:extLst>
          </p:cNvPr>
          <p:cNvSpPr txBox="1"/>
          <p:nvPr/>
        </p:nvSpPr>
        <p:spPr>
          <a:xfrm>
            <a:off x="0" y="2464124"/>
            <a:ext cx="6858000" cy="1279188"/>
          </a:xfrm>
          <a:prstGeom prst="rect">
            <a:avLst/>
          </a:prstGeom>
          <a:solidFill>
            <a:schemeClr val="bg1">
              <a:lumMod val="75000"/>
            </a:schemeClr>
          </a:solidFill>
        </p:spPr>
        <p:txBody>
          <a:bodyPr wrap="square" lIns="128121" tIns="64060" rIns="128121" bIns="64060" rtlCol="0">
            <a:noAutofit/>
          </a:bodyPr>
          <a:lstStyle/>
          <a:p>
            <a:pPr>
              <a:lnSpc>
                <a:spcPct val="107000"/>
              </a:lnSpc>
              <a:spcAft>
                <a:spcPts val="1088"/>
              </a:spcAft>
              <a:defRPr/>
            </a:pPr>
            <a:r>
              <a:rPr lang="en-SG" sz="1600" dirty="0">
                <a:solidFill>
                  <a:srgbClr val="000000"/>
                </a:solidFill>
                <a:latin typeface="Calibri" panose="020F0502020204030204"/>
                <a:ea typeface="ＭＳ 明朝"/>
                <a:cs typeface="Times New Roman"/>
              </a:rPr>
              <a:t>ULBs are expected to create awareness among all citizens and the stakeholders to make sure only ULB supported services are availed for cleaning septic tanks and </a:t>
            </a:r>
            <a:r>
              <a:rPr lang="en-SG" sz="1600" dirty="0" err="1">
                <a:solidFill>
                  <a:srgbClr val="000000"/>
                </a:solidFill>
                <a:latin typeface="Calibri" panose="020F0502020204030204"/>
                <a:ea typeface="ＭＳ 明朝"/>
                <a:cs typeface="Times New Roman"/>
              </a:rPr>
              <a:t>machineholes</a:t>
            </a:r>
            <a:r>
              <a:rPr lang="en-SG" sz="1600" dirty="0">
                <a:solidFill>
                  <a:srgbClr val="000000"/>
                </a:solidFill>
                <a:latin typeface="Calibri" panose="020F0502020204030204"/>
                <a:ea typeface="ＭＳ 明朝"/>
                <a:cs typeface="Times New Roman"/>
              </a:rPr>
              <a:t> (sewer lines). </a:t>
            </a:r>
            <a:r>
              <a:rPr lang="en-US" sz="1600" b="1" dirty="0"/>
              <a:t>IEC material should be designed in a gender-sensitive and inclusive manner</a:t>
            </a:r>
            <a:endParaRPr lang="en-SG" sz="1600" dirty="0">
              <a:solidFill>
                <a:srgbClr val="FF0000"/>
              </a:solidFill>
              <a:latin typeface="Calibri" panose="020F0502020204030204"/>
              <a:ea typeface="Calibri"/>
              <a:cs typeface="Times New Roman"/>
            </a:endParaRPr>
          </a:p>
        </p:txBody>
      </p:sp>
      <p:graphicFrame>
        <p:nvGraphicFramePr>
          <p:cNvPr id="4" name="Table 3">
            <a:extLst>
              <a:ext uri="{FF2B5EF4-FFF2-40B4-BE49-F238E27FC236}">
                <a16:creationId xmlns:a16="http://schemas.microsoft.com/office/drawing/2014/main" id="{E9671F10-0D35-8646-A537-A9C5B8B90F5E}"/>
              </a:ext>
            </a:extLst>
          </p:cNvPr>
          <p:cNvGraphicFramePr>
            <a:graphicFrameLocks noGrp="1"/>
          </p:cNvGraphicFramePr>
          <p:nvPr>
            <p:extLst>
              <p:ext uri="{D42A27DB-BD31-4B8C-83A1-F6EECF244321}">
                <p14:modId xmlns:p14="http://schemas.microsoft.com/office/powerpoint/2010/main" val="1512332261"/>
              </p:ext>
            </p:extLst>
          </p:nvPr>
        </p:nvGraphicFramePr>
        <p:xfrm>
          <a:off x="0" y="3848099"/>
          <a:ext cx="4305300" cy="5494032"/>
        </p:xfrm>
        <a:graphic>
          <a:graphicData uri="http://schemas.openxmlformats.org/drawingml/2006/table">
            <a:tbl>
              <a:tblPr firstRow="1" bandRow="1">
                <a:tableStyleId>{B301B821-A1FF-4177-AEE7-76D212191A09}</a:tableStyleId>
              </a:tblPr>
              <a:tblGrid>
                <a:gridCol w="3429000">
                  <a:extLst>
                    <a:ext uri="{9D8B030D-6E8A-4147-A177-3AD203B41FA5}">
                      <a16:colId xmlns:a16="http://schemas.microsoft.com/office/drawing/2014/main" val="1490584241"/>
                    </a:ext>
                  </a:extLst>
                </a:gridCol>
                <a:gridCol w="876300">
                  <a:extLst>
                    <a:ext uri="{9D8B030D-6E8A-4147-A177-3AD203B41FA5}">
                      <a16:colId xmlns:a16="http://schemas.microsoft.com/office/drawing/2014/main" val="2939283553"/>
                    </a:ext>
                  </a:extLst>
                </a:gridCol>
              </a:tblGrid>
              <a:tr h="307768">
                <a:tc>
                  <a:txBody>
                    <a:bodyPr/>
                    <a:lstStyle/>
                    <a:p>
                      <a:r>
                        <a:rPr lang="en-US" sz="1400" dirty="0">
                          <a:solidFill>
                            <a:schemeClr val="bg1"/>
                          </a:solidFill>
                        </a:rPr>
                        <a:t>Scheme of Marking</a:t>
                      </a:r>
                    </a:p>
                  </a:txBody>
                  <a:tcPr marL="124098" marR="124098" marT="62049" marB="62049"/>
                </a:tc>
                <a:tc>
                  <a:txBody>
                    <a:bodyPr/>
                    <a:lstStyle/>
                    <a:p>
                      <a:r>
                        <a:rPr lang="en-US" sz="1400" dirty="0">
                          <a:solidFill>
                            <a:schemeClr val="bg1"/>
                          </a:solidFill>
                        </a:rPr>
                        <a:t>Marks</a:t>
                      </a:r>
                    </a:p>
                  </a:txBody>
                  <a:tcPr marL="124098" marR="124098" marT="62049" marB="62049"/>
                </a:tc>
                <a:extLst>
                  <a:ext uri="{0D108BD9-81ED-4DB2-BD59-A6C34878D82A}">
                    <a16:rowId xmlns:a16="http://schemas.microsoft.com/office/drawing/2014/main" val="2351767869"/>
                  </a:ext>
                </a:extLst>
              </a:tr>
              <a:tr h="20030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IEC messages around </a:t>
                      </a:r>
                      <a:r>
                        <a:rPr lang="en-US" sz="1400" b="1" kern="1200" dirty="0">
                          <a:solidFill>
                            <a:schemeClr val="dk1"/>
                          </a:solidFill>
                          <a:effectLst/>
                          <a:latin typeface="+mn-lt"/>
                          <a:ea typeface="+mn-ea"/>
                          <a:cs typeface="+mn-cs"/>
                        </a:rPr>
                        <a:t>availability of 24X7 Helpline 14420 </a:t>
                      </a:r>
                      <a:r>
                        <a:rPr lang="en-US" sz="1400" b="0" kern="1200" dirty="0">
                          <a:solidFill>
                            <a:schemeClr val="dk1"/>
                          </a:solidFill>
                          <a:effectLst/>
                          <a:latin typeface="+mn-lt"/>
                          <a:ea typeface="+mn-ea"/>
                          <a:cs typeface="+mn-cs"/>
                        </a:rPr>
                        <a:t>to help citizens in all queries/complaints around cleaning of septic tanks and sewer lines (machine hole)/ stormwater drains or any other services provided by the ULB. The helpline should also address </a:t>
                      </a:r>
                      <a:r>
                        <a:rPr lang="en-US" sz="1400" b="0" kern="1200" dirty="0" err="1">
                          <a:solidFill>
                            <a:schemeClr val="dk1"/>
                          </a:solidFill>
                          <a:effectLst/>
                          <a:latin typeface="+mn-lt"/>
                          <a:ea typeface="+mn-ea"/>
                          <a:cs typeface="+mn-cs"/>
                        </a:rPr>
                        <a:t>Safaimitra’s</a:t>
                      </a:r>
                      <a:r>
                        <a:rPr lang="en-US" sz="1400" b="0" kern="1200" dirty="0">
                          <a:solidFill>
                            <a:schemeClr val="dk1"/>
                          </a:solidFill>
                          <a:effectLst/>
                          <a:latin typeface="+mn-lt"/>
                          <a:ea typeface="+mn-ea"/>
                          <a:cs typeface="+mn-cs"/>
                        </a:rPr>
                        <a:t> grievances</a:t>
                      </a:r>
                    </a:p>
                  </a:txBody>
                  <a:tcPr marL="124098" marR="124098" marT="62049" marB="62049"/>
                </a:tc>
                <a:tc>
                  <a:txBody>
                    <a:bodyPr/>
                    <a:lstStyle/>
                    <a:p>
                      <a:pPr algn="ctr"/>
                      <a:endParaRPr lang="en-US" sz="1400" dirty="0">
                        <a:solidFill>
                          <a:schemeClr val="tx1"/>
                        </a:solidFill>
                      </a:endParaRPr>
                    </a:p>
                    <a:p>
                      <a:pPr algn="ctr"/>
                      <a:r>
                        <a:rPr lang="en-US" sz="1400" dirty="0">
                          <a:solidFill>
                            <a:schemeClr val="tx1"/>
                          </a:solidFill>
                        </a:rPr>
                        <a:t>10</a:t>
                      </a:r>
                    </a:p>
                  </a:txBody>
                  <a:tcPr marL="124098" marR="124098" marT="62049" marB="62049"/>
                </a:tc>
                <a:extLst>
                  <a:ext uri="{0D108BD9-81ED-4DB2-BD59-A6C34878D82A}">
                    <a16:rowId xmlns:a16="http://schemas.microsoft.com/office/drawing/2014/main" val="2600607091"/>
                  </a:ext>
                </a:extLst>
              </a:tr>
              <a:tr h="731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rPr>
                        <a:t>IEC messages around </a:t>
                      </a:r>
                      <a:r>
                        <a:rPr lang="en-US" sz="1400" b="1" dirty="0">
                          <a:effectLst/>
                        </a:rPr>
                        <a:t>scheduled cleaning </a:t>
                      </a:r>
                      <a:r>
                        <a:rPr lang="en-US" sz="1400" b="0" dirty="0">
                          <a:effectLst/>
                        </a:rPr>
                        <a:t>(once in every 3 years) of </a:t>
                      </a:r>
                      <a:r>
                        <a:rPr lang="en-US" sz="1400" b="1" dirty="0">
                          <a:effectLst/>
                        </a:rPr>
                        <a:t>septic tanks</a:t>
                      </a:r>
                    </a:p>
                  </a:txBody>
                  <a:tcPr marL="124098" marR="124098" marT="62049" marB="62049"/>
                </a:tc>
                <a:tc>
                  <a:txBody>
                    <a:bodyPr/>
                    <a:lstStyle/>
                    <a:p>
                      <a:pPr algn="ctr"/>
                      <a:r>
                        <a:rPr lang="en-US" sz="1400" dirty="0">
                          <a:solidFill>
                            <a:schemeClr val="tx1"/>
                          </a:solidFill>
                        </a:rPr>
                        <a:t>10</a:t>
                      </a:r>
                    </a:p>
                  </a:txBody>
                  <a:tcPr marL="124098" marR="124098" marT="62049" marB="62049"/>
                </a:tc>
                <a:extLst>
                  <a:ext uri="{0D108BD9-81ED-4DB2-BD59-A6C34878D82A}">
                    <a16:rowId xmlns:a16="http://schemas.microsoft.com/office/drawing/2014/main" val="2390566399"/>
                  </a:ext>
                </a:extLst>
              </a:tr>
              <a:tr h="13672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effectLst/>
                          <a:latin typeface="+mn-lt"/>
                          <a:ea typeface="+mn-ea"/>
                          <a:cs typeface="+mn-cs"/>
                        </a:rPr>
                        <a:t>IEC messages around </a:t>
                      </a:r>
                      <a:r>
                        <a:rPr lang="en-US" sz="1400" b="1" kern="1200" dirty="0">
                          <a:solidFill>
                            <a:schemeClr val="dk1"/>
                          </a:solidFill>
                          <a:effectLst/>
                          <a:latin typeface="+mn-lt"/>
                          <a:ea typeface="+mn-ea"/>
                          <a:cs typeface="+mn-cs"/>
                        </a:rPr>
                        <a:t>penal actions </a:t>
                      </a:r>
                      <a:r>
                        <a:rPr lang="en-US" sz="1400" b="0" kern="1200" dirty="0">
                          <a:solidFill>
                            <a:schemeClr val="dk1"/>
                          </a:solidFill>
                          <a:effectLst/>
                          <a:latin typeface="+mn-lt"/>
                          <a:ea typeface="+mn-ea"/>
                          <a:cs typeface="+mn-cs"/>
                        </a:rPr>
                        <a:t>for non-compliance under ‘The Prohibition of Employment as Manual Scavengers and their Rehabilitation Act (PEMSRA) 2013’</a:t>
                      </a:r>
                    </a:p>
                  </a:txBody>
                  <a:tcPr marL="124098" marR="124098" marT="62049" marB="62049"/>
                </a:tc>
                <a:tc>
                  <a:txBody>
                    <a:bodyPr/>
                    <a:lstStyle/>
                    <a:p>
                      <a:pPr algn="ctr"/>
                      <a:endParaRPr lang="en-US" sz="1400" dirty="0">
                        <a:solidFill>
                          <a:schemeClr val="tx1"/>
                        </a:solidFill>
                      </a:endParaRPr>
                    </a:p>
                    <a:p>
                      <a:pPr algn="ctr"/>
                      <a:r>
                        <a:rPr lang="en-US" sz="1400" dirty="0">
                          <a:solidFill>
                            <a:schemeClr val="tx1"/>
                          </a:solidFill>
                        </a:rPr>
                        <a:t>10</a:t>
                      </a:r>
                    </a:p>
                  </a:txBody>
                  <a:tcPr marL="124098" marR="124098" marT="62049" marB="62049"/>
                </a:tc>
                <a:extLst>
                  <a:ext uri="{0D108BD9-81ED-4DB2-BD59-A6C34878D82A}">
                    <a16:rowId xmlns:a16="http://schemas.microsoft.com/office/drawing/2014/main" val="1796276988"/>
                  </a:ext>
                </a:extLst>
              </a:tr>
              <a:tr h="10546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rPr>
                        <a:t>I</a:t>
                      </a:r>
                      <a:r>
                        <a:rPr lang="en-US" sz="1400" b="0" kern="1200" dirty="0">
                          <a:solidFill>
                            <a:schemeClr val="dk1"/>
                          </a:solidFill>
                          <a:effectLst/>
                          <a:latin typeface="+mn-lt"/>
                          <a:ea typeface="+mn-ea"/>
                          <a:cs typeface="+mn-cs"/>
                        </a:rPr>
                        <a:t>EC messages around engagement of </a:t>
                      </a:r>
                      <a:r>
                        <a:rPr lang="en-US" sz="1400" b="1" kern="1200" dirty="0">
                          <a:solidFill>
                            <a:schemeClr val="dk1"/>
                          </a:solidFill>
                          <a:effectLst/>
                          <a:latin typeface="+mn-lt"/>
                          <a:ea typeface="+mn-ea"/>
                          <a:cs typeface="+mn-cs"/>
                        </a:rPr>
                        <a:t>ONLY licensed operators </a:t>
                      </a:r>
                      <a:r>
                        <a:rPr lang="en-US" sz="1400" b="0" kern="1200" dirty="0">
                          <a:solidFill>
                            <a:schemeClr val="dk1"/>
                          </a:solidFill>
                          <a:effectLst/>
                          <a:latin typeface="+mn-lt"/>
                          <a:ea typeface="+mn-ea"/>
                          <a:cs typeface="+mn-cs"/>
                        </a:rPr>
                        <a:t>in all wards and  100% De-sludging </a:t>
                      </a:r>
                      <a:r>
                        <a:rPr lang="en-US" sz="1400" b="1" kern="1200" dirty="0">
                          <a:solidFill>
                            <a:schemeClr val="dk1"/>
                          </a:solidFill>
                          <a:effectLst/>
                          <a:latin typeface="+mn-lt"/>
                          <a:ea typeface="+mn-ea"/>
                          <a:cs typeface="+mn-cs"/>
                        </a:rPr>
                        <a:t>Vehicles carrying IEC messages</a:t>
                      </a:r>
                    </a:p>
                  </a:txBody>
                  <a:tcPr marL="124098" marR="124098" marT="62049" marB="62049"/>
                </a:tc>
                <a:tc>
                  <a:txBody>
                    <a:bodyPr/>
                    <a:lstStyle/>
                    <a:p>
                      <a:pPr algn="ctr"/>
                      <a:r>
                        <a:rPr lang="en-US" sz="1400" dirty="0">
                          <a:solidFill>
                            <a:schemeClr val="tx1"/>
                          </a:solidFill>
                        </a:rPr>
                        <a:t>10</a:t>
                      </a:r>
                    </a:p>
                  </a:txBody>
                  <a:tcPr marL="124098" marR="124098" marT="62049" marB="62049"/>
                </a:tc>
                <a:extLst>
                  <a:ext uri="{0D108BD9-81ED-4DB2-BD59-A6C34878D82A}">
                    <a16:rowId xmlns:a16="http://schemas.microsoft.com/office/drawing/2014/main" val="3970529142"/>
                  </a:ext>
                </a:extLst>
              </a:tr>
            </a:tbl>
          </a:graphicData>
        </a:graphic>
      </p:graphicFrame>
      <p:sp>
        <p:nvSpPr>
          <p:cNvPr id="3" name="Slide Number Placeholder 2">
            <a:extLst>
              <a:ext uri="{FF2B5EF4-FFF2-40B4-BE49-F238E27FC236}">
                <a16:creationId xmlns:a16="http://schemas.microsoft.com/office/drawing/2014/main" id="{84D53593-95C0-41AC-9602-064207E6EFD7}"/>
              </a:ext>
            </a:extLst>
          </p:cNvPr>
          <p:cNvSpPr>
            <a:spLocks noGrp="1"/>
          </p:cNvSpPr>
          <p:nvPr>
            <p:ph type="sldNum" sz="quarter" idx="12"/>
          </p:nvPr>
        </p:nvSpPr>
        <p:spPr/>
        <p:txBody>
          <a:bodyPr/>
          <a:lstStyle/>
          <a:p>
            <a:fld id="{871FDAF4-F9BA-4E6E-AE28-9371978FF90C}" type="slidenum">
              <a:rPr lang="en-US" smtClean="0"/>
              <a:t>69</a:t>
            </a:fld>
            <a:endParaRPr lang="en-US"/>
          </a:p>
        </p:txBody>
      </p:sp>
    </p:spTree>
    <p:extLst>
      <p:ext uri="{BB962C8B-B14F-4D97-AF65-F5344CB8AC3E}">
        <p14:creationId xmlns:p14="http://schemas.microsoft.com/office/powerpoint/2010/main" val="2730674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C296C52-1D7B-4964-B619-59A4002BB37C}"/>
              </a:ext>
            </a:extLst>
          </p:cNvPr>
          <p:cNvSpPr/>
          <p:nvPr/>
        </p:nvSpPr>
        <p:spPr>
          <a:xfrm>
            <a:off x="1549336" y="114587"/>
            <a:ext cx="3353355" cy="6360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2000" dirty="0">
                <a:solidFill>
                  <a:srgbClr val="0070C0"/>
                </a:solidFill>
                <a:latin typeface="Arial" panose="020B0604020202020204" pitchFamily="34" charset="0"/>
                <a:cs typeface="Arial" panose="020B0604020202020204" pitchFamily="34" charset="0"/>
              </a:rPr>
              <a:t>Change in Service Level Progress</a:t>
            </a:r>
          </a:p>
        </p:txBody>
      </p:sp>
      <p:grpSp>
        <p:nvGrpSpPr>
          <p:cNvPr id="52" name="Group 51">
            <a:extLst>
              <a:ext uri="{FF2B5EF4-FFF2-40B4-BE49-F238E27FC236}">
                <a16:creationId xmlns:a16="http://schemas.microsoft.com/office/drawing/2014/main" id="{528AEC72-79EE-402F-AD70-A61728D1B70B}"/>
              </a:ext>
            </a:extLst>
          </p:cNvPr>
          <p:cNvGrpSpPr/>
          <p:nvPr/>
        </p:nvGrpSpPr>
        <p:grpSpPr>
          <a:xfrm>
            <a:off x="770449" y="896118"/>
            <a:ext cx="5161766" cy="4566851"/>
            <a:chOff x="6660293" y="830888"/>
            <a:chExt cx="4831427" cy="5606821"/>
          </a:xfrm>
        </p:grpSpPr>
        <p:sp>
          <p:nvSpPr>
            <p:cNvPr id="53" name="TextBox 52">
              <a:extLst>
                <a:ext uri="{FF2B5EF4-FFF2-40B4-BE49-F238E27FC236}">
                  <a16:creationId xmlns:a16="http://schemas.microsoft.com/office/drawing/2014/main" id="{B546151F-ED16-4D58-BED7-402E34F53598}"/>
                </a:ext>
              </a:extLst>
            </p:cNvPr>
            <p:cNvSpPr txBox="1"/>
            <p:nvPr/>
          </p:nvSpPr>
          <p:spPr>
            <a:xfrm rot="18754432">
              <a:off x="9124677" y="4877581"/>
              <a:ext cx="2716945" cy="403311"/>
            </a:xfrm>
            <a:prstGeom prst="rect">
              <a:avLst/>
            </a:prstGeom>
            <a:noFill/>
            <a:ln>
              <a:noFill/>
            </a:ln>
          </p:spPr>
          <p:txBody>
            <a:bodyPr wrap="square" rtlCol="0">
              <a:spAutoFit/>
            </a:bodyPr>
            <a:lstStyle/>
            <a:p>
              <a:pPr algn="ctr" defTabSz="1320816">
                <a:defRPr/>
              </a:pPr>
              <a:r>
                <a:rPr lang="en-US" sz="1100" b="1" dirty="0">
                  <a:solidFill>
                    <a:prstClr val="white"/>
                  </a:solidFill>
                  <a:latin typeface="Calibri" panose="020F0502020204030204"/>
                </a:rPr>
                <a:t>Processing &amp; Disposal</a:t>
              </a:r>
            </a:p>
            <a:p>
              <a:pPr algn="ctr" defTabSz="1320816">
                <a:defRPr/>
              </a:pPr>
              <a:r>
                <a:rPr lang="en-US" sz="1100" b="1" dirty="0">
                  <a:solidFill>
                    <a:prstClr val="white"/>
                  </a:solidFill>
                  <a:latin typeface="Calibri" panose="020F0502020204030204"/>
                </a:rPr>
                <a:t>30%</a:t>
              </a:r>
            </a:p>
          </p:txBody>
        </p:sp>
        <p:sp>
          <p:nvSpPr>
            <p:cNvPr id="57" name="TextBox 56">
              <a:extLst>
                <a:ext uri="{FF2B5EF4-FFF2-40B4-BE49-F238E27FC236}">
                  <a16:creationId xmlns:a16="http://schemas.microsoft.com/office/drawing/2014/main" id="{B65CB11D-244C-4892-B93B-A03F5DCDEB7D}"/>
                </a:ext>
              </a:extLst>
            </p:cNvPr>
            <p:cNvSpPr txBox="1"/>
            <p:nvPr/>
          </p:nvSpPr>
          <p:spPr>
            <a:xfrm rot="3179850">
              <a:off x="6152082" y="4500795"/>
              <a:ext cx="2350260" cy="403311"/>
            </a:xfrm>
            <a:prstGeom prst="rect">
              <a:avLst/>
            </a:prstGeom>
            <a:noFill/>
            <a:ln>
              <a:noFill/>
            </a:ln>
          </p:spPr>
          <p:txBody>
            <a:bodyPr wrap="square" rtlCol="0">
              <a:spAutoFit/>
            </a:bodyPr>
            <a:lstStyle/>
            <a:p>
              <a:pPr algn="ctr" defTabSz="1320816">
                <a:defRPr/>
              </a:pPr>
              <a:r>
                <a:rPr lang="en-US" sz="1100" b="1" dirty="0">
                  <a:solidFill>
                    <a:prstClr val="white"/>
                  </a:solidFill>
                  <a:latin typeface="Calibri" panose="020F0502020204030204"/>
                </a:rPr>
                <a:t>Sustainable Sanitation</a:t>
              </a:r>
            </a:p>
            <a:p>
              <a:pPr algn="ctr" defTabSz="1320816">
                <a:defRPr/>
              </a:pPr>
              <a:r>
                <a:rPr lang="en-US" sz="1100" b="1" dirty="0">
                  <a:solidFill>
                    <a:prstClr val="white"/>
                  </a:solidFill>
                  <a:latin typeface="Calibri" panose="020F0502020204030204"/>
                </a:rPr>
                <a:t>25%</a:t>
              </a:r>
            </a:p>
          </p:txBody>
        </p:sp>
        <p:sp>
          <p:nvSpPr>
            <p:cNvPr id="58" name="TextBox 57">
              <a:extLst>
                <a:ext uri="{FF2B5EF4-FFF2-40B4-BE49-F238E27FC236}">
                  <a16:creationId xmlns:a16="http://schemas.microsoft.com/office/drawing/2014/main" id="{392CACCD-6459-4269-9327-DDD0045D4029}"/>
                </a:ext>
              </a:extLst>
            </p:cNvPr>
            <p:cNvSpPr txBox="1"/>
            <p:nvPr/>
          </p:nvSpPr>
          <p:spPr>
            <a:xfrm rot="2761637">
              <a:off x="8666325" y="2667116"/>
              <a:ext cx="3107143" cy="403311"/>
            </a:xfrm>
            <a:prstGeom prst="rect">
              <a:avLst/>
            </a:prstGeom>
            <a:noFill/>
            <a:ln>
              <a:noFill/>
            </a:ln>
          </p:spPr>
          <p:txBody>
            <a:bodyPr wrap="square" rtlCol="0">
              <a:spAutoFit/>
            </a:bodyPr>
            <a:lstStyle/>
            <a:p>
              <a:pPr algn="ctr" defTabSz="1320816">
                <a:defRPr/>
              </a:pPr>
              <a:r>
                <a:rPr lang="en-US" sz="1100" b="1" dirty="0">
                  <a:solidFill>
                    <a:prstClr val="white"/>
                  </a:solidFill>
                  <a:latin typeface="Calibri" panose="020F0502020204030204"/>
                </a:rPr>
                <a:t>Collection &amp; Transportation</a:t>
              </a:r>
            </a:p>
            <a:p>
              <a:pPr algn="ctr" defTabSz="1320816">
                <a:defRPr/>
              </a:pPr>
              <a:r>
                <a:rPr lang="en-US" sz="1100" b="1" dirty="0">
                  <a:solidFill>
                    <a:prstClr val="white"/>
                  </a:solidFill>
                  <a:latin typeface="Calibri" panose="020F0502020204030204"/>
                </a:rPr>
                <a:t>25%</a:t>
              </a:r>
            </a:p>
          </p:txBody>
        </p:sp>
        <p:sp>
          <p:nvSpPr>
            <p:cNvPr id="59" name="TextBox 58">
              <a:extLst>
                <a:ext uri="{FF2B5EF4-FFF2-40B4-BE49-F238E27FC236}">
                  <a16:creationId xmlns:a16="http://schemas.microsoft.com/office/drawing/2014/main" id="{FF7858C2-2F3F-40EF-9C53-4D75C131E393}"/>
                </a:ext>
              </a:extLst>
            </p:cNvPr>
            <p:cNvSpPr txBox="1"/>
            <p:nvPr/>
          </p:nvSpPr>
          <p:spPr>
            <a:xfrm>
              <a:off x="8353167" y="4756073"/>
              <a:ext cx="2718601" cy="529009"/>
            </a:xfrm>
            <a:prstGeom prst="rect">
              <a:avLst/>
            </a:prstGeom>
            <a:noFill/>
            <a:ln>
              <a:noFill/>
            </a:ln>
          </p:spPr>
          <p:txBody>
            <a:bodyPr wrap="square" rtlCol="0">
              <a:spAutoFit/>
            </a:bodyPr>
            <a:lstStyle/>
            <a:p>
              <a:pPr algn="ctr" defTabSz="1320816">
                <a:defRPr/>
              </a:pPr>
              <a:r>
                <a:rPr lang="en-US" sz="1100" b="1" dirty="0">
                  <a:solidFill>
                    <a:prstClr val="white"/>
                  </a:solidFill>
                  <a:latin typeface="Calibri" panose="020F0502020204030204"/>
                </a:rPr>
                <a:t>Processing &amp; Disposal</a:t>
              </a:r>
            </a:p>
            <a:p>
              <a:pPr algn="ctr" defTabSz="1320816">
                <a:defRPr/>
              </a:pPr>
              <a:r>
                <a:rPr lang="en-US" sz="1100" b="1" dirty="0">
                  <a:solidFill>
                    <a:prstClr val="white"/>
                  </a:solidFill>
                  <a:latin typeface="Calibri" panose="020F0502020204030204"/>
                </a:rPr>
                <a:t>35%</a:t>
              </a:r>
            </a:p>
          </p:txBody>
        </p:sp>
        <p:sp>
          <p:nvSpPr>
            <p:cNvPr id="60" name="TextBox 59">
              <a:extLst>
                <a:ext uri="{FF2B5EF4-FFF2-40B4-BE49-F238E27FC236}">
                  <a16:creationId xmlns:a16="http://schemas.microsoft.com/office/drawing/2014/main" id="{E9C990D4-9560-469D-B52D-BA7745CD0AA5}"/>
                </a:ext>
              </a:extLst>
            </p:cNvPr>
            <p:cNvSpPr txBox="1"/>
            <p:nvPr/>
          </p:nvSpPr>
          <p:spPr>
            <a:xfrm>
              <a:off x="6660293" y="3766580"/>
              <a:ext cx="2370282" cy="529009"/>
            </a:xfrm>
            <a:prstGeom prst="rect">
              <a:avLst/>
            </a:prstGeom>
            <a:noFill/>
            <a:ln>
              <a:noFill/>
            </a:ln>
          </p:spPr>
          <p:txBody>
            <a:bodyPr wrap="square" rtlCol="0">
              <a:spAutoFit/>
            </a:bodyPr>
            <a:lstStyle/>
            <a:p>
              <a:pPr algn="ctr" defTabSz="1320816">
                <a:defRPr/>
              </a:pPr>
              <a:r>
                <a:rPr lang="en-US" sz="1100" b="1" dirty="0">
                  <a:solidFill>
                    <a:prstClr val="white"/>
                  </a:solidFill>
                  <a:latin typeface="Calibri" panose="020F0502020204030204"/>
                </a:rPr>
                <a:t>Sustainable Sanitation</a:t>
              </a:r>
            </a:p>
            <a:p>
              <a:pPr algn="ctr" defTabSz="1320816">
                <a:defRPr/>
              </a:pPr>
              <a:r>
                <a:rPr lang="en-US" sz="1100" b="1" dirty="0">
                  <a:solidFill>
                    <a:prstClr val="white"/>
                  </a:solidFill>
                  <a:latin typeface="Calibri" panose="020F0502020204030204"/>
                </a:rPr>
                <a:t>25%</a:t>
              </a:r>
            </a:p>
          </p:txBody>
        </p:sp>
        <p:graphicFrame>
          <p:nvGraphicFramePr>
            <p:cNvPr id="62" name="Chart 61">
              <a:extLst>
                <a:ext uri="{FF2B5EF4-FFF2-40B4-BE49-F238E27FC236}">
                  <a16:creationId xmlns:a16="http://schemas.microsoft.com/office/drawing/2014/main" id="{04E0312B-9250-4E6F-ACD4-0626D5F0FC51}"/>
                </a:ext>
              </a:extLst>
            </p:cNvPr>
            <p:cNvGraphicFramePr>
              <a:graphicFrameLocks/>
            </p:cNvGraphicFramePr>
            <p:nvPr>
              <p:extLst>
                <p:ext uri="{D42A27DB-BD31-4B8C-83A1-F6EECF244321}">
                  <p14:modId xmlns:p14="http://schemas.microsoft.com/office/powerpoint/2010/main" val="529130362"/>
                </p:ext>
              </p:extLst>
            </p:nvPr>
          </p:nvGraphicFramePr>
          <p:xfrm>
            <a:off x="6789900" y="830888"/>
            <a:ext cx="4701820" cy="5418358"/>
          </p:xfrm>
          <a:graphic>
            <a:graphicData uri="http://schemas.openxmlformats.org/drawingml/2006/chart">
              <c:chart xmlns:c="http://schemas.openxmlformats.org/drawingml/2006/chart" xmlns:r="http://schemas.openxmlformats.org/officeDocument/2006/relationships" r:id="rId3"/>
            </a:graphicData>
          </a:graphic>
        </p:graphicFrame>
        <p:sp>
          <p:nvSpPr>
            <p:cNvPr id="66" name="Rectangle 65">
              <a:extLst>
                <a:ext uri="{FF2B5EF4-FFF2-40B4-BE49-F238E27FC236}">
                  <a16:creationId xmlns:a16="http://schemas.microsoft.com/office/drawing/2014/main" id="{647FFAD2-BFA7-4938-B410-16FFEF0902AC}"/>
                </a:ext>
              </a:extLst>
            </p:cNvPr>
            <p:cNvSpPr/>
            <p:nvPr/>
          </p:nvSpPr>
          <p:spPr>
            <a:xfrm rot="18385431">
              <a:off x="7058682" y="2755860"/>
              <a:ext cx="2922456" cy="5006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Sustainable Sanitation</a:t>
              </a:r>
            </a:p>
          </p:txBody>
        </p:sp>
        <p:sp>
          <p:nvSpPr>
            <p:cNvPr id="67" name="Rectangle 66">
              <a:extLst>
                <a:ext uri="{FF2B5EF4-FFF2-40B4-BE49-F238E27FC236}">
                  <a16:creationId xmlns:a16="http://schemas.microsoft.com/office/drawing/2014/main" id="{DBC6BCA5-6600-47A1-8D56-D4406FC703F6}"/>
                </a:ext>
              </a:extLst>
            </p:cNvPr>
            <p:cNvSpPr/>
            <p:nvPr/>
          </p:nvSpPr>
          <p:spPr>
            <a:xfrm rot="3264469">
              <a:off x="8424041" y="2895585"/>
              <a:ext cx="3057316" cy="463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Segregated Collection</a:t>
              </a:r>
            </a:p>
          </p:txBody>
        </p:sp>
        <p:sp>
          <p:nvSpPr>
            <p:cNvPr id="68" name="Rectangle 67">
              <a:extLst>
                <a:ext uri="{FF2B5EF4-FFF2-40B4-BE49-F238E27FC236}">
                  <a16:creationId xmlns:a16="http://schemas.microsoft.com/office/drawing/2014/main" id="{509710CA-1122-4484-BF4A-F63C7B6AC13E}"/>
                </a:ext>
              </a:extLst>
            </p:cNvPr>
            <p:cNvSpPr/>
            <p:nvPr/>
          </p:nvSpPr>
          <p:spPr>
            <a:xfrm>
              <a:off x="7757809" y="4522833"/>
              <a:ext cx="2917949" cy="4637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Processing &amp; Disposal</a:t>
              </a:r>
            </a:p>
          </p:txBody>
        </p:sp>
        <p:sp>
          <p:nvSpPr>
            <p:cNvPr id="77" name="TextBox 1">
              <a:extLst>
                <a:ext uri="{FF2B5EF4-FFF2-40B4-BE49-F238E27FC236}">
                  <a16:creationId xmlns:a16="http://schemas.microsoft.com/office/drawing/2014/main" id="{C8119F1B-562E-42F4-BD75-6740BCE251CE}"/>
                </a:ext>
              </a:extLst>
            </p:cNvPr>
            <p:cNvSpPr txBox="1"/>
            <p:nvPr/>
          </p:nvSpPr>
          <p:spPr>
            <a:xfrm>
              <a:off x="10129856" y="1956255"/>
              <a:ext cx="1028752" cy="405168"/>
            </a:xfrm>
            <a:prstGeom prst="rect">
              <a:avLst/>
            </a:prstGeom>
            <a:solidFill>
              <a:schemeClr val="accent1">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t>600 Marks</a:t>
              </a:r>
            </a:p>
          </p:txBody>
        </p:sp>
        <p:sp>
          <p:nvSpPr>
            <p:cNvPr id="78" name="TextBox 1">
              <a:extLst>
                <a:ext uri="{FF2B5EF4-FFF2-40B4-BE49-F238E27FC236}">
                  <a16:creationId xmlns:a16="http://schemas.microsoft.com/office/drawing/2014/main" id="{B51CA819-39A8-41DE-B157-DC013AB35472}"/>
                </a:ext>
              </a:extLst>
            </p:cNvPr>
            <p:cNvSpPr txBox="1"/>
            <p:nvPr/>
          </p:nvSpPr>
          <p:spPr>
            <a:xfrm>
              <a:off x="8485945" y="5481691"/>
              <a:ext cx="1351150" cy="325144"/>
            </a:xfrm>
            <a:prstGeom prst="rect">
              <a:avLst/>
            </a:prstGeom>
            <a:solidFill>
              <a:schemeClr val="accent6">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t>800 Marks</a:t>
              </a:r>
            </a:p>
          </p:txBody>
        </p:sp>
        <p:sp>
          <p:nvSpPr>
            <p:cNvPr id="79" name="TextBox 1">
              <a:extLst>
                <a:ext uri="{FF2B5EF4-FFF2-40B4-BE49-F238E27FC236}">
                  <a16:creationId xmlns:a16="http://schemas.microsoft.com/office/drawing/2014/main" id="{7189C771-FD3B-45D5-9F52-418D82EFA9F0}"/>
                </a:ext>
              </a:extLst>
            </p:cNvPr>
            <p:cNvSpPr txBox="1"/>
            <p:nvPr/>
          </p:nvSpPr>
          <p:spPr>
            <a:xfrm>
              <a:off x="7033985" y="1931487"/>
              <a:ext cx="1215084" cy="405168"/>
            </a:xfrm>
            <a:prstGeom prst="rect">
              <a:avLst/>
            </a:prstGeom>
            <a:solidFill>
              <a:schemeClr val="accent4">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b="1" dirty="0"/>
                <a:t>600 Marks</a:t>
              </a:r>
            </a:p>
          </p:txBody>
        </p:sp>
        <p:sp>
          <p:nvSpPr>
            <p:cNvPr id="80" name="TextBox 1">
              <a:extLst>
                <a:ext uri="{FF2B5EF4-FFF2-40B4-BE49-F238E27FC236}">
                  <a16:creationId xmlns:a16="http://schemas.microsoft.com/office/drawing/2014/main" id="{51809003-5458-4521-9066-17E89D6165D4}"/>
                </a:ext>
              </a:extLst>
            </p:cNvPr>
            <p:cNvSpPr txBox="1"/>
            <p:nvPr/>
          </p:nvSpPr>
          <p:spPr>
            <a:xfrm>
              <a:off x="8103144" y="1133331"/>
              <a:ext cx="2116752" cy="337708"/>
            </a:xfrm>
            <a:prstGeom prst="rect">
              <a:avLst/>
            </a:prstGeom>
            <a:solidFill>
              <a:schemeClr val="accent1"/>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bg1"/>
                  </a:solidFill>
                </a:rPr>
                <a:t>Total 2,000 Marks</a:t>
              </a:r>
            </a:p>
          </p:txBody>
        </p:sp>
      </p:grpSp>
      <p:graphicFrame>
        <p:nvGraphicFramePr>
          <p:cNvPr id="69" name="Chart 68">
            <a:extLst>
              <a:ext uri="{FF2B5EF4-FFF2-40B4-BE49-F238E27FC236}">
                <a16:creationId xmlns:a16="http://schemas.microsoft.com/office/drawing/2014/main" id="{C32F31F6-C10F-489C-B869-35D5B8BBEDB2}"/>
              </a:ext>
            </a:extLst>
          </p:cNvPr>
          <p:cNvGraphicFramePr>
            <a:graphicFrameLocks/>
          </p:cNvGraphicFramePr>
          <p:nvPr>
            <p:extLst>
              <p:ext uri="{D42A27DB-BD31-4B8C-83A1-F6EECF244321}">
                <p14:modId xmlns:p14="http://schemas.microsoft.com/office/powerpoint/2010/main" val="2203130422"/>
              </p:ext>
            </p:extLst>
          </p:nvPr>
        </p:nvGraphicFramePr>
        <p:xfrm>
          <a:off x="931043" y="5259263"/>
          <a:ext cx="5023297" cy="4413345"/>
        </p:xfrm>
        <a:graphic>
          <a:graphicData uri="http://schemas.openxmlformats.org/drawingml/2006/chart">
            <c:chart xmlns:c="http://schemas.openxmlformats.org/drawingml/2006/chart" xmlns:r="http://schemas.openxmlformats.org/officeDocument/2006/relationships" r:id="rId4"/>
          </a:graphicData>
        </a:graphic>
      </p:graphicFrame>
      <p:sp>
        <p:nvSpPr>
          <p:cNvPr id="89" name="TextBox 88">
            <a:extLst>
              <a:ext uri="{FF2B5EF4-FFF2-40B4-BE49-F238E27FC236}">
                <a16:creationId xmlns:a16="http://schemas.microsoft.com/office/drawing/2014/main" id="{D6A07F29-FB20-4293-9D7B-452554B3C773}"/>
              </a:ext>
            </a:extLst>
          </p:cNvPr>
          <p:cNvSpPr txBox="1"/>
          <p:nvPr/>
        </p:nvSpPr>
        <p:spPr>
          <a:xfrm rot="16455425">
            <a:off x="1059325" y="7410142"/>
            <a:ext cx="455949" cy="276999"/>
          </a:xfrm>
          <a:prstGeom prst="rect">
            <a:avLst/>
          </a:prstGeom>
          <a:noFill/>
        </p:spPr>
        <p:txBody>
          <a:bodyPr wrap="square" rtlCol="0">
            <a:spAutoFit/>
          </a:bodyPr>
          <a:lstStyle/>
          <a:p>
            <a:pPr algn="ctr"/>
            <a:r>
              <a:rPr lang="en-US" sz="1200" b="1" dirty="0">
                <a:solidFill>
                  <a:schemeClr val="bg1"/>
                </a:solidFill>
              </a:rPr>
              <a:t>30%</a:t>
            </a:r>
          </a:p>
        </p:txBody>
      </p:sp>
      <p:sp>
        <p:nvSpPr>
          <p:cNvPr id="90" name="TextBox 89">
            <a:extLst>
              <a:ext uri="{FF2B5EF4-FFF2-40B4-BE49-F238E27FC236}">
                <a16:creationId xmlns:a16="http://schemas.microsoft.com/office/drawing/2014/main" id="{E9E60B20-1431-49FD-9E9C-D81C22C57F22}"/>
              </a:ext>
            </a:extLst>
          </p:cNvPr>
          <p:cNvSpPr txBox="1"/>
          <p:nvPr/>
        </p:nvSpPr>
        <p:spPr>
          <a:xfrm rot="21089980">
            <a:off x="1684024" y="6403992"/>
            <a:ext cx="686860" cy="276999"/>
          </a:xfrm>
          <a:prstGeom prst="rect">
            <a:avLst/>
          </a:prstGeom>
          <a:noFill/>
        </p:spPr>
        <p:txBody>
          <a:bodyPr wrap="square" rtlCol="0">
            <a:spAutoFit/>
          </a:bodyPr>
          <a:lstStyle/>
          <a:p>
            <a:pPr algn="ctr"/>
            <a:r>
              <a:rPr lang="en-US" sz="1200" b="1" dirty="0">
                <a:solidFill>
                  <a:schemeClr val="bg1"/>
                </a:solidFill>
              </a:rPr>
              <a:t>10%</a:t>
            </a:r>
          </a:p>
        </p:txBody>
      </p:sp>
      <p:sp>
        <p:nvSpPr>
          <p:cNvPr id="49" name="Rectangle 48">
            <a:extLst>
              <a:ext uri="{FF2B5EF4-FFF2-40B4-BE49-F238E27FC236}">
                <a16:creationId xmlns:a16="http://schemas.microsoft.com/office/drawing/2014/main" id="{CFC33763-109D-E048-8343-4E65D8C0082B}"/>
              </a:ext>
            </a:extLst>
          </p:cNvPr>
          <p:cNvSpPr/>
          <p:nvPr/>
        </p:nvSpPr>
        <p:spPr>
          <a:xfrm rot="18242950">
            <a:off x="1287194" y="6294215"/>
            <a:ext cx="3017798" cy="1531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Sustainable Sanitation</a:t>
            </a:r>
          </a:p>
          <a:p>
            <a:pPr algn="ctr"/>
            <a:r>
              <a:rPr lang="en-US" sz="1400" b="1" dirty="0">
                <a:solidFill>
                  <a:schemeClr val="tx1"/>
                </a:solidFill>
              </a:rPr>
              <a:t>&amp;</a:t>
            </a:r>
          </a:p>
          <a:p>
            <a:pPr algn="ctr"/>
            <a:r>
              <a:rPr lang="en-US" sz="1400" b="1" dirty="0" err="1">
                <a:solidFill>
                  <a:schemeClr val="tx1"/>
                </a:solidFill>
              </a:rPr>
              <a:t>SafaiMitra</a:t>
            </a:r>
            <a:r>
              <a:rPr lang="en-US" sz="1400" b="1" dirty="0">
                <a:solidFill>
                  <a:schemeClr val="tx1"/>
                </a:solidFill>
              </a:rPr>
              <a:t> Suraksha</a:t>
            </a:r>
          </a:p>
        </p:txBody>
      </p:sp>
      <p:sp>
        <p:nvSpPr>
          <p:cNvPr id="50" name="Rectangle 49">
            <a:extLst>
              <a:ext uri="{FF2B5EF4-FFF2-40B4-BE49-F238E27FC236}">
                <a16:creationId xmlns:a16="http://schemas.microsoft.com/office/drawing/2014/main" id="{5D616E87-1AC0-8A46-9B62-E38C554C99E6}"/>
              </a:ext>
            </a:extLst>
          </p:cNvPr>
          <p:cNvSpPr/>
          <p:nvPr/>
        </p:nvSpPr>
        <p:spPr>
          <a:xfrm rot="3119670">
            <a:off x="3026797" y="6736438"/>
            <a:ext cx="2812175" cy="503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Segregated Collection</a:t>
            </a:r>
          </a:p>
        </p:txBody>
      </p:sp>
      <p:sp>
        <p:nvSpPr>
          <p:cNvPr id="51" name="Rectangle 50">
            <a:extLst>
              <a:ext uri="{FF2B5EF4-FFF2-40B4-BE49-F238E27FC236}">
                <a16:creationId xmlns:a16="http://schemas.microsoft.com/office/drawing/2014/main" id="{0AFD5A3F-7DA6-DB4A-9984-2F790A4567A5}"/>
              </a:ext>
            </a:extLst>
          </p:cNvPr>
          <p:cNvSpPr/>
          <p:nvPr/>
        </p:nvSpPr>
        <p:spPr>
          <a:xfrm>
            <a:off x="1724736" y="8450503"/>
            <a:ext cx="3552750" cy="426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Processing &amp; Disposal</a:t>
            </a:r>
          </a:p>
          <a:p>
            <a:pPr algn="ctr"/>
            <a:r>
              <a:rPr lang="en-US" sz="1600" b="1" dirty="0">
                <a:solidFill>
                  <a:schemeClr val="tx1"/>
                </a:solidFill>
              </a:rPr>
              <a:t>27% + 8%</a:t>
            </a:r>
          </a:p>
        </p:txBody>
      </p:sp>
      <p:sp>
        <p:nvSpPr>
          <p:cNvPr id="61" name="TextBox 1">
            <a:extLst>
              <a:ext uri="{FF2B5EF4-FFF2-40B4-BE49-F238E27FC236}">
                <a16:creationId xmlns:a16="http://schemas.microsoft.com/office/drawing/2014/main" id="{3ADE01B3-61DD-0A46-9789-2B96F36F5121}"/>
              </a:ext>
            </a:extLst>
          </p:cNvPr>
          <p:cNvSpPr txBox="1"/>
          <p:nvPr/>
        </p:nvSpPr>
        <p:spPr>
          <a:xfrm>
            <a:off x="1169691" y="5950461"/>
            <a:ext cx="1386310" cy="292411"/>
          </a:xfrm>
          <a:prstGeom prst="rect">
            <a:avLst/>
          </a:prstGeom>
          <a:solidFill>
            <a:schemeClr val="accent4">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900 Marks</a:t>
            </a:r>
          </a:p>
        </p:txBody>
      </p:sp>
      <p:sp>
        <p:nvSpPr>
          <p:cNvPr id="65" name="TextBox 1">
            <a:extLst>
              <a:ext uri="{FF2B5EF4-FFF2-40B4-BE49-F238E27FC236}">
                <a16:creationId xmlns:a16="http://schemas.microsoft.com/office/drawing/2014/main" id="{434B0D02-4B97-0A40-A8DE-BD244287F1DA}"/>
              </a:ext>
            </a:extLst>
          </p:cNvPr>
          <p:cNvSpPr txBox="1"/>
          <p:nvPr/>
        </p:nvSpPr>
        <p:spPr>
          <a:xfrm>
            <a:off x="4436222" y="5918319"/>
            <a:ext cx="1316648" cy="324553"/>
          </a:xfrm>
          <a:prstGeom prst="rect">
            <a:avLst/>
          </a:prstGeom>
          <a:solidFill>
            <a:schemeClr val="accent5">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900 Marks</a:t>
            </a:r>
          </a:p>
        </p:txBody>
      </p:sp>
      <p:sp>
        <p:nvSpPr>
          <p:cNvPr id="71" name="TextBox 1">
            <a:extLst>
              <a:ext uri="{FF2B5EF4-FFF2-40B4-BE49-F238E27FC236}">
                <a16:creationId xmlns:a16="http://schemas.microsoft.com/office/drawing/2014/main" id="{B8C913E3-579E-AA41-B836-D2BDDBC9BC2F}"/>
              </a:ext>
            </a:extLst>
          </p:cNvPr>
          <p:cNvSpPr txBox="1"/>
          <p:nvPr/>
        </p:nvSpPr>
        <p:spPr>
          <a:xfrm>
            <a:off x="2757213" y="8998184"/>
            <a:ext cx="1500650" cy="339697"/>
          </a:xfrm>
          <a:prstGeom prst="rect">
            <a:avLst/>
          </a:prstGeom>
          <a:solidFill>
            <a:schemeClr val="accent6">
              <a:lumMod val="20000"/>
              <a:lumOff val="8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t>1,200 Marks</a:t>
            </a:r>
          </a:p>
        </p:txBody>
      </p:sp>
      <p:sp>
        <p:nvSpPr>
          <p:cNvPr id="70" name="TextBox 1">
            <a:extLst>
              <a:ext uri="{FF2B5EF4-FFF2-40B4-BE49-F238E27FC236}">
                <a16:creationId xmlns:a16="http://schemas.microsoft.com/office/drawing/2014/main" id="{6FFA5ABB-F60C-4995-9C4D-4A1BF21B04B4}"/>
              </a:ext>
            </a:extLst>
          </p:cNvPr>
          <p:cNvSpPr txBox="1"/>
          <p:nvPr/>
        </p:nvSpPr>
        <p:spPr>
          <a:xfrm>
            <a:off x="2311952" y="5575213"/>
            <a:ext cx="2261481" cy="286878"/>
          </a:xfrm>
          <a:prstGeom prst="rect">
            <a:avLst/>
          </a:prstGeom>
          <a:solidFill>
            <a:schemeClr val="accent1"/>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b="1" dirty="0">
                <a:solidFill>
                  <a:schemeClr val="bg1"/>
                </a:solidFill>
              </a:rPr>
              <a:t>Total 3,000 Marks</a:t>
            </a:r>
          </a:p>
        </p:txBody>
      </p:sp>
      <p:cxnSp>
        <p:nvCxnSpPr>
          <p:cNvPr id="72" name="Straight Connector 71">
            <a:extLst>
              <a:ext uri="{FF2B5EF4-FFF2-40B4-BE49-F238E27FC236}">
                <a16:creationId xmlns:a16="http://schemas.microsoft.com/office/drawing/2014/main" id="{F5F4B567-1796-4126-89EC-646174B6481A}"/>
              </a:ext>
            </a:extLst>
          </p:cNvPr>
          <p:cNvCxnSpPr>
            <a:cxnSpLocks/>
          </p:cNvCxnSpPr>
          <p:nvPr/>
        </p:nvCxnSpPr>
        <p:spPr>
          <a:xfrm flipH="1">
            <a:off x="-7578" y="5465391"/>
            <a:ext cx="6882068" cy="12048"/>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454557EF-3701-4183-ABA4-E8DF778E9BB6}"/>
              </a:ext>
            </a:extLst>
          </p:cNvPr>
          <p:cNvCxnSpPr>
            <a:cxnSpLocks/>
          </p:cNvCxnSpPr>
          <p:nvPr/>
        </p:nvCxnSpPr>
        <p:spPr>
          <a:xfrm flipH="1">
            <a:off x="-7578" y="926477"/>
            <a:ext cx="6882068" cy="12048"/>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0" name="TextBox 1">
            <a:extLst>
              <a:ext uri="{FF2B5EF4-FFF2-40B4-BE49-F238E27FC236}">
                <a16:creationId xmlns:a16="http://schemas.microsoft.com/office/drawing/2014/main" id="{37DBF3AC-2CA1-4989-92F1-0D8DF18D7E9F}"/>
              </a:ext>
            </a:extLst>
          </p:cNvPr>
          <p:cNvSpPr txBox="1"/>
          <p:nvPr/>
        </p:nvSpPr>
        <p:spPr>
          <a:xfrm>
            <a:off x="2303636" y="5047287"/>
            <a:ext cx="2233860" cy="346448"/>
          </a:xfrm>
          <a:prstGeom prst="rect">
            <a:avLst/>
          </a:prstGeom>
          <a:solidFill>
            <a:schemeClr val="accent1"/>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bg1"/>
                </a:solidFill>
              </a:rPr>
              <a:t>SS-2021</a:t>
            </a:r>
          </a:p>
        </p:txBody>
      </p:sp>
      <p:sp>
        <p:nvSpPr>
          <p:cNvPr id="31" name="TextBox 1">
            <a:extLst>
              <a:ext uri="{FF2B5EF4-FFF2-40B4-BE49-F238E27FC236}">
                <a16:creationId xmlns:a16="http://schemas.microsoft.com/office/drawing/2014/main" id="{0FA84E5E-069A-4CA2-BEF1-8A84BDED59AC}"/>
              </a:ext>
            </a:extLst>
          </p:cNvPr>
          <p:cNvSpPr txBox="1"/>
          <p:nvPr/>
        </p:nvSpPr>
        <p:spPr>
          <a:xfrm>
            <a:off x="2296183" y="9482134"/>
            <a:ext cx="2233860" cy="346448"/>
          </a:xfrm>
          <a:prstGeom prst="rect">
            <a:avLst/>
          </a:prstGeom>
          <a:solidFill>
            <a:schemeClr val="accent1"/>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dirty="0">
                <a:solidFill>
                  <a:schemeClr val="bg1"/>
                </a:solidFill>
              </a:rPr>
              <a:t>SS-2022</a:t>
            </a:r>
          </a:p>
        </p:txBody>
      </p:sp>
      <p:sp>
        <p:nvSpPr>
          <p:cNvPr id="7" name="Slide Number Placeholder 6">
            <a:extLst>
              <a:ext uri="{FF2B5EF4-FFF2-40B4-BE49-F238E27FC236}">
                <a16:creationId xmlns:a16="http://schemas.microsoft.com/office/drawing/2014/main" id="{54A0E541-CA04-444F-8BF9-4B4E4DE08537}"/>
              </a:ext>
            </a:extLst>
          </p:cNvPr>
          <p:cNvSpPr>
            <a:spLocks noGrp="1"/>
          </p:cNvSpPr>
          <p:nvPr>
            <p:ph type="sldNum" sz="quarter" idx="12"/>
          </p:nvPr>
        </p:nvSpPr>
        <p:spPr/>
        <p:txBody>
          <a:bodyPr/>
          <a:lstStyle/>
          <a:p>
            <a:fld id="{871FDAF4-F9BA-4E6E-AE28-9371978FF90C}" type="slidenum">
              <a:rPr lang="en-US" smtClean="0"/>
              <a:t>7</a:t>
            </a:fld>
            <a:endParaRPr lang="en-US"/>
          </a:p>
        </p:txBody>
      </p:sp>
    </p:spTree>
    <p:extLst>
      <p:ext uri="{BB962C8B-B14F-4D97-AF65-F5344CB8AC3E}">
        <p14:creationId xmlns:p14="http://schemas.microsoft.com/office/powerpoint/2010/main" val="1782270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1EBAC98-A0BF-4ABB-8594-98962C6F6EBA}"/>
              </a:ext>
            </a:extLst>
          </p:cNvPr>
          <p:cNvGrpSpPr/>
          <p:nvPr/>
        </p:nvGrpSpPr>
        <p:grpSpPr>
          <a:xfrm>
            <a:off x="93616" y="4559156"/>
            <a:ext cx="2119884" cy="3472603"/>
            <a:chOff x="-5937272" y="6224820"/>
            <a:chExt cx="2119884" cy="3472603"/>
          </a:xfrm>
        </p:grpSpPr>
        <p:sp>
          <p:nvSpPr>
            <p:cNvPr id="4" name="object 2">
              <a:extLst>
                <a:ext uri="{FF2B5EF4-FFF2-40B4-BE49-F238E27FC236}">
                  <a16:creationId xmlns:a16="http://schemas.microsoft.com/office/drawing/2014/main" id="{502F84BC-B1FA-EB41-8B58-CF21E5CAD050}"/>
                </a:ext>
              </a:extLst>
            </p:cNvPr>
            <p:cNvSpPr/>
            <p:nvPr/>
          </p:nvSpPr>
          <p:spPr>
            <a:xfrm>
              <a:off x="-5937272" y="6224820"/>
              <a:ext cx="2119884" cy="3472603"/>
            </a:xfrm>
            <a:custGeom>
              <a:avLst/>
              <a:gdLst/>
              <a:ahLst/>
              <a:cxnLst/>
              <a:rect l="l" t="t" r="r" b="b"/>
              <a:pathLst>
                <a:path w="1467612" h="2404109">
                  <a:moveTo>
                    <a:pt x="1223010" y="0"/>
                  </a:moveTo>
                  <a:lnTo>
                    <a:pt x="244602" y="0"/>
                  </a:lnTo>
                  <a:lnTo>
                    <a:pt x="224540" y="810"/>
                  </a:lnTo>
                  <a:lnTo>
                    <a:pt x="185821" y="7106"/>
                  </a:lnTo>
                  <a:lnTo>
                    <a:pt x="149391" y="19216"/>
                  </a:lnTo>
                  <a:lnTo>
                    <a:pt x="100143" y="47183"/>
                  </a:lnTo>
                  <a:lnTo>
                    <a:pt x="58880" y="85402"/>
                  </a:lnTo>
                  <a:lnTo>
                    <a:pt x="27302" y="132176"/>
                  </a:lnTo>
                  <a:lnTo>
                    <a:pt x="12469" y="167274"/>
                  </a:lnTo>
                  <a:lnTo>
                    <a:pt x="3201" y="204917"/>
                  </a:lnTo>
                  <a:lnTo>
                    <a:pt x="0" y="244601"/>
                  </a:lnTo>
                  <a:lnTo>
                    <a:pt x="0" y="2159507"/>
                  </a:lnTo>
                  <a:lnTo>
                    <a:pt x="3201" y="2199183"/>
                  </a:lnTo>
                  <a:lnTo>
                    <a:pt x="12469" y="2236821"/>
                  </a:lnTo>
                  <a:lnTo>
                    <a:pt x="27302" y="2271916"/>
                  </a:lnTo>
                  <a:lnTo>
                    <a:pt x="58880" y="2318692"/>
                  </a:lnTo>
                  <a:lnTo>
                    <a:pt x="100143" y="2356915"/>
                  </a:lnTo>
                  <a:lnTo>
                    <a:pt x="149391" y="2384887"/>
                  </a:lnTo>
                  <a:lnTo>
                    <a:pt x="185821" y="2397001"/>
                  </a:lnTo>
                  <a:lnTo>
                    <a:pt x="224540" y="2403299"/>
                  </a:lnTo>
                  <a:lnTo>
                    <a:pt x="244602" y="2404109"/>
                  </a:lnTo>
                  <a:lnTo>
                    <a:pt x="1223010" y="2404109"/>
                  </a:lnTo>
                  <a:lnTo>
                    <a:pt x="1262694" y="2400908"/>
                  </a:lnTo>
                  <a:lnTo>
                    <a:pt x="1300337" y="2391640"/>
                  </a:lnTo>
                  <a:lnTo>
                    <a:pt x="1335435" y="2376807"/>
                  </a:lnTo>
                  <a:lnTo>
                    <a:pt x="1382209" y="2345229"/>
                  </a:lnTo>
                  <a:lnTo>
                    <a:pt x="1420428" y="2303966"/>
                  </a:lnTo>
                  <a:lnTo>
                    <a:pt x="1448395" y="2254718"/>
                  </a:lnTo>
                  <a:lnTo>
                    <a:pt x="1460505" y="2218288"/>
                  </a:lnTo>
                  <a:lnTo>
                    <a:pt x="1466801" y="2179569"/>
                  </a:lnTo>
                  <a:lnTo>
                    <a:pt x="1467612" y="2159507"/>
                  </a:lnTo>
                  <a:lnTo>
                    <a:pt x="1467612" y="244601"/>
                  </a:lnTo>
                  <a:lnTo>
                    <a:pt x="1464411" y="204917"/>
                  </a:lnTo>
                  <a:lnTo>
                    <a:pt x="1455145" y="167274"/>
                  </a:lnTo>
                  <a:lnTo>
                    <a:pt x="1440317" y="132176"/>
                  </a:lnTo>
                  <a:lnTo>
                    <a:pt x="1408744" y="85402"/>
                  </a:lnTo>
                  <a:lnTo>
                    <a:pt x="1367485" y="47183"/>
                  </a:lnTo>
                  <a:lnTo>
                    <a:pt x="1318236" y="19216"/>
                  </a:lnTo>
                  <a:lnTo>
                    <a:pt x="1281803" y="7106"/>
                  </a:lnTo>
                  <a:lnTo>
                    <a:pt x="1243076" y="810"/>
                  </a:lnTo>
                  <a:lnTo>
                    <a:pt x="1223010" y="0"/>
                  </a:lnTo>
                  <a:close/>
                </a:path>
              </a:pathLst>
            </a:custGeom>
            <a:solidFill>
              <a:srgbClr val="C5DFB4"/>
            </a:solidFill>
          </p:spPr>
          <p:txBody>
            <a:bodyPr wrap="square" lIns="0" tIns="0" rIns="0" bIns="0" rtlCol="0">
              <a:noAutofit/>
            </a:bodyPr>
            <a:lstStyle/>
            <a:p>
              <a:endParaRPr sz="2000"/>
            </a:p>
          </p:txBody>
        </p:sp>
        <p:sp>
          <p:nvSpPr>
            <p:cNvPr id="5" name="object 3">
              <a:extLst>
                <a:ext uri="{FF2B5EF4-FFF2-40B4-BE49-F238E27FC236}">
                  <a16:creationId xmlns:a16="http://schemas.microsoft.com/office/drawing/2014/main" id="{0BDBE864-7417-3B45-9DA3-BFB01D9CF52D}"/>
                </a:ext>
              </a:extLst>
            </p:cNvPr>
            <p:cNvSpPr/>
            <p:nvPr/>
          </p:nvSpPr>
          <p:spPr>
            <a:xfrm>
              <a:off x="-5937272" y="6224820"/>
              <a:ext cx="2119884" cy="3472603"/>
            </a:xfrm>
            <a:custGeom>
              <a:avLst/>
              <a:gdLst/>
              <a:ahLst/>
              <a:cxnLst/>
              <a:rect l="l" t="t" r="r" b="b"/>
              <a:pathLst>
                <a:path w="1467612" h="2404109">
                  <a:moveTo>
                    <a:pt x="0" y="244601"/>
                  </a:moveTo>
                  <a:lnTo>
                    <a:pt x="3201" y="204917"/>
                  </a:lnTo>
                  <a:lnTo>
                    <a:pt x="12469" y="167274"/>
                  </a:lnTo>
                  <a:lnTo>
                    <a:pt x="27302" y="132176"/>
                  </a:lnTo>
                  <a:lnTo>
                    <a:pt x="58880" y="85402"/>
                  </a:lnTo>
                  <a:lnTo>
                    <a:pt x="100143" y="47183"/>
                  </a:lnTo>
                  <a:lnTo>
                    <a:pt x="149391" y="19216"/>
                  </a:lnTo>
                  <a:lnTo>
                    <a:pt x="185821" y="7106"/>
                  </a:lnTo>
                  <a:lnTo>
                    <a:pt x="224540" y="810"/>
                  </a:lnTo>
                  <a:lnTo>
                    <a:pt x="244602" y="0"/>
                  </a:lnTo>
                  <a:lnTo>
                    <a:pt x="1223010" y="0"/>
                  </a:lnTo>
                  <a:lnTo>
                    <a:pt x="1262694" y="3200"/>
                  </a:lnTo>
                  <a:lnTo>
                    <a:pt x="1300337" y="12466"/>
                  </a:lnTo>
                  <a:lnTo>
                    <a:pt x="1335435" y="27294"/>
                  </a:lnTo>
                  <a:lnTo>
                    <a:pt x="1382209" y="58867"/>
                  </a:lnTo>
                  <a:lnTo>
                    <a:pt x="1420428" y="100126"/>
                  </a:lnTo>
                  <a:lnTo>
                    <a:pt x="1448395" y="149375"/>
                  </a:lnTo>
                  <a:lnTo>
                    <a:pt x="1460505" y="185808"/>
                  </a:lnTo>
                  <a:lnTo>
                    <a:pt x="1466801" y="224535"/>
                  </a:lnTo>
                  <a:lnTo>
                    <a:pt x="1467612" y="244601"/>
                  </a:lnTo>
                  <a:lnTo>
                    <a:pt x="1467612" y="2159507"/>
                  </a:lnTo>
                  <a:lnTo>
                    <a:pt x="1464411" y="2199183"/>
                  </a:lnTo>
                  <a:lnTo>
                    <a:pt x="1455145" y="2236821"/>
                  </a:lnTo>
                  <a:lnTo>
                    <a:pt x="1430974" y="2288353"/>
                  </a:lnTo>
                  <a:lnTo>
                    <a:pt x="1395984" y="2332467"/>
                  </a:lnTo>
                  <a:lnTo>
                    <a:pt x="1351872" y="2367462"/>
                  </a:lnTo>
                  <a:lnTo>
                    <a:pt x="1300337" y="2391640"/>
                  </a:lnTo>
                  <a:lnTo>
                    <a:pt x="1262694" y="2400908"/>
                  </a:lnTo>
                  <a:lnTo>
                    <a:pt x="1223010" y="2404109"/>
                  </a:lnTo>
                  <a:lnTo>
                    <a:pt x="244602" y="2404109"/>
                  </a:lnTo>
                  <a:lnTo>
                    <a:pt x="204926" y="2400908"/>
                  </a:lnTo>
                  <a:lnTo>
                    <a:pt x="167288" y="2391640"/>
                  </a:lnTo>
                  <a:lnTo>
                    <a:pt x="132193" y="2376807"/>
                  </a:lnTo>
                  <a:lnTo>
                    <a:pt x="85417" y="2345229"/>
                  </a:lnTo>
                  <a:lnTo>
                    <a:pt x="47194" y="2303966"/>
                  </a:lnTo>
                  <a:lnTo>
                    <a:pt x="19222" y="2254718"/>
                  </a:lnTo>
                  <a:lnTo>
                    <a:pt x="7108" y="2218288"/>
                  </a:lnTo>
                  <a:lnTo>
                    <a:pt x="810" y="2179569"/>
                  </a:lnTo>
                  <a:lnTo>
                    <a:pt x="0" y="2159507"/>
                  </a:lnTo>
                  <a:lnTo>
                    <a:pt x="0" y="244601"/>
                  </a:lnTo>
                  <a:close/>
                </a:path>
              </a:pathLst>
            </a:custGeom>
            <a:ln w="12954">
              <a:solidFill>
                <a:srgbClr val="2E528F"/>
              </a:solidFill>
            </a:ln>
          </p:spPr>
          <p:txBody>
            <a:bodyPr wrap="square" lIns="0" tIns="0" rIns="0" bIns="0" rtlCol="0">
              <a:noAutofit/>
            </a:bodyPr>
            <a:lstStyle/>
            <a:p>
              <a:endParaRPr sz="2000"/>
            </a:p>
          </p:txBody>
        </p:sp>
        <p:sp>
          <p:nvSpPr>
            <p:cNvPr id="9" name="object 7">
              <a:extLst>
                <a:ext uri="{FF2B5EF4-FFF2-40B4-BE49-F238E27FC236}">
                  <a16:creationId xmlns:a16="http://schemas.microsoft.com/office/drawing/2014/main" id="{7767E704-5625-1B4E-864E-F1241EFFBC2E}"/>
                </a:ext>
              </a:extLst>
            </p:cNvPr>
            <p:cNvSpPr txBox="1"/>
            <p:nvPr/>
          </p:nvSpPr>
          <p:spPr>
            <a:xfrm>
              <a:off x="-5719522" y="6709680"/>
              <a:ext cx="1682185" cy="1090577"/>
            </a:xfrm>
            <a:prstGeom prst="rect">
              <a:avLst/>
            </a:prstGeom>
          </p:spPr>
          <p:txBody>
            <a:bodyPr vert="horz" wrap="square" lIns="0" tIns="0" rIns="0" bIns="0" rtlCol="0">
              <a:noAutofit/>
            </a:bodyPr>
            <a:lstStyle/>
            <a:p>
              <a:pPr marL="18345" marR="18345" algn="ctr">
                <a:lnSpc>
                  <a:spcPct val="100099"/>
                </a:lnSpc>
              </a:pPr>
              <a:r>
                <a:rPr b="1" dirty="0">
                  <a:latin typeface="Calibri"/>
                  <a:cs typeface="Calibri"/>
                </a:rPr>
                <a:t>M</a:t>
              </a:r>
              <a:r>
                <a:rPr b="1" spc="-29" dirty="0">
                  <a:latin typeface="Calibri"/>
                  <a:cs typeface="Calibri"/>
                </a:rPr>
                <a:t>e</a:t>
              </a:r>
              <a:r>
                <a:rPr b="1" dirty="0">
                  <a:latin typeface="Calibri"/>
                  <a:cs typeface="Calibri"/>
                </a:rPr>
                <a:t>thodol</a:t>
              </a:r>
              <a:r>
                <a:rPr b="1" spc="7" dirty="0">
                  <a:latin typeface="Calibri"/>
                  <a:cs typeface="Calibri"/>
                </a:rPr>
                <a:t>o</a:t>
              </a:r>
              <a:r>
                <a:rPr b="1" dirty="0">
                  <a:latin typeface="Calibri"/>
                  <a:cs typeface="Calibri"/>
                </a:rPr>
                <a:t>gy </a:t>
              </a:r>
              <a:r>
                <a:rPr b="1" spc="-43" dirty="0">
                  <a:latin typeface="Calibri"/>
                  <a:cs typeface="Calibri"/>
                </a:rPr>
                <a:t>f</a:t>
              </a:r>
              <a:r>
                <a:rPr b="1" dirty="0">
                  <a:latin typeface="Calibri"/>
                  <a:cs typeface="Calibri"/>
                </a:rPr>
                <a:t>or </a:t>
              </a:r>
              <a:r>
                <a:rPr b="1" spc="-130" dirty="0">
                  <a:latin typeface="Calibri"/>
                  <a:cs typeface="Calibri"/>
                </a:rPr>
                <a:t>V</a:t>
              </a:r>
              <a:r>
                <a:rPr b="1" dirty="0">
                  <a:latin typeface="Calibri"/>
                  <a:cs typeface="Calibri"/>
                </a:rPr>
                <a:t>alid</a:t>
              </a:r>
              <a:r>
                <a:rPr b="1" spc="-22" dirty="0">
                  <a:latin typeface="Calibri"/>
                  <a:cs typeface="Calibri"/>
                </a:rPr>
                <a:t>a</a:t>
              </a:r>
              <a:r>
                <a:rPr b="1" dirty="0">
                  <a:latin typeface="Calibri"/>
                  <a:cs typeface="Calibri"/>
                </a:rPr>
                <a:t>t</a:t>
              </a:r>
              <a:r>
                <a:rPr b="1" spc="-15" dirty="0">
                  <a:latin typeface="Calibri"/>
                  <a:cs typeface="Calibri"/>
                </a:rPr>
                <a:t>i</a:t>
              </a:r>
              <a:r>
                <a:rPr b="1" dirty="0">
                  <a:latin typeface="Calibri"/>
                  <a:cs typeface="Calibri"/>
                </a:rPr>
                <a:t>on</a:t>
              </a:r>
              <a:endParaRPr>
                <a:latin typeface="Calibri"/>
                <a:cs typeface="Calibri"/>
              </a:endParaRPr>
            </a:p>
          </p:txBody>
        </p:sp>
        <p:sp>
          <p:nvSpPr>
            <p:cNvPr id="10" name="object 8">
              <a:extLst>
                <a:ext uri="{FF2B5EF4-FFF2-40B4-BE49-F238E27FC236}">
                  <a16:creationId xmlns:a16="http://schemas.microsoft.com/office/drawing/2014/main" id="{01E84D82-97F5-6D4E-BF96-1EC7562D8F37}"/>
                </a:ext>
              </a:extLst>
            </p:cNvPr>
            <p:cNvSpPr txBox="1"/>
            <p:nvPr/>
          </p:nvSpPr>
          <p:spPr>
            <a:xfrm>
              <a:off x="-5644677" y="7791100"/>
              <a:ext cx="1533595" cy="386150"/>
            </a:xfrm>
            <a:prstGeom prst="rect">
              <a:avLst/>
            </a:prstGeom>
          </p:spPr>
          <p:txBody>
            <a:bodyPr vert="horz" wrap="square" lIns="0" tIns="0" rIns="0" bIns="0" rtlCol="0">
              <a:noAutofit/>
            </a:bodyPr>
            <a:lstStyle/>
            <a:p>
              <a:pPr marL="18345"/>
              <a:r>
                <a:rPr b="1" dirty="0">
                  <a:latin typeface="Calibri"/>
                  <a:cs typeface="Calibri"/>
                </a:rPr>
                <a:t>Only </a:t>
              </a:r>
              <a:r>
                <a:rPr b="1" spc="-36" dirty="0">
                  <a:latin typeface="Calibri"/>
                  <a:cs typeface="Calibri"/>
                </a:rPr>
                <a:t>f</a:t>
              </a:r>
              <a:r>
                <a:rPr b="1" dirty="0">
                  <a:latin typeface="Calibri"/>
                  <a:cs typeface="Calibri"/>
                </a:rPr>
                <a:t>or</a:t>
              </a:r>
              <a:r>
                <a:rPr b="1" spc="22" dirty="0">
                  <a:latin typeface="Calibri"/>
                  <a:cs typeface="Calibri"/>
                </a:rPr>
                <a:t> </a:t>
              </a:r>
              <a:r>
                <a:rPr b="1" dirty="0">
                  <a:latin typeface="Calibri"/>
                  <a:cs typeface="Calibri"/>
                </a:rPr>
                <a:t>Q-3</a:t>
              </a:r>
              <a:endParaRPr dirty="0">
                <a:latin typeface="Calibri"/>
                <a:cs typeface="Calibri"/>
              </a:endParaRPr>
            </a:p>
          </p:txBody>
        </p:sp>
        <p:sp>
          <p:nvSpPr>
            <p:cNvPr id="11" name="object 9">
              <a:extLst>
                <a:ext uri="{FF2B5EF4-FFF2-40B4-BE49-F238E27FC236}">
                  <a16:creationId xmlns:a16="http://schemas.microsoft.com/office/drawing/2014/main" id="{AE6D7C2A-4351-BF4D-BB3F-62F2F86D7ECE}"/>
                </a:ext>
              </a:extLst>
            </p:cNvPr>
            <p:cNvSpPr txBox="1"/>
            <p:nvPr/>
          </p:nvSpPr>
          <p:spPr>
            <a:xfrm>
              <a:off x="-5643578" y="8471464"/>
              <a:ext cx="1531761" cy="738364"/>
            </a:xfrm>
            <a:prstGeom prst="rect">
              <a:avLst/>
            </a:prstGeom>
          </p:spPr>
          <p:txBody>
            <a:bodyPr vert="horz" wrap="square" lIns="0" tIns="0" rIns="0" bIns="0" rtlCol="0">
              <a:noAutofit/>
            </a:bodyPr>
            <a:lstStyle/>
            <a:p>
              <a:pPr marL="18345" marR="18345" indent="17427"/>
              <a:r>
                <a:rPr b="1" dirty="0">
                  <a:solidFill>
                    <a:srgbClr val="FF0000"/>
                  </a:solidFill>
                  <a:latin typeface="Calibri"/>
                  <a:cs typeface="Calibri"/>
                </a:rPr>
                <a:t>10</a:t>
              </a:r>
              <a:r>
                <a:rPr b="1" spc="-15" dirty="0">
                  <a:solidFill>
                    <a:srgbClr val="FF0000"/>
                  </a:solidFill>
                  <a:latin typeface="Calibri"/>
                  <a:cs typeface="Calibri"/>
                </a:rPr>
                <a:t>0</a:t>
              </a:r>
              <a:r>
                <a:rPr b="1" dirty="0">
                  <a:solidFill>
                    <a:srgbClr val="FF0000"/>
                  </a:solidFill>
                  <a:latin typeface="Calibri"/>
                  <a:cs typeface="Calibri"/>
                </a:rPr>
                <a:t>% Di</a:t>
              </a:r>
              <a:r>
                <a:rPr b="1" spc="-29" dirty="0">
                  <a:solidFill>
                    <a:srgbClr val="FF0000"/>
                  </a:solidFill>
                  <a:latin typeface="Calibri"/>
                  <a:cs typeface="Calibri"/>
                </a:rPr>
                <a:t>r</a:t>
              </a:r>
              <a:r>
                <a:rPr b="1" dirty="0">
                  <a:solidFill>
                    <a:srgbClr val="FF0000"/>
                  </a:solidFill>
                  <a:latin typeface="Calibri"/>
                  <a:cs typeface="Calibri"/>
                </a:rPr>
                <a:t>ect O</a:t>
              </a:r>
              <a:r>
                <a:rPr b="1" spc="-7" dirty="0">
                  <a:solidFill>
                    <a:srgbClr val="FF0000"/>
                  </a:solidFill>
                  <a:latin typeface="Calibri"/>
                  <a:cs typeface="Calibri"/>
                </a:rPr>
                <a:t>b</a:t>
              </a:r>
              <a:r>
                <a:rPr b="1" dirty="0">
                  <a:solidFill>
                    <a:srgbClr val="FF0000"/>
                  </a:solidFill>
                  <a:latin typeface="Calibri"/>
                  <a:cs typeface="Calibri"/>
                </a:rPr>
                <a:t>se</a:t>
              </a:r>
              <a:r>
                <a:rPr b="1" spc="15" dirty="0">
                  <a:solidFill>
                    <a:srgbClr val="FF0000"/>
                  </a:solidFill>
                  <a:latin typeface="Calibri"/>
                  <a:cs typeface="Calibri"/>
                </a:rPr>
                <a:t>r</a:t>
              </a:r>
              <a:r>
                <a:rPr b="1" spc="-43" dirty="0">
                  <a:solidFill>
                    <a:srgbClr val="FF0000"/>
                  </a:solidFill>
                  <a:latin typeface="Calibri"/>
                  <a:cs typeface="Calibri"/>
                </a:rPr>
                <a:t>v</a:t>
              </a:r>
              <a:r>
                <a:rPr b="1" spc="-29" dirty="0">
                  <a:solidFill>
                    <a:srgbClr val="FF0000"/>
                  </a:solidFill>
                  <a:latin typeface="Calibri"/>
                  <a:cs typeface="Calibri"/>
                </a:rPr>
                <a:t>a</a:t>
              </a:r>
              <a:r>
                <a:rPr b="1" dirty="0">
                  <a:solidFill>
                    <a:srgbClr val="FF0000"/>
                  </a:solidFill>
                  <a:latin typeface="Calibri"/>
                  <a:cs typeface="Calibri"/>
                </a:rPr>
                <a:t>ti</a:t>
              </a:r>
              <a:r>
                <a:rPr b="1" spc="7" dirty="0">
                  <a:solidFill>
                    <a:srgbClr val="FF0000"/>
                  </a:solidFill>
                  <a:latin typeface="Calibri"/>
                  <a:cs typeface="Calibri"/>
                </a:rPr>
                <a:t>o</a:t>
              </a:r>
              <a:r>
                <a:rPr b="1" dirty="0">
                  <a:solidFill>
                    <a:srgbClr val="FF0000"/>
                  </a:solidFill>
                  <a:latin typeface="Calibri"/>
                  <a:cs typeface="Calibri"/>
                </a:rPr>
                <a:t>n</a:t>
              </a:r>
              <a:endParaRPr dirty="0">
                <a:latin typeface="Calibri"/>
                <a:cs typeface="Calibri"/>
              </a:endParaRPr>
            </a:p>
          </p:txBody>
        </p:sp>
      </p:grpSp>
      <p:grpSp>
        <p:nvGrpSpPr>
          <p:cNvPr id="2" name="Group 1">
            <a:extLst>
              <a:ext uri="{FF2B5EF4-FFF2-40B4-BE49-F238E27FC236}">
                <a16:creationId xmlns:a16="http://schemas.microsoft.com/office/drawing/2014/main" id="{1C6C91A5-96EF-44BA-B947-15F77A1D02EE}"/>
              </a:ext>
            </a:extLst>
          </p:cNvPr>
          <p:cNvGrpSpPr/>
          <p:nvPr/>
        </p:nvGrpSpPr>
        <p:grpSpPr>
          <a:xfrm>
            <a:off x="2248046" y="3967775"/>
            <a:ext cx="4571854" cy="4505533"/>
            <a:chOff x="-3031363" y="6245733"/>
            <a:chExt cx="15070328" cy="3528737"/>
          </a:xfrm>
        </p:grpSpPr>
        <p:sp>
          <p:nvSpPr>
            <p:cNvPr id="12" name="object 10">
              <a:extLst>
                <a:ext uri="{FF2B5EF4-FFF2-40B4-BE49-F238E27FC236}">
                  <a16:creationId xmlns:a16="http://schemas.microsoft.com/office/drawing/2014/main" id="{2F66D639-C752-3F4C-838D-C29F6F471606}"/>
                </a:ext>
              </a:extLst>
            </p:cNvPr>
            <p:cNvSpPr/>
            <p:nvPr/>
          </p:nvSpPr>
          <p:spPr>
            <a:xfrm>
              <a:off x="-3031363" y="6245733"/>
              <a:ext cx="15070328" cy="3528737"/>
            </a:xfrm>
            <a:custGeom>
              <a:avLst/>
              <a:gdLst/>
              <a:ahLst/>
              <a:cxnLst/>
              <a:rect l="l" t="t" r="r" b="b"/>
              <a:pathLst>
                <a:path w="10433304" h="2442972">
                  <a:moveTo>
                    <a:pt x="10026141" y="0"/>
                  </a:moveTo>
                  <a:lnTo>
                    <a:pt x="407161" y="0"/>
                  </a:lnTo>
                  <a:lnTo>
                    <a:pt x="373761" y="1349"/>
                  </a:lnTo>
                  <a:lnTo>
                    <a:pt x="309300" y="11830"/>
                  </a:lnTo>
                  <a:lnTo>
                    <a:pt x="248656" y="31990"/>
                  </a:lnTo>
                  <a:lnTo>
                    <a:pt x="192665" y="60990"/>
                  </a:lnTo>
                  <a:lnTo>
                    <a:pt x="142165" y="97995"/>
                  </a:lnTo>
                  <a:lnTo>
                    <a:pt x="97995" y="142165"/>
                  </a:lnTo>
                  <a:lnTo>
                    <a:pt x="60990" y="192665"/>
                  </a:lnTo>
                  <a:lnTo>
                    <a:pt x="31990" y="248656"/>
                  </a:lnTo>
                  <a:lnTo>
                    <a:pt x="11830" y="309300"/>
                  </a:lnTo>
                  <a:lnTo>
                    <a:pt x="1349" y="373761"/>
                  </a:lnTo>
                  <a:lnTo>
                    <a:pt x="0" y="407161"/>
                  </a:lnTo>
                  <a:lnTo>
                    <a:pt x="0" y="2035809"/>
                  </a:lnTo>
                  <a:lnTo>
                    <a:pt x="5327" y="2101853"/>
                  </a:lnTo>
                  <a:lnTo>
                    <a:pt x="20752" y="2164503"/>
                  </a:lnTo>
                  <a:lnTo>
                    <a:pt x="45437" y="2222922"/>
                  </a:lnTo>
                  <a:lnTo>
                    <a:pt x="78544" y="2276273"/>
                  </a:lnTo>
                  <a:lnTo>
                    <a:pt x="119237" y="2323715"/>
                  </a:lnTo>
                  <a:lnTo>
                    <a:pt x="166676" y="2364412"/>
                  </a:lnTo>
                  <a:lnTo>
                    <a:pt x="220026" y="2397524"/>
                  </a:lnTo>
                  <a:lnTo>
                    <a:pt x="278449" y="2422214"/>
                  </a:lnTo>
                  <a:lnTo>
                    <a:pt x="341106" y="2437642"/>
                  </a:lnTo>
                  <a:lnTo>
                    <a:pt x="407161" y="2442972"/>
                  </a:lnTo>
                  <a:lnTo>
                    <a:pt x="10026141" y="2442972"/>
                  </a:lnTo>
                  <a:lnTo>
                    <a:pt x="10092197" y="2437642"/>
                  </a:lnTo>
                  <a:lnTo>
                    <a:pt x="10154854" y="2422214"/>
                  </a:lnTo>
                  <a:lnTo>
                    <a:pt x="10213277" y="2397524"/>
                  </a:lnTo>
                  <a:lnTo>
                    <a:pt x="10266627" y="2364412"/>
                  </a:lnTo>
                  <a:lnTo>
                    <a:pt x="10314066" y="2323715"/>
                  </a:lnTo>
                  <a:lnTo>
                    <a:pt x="10354759" y="2276273"/>
                  </a:lnTo>
                  <a:lnTo>
                    <a:pt x="10387866" y="2222922"/>
                  </a:lnTo>
                  <a:lnTo>
                    <a:pt x="10412551" y="2164503"/>
                  </a:lnTo>
                  <a:lnTo>
                    <a:pt x="10427976" y="2101853"/>
                  </a:lnTo>
                  <a:lnTo>
                    <a:pt x="10433304" y="2035809"/>
                  </a:lnTo>
                  <a:lnTo>
                    <a:pt x="10433304" y="407161"/>
                  </a:lnTo>
                  <a:lnTo>
                    <a:pt x="10427976" y="341106"/>
                  </a:lnTo>
                  <a:lnTo>
                    <a:pt x="10412551" y="278449"/>
                  </a:lnTo>
                  <a:lnTo>
                    <a:pt x="10387866" y="220026"/>
                  </a:lnTo>
                  <a:lnTo>
                    <a:pt x="10354759" y="166676"/>
                  </a:lnTo>
                  <a:lnTo>
                    <a:pt x="10314066" y="119237"/>
                  </a:lnTo>
                  <a:lnTo>
                    <a:pt x="10266627" y="78544"/>
                  </a:lnTo>
                  <a:lnTo>
                    <a:pt x="10213277" y="45437"/>
                  </a:lnTo>
                  <a:lnTo>
                    <a:pt x="10154854" y="20752"/>
                  </a:lnTo>
                  <a:lnTo>
                    <a:pt x="10092197" y="5327"/>
                  </a:lnTo>
                  <a:lnTo>
                    <a:pt x="10026141" y="0"/>
                  </a:lnTo>
                  <a:close/>
                </a:path>
              </a:pathLst>
            </a:custGeom>
            <a:solidFill>
              <a:srgbClr val="E1EFD9"/>
            </a:solidFill>
          </p:spPr>
          <p:txBody>
            <a:bodyPr wrap="square" lIns="0" tIns="0" rIns="0" bIns="0" rtlCol="0">
              <a:noAutofit/>
            </a:bodyPr>
            <a:lstStyle/>
            <a:p>
              <a:endParaRPr sz="2000"/>
            </a:p>
          </p:txBody>
        </p:sp>
        <p:sp>
          <p:nvSpPr>
            <p:cNvPr id="13" name="object 11">
              <a:extLst>
                <a:ext uri="{FF2B5EF4-FFF2-40B4-BE49-F238E27FC236}">
                  <a16:creationId xmlns:a16="http://schemas.microsoft.com/office/drawing/2014/main" id="{37BA4F81-A802-D84D-9BE6-F108CD8102A7}"/>
                </a:ext>
              </a:extLst>
            </p:cNvPr>
            <p:cNvSpPr/>
            <p:nvPr/>
          </p:nvSpPr>
          <p:spPr>
            <a:xfrm>
              <a:off x="-3031363" y="6245733"/>
              <a:ext cx="15070328" cy="3528737"/>
            </a:xfrm>
            <a:custGeom>
              <a:avLst/>
              <a:gdLst/>
              <a:ahLst/>
              <a:cxnLst/>
              <a:rect l="l" t="t" r="r" b="b"/>
              <a:pathLst>
                <a:path w="10433304" h="2442972">
                  <a:moveTo>
                    <a:pt x="0" y="407161"/>
                  </a:moveTo>
                  <a:lnTo>
                    <a:pt x="5327" y="341106"/>
                  </a:lnTo>
                  <a:lnTo>
                    <a:pt x="20752" y="278449"/>
                  </a:lnTo>
                  <a:lnTo>
                    <a:pt x="45437" y="220026"/>
                  </a:lnTo>
                  <a:lnTo>
                    <a:pt x="78544" y="166676"/>
                  </a:lnTo>
                  <a:lnTo>
                    <a:pt x="119237" y="119237"/>
                  </a:lnTo>
                  <a:lnTo>
                    <a:pt x="166676" y="78544"/>
                  </a:lnTo>
                  <a:lnTo>
                    <a:pt x="220026" y="45437"/>
                  </a:lnTo>
                  <a:lnTo>
                    <a:pt x="278449" y="20752"/>
                  </a:lnTo>
                  <a:lnTo>
                    <a:pt x="341106" y="5327"/>
                  </a:lnTo>
                  <a:lnTo>
                    <a:pt x="407161" y="0"/>
                  </a:lnTo>
                  <a:lnTo>
                    <a:pt x="10026141" y="0"/>
                  </a:lnTo>
                  <a:lnTo>
                    <a:pt x="10092197" y="5327"/>
                  </a:lnTo>
                  <a:lnTo>
                    <a:pt x="10154854" y="20752"/>
                  </a:lnTo>
                  <a:lnTo>
                    <a:pt x="10213277" y="45437"/>
                  </a:lnTo>
                  <a:lnTo>
                    <a:pt x="10266627" y="78544"/>
                  </a:lnTo>
                  <a:lnTo>
                    <a:pt x="10314066" y="119237"/>
                  </a:lnTo>
                  <a:lnTo>
                    <a:pt x="10354759" y="166676"/>
                  </a:lnTo>
                  <a:lnTo>
                    <a:pt x="10387866" y="220026"/>
                  </a:lnTo>
                  <a:lnTo>
                    <a:pt x="10412551" y="278449"/>
                  </a:lnTo>
                  <a:lnTo>
                    <a:pt x="10427976" y="341106"/>
                  </a:lnTo>
                  <a:lnTo>
                    <a:pt x="10433304" y="407161"/>
                  </a:lnTo>
                  <a:lnTo>
                    <a:pt x="10433304" y="2035809"/>
                  </a:lnTo>
                  <a:lnTo>
                    <a:pt x="10427976" y="2101853"/>
                  </a:lnTo>
                  <a:lnTo>
                    <a:pt x="10412551" y="2164503"/>
                  </a:lnTo>
                  <a:lnTo>
                    <a:pt x="10387866" y="2222922"/>
                  </a:lnTo>
                  <a:lnTo>
                    <a:pt x="10354759" y="2276273"/>
                  </a:lnTo>
                  <a:lnTo>
                    <a:pt x="10314066" y="2323715"/>
                  </a:lnTo>
                  <a:lnTo>
                    <a:pt x="10266627" y="2364412"/>
                  </a:lnTo>
                  <a:lnTo>
                    <a:pt x="10213277" y="2397524"/>
                  </a:lnTo>
                  <a:lnTo>
                    <a:pt x="10154854" y="2422214"/>
                  </a:lnTo>
                  <a:lnTo>
                    <a:pt x="10092197" y="2437642"/>
                  </a:lnTo>
                  <a:lnTo>
                    <a:pt x="10026141" y="2442972"/>
                  </a:lnTo>
                  <a:lnTo>
                    <a:pt x="407161" y="2442972"/>
                  </a:lnTo>
                  <a:lnTo>
                    <a:pt x="341106" y="2437642"/>
                  </a:lnTo>
                  <a:lnTo>
                    <a:pt x="278449" y="2422214"/>
                  </a:lnTo>
                  <a:lnTo>
                    <a:pt x="220026" y="2397524"/>
                  </a:lnTo>
                  <a:lnTo>
                    <a:pt x="166676" y="2364412"/>
                  </a:lnTo>
                  <a:lnTo>
                    <a:pt x="119237" y="2323715"/>
                  </a:lnTo>
                  <a:lnTo>
                    <a:pt x="78544" y="2276273"/>
                  </a:lnTo>
                  <a:lnTo>
                    <a:pt x="45437" y="2222922"/>
                  </a:lnTo>
                  <a:lnTo>
                    <a:pt x="20752" y="2164503"/>
                  </a:lnTo>
                  <a:lnTo>
                    <a:pt x="5327" y="2101853"/>
                  </a:lnTo>
                  <a:lnTo>
                    <a:pt x="0" y="2035809"/>
                  </a:lnTo>
                  <a:lnTo>
                    <a:pt x="0" y="407161"/>
                  </a:lnTo>
                  <a:close/>
                </a:path>
              </a:pathLst>
            </a:custGeom>
            <a:ln w="12954">
              <a:solidFill>
                <a:srgbClr val="2E528F"/>
              </a:solidFill>
            </a:ln>
          </p:spPr>
          <p:txBody>
            <a:bodyPr wrap="square" lIns="0" tIns="0" rIns="0" bIns="0" rtlCol="0">
              <a:noAutofit/>
            </a:bodyPr>
            <a:lstStyle/>
            <a:p>
              <a:endParaRPr sz="2000"/>
            </a:p>
          </p:txBody>
        </p:sp>
        <p:sp>
          <p:nvSpPr>
            <p:cNvPr id="14" name="object 12">
              <a:extLst>
                <a:ext uri="{FF2B5EF4-FFF2-40B4-BE49-F238E27FC236}">
                  <a16:creationId xmlns:a16="http://schemas.microsoft.com/office/drawing/2014/main" id="{E966D4CD-5930-2D4B-A354-391CACA2EBD6}"/>
                </a:ext>
              </a:extLst>
            </p:cNvPr>
            <p:cNvSpPr txBox="1"/>
            <p:nvPr/>
          </p:nvSpPr>
          <p:spPr>
            <a:xfrm>
              <a:off x="-2746106" y="6245735"/>
              <a:ext cx="14501283" cy="3306140"/>
            </a:xfrm>
            <a:prstGeom prst="rect">
              <a:avLst/>
            </a:prstGeom>
          </p:spPr>
          <p:txBody>
            <a:bodyPr vert="horz" wrap="square" lIns="0" tIns="0" rIns="0" bIns="0" rtlCol="0">
              <a:noAutofit/>
            </a:bodyPr>
            <a:lstStyle/>
            <a:p>
              <a:pPr marL="513651" marR="331121" indent="-495307">
                <a:buFont typeface="Calibri"/>
                <a:buAutoNum type="arabicPeriod"/>
                <a:tabLst>
                  <a:tab pos="512734" algn="l"/>
                </a:tabLst>
              </a:pPr>
              <a:endParaRPr lang="en-US" sz="2000" dirty="0">
                <a:latin typeface="Calibri"/>
                <a:cs typeface="Calibri"/>
              </a:endParaRPr>
            </a:p>
            <a:p>
              <a:pPr marL="513651" marR="331121" indent="-495307">
                <a:buFont typeface="Calibri"/>
                <a:buAutoNum type="arabicPeriod"/>
                <a:tabLst>
                  <a:tab pos="512734" algn="l"/>
                </a:tabLst>
              </a:pPr>
              <a:r>
                <a:rPr sz="2000" dirty="0">
                  <a:latin typeface="Calibri"/>
                  <a:cs typeface="Calibri"/>
                </a:rPr>
                <a:t>On</a:t>
              </a:r>
              <a:r>
                <a:rPr sz="2000" spc="-7" dirty="0">
                  <a:latin typeface="Calibri"/>
                  <a:cs typeface="Calibri"/>
                </a:rPr>
                <a:t> </a:t>
              </a:r>
              <a:r>
                <a:rPr sz="2000" dirty="0">
                  <a:latin typeface="Calibri"/>
                  <a:cs typeface="Calibri"/>
                </a:rPr>
                <a:t>t</a:t>
              </a:r>
              <a:r>
                <a:rPr sz="2000" spc="-15" dirty="0">
                  <a:latin typeface="Calibri"/>
                  <a:cs typeface="Calibri"/>
                </a:rPr>
                <a:t>h</a:t>
              </a:r>
              <a:r>
                <a:rPr sz="2000" dirty="0">
                  <a:latin typeface="Calibri"/>
                  <a:cs typeface="Calibri"/>
                </a:rPr>
                <a:t>e basis</a:t>
              </a:r>
              <a:r>
                <a:rPr sz="2000" spc="-22" dirty="0">
                  <a:latin typeface="Calibri"/>
                  <a:cs typeface="Calibri"/>
                </a:rPr>
                <a:t> </a:t>
              </a:r>
              <a:r>
                <a:rPr sz="2000" dirty="0">
                  <a:latin typeface="Calibri"/>
                  <a:cs typeface="Calibri"/>
                </a:rPr>
                <a:t>of</a:t>
              </a:r>
              <a:r>
                <a:rPr sz="2000" spc="-7" dirty="0">
                  <a:latin typeface="Calibri"/>
                  <a:cs typeface="Calibri"/>
                </a:rPr>
                <a:t> </a:t>
              </a:r>
              <a:r>
                <a:rPr sz="2000" dirty="0">
                  <a:latin typeface="Calibri"/>
                  <a:cs typeface="Calibri"/>
                </a:rPr>
                <a:t>the claim,</a:t>
              </a:r>
              <a:r>
                <a:rPr sz="2000" spc="-29" dirty="0">
                  <a:latin typeface="Calibri"/>
                  <a:cs typeface="Calibri"/>
                </a:rPr>
                <a:t> </a:t>
              </a:r>
              <a:r>
                <a:rPr sz="2000" dirty="0">
                  <a:latin typeface="Calibri"/>
                  <a:cs typeface="Calibri"/>
                </a:rPr>
                <a:t>the asse</a:t>
              </a:r>
              <a:r>
                <a:rPr sz="2000" spc="-15" dirty="0">
                  <a:latin typeface="Calibri"/>
                  <a:cs typeface="Calibri"/>
                </a:rPr>
                <a:t>s</a:t>
              </a:r>
              <a:r>
                <a:rPr sz="2000" dirty="0">
                  <a:latin typeface="Calibri"/>
                  <a:cs typeface="Calibri"/>
                </a:rPr>
                <a:t>sor</a:t>
              </a:r>
              <a:r>
                <a:rPr sz="2000" spc="7" dirty="0">
                  <a:latin typeface="Calibri"/>
                  <a:cs typeface="Calibri"/>
                </a:rPr>
                <a:t> </a:t>
              </a:r>
              <a:r>
                <a:rPr lang="en-US" sz="2000" spc="7" dirty="0">
                  <a:latin typeface="Calibri"/>
                  <a:cs typeface="Calibri"/>
                </a:rPr>
                <a:t>will </a:t>
              </a:r>
              <a:r>
                <a:rPr sz="2000" spc="-58" dirty="0">
                  <a:latin typeface="Calibri"/>
                  <a:cs typeface="Calibri"/>
                </a:rPr>
                <a:t>r</a:t>
              </a:r>
              <a:r>
                <a:rPr sz="2000" dirty="0">
                  <a:latin typeface="Calibri"/>
                  <a:cs typeface="Calibri"/>
                </a:rPr>
                <a:t>andomly</a:t>
              </a:r>
              <a:r>
                <a:rPr sz="2000" spc="-15" dirty="0">
                  <a:latin typeface="Calibri"/>
                  <a:cs typeface="Calibri"/>
                </a:rPr>
                <a:t> </a:t>
              </a:r>
              <a:r>
                <a:rPr sz="2000" spc="-36" dirty="0">
                  <a:latin typeface="Calibri"/>
                  <a:cs typeface="Calibri"/>
                </a:rPr>
                <a:t>t</a:t>
              </a:r>
              <a:r>
                <a:rPr sz="2000" dirty="0">
                  <a:latin typeface="Calibri"/>
                  <a:cs typeface="Calibri"/>
                </a:rPr>
                <a:t>alk</a:t>
              </a:r>
              <a:r>
                <a:rPr sz="2000" spc="-22" dirty="0">
                  <a:latin typeface="Calibri"/>
                  <a:cs typeface="Calibri"/>
                </a:rPr>
                <a:t> </a:t>
              </a:r>
              <a:r>
                <a:rPr sz="2000" spc="-36" dirty="0">
                  <a:latin typeface="Calibri"/>
                  <a:cs typeface="Calibri"/>
                </a:rPr>
                <a:t>t</a:t>
              </a:r>
              <a:r>
                <a:rPr sz="2000" dirty="0">
                  <a:latin typeface="Calibri"/>
                  <a:cs typeface="Calibri"/>
                </a:rPr>
                <a:t>o</a:t>
              </a:r>
              <a:r>
                <a:rPr sz="2000" spc="7" dirty="0">
                  <a:latin typeface="Calibri"/>
                  <a:cs typeface="Calibri"/>
                </a:rPr>
                <a:t> </a:t>
              </a:r>
              <a:r>
                <a:rPr sz="2000" dirty="0">
                  <a:latin typeface="Calibri"/>
                  <a:cs typeface="Calibri"/>
                </a:rPr>
                <a:t>the cit</a:t>
              </a:r>
              <a:r>
                <a:rPr sz="2000" spc="-7" dirty="0">
                  <a:latin typeface="Calibri"/>
                  <a:cs typeface="Calibri"/>
                </a:rPr>
                <a:t>i</a:t>
              </a:r>
              <a:r>
                <a:rPr sz="2000" spc="-58" dirty="0">
                  <a:latin typeface="Calibri"/>
                  <a:cs typeface="Calibri"/>
                </a:rPr>
                <a:t>z</a:t>
              </a:r>
              <a:r>
                <a:rPr sz="2000" dirty="0">
                  <a:latin typeface="Calibri"/>
                  <a:cs typeface="Calibri"/>
                </a:rPr>
                <a:t>ens</a:t>
              </a:r>
              <a:r>
                <a:rPr sz="2000" spc="-7" dirty="0">
                  <a:latin typeface="Calibri"/>
                  <a:cs typeface="Calibri"/>
                </a:rPr>
                <a:t> </a:t>
              </a:r>
              <a:r>
                <a:rPr sz="2000" dirty="0">
                  <a:latin typeface="Calibri"/>
                  <a:cs typeface="Calibri"/>
                </a:rPr>
                <a:t>and</a:t>
              </a:r>
              <a:r>
                <a:rPr sz="2000" spc="-22" dirty="0">
                  <a:latin typeface="Calibri"/>
                  <a:cs typeface="Calibri"/>
                </a:rPr>
                <a:t> </a:t>
              </a:r>
              <a:r>
                <a:rPr sz="2000" dirty="0">
                  <a:latin typeface="Calibri"/>
                  <a:cs typeface="Calibri"/>
                </a:rPr>
                <a:t>ascer</a:t>
              </a:r>
              <a:r>
                <a:rPr sz="2000" spc="-36" dirty="0">
                  <a:latin typeface="Calibri"/>
                  <a:cs typeface="Calibri"/>
                </a:rPr>
                <a:t>t</a:t>
              </a:r>
              <a:r>
                <a:rPr sz="2000" dirty="0">
                  <a:latin typeface="Calibri"/>
                  <a:cs typeface="Calibri"/>
                </a:rPr>
                <a:t>ain</a:t>
              </a:r>
              <a:r>
                <a:rPr sz="2000" spc="-22" dirty="0">
                  <a:latin typeface="Calibri"/>
                  <a:cs typeface="Calibri"/>
                </a:rPr>
                <a:t> </a:t>
              </a:r>
              <a:r>
                <a:rPr sz="2000" dirty="0">
                  <a:latin typeface="Calibri"/>
                  <a:cs typeface="Calibri"/>
                </a:rPr>
                <a:t>wh</a:t>
              </a:r>
              <a:r>
                <a:rPr sz="2000" spc="-15" dirty="0">
                  <a:latin typeface="Calibri"/>
                  <a:cs typeface="Calibri"/>
                </a:rPr>
                <a:t>e</a:t>
              </a:r>
              <a:r>
                <a:rPr sz="2000" dirty="0">
                  <a:latin typeface="Calibri"/>
                  <a:cs typeface="Calibri"/>
                </a:rPr>
                <a:t>ther cit</a:t>
              </a:r>
              <a:r>
                <a:rPr sz="2000" spc="-15" dirty="0">
                  <a:latin typeface="Calibri"/>
                  <a:cs typeface="Calibri"/>
                </a:rPr>
                <a:t>i</a:t>
              </a:r>
              <a:r>
                <a:rPr sz="2000" spc="-58" dirty="0">
                  <a:latin typeface="Calibri"/>
                  <a:cs typeface="Calibri"/>
                </a:rPr>
                <a:t>z</a:t>
              </a:r>
              <a:r>
                <a:rPr sz="2000" dirty="0">
                  <a:latin typeface="Calibri"/>
                  <a:cs typeface="Calibri"/>
                </a:rPr>
                <a:t>ens</a:t>
              </a:r>
              <a:r>
                <a:rPr sz="2000" spc="-7" dirty="0">
                  <a:latin typeface="Calibri"/>
                  <a:cs typeface="Calibri"/>
                </a:rPr>
                <a:t> </a:t>
              </a:r>
              <a:r>
                <a:rPr lang="en-US" sz="2000" spc="-7" dirty="0">
                  <a:latin typeface="Calibri"/>
                  <a:cs typeface="Calibri"/>
                </a:rPr>
                <a:t>have gained knowledge </a:t>
              </a:r>
              <a:r>
                <a:rPr lang="en-US" sz="2000" dirty="0">
                  <a:latin typeface="Calibri"/>
                  <a:cs typeface="Calibri"/>
                </a:rPr>
                <a:t>through IEC activities undertaken by the ULB. </a:t>
              </a:r>
              <a:endParaRPr sz="2000" dirty="0">
                <a:latin typeface="Calibri"/>
                <a:cs typeface="Calibri"/>
              </a:endParaRPr>
            </a:p>
            <a:p>
              <a:pPr marL="513651" marR="233894" indent="-495307">
                <a:buFont typeface="Calibri"/>
                <a:buAutoNum type="arabicPeriod"/>
                <a:tabLst>
                  <a:tab pos="512734" algn="l"/>
                </a:tabLst>
              </a:pPr>
              <a:r>
                <a:rPr sz="2000" dirty="0">
                  <a:latin typeface="Calibri"/>
                  <a:cs typeface="Calibri"/>
                </a:rPr>
                <a:t>On</a:t>
              </a:r>
              <a:r>
                <a:rPr sz="2000" spc="-7" dirty="0">
                  <a:latin typeface="Calibri"/>
                  <a:cs typeface="Calibri"/>
                </a:rPr>
                <a:t> </a:t>
              </a:r>
              <a:r>
                <a:rPr sz="2000" dirty="0">
                  <a:latin typeface="Calibri"/>
                  <a:cs typeface="Calibri"/>
                </a:rPr>
                <a:t>t</a:t>
              </a:r>
              <a:r>
                <a:rPr sz="2000" spc="-15" dirty="0">
                  <a:latin typeface="Calibri"/>
                  <a:cs typeface="Calibri"/>
                </a:rPr>
                <a:t>h</a:t>
              </a:r>
              <a:r>
                <a:rPr sz="2000" dirty="0">
                  <a:latin typeface="Calibri"/>
                  <a:cs typeface="Calibri"/>
                </a:rPr>
                <a:t>e basis</a:t>
              </a:r>
              <a:r>
                <a:rPr sz="2000" spc="-22" dirty="0">
                  <a:latin typeface="Calibri"/>
                  <a:cs typeface="Calibri"/>
                </a:rPr>
                <a:t> </a:t>
              </a:r>
              <a:r>
                <a:rPr sz="2000" dirty="0">
                  <a:latin typeface="Calibri"/>
                  <a:cs typeface="Calibri"/>
                </a:rPr>
                <a:t>of</a:t>
              </a:r>
              <a:r>
                <a:rPr sz="2000" spc="-7" dirty="0">
                  <a:latin typeface="Calibri"/>
                  <a:cs typeface="Calibri"/>
                </a:rPr>
                <a:t> </a:t>
              </a:r>
              <a:r>
                <a:rPr sz="2000" dirty="0">
                  <a:latin typeface="Calibri"/>
                  <a:cs typeface="Calibri"/>
                </a:rPr>
                <a:t>o</a:t>
              </a:r>
              <a:r>
                <a:rPr sz="2000" spc="-15" dirty="0">
                  <a:latin typeface="Calibri"/>
                  <a:cs typeface="Calibri"/>
                </a:rPr>
                <a:t>b</a:t>
              </a:r>
              <a:r>
                <a:rPr sz="2000" dirty="0">
                  <a:latin typeface="Calibri"/>
                  <a:cs typeface="Calibri"/>
                </a:rPr>
                <a:t>se</a:t>
              </a:r>
              <a:r>
                <a:rPr sz="2000" spc="15" dirty="0">
                  <a:latin typeface="Calibri"/>
                  <a:cs typeface="Calibri"/>
                </a:rPr>
                <a:t>r</a:t>
              </a:r>
              <a:r>
                <a:rPr sz="2000" spc="-36" dirty="0">
                  <a:latin typeface="Calibri"/>
                  <a:cs typeface="Calibri"/>
                </a:rPr>
                <a:t>v</a:t>
              </a:r>
              <a:r>
                <a:rPr sz="2000" spc="-29" dirty="0">
                  <a:latin typeface="Calibri"/>
                  <a:cs typeface="Calibri"/>
                </a:rPr>
                <a:t>a</a:t>
              </a:r>
              <a:r>
                <a:rPr sz="2000" dirty="0">
                  <a:latin typeface="Calibri"/>
                  <a:cs typeface="Calibri"/>
                </a:rPr>
                <a:t>t</a:t>
              </a:r>
              <a:r>
                <a:rPr sz="2000" spc="-7" dirty="0">
                  <a:latin typeface="Calibri"/>
                  <a:cs typeface="Calibri"/>
                </a:rPr>
                <a:t>i</a:t>
              </a:r>
              <a:r>
                <a:rPr sz="2000" dirty="0">
                  <a:latin typeface="Calibri"/>
                  <a:cs typeface="Calibri"/>
                </a:rPr>
                <a:t>on</a:t>
              </a:r>
              <a:r>
                <a:rPr sz="2000" spc="-7" dirty="0">
                  <a:latin typeface="Calibri"/>
                  <a:cs typeface="Calibri"/>
                </a:rPr>
                <a:t> </a:t>
              </a:r>
              <a:r>
                <a:rPr sz="2000" dirty="0">
                  <a:latin typeface="Calibri"/>
                  <a:cs typeface="Calibri"/>
                </a:rPr>
                <a:t>and</a:t>
              </a:r>
              <a:r>
                <a:rPr sz="2000" spc="-22" dirty="0">
                  <a:latin typeface="Calibri"/>
                  <a:cs typeface="Calibri"/>
                </a:rPr>
                <a:t> </a:t>
              </a:r>
              <a:r>
                <a:rPr sz="2000" dirty="0">
                  <a:latin typeface="Calibri"/>
                  <a:cs typeface="Calibri"/>
                </a:rPr>
                <a:t>i</a:t>
              </a:r>
              <a:r>
                <a:rPr sz="2000" spc="-36" dirty="0">
                  <a:latin typeface="Calibri"/>
                  <a:cs typeface="Calibri"/>
                </a:rPr>
                <a:t>nt</a:t>
              </a:r>
              <a:r>
                <a:rPr sz="2000" dirty="0">
                  <a:latin typeface="Calibri"/>
                  <a:cs typeface="Calibri"/>
                </a:rPr>
                <a:t>e</a:t>
              </a:r>
              <a:r>
                <a:rPr sz="2000" spc="-58" dirty="0">
                  <a:latin typeface="Calibri"/>
                  <a:cs typeface="Calibri"/>
                </a:rPr>
                <a:t>r</a:t>
              </a:r>
              <a:r>
                <a:rPr sz="2000" dirty="0">
                  <a:latin typeface="Calibri"/>
                  <a:cs typeface="Calibri"/>
                </a:rPr>
                <a:t>action with</a:t>
              </a:r>
              <a:r>
                <a:rPr sz="2000" spc="-7" dirty="0">
                  <a:latin typeface="Calibri"/>
                  <a:cs typeface="Calibri"/>
                </a:rPr>
                <a:t> </a:t>
              </a:r>
              <a:r>
                <a:rPr sz="2000" dirty="0">
                  <a:latin typeface="Calibri"/>
                  <a:cs typeface="Calibri"/>
                </a:rPr>
                <a:t>ci</a:t>
              </a:r>
              <a:r>
                <a:rPr sz="2000" spc="-15" dirty="0">
                  <a:latin typeface="Calibri"/>
                  <a:cs typeface="Calibri"/>
                </a:rPr>
                <a:t>t</a:t>
              </a:r>
              <a:r>
                <a:rPr sz="2000" dirty="0">
                  <a:latin typeface="Calibri"/>
                  <a:cs typeface="Calibri"/>
                </a:rPr>
                <a:t>i</a:t>
              </a:r>
              <a:r>
                <a:rPr sz="2000" spc="-65" dirty="0">
                  <a:latin typeface="Calibri"/>
                  <a:cs typeface="Calibri"/>
                </a:rPr>
                <a:t>z</a:t>
              </a:r>
              <a:r>
                <a:rPr sz="2000" dirty="0">
                  <a:latin typeface="Calibri"/>
                  <a:cs typeface="Calibri"/>
                </a:rPr>
                <a:t>ens/p</a:t>
              </a:r>
              <a:r>
                <a:rPr sz="2000" spc="-15" dirty="0">
                  <a:latin typeface="Calibri"/>
                  <a:cs typeface="Calibri"/>
                </a:rPr>
                <a:t>l</a:t>
              </a:r>
              <a:r>
                <a:rPr sz="2000" dirty="0">
                  <a:latin typeface="Calibri"/>
                  <a:cs typeface="Calibri"/>
                </a:rPr>
                <a:t>a</a:t>
              </a:r>
              <a:r>
                <a:rPr sz="2000" spc="-29" dirty="0">
                  <a:latin typeface="Calibri"/>
                  <a:cs typeface="Calibri"/>
                </a:rPr>
                <a:t>n</a:t>
              </a:r>
              <a:r>
                <a:rPr sz="2000" dirty="0">
                  <a:latin typeface="Calibri"/>
                  <a:cs typeface="Calibri"/>
                </a:rPr>
                <a:t>t</a:t>
              </a:r>
              <a:r>
                <a:rPr sz="2000" spc="-22" dirty="0">
                  <a:latin typeface="Calibri"/>
                  <a:cs typeface="Calibri"/>
                </a:rPr>
                <a:t> </a:t>
              </a:r>
              <a:r>
                <a:rPr sz="2000" dirty="0">
                  <a:latin typeface="Calibri"/>
                  <a:cs typeface="Calibri"/>
                </a:rPr>
                <a:t>o</a:t>
              </a:r>
              <a:r>
                <a:rPr sz="2000" spc="-29" dirty="0">
                  <a:latin typeface="Calibri"/>
                  <a:cs typeface="Calibri"/>
                </a:rPr>
                <a:t>f</a:t>
              </a:r>
              <a:r>
                <a:rPr sz="2000" dirty="0">
                  <a:latin typeface="Calibri"/>
                  <a:cs typeface="Calibri"/>
                </a:rPr>
                <a:t>f</a:t>
              </a:r>
              <a:r>
                <a:rPr sz="2000" spc="-7" dirty="0">
                  <a:latin typeface="Calibri"/>
                  <a:cs typeface="Calibri"/>
                </a:rPr>
                <a:t>i</a:t>
              </a:r>
              <a:r>
                <a:rPr sz="2000" dirty="0">
                  <a:latin typeface="Calibri"/>
                  <a:cs typeface="Calibri"/>
                </a:rPr>
                <a:t>cial,</a:t>
              </a:r>
              <a:r>
                <a:rPr sz="2000" spc="-15" dirty="0">
                  <a:latin typeface="Calibri"/>
                  <a:cs typeface="Calibri"/>
                </a:rPr>
                <a:t> </a:t>
              </a:r>
              <a:r>
                <a:rPr sz="2000" b="1" spc="-7" dirty="0">
                  <a:latin typeface="Calibri"/>
                  <a:cs typeface="Calibri"/>
                </a:rPr>
                <a:t>Independe</a:t>
              </a:r>
              <a:r>
                <a:rPr sz="2000" b="1" spc="-36" dirty="0">
                  <a:latin typeface="Calibri"/>
                  <a:cs typeface="Calibri"/>
                </a:rPr>
                <a:t>n</a:t>
              </a:r>
              <a:r>
                <a:rPr sz="2000" b="1" dirty="0">
                  <a:latin typeface="Calibri"/>
                  <a:cs typeface="Calibri"/>
                </a:rPr>
                <a:t>t</a:t>
              </a:r>
              <a:r>
                <a:rPr sz="2000" b="1" spc="15" dirty="0">
                  <a:latin typeface="Calibri"/>
                  <a:cs typeface="Calibri"/>
                </a:rPr>
                <a:t> </a:t>
              </a:r>
              <a:r>
                <a:rPr sz="2000" b="1" spc="-130" dirty="0">
                  <a:latin typeface="Calibri"/>
                  <a:cs typeface="Calibri"/>
                </a:rPr>
                <a:t>V</a:t>
              </a:r>
              <a:r>
                <a:rPr sz="2000" b="1" spc="-7" dirty="0">
                  <a:latin typeface="Calibri"/>
                  <a:cs typeface="Calibri"/>
                </a:rPr>
                <a:t>a</a:t>
              </a:r>
              <a:r>
                <a:rPr sz="2000" b="1" dirty="0">
                  <a:latin typeface="Calibri"/>
                  <a:cs typeface="Calibri"/>
                </a:rPr>
                <a:t>l</a:t>
              </a:r>
              <a:r>
                <a:rPr sz="2000" b="1" spc="-7" dirty="0">
                  <a:latin typeface="Calibri"/>
                  <a:cs typeface="Calibri"/>
                </a:rPr>
                <a:t>id</a:t>
              </a:r>
              <a:r>
                <a:rPr sz="2000" b="1" spc="-22" dirty="0">
                  <a:latin typeface="Calibri"/>
                  <a:cs typeface="Calibri"/>
                </a:rPr>
                <a:t>a</a:t>
              </a:r>
              <a:r>
                <a:rPr sz="2000" b="1" spc="-7" dirty="0">
                  <a:latin typeface="Calibri"/>
                  <a:cs typeface="Calibri"/>
                </a:rPr>
                <a:t>tio</a:t>
              </a:r>
              <a:r>
                <a:rPr sz="2000" b="1" dirty="0">
                  <a:latin typeface="Calibri"/>
                  <a:cs typeface="Calibri"/>
                </a:rPr>
                <a:t>n</a:t>
              </a:r>
              <a:r>
                <a:rPr sz="2000" b="1" spc="-22" dirty="0">
                  <a:latin typeface="Calibri"/>
                  <a:cs typeface="Calibri"/>
                </a:rPr>
                <a:t> </a:t>
              </a:r>
              <a:r>
                <a:rPr sz="2000" b="1" spc="-7" dirty="0">
                  <a:latin typeface="Calibri"/>
                  <a:cs typeface="Calibri"/>
                </a:rPr>
                <a:t>M</a:t>
              </a:r>
              <a:r>
                <a:rPr sz="2000" b="1" spc="-29" dirty="0">
                  <a:latin typeface="Calibri"/>
                  <a:cs typeface="Calibri"/>
                </a:rPr>
                <a:t>a</a:t>
              </a:r>
              <a:r>
                <a:rPr sz="2000" b="1" spc="-7" dirty="0">
                  <a:latin typeface="Calibri"/>
                  <a:cs typeface="Calibri"/>
                </a:rPr>
                <a:t>t</a:t>
              </a:r>
              <a:r>
                <a:rPr sz="2000" b="1" dirty="0">
                  <a:latin typeface="Calibri"/>
                  <a:cs typeface="Calibri"/>
                </a:rPr>
                <a:t>r</a:t>
              </a:r>
              <a:r>
                <a:rPr sz="2000" b="1" spc="-7" dirty="0">
                  <a:latin typeface="Calibri"/>
                  <a:cs typeface="Calibri"/>
                </a:rPr>
                <a:t>i</a:t>
              </a:r>
              <a:r>
                <a:rPr sz="2000" b="1" dirty="0">
                  <a:latin typeface="Calibri"/>
                  <a:cs typeface="Calibri"/>
                </a:rPr>
                <a:t>x</a:t>
              </a:r>
              <a:r>
                <a:rPr sz="2000" b="1" spc="-7" dirty="0">
                  <a:latin typeface="Calibri"/>
                  <a:cs typeface="Calibri"/>
                </a:rPr>
                <a:t> (IVM</a:t>
              </a:r>
              <a:r>
                <a:rPr sz="2000" b="1" dirty="0">
                  <a:latin typeface="Calibri"/>
                  <a:cs typeface="Calibri"/>
                </a:rPr>
                <a:t>)</a:t>
              </a:r>
              <a:r>
                <a:rPr sz="2000" b="1" spc="15" dirty="0">
                  <a:latin typeface="Calibri"/>
                  <a:cs typeface="Calibri"/>
                </a:rPr>
                <a:t> </a:t>
              </a:r>
              <a:r>
                <a:rPr sz="2000" dirty="0">
                  <a:latin typeface="Calibri"/>
                  <a:cs typeface="Calibri"/>
                </a:rPr>
                <a:t>will</a:t>
              </a:r>
              <a:r>
                <a:rPr sz="2000" spc="-22" dirty="0">
                  <a:latin typeface="Calibri"/>
                  <a:cs typeface="Calibri"/>
                </a:rPr>
                <a:t> </a:t>
              </a:r>
              <a:r>
                <a:rPr sz="2000" dirty="0">
                  <a:latin typeface="Calibri"/>
                  <a:cs typeface="Calibri"/>
                </a:rPr>
                <a:t>be appl</a:t>
              </a:r>
              <a:r>
                <a:rPr sz="2000" spc="-15" dirty="0">
                  <a:latin typeface="Calibri"/>
                  <a:cs typeface="Calibri"/>
                </a:rPr>
                <a:t>i</a:t>
              </a:r>
              <a:r>
                <a:rPr sz="2000" dirty="0">
                  <a:latin typeface="Calibri"/>
                  <a:cs typeface="Calibri"/>
                </a:rPr>
                <a:t>ed</a:t>
              </a:r>
              <a:r>
                <a:rPr sz="2000" spc="-36" dirty="0">
                  <a:latin typeface="Calibri"/>
                  <a:cs typeface="Calibri"/>
                </a:rPr>
                <a:t> </a:t>
              </a:r>
              <a:r>
                <a:rPr sz="2000" dirty="0">
                  <a:latin typeface="Calibri"/>
                  <a:cs typeface="Calibri"/>
                </a:rPr>
                <a:t>and</a:t>
              </a:r>
              <a:r>
                <a:rPr sz="2000" spc="-22" dirty="0">
                  <a:latin typeface="Calibri"/>
                  <a:cs typeface="Calibri"/>
                </a:rPr>
                <a:t> </a:t>
              </a:r>
              <a:r>
                <a:rPr sz="2000" dirty="0">
                  <a:latin typeface="Calibri"/>
                  <a:cs typeface="Calibri"/>
                </a:rPr>
                <a:t>f</a:t>
              </a:r>
              <a:r>
                <a:rPr sz="2000" spc="-7" dirty="0">
                  <a:latin typeface="Calibri"/>
                  <a:cs typeface="Calibri"/>
                </a:rPr>
                <a:t>i</a:t>
              </a:r>
              <a:r>
                <a:rPr sz="2000" dirty="0">
                  <a:latin typeface="Calibri"/>
                  <a:cs typeface="Calibri"/>
                </a:rPr>
                <a:t>nal</a:t>
              </a:r>
              <a:r>
                <a:rPr sz="2000" spc="-29" dirty="0">
                  <a:latin typeface="Calibri"/>
                  <a:cs typeface="Calibri"/>
                </a:rPr>
                <a:t> </a:t>
              </a:r>
              <a:r>
                <a:rPr sz="2000" dirty="0">
                  <a:latin typeface="Calibri"/>
                  <a:cs typeface="Calibri"/>
                </a:rPr>
                <a:t>mar</a:t>
              </a:r>
              <a:r>
                <a:rPr sz="2000" spc="-36" dirty="0">
                  <a:latin typeface="Calibri"/>
                  <a:cs typeface="Calibri"/>
                </a:rPr>
                <a:t>k</a:t>
              </a:r>
              <a:r>
                <a:rPr sz="2000" dirty="0">
                  <a:latin typeface="Calibri"/>
                  <a:cs typeface="Calibri"/>
                </a:rPr>
                <a:t>s gi</a:t>
              </a:r>
              <a:r>
                <a:rPr sz="2000" spc="-22" dirty="0">
                  <a:latin typeface="Calibri"/>
                  <a:cs typeface="Calibri"/>
                </a:rPr>
                <a:t>v</a:t>
              </a:r>
              <a:r>
                <a:rPr sz="2000" dirty="0">
                  <a:latin typeface="Calibri"/>
                  <a:cs typeface="Calibri"/>
                </a:rPr>
                <a:t>en). </a:t>
              </a:r>
              <a:r>
                <a:rPr sz="2000" spc="-29" dirty="0">
                  <a:latin typeface="Calibri"/>
                  <a:cs typeface="Calibri"/>
                </a:rPr>
                <a:t> </a:t>
              </a:r>
              <a:r>
                <a:rPr sz="2000" dirty="0">
                  <a:latin typeface="Calibri"/>
                  <a:cs typeface="Calibri"/>
                </a:rPr>
                <a:t>Final</a:t>
              </a:r>
              <a:r>
                <a:rPr sz="2000" spc="-29" dirty="0">
                  <a:latin typeface="Calibri"/>
                  <a:cs typeface="Calibri"/>
                </a:rPr>
                <a:t> </a:t>
              </a:r>
              <a:r>
                <a:rPr sz="2000" dirty="0">
                  <a:latin typeface="Calibri"/>
                  <a:cs typeface="Calibri"/>
                </a:rPr>
                <a:t>mar</a:t>
              </a:r>
              <a:r>
                <a:rPr sz="2000" spc="-36" dirty="0">
                  <a:latin typeface="Calibri"/>
                  <a:cs typeface="Calibri"/>
                </a:rPr>
                <a:t>k</a:t>
              </a:r>
              <a:r>
                <a:rPr sz="2000" dirty="0">
                  <a:latin typeface="Calibri"/>
                  <a:cs typeface="Calibri"/>
                </a:rPr>
                <a:t>s = Mar</a:t>
              </a:r>
              <a:r>
                <a:rPr sz="2000" spc="-36" dirty="0">
                  <a:latin typeface="Calibri"/>
                  <a:cs typeface="Calibri"/>
                </a:rPr>
                <a:t>k</a:t>
              </a:r>
              <a:r>
                <a:rPr sz="2000" dirty="0">
                  <a:latin typeface="Calibri"/>
                  <a:cs typeface="Calibri"/>
                </a:rPr>
                <a:t>s c</a:t>
              </a:r>
              <a:r>
                <a:rPr sz="2000" spc="-15" dirty="0">
                  <a:latin typeface="Calibri"/>
                  <a:cs typeface="Calibri"/>
                </a:rPr>
                <a:t>l</a:t>
              </a:r>
              <a:r>
                <a:rPr sz="2000" dirty="0">
                  <a:latin typeface="Calibri"/>
                  <a:cs typeface="Calibri"/>
                </a:rPr>
                <a:t>ai</a:t>
              </a:r>
              <a:r>
                <a:rPr sz="2000" spc="-15" dirty="0">
                  <a:latin typeface="Calibri"/>
                  <a:cs typeface="Calibri"/>
                </a:rPr>
                <a:t>m</a:t>
              </a:r>
              <a:r>
                <a:rPr sz="2000" dirty="0">
                  <a:latin typeface="Calibri"/>
                  <a:cs typeface="Calibri"/>
                </a:rPr>
                <a:t>ed</a:t>
              </a:r>
              <a:r>
                <a:rPr sz="2000" spc="-15" dirty="0">
                  <a:latin typeface="Calibri"/>
                  <a:cs typeface="Calibri"/>
                </a:rPr>
                <a:t> </a:t>
              </a:r>
              <a:r>
                <a:rPr sz="2000" dirty="0">
                  <a:latin typeface="Calibri"/>
                  <a:cs typeface="Calibri"/>
                </a:rPr>
                <a:t>– mar</a:t>
              </a:r>
              <a:r>
                <a:rPr sz="2000" spc="-36" dirty="0">
                  <a:latin typeface="Calibri"/>
                  <a:cs typeface="Calibri"/>
                </a:rPr>
                <a:t>k</a:t>
              </a:r>
              <a:r>
                <a:rPr sz="2000" dirty="0">
                  <a:latin typeface="Calibri"/>
                  <a:cs typeface="Calibri"/>
                </a:rPr>
                <a:t>s a</a:t>
              </a:r>
              <a:r>
                <a:rPr sz="2000" spc="-15" dirty="0">
                  <a:latin typeface="Calibri"/>
                  <a:cs typeface="Calibri"/>
                </a:rPr>
                <a:t>d</a:t>
              </a:r>
              <a:r>
                <a:rPr sz="2000" dirty="0">
                  <a:latin typeface="Calibri"/>
                  <a:cs typeface="Calibri"/>
                </a:rPr>
                <a:t>ju</a:t>
              </a:r>
              <a:r>
                <a:rPr sz="2000" spc="-36" dirty="0">
                  <a:latin typeface="Calibri"/>
                  <a:cs typeface="Calibri"/>
                </a:rPr>
                <a:t>st</a:t>
              </a:r>
              <a:r>
                <a:rPr sz="2000" dirty="0">
                  <a:latin typeface="Calibri"/>
                  <a:cs typeface="Calibri"/>
                </a:rPr>
                <a:t>ed as</a:t>
              </a:r>
              <a:r>
                <a:rPr sz="2000" spc="-15" dirty="0">
                  <a:latin typeface="Calibri"/>
                  <a:cs typeface="Calibri"/>
                </a:rPr>
                <a:t> </a:t>
              </a:r>
              <a:r>
                <a:rPr sz="2000" dirty="0">
                  <a:latin typeface="Calibri"/>
                  <a:cs typeface="Calibri"/>
                </a:rPr>
                <a:t>per IVM</a:t>
              </a:r>
            </a:p>
          </p:txBody>
        </p:sp>
      </p:grpSp>
      <p:sp>
        <p:nvSpPr>
          <p:cNvPr id="15" name="Rounded Rectangle 14">
            <a:extLst>
              <a:ext uri="{FF2B5EF4-FFF2-40B4-BE49-F238E27FC236}">
                <a16:creationId xmlns:a16="http://schemas.microsoft.com/office/drawing/2014/main" id="{DC8C7C1B-EE47-4B43-8E0E-D7009AA2F98F}"/>
              </a:ext>
            </a:extLst>
          </p:cNvPr>
          <p:cNvSpPr/>
          <p:nvPr/>
        </p:nvSpPr>
        <p:spPr>
          <a:xfrm>
            <a:off x="0" y="1217414"/>
            <a:ext cx="1594001" cy="1601927"/>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4000" b="1" dirty="0">
                <a:solidFill>
                  <a:srgbClr val="FFFFFF"/>
                </a:solidFill>
                <a:latin typeface="Arial"/>
                <a:ea typeface="Calibri"/>
                <a:cs typeface="Times New Roman"/>
              </a:rPr>
              <a:t>3.5</a:t>
            </a:r>
            <a:endParaRPr lang="en-SG" sz="1100" dirty="0">
              <a:solidFill>
                <a:prstClr val="white"/>
              </a:solidFill>
              <a:latin typeface="Calibri" panose="020F0502020204030204"/>
              <a:ea typeface="Calibri"/>
              <a:cs typeface="Times New Roman"/>
            </a:endParaRPr>
          </a:p>
        </p:txBody>
      </p:sp>
      <p:sp>
        <p:nvSpPr>
          <p:cNvPr id="17" name="Rounded Rectangle 16">
            <a:extLst>
              <a:ext uri="{FF2B5EF4-FFF2-40B4-BE49-F238E27FC236}">
                <a16:creationId xmlns:a16="http://schemas.microsoft.com/office/drawing/2014/main" id="{C07D2D2D-7A29-A342-8813-9F6483394543}"/>
              </a:ext>
            </a:extLst>
          </p:cNvPr>
          <p:cNvSpPr/>
          <p:nvPr/>
        </p:nvSpPr>
        <p:spPr>
          <a:xfrm>
            <a:off x="1799303" y="1217414"/>
            <a:ext cx="5058697" cy="1601927"/>
          </a:xfrm>
          <a:prstGeom prst="roundRect">
            <a:avLst/>
          </a:prstGeom>
          <a:solidFill>
            <a:schemeClr val="accent1">
              <a:lumMod val="60000"/>
              <a:lumOff val="4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defTabSz="1320816">
              <a:defRPr/>
            </a:pPr>
            <a:r>
              <a:rPr lang="en-US" sz="2400" b="1" dirty="0">
                <a:solidFill>
                  <a:prstClr val="black"/>
                </a:solidFill>
                <a:latin typeface="Calibri" panose="020F0502020204030204"/>
                <a:ea typeface="Times New Roman"/>
                <a:cs typeface="Arial"/>
              </a:rPr>
              <a:t>Awareness:  </a:t>
            </a:r>
            <a:r>
              <a:rPr lang="en-US" sz="2400" dirty="0">
                <a:solidFill>
                  <a:prstClr val="black"/>
                </a:solidFill>
                <a:latin typeface="Calibri" panose="020F0502020204030204"/>
                <a:ea typeface="Times New Roman"/>
                <a:cs typeface="Arial"/>
              </a:rPr>
              <a:t>Whether all citizens and ULB staff is aware about their roles &amp; responsibilities</a:t>
            </a:r>
            <a:endParaRPr lang="en-SG" sz="2400" b="1" dirty="0">
              <a:solidFill>
                <a:prstClr val="black"/>
              </a:solidFill>
              <a:latin typeface="Calibri" panose="020F0502020204030204"/>
              <a:ea typeface="Times New Roman"/>
              <a:cs typeface="Arial"/>
            </a:endParaRPr>
          </a:p>
        </p:txBody>
      </p:sp>
      <p:sp>
        <p:nvSpPr>
          <p:cNvPr id="18" name="Slide Number Placeholder 17">
            <a:extLst>
              <a:ext uri="{FF2B5EF4-FFF2-40B4-BE49-F238E27FC236}">
                <a16:creationId xmlns:a16="http://schemas.microsoft.com/office/drawing/2014/main" id="{7A49EAFB-E214-4B51-8CE4-A9F1A9A6BA29}"/>
              </a:ext>
            </a:extLst>
          </p:cNvPr>
          <p:cNvSpPr>
            <a:spLocks noGrp="1"/>
          </p:cNvSpPr>
          <p:nvPr>
            <p:ph type="sldNum" sz="quarter" idx="12"/>
          </p:nvPr>
        </p:nvSpPr>
        <p:spPr/>
        <p:txBody>
          <a:bodyPr/>
          <a:lstStyle/>
          <a:p>
            <a:fld id="{871FDAF4-F9BA-4E6E-AE28-9371978FF90C}" type="slidenum">
              <a:rPr lang="en-US" smtClean="0"/>
              <a:t>70</a:t>
            </a:fld>
            <a:endParaRPr lang="en-US"/>
          </a:p>
        </p:txBody>
      </p:sp>
    </p:spTree>
    <p:extLst>
      <p:ext uri="{BB962C8B-B14F-4D97-AF65-F5344CB8AC3E}">
        <p14:creationId xmlns:p14="http://schemas.microsoft.com/office/powerpoint/2010/main" val="30490372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0" y="13906"/>
            <a:ext cx="1141338" cy="144951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endParaRPr lang="en-US" sz="3200" b="1" dirty="0">
              <a:solidFill>
                <a:srgbClr val="FFFFFF"/>
              </a:solidFill>
              <a:latin typeface="Arial"/>
              <a:ea typeface="Calibri"/>
              <a:cs typeface="Times New Roman"/>
            </a:endParaRPr>
          </a:p>
          <a:p>
            <a:pPr algn="ctr" defTabSz="1320816">
              <a:lnSpc>
                <a:spcPct val="107000"/>
              </a:lnSpc>
              <a:spcAft>
                <a:spcPts val="1088"/>
              </a:spcAft>
              <a:defRPr/>
            </a:pPr>
            <a:r>
              <a:rPr lang="en-US" sz="3200" b="1" dirty="0">
                <a:solidFill>
                  <a:srgbClr val="FFFFFF"/>
                </a:solidFill>
                <a:latin typeface="Arial"/>
                <a:ea typeface="Calibri"/>
                <a:cs typeface="Times New Roman"/>
              </a:rPr>
              <a:t>3.6</a:t>
            </a:r>
          </a:p>
          <a:p>
            <a:pPr algn="ctr" defTabSz="1320816">
              <a:lnSpc>
                <a:spcPct val="107000"/>
              </a:lnSpc>
              <a:spcAft>
                <a:spcPts val="1088"/>
              </a:spcAft>
              <a:defRPr/>
            </a:pPr>
            <a:r>
              <a:rPr lang="en-US" sz="3200" b="1" dirty="0">
                <a:solidFill>
                  <a:srgbClr val="FFFFFF"/>
                </a:solidFill>
                <a:latin typeface="Arial"/>
                <a:ea typeface="Calibri"/>
                <a:cs typeface="Times New Roman"/>
              </a:rPr>
              <a:t> </a:t>
            </a:r>
            <a:endParaRPr lang="en-SG" sz="1100" dirty="0">
              <a:solidFill>
                <a:prstClr val="white"/>
              </a:solidFill>
              <a:latin typeface="Calibri" panose="020F0502020204030204"/>
              <a:ea typeface="Calibri"/>
              <a:cs typeface="Times New Roman"/>
            </a:endParaRPr>
          </a:p>
        </p:txBody>
      </p:sp>
      <p:sp>
        <p:nvSpPr>
          <p:cNvPr id="16" name="Rounded Rectangle 15"/>
          <p:cNvSpPr/>
          <p:nvPr/>
        </p:nvSpPr>
        <p:spPr>
          <a:xfrm>
            <a:off x="1141338" y="13906"/>
            <a:ext cx="4575324" cy="1449510"/>
          </a:xfrm>
          <a:prstGeom prst="roundRect">
            <a:avLst/>
          </a:prstGeom>
          <a:solidFill>
            <a:schemeClr val="accent1">
              <a:lumMod val="60000"/>
              <a:lumOff val="4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defTabSz="1320816">
              <a:defRPr/>
            </a:pPr>
            <a:r>
              <a:rPr lang="en-US" b="1" dirty="0">
                <a:solidFill>
                  <a:prstClr val="black"/>
                </a:solidFill>
                <a:latin typeface="Calibri" panose="020F0502020204030204"/>
                <a:ea typeface="Times New Roman"/>
                <a:cs typeface="Arial"/>
              </a:rPr>
              <a:t>System &amp; Infrastructure </a:t>
            </a:r>
            <a:r>
              <a:rPr lang="en-US" dirty="0">
                <a:solidFill>
                  <a:prstClr val="black"/>
                </a:solidFill>
                <a:latin typeface="Calibri" panose="020F0502020204030204"/>
                <a:ea typeface="Times New Roman"/>
                <a:cs typeface="Arial"/>
              </a:rPr>
              <a:t>: Whether arrangements in place for mechanized </a:t>
            </a:r>
            <a:r>
              <a:rPr lang="en-IN" b="1" dirty="0">
                <a:solidFill>
                  <a:prstClr val="black"/>
                </a:solidFill>
                <a:latin typeface="Calibri" panose="020F0502020204030204"/>
                <a:ea typeface="Times New Roman"/>
                <a:cs typeface="Arial"/>
              </a:rPr>
              <a:t>cleaning of Septic Tanks and Sewer Lines in the ULB?</a:t>
            </a:r>
            <a:r>
              <a:rPr lang="en-IN" dirty="0">
                <a:solidFill>
                  <a:prstClr val="black"/>
                </a:solidFill>
                <a:latin typeface="Calibri" panose="020F0502020204030204"/>
                <a:ea typeface="Times New Roman"/>
                <a:cs typeface="Arial"/>
              </a:rPr>
              <a:t> Whether ULB has met </a:t>
            </a:r>
            <a:r>
              <a:rPr lang="en-IN" b="1" dirty="0">
                <a:solidFill>
                  <a:prstClr val="black"/>
                </a:solidFill>
                <a:latin typeface="Calibri" panose="020F0502020204030204"/>
                <a:ea typeface="Times New Roman"/>
                <a:cs typeface="Arial"/>
              </a:rPr>
              <a:t>basic conditions to operationalize </a:t>
            </a:r>
            <a:r>
              <a:rPr lang="en-IN" dirty="0">
                <a:solidFill>
                  <a:prstClr val="black"/>
                </a:solidFill>
                <a:latin typeface="Calibri" panose="020F0502020204030204"/>
                <a:ea typeface="Times New Roman"/>
                <a:cs typeface="Arial"/>
              </a:rPr>
              <a:t>the </a:t>
            </a:r>
            <a:r>
              <a:rPr lang="en-IN" b="1" dirty="0">
                <a:solidFill>
                  <a:prstClr val="black"/>
                </a:solidFill>
                <a:latin typeface="Calibri" panose="020F0502020204030204"/>
                <a:ea typeface="Times New Roman"/>
                <a:cs typeface="Arial"/>
              </a:rPr>
              <a:t>services</a:t>
            </a:r>
            <a:endParaRPr lang="en-SG" b="1" dirty="0">
              <a:solidFill>
                <a:prstClr val="black"/>
              </a:solidFill>
              <a:latin typeface="Calibri" panose="020F0502020204030204"/>
              <a:ea typeface="Times New Roman"/>
              <a:cs typeface="Arial"/>
            </a:endParaRPr>
          </a:p>
        </p:txBody>
      </p:sp>
      <p:sp>
        <p:nvSpPr>
          <p:cNvPr id="17" name="Rounded Rectangle 16"/>
          <p:cNvSpPr/>
          <p:nvPr/>
        </p:nvSpPr>
        <p:spPr>
          <a:xfrm>
            <a:off x="5716662" y="-36841"/>
            <a:ext cx="1141338" cy="157217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b="1" dirty="0">
                <a:solidFill>
                  <a:srgbClr val="FFFFFF"/>
                </a:solidFill>
                <a:latin typeface="Arial"/>
                <a:ea typeface="Calibri"/>
                <a:cs typeface="Times New Roman"/>
              </a:rPr>
              <a:t>Marks</a:t>
            </a:r>
          </a:p>
          <a:p>
            <a:pPr algn="ctr" defTabSz="1320816">
              <a:lnSpc>
                <a:spcPct val="107000"/>
              </a:lnSpc>
              <a:defRPr/>
            </a:pPr>
            <a:r>
              <a:rPr lang="en-US" b="1" dirty="0">
                <a:solidFill>
                  <a:srgbClr val="FFFFFF"/>
                </a:solidFill>
                <a:latin typeface="Arial"/>
                <a:ea typeface="Calibri"/>
                <a:cs typeface="Times New Roman"/>
              </a:rPr>
              <a:t>250</a:t>
            </a:r>
          </a:p>
          <a:p>
            <a:pPr algn="ctr" defTabSz="1320816">
              <a:lnSpc>
                <a:spcPct val="107000"/>
              </a:lnSpc>
              <a:defRPr/>
            </a:pPr>
            <a:endParaRPr lang="en-SG" sz="1100" dirty="0">
              <a:solidFill>
                <a:prstClr val="white"/>
              </a:solidFill>
              <a:latin typeface="Calibri" panose="020F0502020204030204"/>
              <a:ea typeface="Calibri"/>
              <a:cs typeface="Times New Roman"/>
            </a:endParaRPr>
          </a:p>
        </p:txBody>
      </p:sp>
      <p:sp>
        <p:nvSpPr>
          <p:cNvPr id="5" name="TextBox 4">
            <a:extLst>
              <a:ext uri="{FF2B5EF4-FFF2-40B4-BE49-F238E27FC236}">
                <a16:creationId xmlns:a16="http://schemas.microsoft.com/office/drawing/2014/main" id="{9081C5F1-3881-5C41-B226-56CA2E5989EC}"/>
              </a:ext>
            </a:extLst>
          </p:cNvPr>
          <p:cNvSpPr txBox="1"/>
          <p:nvPr/>
        </p:nvSpPr>
        <p:spPr>
          <a:xfrm>
            <a:off x="1" y="1535335"/>
            <a:ext cx="6858000" cy="607702"/>
          </a:xfrm>
          <a:prstGeom prst="rect">
            <a:avLst/>
          </a:prstGeom>
          <a:solidFill>
            <a:schemeClr val="bg1">
              <a:lumMod val="75000"/>
            </a:schemeClr>
          </a:solidFill>
        </p:spPr>
        <p:txBody>
          <a:bodyPr wrap="square" lIns="128121" tIns="64060" rIns="128121" bIns="64060" rtlCol="0">
            <a:noAutofit/>
          </a:bodyPr>
          <a:lstStyle/>
          <a:p>
            <a:pPr defTabSz="1320816">
              <a:lnSpc>
                <a:spcPct val="107000"/>
              </a:lnSpc>
              <a:spcAft>
                <a:spcPts val="1088"/>
              </a:spcAft>
              <a:defRPr/>
            </a:pPr>
            <a:r>
              <a:rPr lang="en-SG" sz="1400" dirty="0">
                <a:solidFill>
                  <a:srgbClr val="000000"/>
                </a:solidFill>
                <a:latin typeface="Calibri" panose="020F0502020204030204"/>
                <a:ea typeface="ＭＳ 明朝"/>
                <a:cs typeface="Times New Roman"/>
              </a:rPr>
              <a:t>De-sludging related conditions </a:t>
            </a:r>
            <a:r>
              <a:rPr lang="en-SG" sz="1400" b="1" dirty="0">
                <a:solidFill>
                  <a:srgbClr val="000000"/>
                </a:solidFill>
                <a:latin typeface="Calibri" panose="020F0502020204030204"/>
                <a:ea typeface="ＭＳ 明朝"/>
                <a:cs typeface="Times New Roman"/>
              </a:rPr>
              <a:t>will not be applicable on Cities with 100% sewerage coverage – maximum Marks will be given</a:t>
            </a:r>
          </a:p>
        </p:txBody>
      </p:sp>
      <p:graphicFrame>
        <p:nvGraphicFramePr>
          <p:cNvPr id="6" name="Table 5">
            <a:extLst>
              <a:ext uri="{FF2B5EF4-FFF2-40B4-BE49-F238E27FC236}">
                <a16:creationId xmlns:a16="http://schemas.microsoft.com/office/drawing/2014/main" id="{C08F2622-23A8-8248-BE53-238F7F17A91C}"/>
              </a:ext>
            </a:extLst>
          </p:cNvPr>
          <p:cNvGraphicFramePr>
            <a:graphicFrameLocks noGrp="1"/>
          </p:cNvGraphicFramePr>
          <p:nvPr>
            <p:extLst>
              <p:ext uri="{D42A27DB-BD31-4B8C-83A1-F6EECF244321}">
                <p14:modId xmlns:p14="http://schemas.microsoft.com/office/powerpoint/2010/main" val="1989504819"/>
              </p:ext>
            </p:extLst>
          </p:nvPr>
        </p:nvGraphicFramePr>
        <p:xfrm>
          <a:off x="55718" y="2202257"/>
          <a:ext cx="6687982" cy="1134294"/>
        </p:xfrm>
        <a:graphic>
          <a:graphicData uri="http://schemas.openxmlformats.org/drawingml/2006/table">
            <a:tbl>
              <a:tblPr firstRow="1" bandRow="1">
                <a:tableStyleId>{B301B821-A1FF-4177-AEE7-76D212191A09}</a:tableStyleId>
              </a:tblPr>
              <a:tblGrid>
                <a:gridCol w="6176102">
                  <a:extLst>
                    <a:ext uri="{9D8B030D-6E8A-4147-A177-3AD203B41FA5}">
                      <a16:colId xmlns:a16="http://schemas.microsoft.com/office/drawing/2014/main" val="20000"/>
                    </a:ext>
                  </a:extLst>
                </a:gridCol>
                <a:gridCol w="511880">
                  <a:extLst>
                    <a:ext uri="{9D8B030D-6E8A-4147-A177-3AD203B41FA5}">
                      <a16:colId xmlns:a16="http://schemas.microsoft.com/office/drawing/2014/main" val="20001"/>
                    </a:ext>
                  </a:extLst>
                </a:gridCol>
              </a:tblGrid>
              <a:tr h="0">
                <a:tc>
                  <a:txBody>
                    <a:bodyPr/>
                    <a:lstStyle/>
                    <a:p>
                      <a:r>
                        <a:rPr lang="en-US" sz="1000" dirty="0"/>
                        <a:t>Scheme of Marking</a:t>
                      </a:r>
                    </a:p>
                  </a:txBody>
                  <a:tcPr marL="70050" marR="70050" marT="62049" marB="62049"/>
                </a:tc>
                <a:tc>
                  <a:txBody>
                    <a:bodyPr/>
                    <a:lstStyle/>
                    <a:p>
                      <a:r>
                        <a:rPr lang="en-US" sz="1000" dirty="0"/>
                        <a:t>Marks</a:t>
                      </a:r>
                    </a:p>
                  </a:txBody>
                  <a:tcPr marL="70050" marR="70050" marT="62049" marB="62049"/>
                </a:tc>
                <a:extLst>
                  <a:ext uri="{0D108BD9-81ED-4DB2-BD59-A6C34878D82A}">
                    <a16:rowId xmlns:a16="http://schemas.microsoft.com/office/drawing/2014/main" val="10000"/>
                  </a:ext>
                </a:extLst>
              </a:tr>
              <a:tr h="190408">
                <a:tc>
                  <a:txBody>
                    <a:bodyPr/>
                    <a:lstStyle/>
                    <a:p>
                      <a:r>
                        <a:rPr lang="en-US" sz="1000" baseline="0" dirty="0">
                          <a:solidFill>
                            <a:schemeClr val="tx1"/>
                          </a:solidFill>
                        </a:rPr>
                        <a:t>100% Private/Contracted de-sludging operators are registered with the ULB (no un-authorized operator operating) – Vehicle(s) if owned by the ULB will qualify for marks</a:t>
                      </a:r>
                      <a:endParaRPr lang="en-US" sz="1000" dirty="0">
                        <a:solidFill>
                          <a:schemeClr val="tx1"/>
                        </a:solidFill>
                      </a:endParaRPr>
                    </a:p>
                  </a:txBody>
                  <a:tcPr marL="70050" marR="70050" marT="62049" marB="62049"/>
                </a:tc>
                <a:tc>
                  <a:txBody>
                    <a:bodyPr/>
                    <a:lstStyle/>
                    <a:p>
                      <a:pPr algn="ctr"/>
                      <a:r>
                        <a:rPr lang="en-US" sz="1000" dirty="0"/>
                        <a:t>20</a:t>
                      </a:r>
                    </a:p>
                  </a:txBody>
                  <a:tcPr marL="70050" marR="70050" marT="62049" marB="62049"/>
                </a:tc>
                <a:extLst>
                  <a:ext uri="{0D108BD9-81ED-4DB2-BD59-A6C34878D82A}">
                    <a16:rowId xmlns:a16="http://schemas.microsoft.com/office/drawing/2014/main" val="10001"/>
                  </a:ext>
                </a:extLst>
              </a:tr>
              <a:tr h="190408">
                <a:tc>
                  <a:txBody>
                    <a:bodyPr/>
                    <a:lstStyle/>
                    <a:p>
                      <a:r>
                        <a:rPr lang="en-US" sz="1000" b="1" dirty="0"/>
                        <a:t>Whether de-sludging vehicles </a:t>
                      </a:r>
                      <a:r>
                        <a:rPr lang="en-US" sz="1000" b="0" dirty="0"/>
                        <a:t>are</a:t>
                      </a:r>
                      <a:r>
                        <a:rPr lang="en-US" sz="1000" b="1" dirty="0"/>
                        <a:t> matching the capacity </a:t>
                      </a:r>
                      <a:r>
                        <a:rPr lang="en-US" sz="1000" b="0" dirty="0"/>
                        <a:t>of total de-sludging demand </a:t>
                      </a:r>
                      <a:r>
                        <a:rPr lang="en-US" sz="1000" b="1" dirty="0"/>
                        <a:t>: Yes 100% demand met</a:t>
                      </a:r>
                    </a:p>
                    <a:p>
                      <a:r>
                        <a:rPr lang="en-US" sz="1000" dirty="0"/>
                        <a:t>(ULB need to ascertain the demand keeping in view that de-sludging is mandatory every 3 year)</a:t>
                      </a:r>
                    </a:p>
                  </a:txBody>
                  <a:tcPr marL="70050" marR="70050" marT="62049" marB="62049"/>
                </a:tc>
                <a:tc>
                  <a:txBody>
                    <a:bodyPr/>
                    <a:lstStyle/>
                    <a:p>
                      <a:pPr algn="ctr"/>
                      <a:r>
                        <a:rPr lang="en-US" sz="1000" dirty="0"/>
                        <a:t>10</a:t>
                      </a:r>
                    </a:p>
                    <a:p>
                      <a:pPr algn="ctr"/>
                      <a:endParaRPr lang="en-US" sz="1000" dirty="0"/>
                    </a:p>
                  </a:txBody>
                  <a:tcPr marL="70050" marR="70050" marT="62049" marB="62049"/>
                </a:tc>
                <a:extLst>
                  <a:ext uri="{0D108BD9-81ED-4DB2-BD59-A6C34878D82A}">
                    <a16:rowId xmlns:a16="http://schemas.microsoft.com/office/drawing/2014/main" val="10002"/>
                  </a:ext>
                </a:extLst>
              </a:tr>
            </a:tbl>
          </a:graphicData>
        </a:graphic>
      </p:graphicFrame>
      <p:graphicFrame>
        <p:nvGraphicFramePr>
          <p:cNvPr id="10" name="Table 9">
            <a:extLst>
              <a:ext uri="{FF2B5EF4-FFF2-40B4-BE49-F238E27FC236}">
                <a16:creationId xmlns:a16="http://schemas.microsoft.com/office/drawing/2014/main" id="{F83505A8-3EE8-774D-A773-6BCF6934145A}"/>
              </a:ext>
            </a:extLst>
          </p:cNvPr>
          <p:cNvGraphicFramePr>
            <a:graphicFrameLocks noGrp="1"/>
          </p:cNvGraphicFramePr>
          <p:nvPr>
            <p:extLst>
              <p:ext uri="{D42A27DB-BD31-4B8C-83A1-F6EECF244321}">
                <p14:modId xmlns:p14="http://schemas.microsoft.com/office/powerpoint/2010/main" val="75473936"/>
              </p:ext>
            </p:extLst>
          </p:nvPr>
        </p:nvGraphicFramePr>
        <p:xfrm>
          <a:off x="55716" y="3359036"/>
          <a:ext cx="6687983" cy="3679380"/>
        </p:xfrm>
        <a:graphic>
          <a:graphicData uri="http://schemas.openxmlformats.org/drawingml/2006/table">
            <a:tbl>
              <a:tblPr firstRow="1" bandRow="1">
                <a:tableStyleId>{B301B821-A1FF-4177-AEE7-76D212191A09}</a:tableStyleId>
              </a:tblPr>
              <a:tblGrid>
                <a:gridCol w="6133842">
                  <a:extLst>
                    <a:ext uri="{9D8B030D-6E8A-4147-A177-3AD203B41FA5}">
                      <a16:colId xmlns:a16="http://schemas.microsoft.com/office/drawing/2014/main" val="20000"/>
                    </a:ext>
                  </a:extLst>
                </a:gridCol>
                <a:gridCol w="554141">
                  <a:extLst>
                    <a:ext uri="{9D8B030D-6E8A-4147-A177-3AD203B41FA5}">
                      <a16:colId xmlns:a16="http://schemas.microsoft.com/office/drawing/2014/main" val="20001"/>
                    </a:ext>
                  </a:extLst>
                </a:gridCol>
              </a:tblGrid>
              <a:tr h="0">
                <a:tc>
                  <a:txBody>
                    <a:bodyPr/>
                    <a:lstStyle/>
                    <a:p>
                      <a:r>
                        <a:rPr lang="en-US" sz="1000" b="0" dirty="0">
                          <a:solidFill>
                            <a:schemeClr val="tx1"/>
                          </a:solidFill>
                        </a:rPr>
                        <a:t>Whether ULB has sufficient number of </a:t>
                      </a:r>
                      <a:r>
                        <a:rPr lang="en-US" sz="1000" b="1" dirty="0">
                          <a:solidFill>
                            <a:schemeClr val="tx1"/>
                          </a:solidFill>
                        </a:rPr>
                        <a:t>equipment </a:t>
                      </a:r>
                      <a:r>
                        <a:rPr lang="en-US" sz="1000" b="0" dirty="0">
                          <a:solidFill>
                            <a:schemeClr val="tx1"/>
                          </a:solidFill>
                        </a:rPr>
                        <a:t>(including special maintenance equipment) </a:t>
                      </a:r>
                      <a:r>
                        <a:rPr lang="en-US" sz="1000" b="1" dirty="0">
                          <a:solidFill>
                            <a:schemeClr val="tx1"/>
                          </a:solidFill>
                        </a:rPr>
                        <a:t>and infrastructure as per CPHEEO norms</a:t>
                      </a:r>
                    </a:p>
                  </a:txBody>
                  <a:tcPr marL="124098" marR="124098" marT="62049" marB="62049">
                    <a:solidFill>
                      <a:schemeClr val="bg1"/>
                    </a:solidFill>
                  </a:tcPr>
                </a:tc>
                <a:tc>
                  <a:txBody>
                    <a:bodyPr/>
                    <a:lstStyle/>
                    <a:p>
                      <a:pPr algn="ctr"/>
                      <a:r>
                        <a:rPr lang="en-US" sz="1000" dirty="0">
                          <a:solidFill>
                            <a:schemeClr val="tx1"/>
                          </a:solidFill>
                        </a:rPr>
                        <a:t>20</a:t>
                      </a:r>
                    </a:p>
                  </a:txBody>
                  <a:tcPr marL="124098" marR="124098" marT="62049" marB="62049">
                    <a:solidFill>
                      <a:schemeClr val="bg1"/>
                    </a:solidFill>
                  </a:tcPr>
                </a:tc>
                <a:extLst>
                  <a:ext uri="{0D108BD9-81ED-4DB2-BD59-A6C34878D82A}">
                    <a16:rowId xmlns:a16="http://schemas.microsoft.com/office/drawing/2014/main" val="10001"/>
                  </a:ext>
                </a:extLst>
              </a:tr>
              <a:tr h="0">
                <a:tc>
                  <a:txBody>
                    <a:bodyPr/>
                    <a:lstStyle/>
                    <a:p>
                      <a:r>
                        <a:rPr lang="en-US" sz="1000" dirty="0">
                          <a:solidFill>
                            <a:schemeClr val="tx1"/>
                          </a:solidFill>
                        </a:rPr>
                        <a:t>Whether ULB has sufficient number of </a:t>
                      </a:r>
                      <a:r>
                        <a:rPr lang="en-US" sz="1000" b="1" dirty="0">
                          <a:solidFill>
                            <a:schemeClr val="tx1"/>
                          </a:solidFill>
                        </a:rPr>
                        <a:t>workforce as per CPHEEO norms</a:t>
                      </a:r>
                    </a:p>
                  </a:txBody>
                  <a:tcPr marL="124098" marR="124098" marT="62049" marB="62049"/>
                </a:tc>
                <a:tc>
                  <a:txBody>
                    <a:bodyPr/>
                    <a:lstStyle/>
                    <a:p>
                      <a:pPr algn="ctr"/>
                      <a:r>
                        <a:rPr lang="en-US" sz="1000" dirty="0">
                          <a:solidFill>
                            <a:schemeClr val="tx1"/>
                          </a:solidFill>
                        </a:rPr>
                        <a:t>20</a:t>
                      </a:r>
                    </a:p>
                  </a:txBody>
                  <a:tcPr marL="124098" marR="124098" marT="62049" marB="62049"/>
                </a:tc>
                <a:extLst>
                  <a:ext uri="{0D108BD9-81ED-4DB2-BD59-A6C34878D82A}">
                    <a16:rowId xmlns:a16="http://schemas.microsoft.com/office/drawing/2014/main" val="10002"/>
                  </a:ext>
                </a:extLst>
              </a:tr>
              <a:tr h="0">
                <a:tc>
                  <a:txBody>
                    <a:bodyPr/>
                    <a:lstStyle/>
                    <a:p>
                      <a:r>
                        <a:rPr lang="en-US" sz="1000" dirty="0">
                          <a:solidFill>
                            <a:schemeClr val="tx1"/>
                          </a:solidFill>
                        </a:rPr>
                        <a:t>Whether ULB has </a:t>
                      </a:r>
                      <a:r>
                        <a:rPr kumimoji="0" lang="en-US" sz="1000" b="1" i="0" u="none" strike="noStrike" kern="1200" cap="none" spc="0" normalizeH="0" baseline="0" noProof="0" dirty="0">
                          <a:ln>
                            <a:noFill/>
                          </a:ln>
                          <a:solidFill>
                            <a:schemeClr val="tx1"/>
                          </a:solidFill>
                          <a:effectLst/>
                          <a:uLnTx/>
                          <a:uFillTx/>
                          <a:latin typeface="+mn-lt"/>
                          <a:ea typeface="+mn-ea"/>
                          <a:cs typeface="+mn-cs"/>
                        </a:rPr>
                        <a:t>notified </a:t>
                      </a:r>
                      <a:r>
                        <a:rPr kumimoji="0" lang="en-US" sz="1000" b="0" i="0" u="none" strike="noStrike" kern="1200" cap="none" spc="0" normalizeH="0" baseline="0" noProof="0" dirty="0">
                          <a:ln>
                            <a:noFill/>
                          </a:ln>
                          <a:solidFill>
                            <a:schemeClr val="tx1"/>
                          </a:solidFill>
                          <a:effectLst/>
                          <a:uLnTx/>
                          <a:uFillTx/>
                          <a:latin typeface="+mn-lt"/>
                          <a:ea typeface="+mn-ea"/>
                          <a:cs typeface="+mn-cs"/>
                        </a:rPr>
                        <a:t>and </a:t>
                      </a:r>
                      <a:r>
                        <a:rPr kumimoji="0" lang="en-US" sz="1000" b="1" i="0" u="none" strike="noStrike" kern="1200" cap="none" spc="0" normalizeH="0" baseline="0" noProof="0" dirty="0">
                          <a:ln>
                            <a:noFill/>
                          </a:ln>
                          <a:solidFill>
                            <a:schemeClr val="tx1"/>
                          </a:solidFill>
                          <a:effectLst/>
                          <a:uLnTx/>
                          <a:uFillTx/>
                          <a:latin typeface="+mn-lt"/>
                          <a:ea typeface="+mn-ea"/>
                          <a:cs typeface="+mn-cs"/>
                        </a:rPr>
                        <a:t>collecting fine </a:t>
                      </a:r>
                      <a:r>
                        <a:rPr kumimoji="0" lang="en-US" sz="1000" b="0" i="0" u="none" strike="noStrike" kern="1200" cap="none" spc="0" normalizeH="0" baseline="0" noProof="0" dirty="0">
                          <a:ln>
                            <a:noFill/>
                          </a:ln>
                          <a:solidFill>
                            <a:schemeClr val="tx1"/>
                          </a:solidFill>
                          <a:effectLst/>
                          <a:uLnTx/>
                          <a:uFillTx/>
                          <a:latin typeface="+mn-lt"/>
                          <a:ea typeface="+mn-ea"/>
                          <a:cs typeface="+mn-cs"/>
                        </a:rPr>
                        <a:t>against persons / de-sludging operators </a:t>
                      </a:r>
                      <a:r>
                        <a:rPr kumimoji="0" lang="en-US" sz="1000" b="1" i="0" u="none" strike="noStrike" kern="1200" cap="none" spc="0" normalizeH="0" baseline="0" noProof="0" dirty="0">
                          <a:ln>
                            <a:noFill/>
                          </a:ln>
                          <a:solidFill>
                            <a:schemeClr val="tx1"/>
                          </a:solidFill>
                          <a:effectLst/>
                          <a:uLnTx/>
                          <a:uFillTx/>
                          <a:latin typeface="+mn-lt"/>
                          <a:ea typeface="+mn-ea"/>
                          <a:cs typeface="+mn-cs"/>
                        </a:rPr>
                        <a:t>dumping untreated </a:t>
                      </a:r>
                      <a:r>
                        <a:rPr kumimoji="0" lang="en-US" sz="1000" b="1" i="0" u="none" strike="noStrike" kern="1200" cap="none" spc="0" normalizeH="0" baseline="0" noProof="0" dirty="0" err="1">
                          <a:ln>
                            <a:noFill/>
                          </a:ln>
                          <a:solidFill>
                            <a:schemeClr val="tx1"/>
                          </a:solidFill>
                          <a:effectLst/>
                          <a:uLnTx/>
                          <a:uFillTx/>
                          <a:latin typeface="+mn-lt"/>
                          <a:ea typeface="+mn-ea"/>
                          <a:cs typeface="+mn-cs"/>
                        </a:rPr>
                        <a:t>faecal</a:t>
                      </a:r>
                      <a:r>
                        <a:rPr kumimoji="0" lang="en-US" sz="1000" b="1" i="0" u="none" strike="noStrike" kern="1200" cap="none" spc="0" normalizeH="0" baseline="0" noProof="0" dirty="0">
                          <a:ln>
                            <a:noFill/>
                          </a:ln>
                          <a:solidFill>
                            <a:schemeClr val="tx1"/>
                          </a:solidFill>
                          <a:effectLst/>
                          <a:uLnTx/>
                          <a:uFillTx/>
                          <a:latin typeface="+mn-lt"/>
                          <a:ea typeface="+mn-ea"/>
                          <a:cs typeface="+mn-cs"/>
                        </a:rPr>
                        <a:t> sludge </a:t>
                      </a:r>
                      <a:r>
                        <a:rPr kumimoji="0" lang="en-US" sz="1000" b="0" i="0" u="none" strike="noStrike" kern="1200" cap="none" spc="0" normalizeH="0" baseline="0" noProof="0" dirty="0">
                          <a:ln>
                            <a:noFill/>
                          </a:ln>
                          <a:solidFill>
                            <a:schemeClr val="tx1"/>
                          </a:solidFill>
                          <a:effectLst/>
                          <a:uLnTx/>
                          <a:uFillTx/>
                          <a:latin typeface="+mn-lt"/>
                          <a:ea typeface="+mn-ea"/>
                          <a:cs typeface="+mn-cs"/>
                        </a:rPr>
                        <a:t>in drains and / or open areas  </a:t>
                      </a:r>
                      <a:r>
                        <a:rPr kumimoji="0" lang="en-US" sz="1000" b="1" i="0" u="none" strike="noStrike" kern="1200" cap="none" spc="0" normalizeH="0" baseline="0" noProof="0" dirty="0">
                          <a:ln>
                            <a:noFill/>
                          </a:ln>
                          <a:solidFill>
                            <a:schemeClr val="tx1"/>
                          </a:solidFill>
                          <a:effectLst/>
                          <a:uLnTx/>
                          <a:uFillTx/>
                          <a:latin typeface="+mn-lt"/>
                          <a:ea typeface="+mn-ea"/>
                          <a:cs typeface="+mn-cs"/>
                        </a:rPr>
                        <a:t>(Yes/No)</a:t>
                      </a:r>
                      <a:endParaRPr lang="en-US" sz="1000" b="1" dirty="0">
                        <a:solidFill>
                          <a:schemeClr val="tx1"/>
                        </a:solidFill>
                      </a:endParaRPr>
                    </a:p>
                  </a:txBody>
                  <a:tcPr marL="124098" marR="124098" marT="62049" marB="62049"/>
                </a:tc>
                <a:tc>
                  <a:txBody>
                    <a:bodyPr/>
                    <a:lstStyle/>
                    <a:p>
                      <a:pPr algn="ctr"/>
                      <a:r>
                        <a:rPr lang="en-US" sz="1000" dirty="0">
                          <a:solidFill>
                            <a:schemeClr val="tx1"/>
                          </a:solidFill>
                        </a:rPr>
                        <a:t>20</a:t>
                      </a:r>
                    </a:p>
                  </a:txBody>
                  <a:tcPr marL="124098" marR="124098" marT="62049" marB="62049"/>
                </a:tc>
                <a:extLst>
                  <a:ext uri="{0D108BD9-81ED-4DB2-BD59-A6C34878D82A}">
                    <a16:rowId xmlns:a16="http://schemas.microsoft.com/office/drawing/2014/main" val="1379454535"/>
                  </a:ext>
                </a:extLst>
              </a:tr>
              <a:tr h="0">
                <a:tc>
                  <a:txBody>
                    <a:bodyPr/>
                    <a:lstStyle/>
                    <a:p>
                      <a:r>
                        <a:rPr lang="en-US" sz="1000" kern="1200" noProof="0" dirty="0">
                          <a:solidFill>
                            <a:schemeClr val="tx1"/>
                          </a:solidFill>
                          <a:latin typeface="+mn-lt"/>
                          <a:ea typeface="+mn-ea"/>
                          <a:cs typeface="+mn-cs"/>
                        </a:rPr>
                        <a:t>Whether </a:t>
                      </a:r>
                      <a:r>
                        <a:rPr lang="en-US" sz="1000" b="1" kern="1200" noProof="0" dirty="0">
                          <a:solidFill>
                            <a:schemeClr val="tx1"/>
                          </a:solidFill>
                          <a:latin typeface="+mn-lt"/>
                          <a:ea typeface="+mn-ea"/>
                          <a:cs typeface="+mn-cs"/>
                        </a:rPr>
                        <a:t>SRU established </a:t>
                      </a:r>
                      <a:r>
                        <a:rPr lang="en-US" sz="1000" kern="1200" noProof="0" dirty="0">
                          <a:solidFill>
                            <a:schemeClr val="tx1"/>
                          </a:solidFill>
                          <a:latin typeface="+mn-lt"/>
                          <a:ea typeface="+mn-ea"/>
                          <a:cs typeface="+mn-cs"/>
                        </a:rPr>
                        <a:t>to  take care of emergency situations of blockages of sewers &amp; septic tanks and thereby preventing manual hazardous cleaning</a:t>
                      </a:r>
                      <a:endParaRPr lang="en-US" sz="1000" kern="1200" dirty="0">
                        <a:solidFill>
                          <a:schemeClr val="tx1"/>
                        </a:solidFill>
                        <a:latin typeface="+mn-lt"/>
                        <a:ea typeface="+mn-ea"/>
                        <a:cs typeface="+mn-cs"/>
                      </a:endParaRPr>
                    </a:p>
                  </a:txBody>
                  <a:tcPr marL="124098" marR="124098" marT="62049" marB="62049"/>
                </a:tc>
                <a:tc>
                  <a:txBody>
                    <a:bodyPr/>
                    <a:lstStyle/>
                    <a:p>
                      <a:pPr algn="ctr"/>
                      <a:r>
                        <a:rPr lang="en-US" sz="1000" dirty="0">
                          <a:solidFill>
                            <a:schemeClr val="tx1"/>
                          </a:solidFill>
                        </a:rPr>
                        <a:t>25</a:t>
                      </a:r>
                    </a:p>
                  </a:txBody>
                  <a:tcPr marL="124098" marR="124098" marT="62049" marB="62049"/>
                </a:tc>
                <a:extLst>
                  <a:ext uri="{0D108BD9-81ED-4DB2-BD59-A6C34878D82A}">
                    <a16:rowId xmlns:a16="http://schemas.microsoft.com/office/drawing/2014/main" val="1219762155"/>
                  </a:ext>
                </a:extLst>
              </a:tr>
              <a:tr h="0">
                <a:tc>
                  <a:txBody>
                    <a:bodyPr/>
                    <a:lstStyle/>
                    <a:p>
                      <a:r>
                        <a:rPr lang="en-US" sz="1000" b="0" dirty="0">
                          <a:solidFill>
                            <a:schemeClr val="tx1"/>
                          </a:solidFill>
                        </a:rPr>
                        <a:t>Whether</a:t>
                      </a:r>
                      <a:r>
                        <a:rPr lang="en-US" sz="1000" b="1" dirty="0">
                          <a:solidFill>
                            <a:schemeClr val="tx1"/>
                          </a:solidFill>
                        </a:rPr>
                        <a:t> Manual hazardous entry (without safety gears) banned</a:t>
                      </a:r>
                      <a:r>
                        <a:rPr lang="en-US" sz="1000" b="0" dirty="0">
                          <a:solidFill>
                            <a:schemeClr val="tx1"/>
                          </a:solidFill>
                        </a:rPr>
                        <a:t> in the city – notified and enforced </a:t>
                      </a:r>
                      <a:r>
                        <a:rPr lang="en-US" sz="1000" b="1" dirty="0">
                          <a:solidFill>
                            <a:schemeClr val="tx1"/>
                          </a:solidFill>
                        </a:rPr>
                        <a:t>(Yes/No)</a:t>
                      </a:r>
                    </a:p>
                  </a:txBody>
                  <a:tcPr marL="124098" marR="124098" marT="62049" marB="62049"/>
                </a:tc>
                <a:tc>
                  <a:txBody>
                    <a:bodyPr/>
                    <a:lstStyle/>
                    <a:p>
                      <a:pPr algn="ctr"/>
                      <a:r>
                        <a:rPr lang="en-US" sz="1000" dirty="0">
                          <a:solidFill>
                            <a:schemeClr val="tx1"/>
                          </a:solidFill>
                        </a:rPr>
                        <a:t>25</a:t>
                      </a:r>
                    </a:p>
                  </a:txBody>
                  <a:tcPr marL="124098" marR="124098" marT="62049" marB="62049"/>
                </a:tc>
                <a:extLst>
                  <a:ext uri="{0D108BD9-81ED-4DB2-BD59-A6C34878D82A}">
                    <a16:rowId xmlns:a16="http://schemas.microsoft.com/office/drawing/2014/main" val="2683884659"/>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Whether </a:t>
                      </a:r>
                      <a:r>
                        <a:rPr lang="en-US" sz="1000" b="1" dirty="0">
                          <a:solidFill>
                            <a:schemeClr val="tx1"/>
                          </a:solidFill>
                        </a:rPr>
                        <a:t>user charges </a:t>
                      </a:r>
                      <a:r>
                        <a:rPr lang="en-US" sz="1000" b="0" dirty="0">
                          <a:solidFill>
                            <a:schemeClr val="tx1"/>
                          </a:solidFill>
                        </a:rPr>
                        <a:t>(de-sludging services) </a:t>
                      </a:r>
                      <a:r>
                        <a:rPr lang="en-US" sz="1000" b="1" dirty="0">
                          <a:solidFill>
                            <a:schemeClr val="tx1"/>
                          </a:solidFill>
                        </a:rPr>
                        <a:t>collected </a:t>
                      </a:r>
                      <a:r>
                        <a:rPr lang="en-US" sz="1000" b="0" dirty="0">
                          <a:solidFill>
                            <a:schemeClr val="tx1"/>
                          </a:solidFill>
                        </a:rPr>
                        <a:t>are </a:t>
                      </a:r>
                      <a:r>
                        <a:rPr lang="en-US" sz="1000" b="1" dirty="0">
                          <a:solidFill>
                            <a:schemeClr val="tx1"/>
                          </a:solidFill>
                        </a:rPr>
                        <a:t>meeting &gt;75% operational cost </a:t>
                      </a:r>
                      <a:r>
                        <a:rPr lang="en-US" sz="1000" b="0" dirty="0">
                          <a:solidFill>
                            <a:schemeClr val="tx1"/>
                          </a:solidFill>
                        </a:rPr>
                        <a:t>of providing </a:t>
                      </a:r>
                      <a:r>
                        <a:rPr lang="en-US" sz="1000" b="1" dirty="0">
                          <a:solidFill>
                            <a:schemeClr val="tx1"/>
                          </a:solidFill>
                        </a:rPr>
                        <a:t>de-sludging services</a:t>
                      </a:r>
                    </a:p>
                  </a:txBody>
                  <a:tcPr marL="124098" marR="124098" marT="62049" marB="62049"/>
                </a:tc>
                <a:tc>
                  <a:txBody>
                    <a:bodyPr/>
                    <a:lstStyle/>
                    <a:p>
                      <a:pPr algn="ctr"/>
                      <a:r>
                        <a:rPr lang="en-US" sz="1000" dirty="0">
                          <a:solidFill>
                            <a:schemeClr val="tx1"/>
                          </a:solidFill>
                        </a:rPr>
                        <a:t>25</a:t>
                      </a:r>
                    </a:p>
                  </a:txBody>
                  <a:tcPr marL="124098" marR="124098" marT="62049" marB="62049"/>
                </a:tc>
                <a:extLst>
                  <a:ext uri="{0D108BD9-81ED-4DB2-BD59-A6C34878D82A}">
                    <a16:rowId xmlns:a16="http://schemas.microsoft.com/office/drawing/2014/main" val="2874451629"/>
                  </a:ext>
                </a:extLst>
              </a:tr>
              <a:tr h="0">
                <a:tc>
                  <a:txBody>
                    <a:bodyPr/>
                    <a:lstStyle/>
                    <a:p>
                      <a:pPr lvl="0" algn="l">
                        <a:defRPr/>
                      </a:pPr>
                      <a:r>
                        <a:rPr lang="en-IN" sz="1000" dirty="0">
                          <a:solidFill>
                            <a:schemeClr val="tx1"/>
                          </a:solidFill>
                        </a:rPr>
                        <a:t>Whether all the septic tanks  constructed </a:t>
                      </a:r>
                      <a:r>
                        <a:rPr lang="en-IN" sz="1000" b="1" dirty="0">
                          <a:solidFill>
                            <a:schemeClr val="tx1"/>
                          </a:solidFill>
                        </a:rPr>
                        <a:t>after 1</a:t>
                      </a:r>
                      <a:r>
                        <a:rPr lang="en-IN" sz="1000" b="1" baseline="30000" dirty="0">
                          <a:solidFill>
                            <a:schemeClr val="tx1"/>
                          </a:solidFill>
                        </a:rPr>
                        <a:t>st</a:t>
                      </a:r>
                      <a:r>
                        <a:rPr lang="en-IN" sz="1000" b="1" dirty="0">
                          <a:solidFill>
                            <a:schemeClr val="tx1"/>
                          </a:solidFill>
                        </a:rPr>
                        <a:t> January 2021</a:t>
                      </a:r>
                      <a:r>
                        <a:rPr lang="en-IN" sz="1000" dirty="0">
                          <a:solidFill>
                            <a:schemeClr val="tx1"/>
                          </a:solidFill>
                        </a:rPr>
                        <a:t> are as per the prescribed design (</a:t>
                      </a:r>
                      <a:r>
                        <a:rPr lang="en-IN" sz="1000" b="1" dirty="0">
                          <a:solidFill>
                            <a:schemeClr val="tx1"/>
                          </a:solidFill>
                        </a:rPr>
                        <a:t>IS 2470 </a:t>
                      </a:r>
                      <a:r>
                        <a:rPr lang="en-IN" sz="1000" dirty="0">
                          <a:solidFill>
                            <a:schemeClr val="tx1"/>
                          </a:solidFill>
                        </a:rPr>
                        <a:t>) and specifications to facilitate mechanized cleaning and reduce blockages (</a:t>
                      </a:r>
                      <a:r>
                        <a:rPr lang="en-IN" sz="1000" b="1" dirty="0">
                          <a:solidFill>
                            <a:schemeClr val="tx1"/>
                          </a:solidFill>
                        </a:rPr>
                        <a:t>IS 2470 </a:t>
                      </a:r>
                      <a:r>
                        <a:rPr lang="en-IN" sz="1000" dirty="0">
                          <a:solidFill>
                            <a:schemeClr val="tx1"/>
                          </a:solidFill>
                        </a:rPr>
                        <a:t>incorporated in building by-laws)</a:t>
                      </a:r>
                      <a:endParaRPr lang="en-US" sz="1000" b="1" dirty="0">
                        <a:solidFill>
                          <a:schemeClr val="tx1"/>
                        </a:solidFill>
                      </a:endParaRPr>
                    </a:p>
                  </a:txBody>
                  <a:tcPr marL="124098" marR="124098" marT="62049" marB="62049"/>
                </a:tc>
                <a:tc>
                  <a:txBody>
                    <a:bodyPr/>
                    <a:lstStyle/>
                    <a:p>
                      <a:pPr algn="ctr"/>
                      <a:r>
                        <a:rPr lang="en-US" sz="1000" dirty="0">
                          <a:solidFill>
                            <a:schemeClr val="tx1"/>
                          </a:solidFill>
                        </a:rPr>
                        <a:t>15</a:t>
                      </a:r>
                    </a:p>
                  </a:txBody>
                  <a:tcPr marL="124098" marR="124098" marT="62049" marB="62049"/>
                </a:tc>
                <a:extLst>
                  <a:ext uri="{0D108BD9-81ED-4DB2-BD59-A6C34878D82A}">
                    <a16:rowId xmlns:a16="http://schemas.microsoft.com/office/drawing/2014/main" val="1240014340"/>
                  </a:ext>
                </a:extLst>
              </a:tr>
              <a:tr h="0">
                <a:tc>
                  <a:txBody>
                    <a:bodyPr/>
                    <a:lstStyle/>
                    <a:p>
                      <a:pPr lvl="0" algn="l">
                        <a:defRPr/>
                      </a:pPr>
                      <a:r>
                        <a:rPr kumimoji="0" lang="en-IN" sz="1000" b="1" i="0" u="none" strike="noStrike" kern="1200" cap="none" spc="0" normalizeH="0" baseline="0" noProof="0" dirty="0">
                          <a:ln>
                            <a:noFill/>
                          </a:ln>
                          <a:solidFill>
                            <a:schemeClr val="tx1"/>
                          </a:solidFill>
                          <a:effectLst/>
                          <a:uLnTx/>
                          <a:uFillTx/>
                          <a:latin typeface="+mn-lt"/>
                          <a:ea typeface="+mn-ea"/>
                          <a:cs typeface="+mn-cs"/>
                        </a:rPr>
                        <a:t>Critical Sanitation spots (Hot Spots):  </a:t>
                      </a:r>
                      <a:r>
                        <a:rPr kumimoji="0" lang="en-IN" sz="1000" b="0" i="0" u="none" strike="noStrike" kern="1200" cap="none" spc="0" normalizeH="0" baseline="0" noProof="0" dirty="0">
                          <a:ln>
                            <a:noFill/>
                          </a:ln>
                          <a:solidFill>
                            <a:schemeClr val="tx1"/>
                          </a:solidFill>
                          <a:effectLst/>
                          <a:uLnTx/>
                          <a:uFillTx/>
                          <a:latin typeface="+mn-lt"/>
                          <a:ea typeface="+mn-ea"/>
                          <a:cs typeface="+mn-cs"/>
                        </a:rPr>
                        <a:t>Whether the ULB/WSSB/Jal Board have identified the areas of the city wherein frequent blockages/ accidents take place and has put-in place necessary action plan</a:t>
                      </a:r>
                      <a:endParaRPr lang="en-US" sz="1000" b="1" dirty="0">
                        <a:solidFill>
                          <a:schemeClr val="tx1"/>
                        </a:solidFill>
                      </a:endParaRPr>
                    </a:p>
                  </a:txBody>
                  <a:tcPr marL="124098" marR="124098" marT="62049" marB="62049"/>
                </a:tc>
                <a:tc>
                  <a:txBody>
                    <a:bodyPr/>
                    <a:lstStyle/>
                    <a:p>
                      <a:pPr algn="ctr"/>
                      <a:r>
                        <a:rPr lang="en-US" sz="1000" dirty="0">
                          <a:solidFill>
                            <a:schemeClr val="tx1"/>
                          </a:solidFill>
                        </a:rPr>
                        <a:t>20</a:t>
                      </a:r>
                    </a:p>
                  </a:txBody>
                  <a:tcPr marL="124098" marR="124098" marT="62049" marB="62049"/>
                </a:tc>
                <a:extLst>
                  <a:ext uri="{0D108BD9-81ED-4DB2-BD59-A6C34878D82A}">
                    <a16:rowId xmlns:a16="http://schemas.microsoft.com/office/drawing/2014/main" val="2881603428"/>
                  </a:ext>
                </a:extLst>
              </a:tr>
              <a:tr h="0">
                <a:tc>
                  <a:txBody>
                    <a:bodyPr/>
                    <a:lstStyle/>
                    <a:p>
                      <a:pPr lvl="0" algn="l">
                        <a:defRPr/>
                      </a:pPr>
                      <a:r>
                        <a:rPr lang="en-US" sz="1000" b="1" dirty="0">
                          <a:solidFill>
                            <a:schemeClr val="tx1"/>
                          </a:solidFill>
                        </a:rPr>
                        <a:t>&gt;80% complaints </a:t>
                      </a:r>
                      <a:r>
                        <a:rPr lang="en-US" sz="1000" b="0" dirty="0">
                          <a:solidFill>
                            <a:schemeClr val="tx1"/>
                          </a:solidFill>
                        </a:rPr>
                        <a:t>registered through </a:t>
                      </a:r>
                      <a:r>
                        <a:rPr lang="en-US" sz="1000" b="1" dirty="0">
                          <a:solidFill>
                            <a:schemeClr val="tx1"/>
                          </a:solidFill>
                        </a:rPr>
                        <a:t>14420 (</a:t>
                      </a:r>
                      <a:r>
                        <a:rPr lang="en-US" sz="1000" b="0" dirty="0">
                          <a:solidFill>
                            <a:schemeClr val="tx1"/>
                          </a:solidFill>
                        </a:rPr>
                        <a:t>Helpline/Portal/WhatsApp</a:t>
                      </a:r>
                      <a:r>
                        <a:rPr lang="en-US" sz="1000" b="1" dirty="0">
                          <a:solidFill>
                            <a:schemeClr val="tx1"/>
                          </a:solidFill>
                        </a:rPr>
                        <a:t>) </a:t>
                      </a:r>
                      <a:r>
                        <a:rPr lang="en-US" sz="1000" b="0" dirty="0">
                          <a:solidFill>
                            <a:schemeClr val="tx1"/>
                          </a:solidFill>
                        </a:rPr>
                        <a:t>have been </a:t>
                      </a:r>
                      <a:r>
                        <a:rPr lang="en-US" sz="1000" b="1" dirty="0">
                          <a:solidFill>
                            <a:schemeClr val="tx1"/>
                          </a:solidFill>
                        </a:rPr>
                        <a:t>resolved satisfactorily</a:t>
                      </a:r>
                    </a:p>
                  </a:txBody>
                  <a:tcPr marL="124098" marR="124098" marT="62049" marB="62049"/>
                </a:tc>
                <a:tc>
                  <a:txBody>
                    <a:bodyPr/>
                    <a:lstStyle/>
                    <a:p>
                      <a:pPr algn="ctr"/>
                      <a:r>
                        <a:rPr lang="en-US" sz="1000" dirty="0">
                          <a:solidFill>
                            <a:schemeClr val="tx1"/>
                          </a:solidFill>
                        </a:rPr>
                        <a:t>20</a:t>
                      </a:r>
                    </a:p>
                  </a:txBody>
                  <a:tcPr marL="124098" marR="124098" marT="62049" marB="62049"/>
                </a:tc>
                <a:extLst>
                  <a:ext uri="{0D108BD9-81ED-4DB2-BD59-A6C34878D82A}">
                    <a16:rowId xmlns:a16="http://schemas.microsoft.com/office/drawing/2014/main" val="215647110"/>
                  </a:ext>
                </a:extLst>
              </a:tr>
              <a:tr h="0">
                <a:tc>
                  <a:txBody>
                    <a:bodyPr/>
                    <a:lstStyle/>
                    <a:p>
                      <a:pPr lvl="0" algn="l">
                        <a:defRPr/>
                      </a:pPr>
                      <a:r>
                        <a:rPr lang="en-US" sz="1000" b="1" dirty="0">
                          <a:solidFill>
                            <a:schemeClr val="tx1"/>
                          </a:solidFill>
                        </a:rPr>
                        <a:t>Whether &gt;75% Septic tanks </a:t>
                      </a:r>
                      <a:r>
                        <a:rPr lang="en-US" sz="1000" b="0" dirty="0">
                          <a:solidFill>
                            <a:schemeClr val="tx1"/>
                          </a:solidFill>
                        </a:rPr>
                        <a:t>are </a:t>
                      </a:r>
                      <a:r>
                        <a:rPr lang="en-US" sz="1000" b="1" dirty="0">
                          <a:solidFill>
                            <a:schemeClr val="tx1"/>
                          </a:solidFill>
                        </a:rPr>
                        <a:t>geo-tagged </a:t>
                      </a:r>
                      <a:r>
                        <a:rPr lang="en-US" sz="1000" b="0" dirty="0">
                          <a:solidFill>
                            <a:schemeClr val="tx1"/>
                          </a:solidFill>
                        </a:rPr>
                        <a:t>for </a:t>
                      </a:r>
                      <a:r>
                        <a:rPr lang="en-US" sz="1000" b="1" dirty="0">
                          <a:solidFill>
                            <a:schemeClr val="tx1"/>
                          </a:solidFill>
                        </a:rPr>
                        <a:t>scheduled cleaning?</a:t>
                      </a:r>
                    </a:p>
                  </a:txBody>
                  <a:tcPr marL="124098" marR="124098" marT="62049" marB="62049">
                    <a:solidFill>
                      <a:schemeClr val="bg1"/>
                    </a:solidFill>
                  </a:tcPr>
                </a:tc>
                <a:tc>
                  <a:txBody>
                    <a:bodyPr/>
                    <a:lstStyle/>
                    <a:p>
                      <a:pPr algn="ctr"/>
                      <a:r>
                        <a:rPr lang="en-US" sz="1000" dirty="0">
                          <a:solidFill>
                            <a:schemeClr val="tx1"/>
                          </a:solidFill>
                        </a:rPr>
                        <a:t>30</a:t>
                      </a:r>
                    </a:p>
                  </a:txBody>
                  <a:tcPr marL="124098" marR="124098" marT="62049" marB="62049"/>
                </a:tc>
                <a:extLst>
                  <a:ext uri="{0D108BD9-81ED-4DB2-BD59-A6C34878D82A}">
                    <a16:rowId xmlns:a16="http://schemas.microsoft.com/office/drawing/2014/main" val="149777178"/>
                  </a:ext>
                </a:extLst>
              </a:tr>
            </a:tbl>
          </a:graphicData>
        </a:graphic>
      </p:graphicFrame>
      <p:grpSp>
        <p:nvGrpSpPr>
          <p:cNvPr id="4" name="Group 3">
            <a:extLst>
              <a:ext uri="{FF2B5EF4-FFF2-40B4-BE49-F238E27FC236}">
                <a16:creationId xmlns:a16="http://schemas.microsoft.com/office/drawing/2014/main" id="{33306B86-DEA6-4D61-9B8E-8CB314FDCAA3}"/>
              </a:ext>
            </a:extLst>
          </p:cNvPr>
          <p:cNvGrpSpPr/>
          <p:nvPr/>
        </p:nvGrpSpPr>
        <p:grpSpPr>
          <a:xfrm>
            <a:off x="0" y="7109947"/>
            <a:ext cx="6087979" cy="2796053"/>
            <a:chOff x="0" y="7109947"/>
            <a:chExt cx="6743699" cy="2796053"/>
          </a:xfrm>
        </p:grpSpPr>
        <p:pic>
          <p:nvPicPr>
            <p:cNvPr id="7" name="Picture 6">
              <a:extLst>
                <a:ext uri="{FF2B5EF4-FFF2-40B4-BE49-F238E27FC236}">
                  <a16:creationId xmlns:a16="http://schemas.microsoft.com/office/drawing/2014/main" id="{DC14F370-FFCE-754E-A103-2CDEFC4FF8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7109947"/>
              <a:ext cx="2545304" cy="2796053"/>
            </a:xfrm>
            <a:prstGeom prst="rect">
              <a:avLst/>
            </a:prstGeom>
            <a:ln>
              <a:noFill/>
            </a:ln>
            <a:effectLst>
              <a:softEdge rad="112500"/>
            </a:effectLst>
          </p:spPr>
        </p:pic>
        <p:pic>
          <p:nvPicPr>
            <p:cNvPr id="8" name="Picture 2" descr="Sewage invades farmlands - The Hindu">
              <a:extLst>
                <a:ext uri="{FF2B5EF4-FFF2-40B4-BE49-F238E27FC236}">
                  <a16:creationId xmlns:a16="http://schemas.microsoft.com/office/drawing/2014/main" id="{B4B6EEAC-95A1-A84B-84B5-432CCBF2076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2500" y="7158075"/>
              <a:ext cx="1981199" cy="25988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55222D6B-13AA-BC47-A81F-12C367D2BE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61896" y="7109947"/>
              <a:ext cx="2545304" cy="2782147"/>
            </a:xfrm>
            <a:prstGeom prst="rect">
              <a:avLst/>
            </a:prstGeom>
            <a:ln>
              <a:noFill/>
            </a:ln>
            <a:effectLst>
              <a:softEdge rad="112500"/>
            </a:effectLst>
          </p:spPr>
        </p:pic>
      </p:grpSp>
      <p:sp>
        <p:nvSpPr>
          <p:cNvPr id="3" name="Slide Number Placeholder 2">
            <a:extLst>
              <a:ext uri="{FF2B5EF4-FFF2-40B4-BE49-F238E27FC236}">
                <a16:creationId xmlns:a16="http://schemas.microsoft.com/office/drawing/2014/main" id="{223634E9-0808-4C74-B73D-F9A1C5A33895}"/>
              </a:ext>
            </a:extLst>
          </p:cNvPr>
          <p:cNvSpPr>
            <a:spLocks noGrp="1"/>
          </p:cNvSpPr>
          <p:nvPr>
            <p:ph type="sldNum" sz="quarter" idx="12"/>
          </p:nvPr>
        </p:nvSpPr>
        <p:spPr/>
        <p:txBody>
          <a:bodyPr/>
          <a:lstStyle/>
          <a:p>
            <a:fld id="{871FDAF4-F9BA-4E6E-AE28-9371978FF90C}" type="slidenum">
              <a:rPr lang="en-US" smtClean="0"/>
              <a:t>71</a:t>
            </a:fld>
            <a:endParaRPr lang="en-US"/>
          </a:p>
        </p:txBody>
      </p:sp>
      <p:pic>
        <p:nvPicPr>
          <p:cNvPr id="9" name="Picture 2" descr="Image result for prohibited icon">
            <a:extLst>
              <a:ext uri="{FF2B5EF4-FFF2-40B4-BE49-F238E27FC236}">
                <a16:creationId xmlns:a16="http://schemas.microsoft.com/office/drawing/2014/main" id="{E5DBF3AD-5890-6942-9112-BE6268C065DB}"/>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r="-196"/>
          <a:stretch/>
        </p:blipFill>
        <p:spPr bwMode="auto">
          <a:xfrm>
            <a:off x="4484035" y="7737027"/>
            <a:ext cx="1549959" cy="1541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48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DC8C7C1B-EE47-4B43-8E0E-D7009AA2F98F}"/>
              </a:ext>
            </a:extLst>
          </p:cNvPr>
          <p:cNvSpPr/>
          <p:nvPr/>
        </p:nvSpPr>
        <p:spPr>
          <a:xfrm>
            <a:off x="1" y="1222138"/>
            <a:ext cx="1751572" cy="156682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r>
              <a:rPr lang="en-US" sz="4000" b="1" dirty="0">
                <a:solidFill>
                  <a:srgbClr val="FFFFFF"/>
                </a:solidFill>
                <a:latin typeface="Arial"/>
                <a:ea typeface="Calibri"/>
                <a:cs typeface="Times New Roman"/>
              </a:rPr>
              <a:t>3.6</a:t>
            </a:r>
            <a:endParaRPr lang="en-SG" sz="1100" dirty="0">
              <a:solidFill>
                <a:prstClr val="white"/>
              </a:solidFill>
              <a:latin typeface="Calibri" panose="020F0502020204030204"/>
              <a:ea typeface="Calibri"/>
              <a:cs typeface="Times New Roman"/>
            </a:endParaRPr>
          </a:p>
        </p:txBody>
      </p:sp>
      <p:sp>
        <p:nvSpPr>
          <p:cNvPr id="16" name="Rounded Rectangle 15">
            <a:extLst>
              <a:ext uri="{FF2B5EF4-FFF2-40B4-BE49-F238E27FC236}">
                <a16:creationId xmlns:a16="http://schemas.microsoft.com/office/drawing/2014/main" id="{FB88A1D4-3C84-CF43-AC8D-D435B46EAC91}"/>
              </a:ext>
            </a:extLst>
          </p:cNvPr>
          <p:cNvSpPr/>
          <p:nvPr/>
        </p:nvSpPr>
        <p:spPr>
          <a:xfrm>
            <a:off x="1751572" y="1222137"/>
            <a:ext cx="5039118" cy="1547818"/>
          </a:xfrm>
          <a:prstGeom prst="roundRect">
            <a:avLst/>
          </a:prstGeom>
          <a:solidFill>
            <a:schemeClr val="accent1">
              <a:lumMod val="60000"/>
              <a:lumOff val="4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defTabSz="1320816">
              <a:defRPr/>
            </a:pPr>
            <a:r>
              <a:rPr lang="en-US" b="1" dirty="0">
                <a:solidFill>
                  <a:prstClr val="black"/>
                </a:solidFill>
                <a:latin typeface="Calibri" panose="020F0502020204030204"/>
                <a:ea typeface="Times New Roman"/>
                <a:cs typeface="Arial"/>
              </a:rPr>
              <a:t>System &amp; Infrastructure </a:t>
            </a:r>
            <a:r>
              <a:rPr lang="en-US" dirty="0">
                <a:solidFill>
                  <a:prstClr val="black"/>
                </a:solidFill>
                <a:latin typeface="Calibri" panose="020F0502020204030204"/>
                <a:ea typeface="Times New Roman"/>
                <a:cs typeface="Arial"/>
              </a:rPr>
              <a:t>: Whether arrangements in place for mechanized </a:t>
            </a:r>
            <a:r>
              <a:rPr lang="en-IN" b="1" dirty="0">
                <a:solidFill>
                  <a:prstClr val="black"/>
                </a:solidFill>
                <a:latin typeface="Calibri" panose="020F0502020204030204"/>
                <a:ea typeface="Times New Roman"/>
                <a:cs typeface="Arial"/>
              </a:rPr>
              <a:t>cleaning of Septic Tanks and Sewer Lines in the ULB?</a:t>
            </a:r>
            <a:r>
              <a:rPr lang="en-IN" dirty="0">
                <a:solidFill>
                  <a:prstClr val="black"/>
                </a:solidFill>
                <a:latin typeface="Calibri" panose="020F0502020204030204"/>
                <a:ea typeface="Times New Roman"/>
                <a:cs typeface="Arial"/>
              </a:rPr>
              <a:t> Whether ULB has met </a:t>
            </a:r>
            <a:r>
              <a:rPr lang="en-IN" b="1" dirty="0">
                <a:solidFill>
                  <a:prstClr val="black"/>
                </a:solidFill>
                <a:latin typeface="Calibri" panose="020F0502020204030204"/>
                <a:ea typeface="Times New Roman"/>
                <a:cs typeface="Arial"/>
              </a:rPr>
              <a:t>basic conditions to operationalize </a:t>
            </a:r>
            <a:r>
              <a:rPr lang="en-IN" dirty="0">
                <a:solidFill>
                  <a:prstClr val="black"/>
                </a:solidFill>
                <a:latin typeface="Calibri" panose="020F0502020204030204"/>
                <a:ea typeface="Times New Roman"/>
                <a:cs typeface="Arial"/>
              </a:rPr>
              <a:t>the </a:t>
            </a:r>
            <a:r>
              <a:rPr lang="en-IN" b="1" dirty="0">
                <a:solidFill>
                  <a:prstClr val="black"/>
                </a:solidFill>
                <a:latin typeface="Calibri" panose="020F0502020204030204"/>
                <a:ea typeface="Times New Roman"/>
                <a:cs typeface="Arial"/>
              </a:rPr>
              <a:t>services</a:t>
            </a:r>
            <a:endParaRPr lang="en-SG" b="1" dirty="0">
              <a:solidFill>
                <a:prstClr val="black"/>
              </a:solidFill>
              <a:latin typeface="Calibri" panose="020F0502020204030204"/>
              <a:ea typeface="Times New Roman"/>
              <a:cs typeface="Arial"/>
            </a:endParaRPr>
          </a:p>
        </p:txBody>
      </p:sp>
      <p:grpSp>
        <p:nvGrpSpPr>
          <p:cNvPr id="3" name="Group 2">
            <a:extLst>
              <a:ext uri="{FF2B5EF4-FFF2-40B4-BE49-F238E27FC236}">
                <a16:creationId xmlns:a16="http://schemas.microsoft.com/office/drawing/2014/main" id="{908797D8-044D-4BCF-BBAD-9E916796F436}"/>
              </a:ext>
            </a:extLst>
          </p:cNvPr>
          <p:cNvGrpSpPr/>
          <p:nvPr/>
        </p:nvGrpSpPr>
        <p:grpSpPr>
          <a:xfrm>
            <a:off x="45429" y="3819503"/>
            <a:ext cx="1678703" cy="5285729"/>
            <a:chOff x="-5937820" y="5205769"/>
            <a:chExt cx="2388447" cy="4560540"/>
          </a:xfrm>
        </p:grpSpPr>
        <p:sp>
          <p:nvSpPr>
            <p:cNvPr id="18" name="object 2">
              <a:extLst>
                <a:ext uri="{FF2B5EF4-FFF2-40B4-BE49-F238E27FC236}">
                  <a16:creationId xmlns:a16="http://schemas.microsoft.com/office/drawing/2014/main" id="{EC8DA6C3-8025-C844-91DC-9D7AC70FF64A}"/>
                </a:ext>
              </a:extLst>
            </p:cNvPr>
            <p:cNvSpPr/>
            <p:nvPr/>
          </p:nvSpPr>
          <p:spPr>
            <a:xfrm>
              <a:off x="-5937820" y="5205769"/>
              <a:ext cx="2388446" cy="4560540"/>
            </a:xfrm>
            <a:custGeom>
              <a:avLst/>
              <a:gdLst/>
              <a:ahLst/>
              <a:cxnLst/>
              <a:rect l="l" t="t" r="r" b="b"/>
              <a:pathLst>
                <a:path w="1653539" h="2182368">
                  <a:moveTo>
                    <a:pt x="1377950" y="0"/>
                  </a:moveTo>
                  <a:lnTo>
                    <a:pt x="275590" y="0"/>
                  </a:lnTo>
                  <a:lnTo>
                    <a:pt x="252988" y="913"/>
                  </a:lnTo>
                  <a:lnTo>
                    <a:pt x="209364" y="8012"/>
                  </a:lnTo>
                  <a:lnTo>
                    <a:pt x="168321" y="21665"/>
                  </a:lnTo>
                  <a:lnTo>
                    <a:pt x="130424" y="41303"/>
                  </a:lnTo>
                  <a:lnTo>
                    <a:pt x="96241" y="66358"/>
                  </a:lnTo>
                  <a:lnTo>
                    <a:pt x="66341" y="96262"/>
                  </a:lnTo>
                  <a:lnTo>
                    <a:pt x="41291" y="130446"/>
                  </a:lnTo>
                  <a:lnTo>
                    <a:pt x="21658" y="168342"/>
                  </a:lnTo>
                  <a:lnTo>
                    <a:pt x="8009" y="209381"/>
                  </a:lnTo>
                  <a:lnTo>
                    <a:pt x="913" y="252995"/>
                  </a:lnTo>
                  <a:lnTo>
                    <a:pt x="0" y="275589"/>
                  </a:lnTo>
                  <a:lnTo>
                    <a:pt x="0" y="1906777"/>
                  </a:lnTo>
                  <a:lnTo>
                    <a:pt x="3607" y="1951478"/>
                  </a:lnTo>
                  <a:lnTo>
                    <a:pt x="14050" y="1993882"/>
                  </a:lnTo>
                  <a:lnTo>
                    <a:pt x="30762" y="2033424"/>
                  </a:lnTo>
                  <a:lnTo>
                    <a:pt x="53175" y="2069534"/>
                  </a:lnTo>
                  <a:lnTo>
                    <a:pt x="80721" y="2101646"/>
                  </a:lnTo>
                  <a:lnTo>
                    <a:pt x="112833" y="2129192"/>
                  </a:lnTo>
                  <a:lnTo>
                    <a:pt x="148943" y="2151605"/>
                  </a:lnTo>
                  <a:lnTo>
                    <a:pt x="188485" y="2168317"/>
                  </a:lnTo>
                  <a:lnTo>
                    <a:pt x="230889" y="2178760"/>
                  </a:lnTo>
                  <a:lnTo>
                    <a:pt x="275590" y="2182368"/>
                  </a:lnTo>
                  <a:lnTo>
                    <a:pt x="1377950" y="2182368"/>
                  </a:lnTo>
                  <a:lnTo>
                    <a:pt x="1422637" y="2178760"/>
                  </a:lnTo>
                  <a:lnTo>
                    <a:pt x="1465035" y="2168317"/>
                  </a:lnTo>
                  <a:lnTo>
                    <a:pt x="1504573" y="2151605"/>
                  </a:lnTo>
                  <a:lnTo>
                    <a:pt x="1540684" y="2129192"/>
                  </a:lnTo>
                  <a:lnTo>
                    <a:pt x="1572799" y="2101646"/>
                  </a:lnTo>
                  <a:lnTo>
                    <a:pt x="1600350" y="2069534"/>
                  </a:lnTo>
                  <a:lnTo>
                    <a:pt x="1622768" y="2033424"/>
                  </a:lnTo>
                  <a:lnTo>
                    <a:pt x="1639484" y="1993882"/>
                  </a:lnTo>
                  <a:lnTo>
                    <a:pt x="1649931" y="1951478"/>
                  </a:lnTo>
                  <a:lnTo>
                    <a:pt x="1653539" y="1906777"/>
                  </a:lnTo>
                  <a:lnTo>
                    <a:pt x="1653539" y="275589"/>
                  </a:lnTo>
                  <a:lnTo>
                    <a:pt x="1649931" y="230902"/>
                  </a:lnTo>
                  <a:lnTo>
                    <a:pt x="1639484" y="188504"/>
                  </a:lnTo>
                  <a:lnTo>
                    <a:pt x="1622768" y="148966"/>
                  </a:lnTo>
                  <a:lnTo>
                    <a:pt x="1600350" y="112855"/>
                  </a:lnTo>
                  <a:lnTo>
                    <a:pt x="1572799" y="80740"/>
                  </a:lnTo>
                  <a:lnTo>
                    <a:pt x="1540684" y="53189"/>
                  </a:lnTo>
                  <a:lnTo>
                    <a:pt x="1504573" y="30771"/>
                  </a:lnTo>
                  <a:lnTo>
                    <a:pt x="1465035" y="14055"/>
                  </a:lnTo>
                  <a:lnTo>
                    <a:pt x="1422637" y="3608"/>
                  </a:lnTo>
                  <a:lnTo>
                    <a:pt x="1377950" y="0"/>
                  </a:lnTo>
                  <a:close/>
                </a:path>
              </a:pathLst>
            </a:custGeom>
            <a:solidFill>
              <a:srgbClr val="C5DFB4"/>
            </a:solidFill>
          </p:spPr>
          <p:txBody>
            <a:bodyPr wrap="square" lIns="0" tIns="0" rIns="0" bIns="0" rtlCol="0">
              <a:noAutofit/>
            </a:bodyPr>
            <a:lstStyle/>
            <a:p>
              <a:endParaRPr sz="2600"/>
            </a:p>
          </p:txBody>
        </p:sp>
        <p:sp>
          <p:nvSpPr>
            <p:cNvPr id="19" name="object 3">
              <a:extLst>
                <a:ext uri="{FF2B5EF4-FFF2-40B4-BE49-F238E27FC236}">
                  <a16:creationId xmlns:a16="http://schemas.microsoft.com/office/drawing/2014/main" id="{A9A5EA59-8FB9-E046-BA44-29C94F0B2720}"/>
                </a:ext>
              </a:extLst>
            </p:cNvPr>
            <p:cNvSpPr/>
            <p:nvPr/>
          </p:nvSpPr>
          <p:spPr>
            <a:xfrm>
              <a:off x="-5937820" y="5205769"/>
              <a:ext cx="2388445" cy="4550158"/>
            </a:xfrm>
            <a:custGeom>
              <a:avLst/>
              <a:gdLst/>
              <a:ahLst/>
              <a:cxnLst/>
              <a:rect l="l" t="t" r="r" b="b"/>
              <a:pathLst>
                <a:path w="1653539" h="2182368">
                  <a:moveTo>
                    <a:pt x="0" y="275589"/>
                  </a:moveTo>
                  <a:lnTo>
                    <a:pt x="3607" y="230902"/>
                  </a:lnTo>
                  <a:lnTo>
                    <a:pt x="14050" y="188504"/>
                  </a:lnTo>
                  <a:lnTo>
                    <a:pt x="30762" y="148966"/>
                  </a:lnTo>
                  <a:lnTo>
                    <a:pt x="53175" y="112855"/>
                  </a:lnTo>
                  <a:lnTo>
                    <a:pt x="80721" y="80740"/>
                  </a:lnTo>
                  <a:lnTo>
                    <a:pt x="112833" y="53189"/>
                  </a:lnTo>
                  <a:lnTo>
                    <a:pt x="148943" y="30771"/>
                  </a:lnTo>
                  <a:lnTo>
                    <a:pt x="188485" y="14055"/>
                  </a:lnTo>
                  <a:lnTo>
                    <a:pt x="230889" y="3608"/>
                  </a:lnTo>
                  <a:lnTo>
                    <a:pt x="275590" y="0"/>
                  </a:lnTo>
                  <a:lnTo>
                    <a:pt x="1377950" y="0"/>
                  </a:lnTo>
                  <a:lnTo>
                    <a:pt x="1422637" y="3608"/>
                  </a:lnTo>
                  <a:lnTo>
                    <a:pt x="1465035" y="14055"/>
                  </a:lnTo>
                  <a:lnTo>
                    <a:pt x="1504573" y="30771"/>
                  </a:lnTo>
                  <a:lnTo>
                    <a:pt x="1540684" y="53189"/>
                  </a:lnTo>
                  <a:lnTo>
                    <a:pt x="1572799" y="80740"/>
                  </a:lnTo>
                  <a:lnTo>
                    <a:pt x="1600350" y="112855"/>
                  </a:lnTo>
                  <a:lnTo>
                    <a:pt x="1622768" y="148966"/>
                  </a:lnTo>
                  <a:lnTo>
                    <a:pt x="1639484" y="188504"/>
                  </a:lnTo>
                  <a:lnTo>
                    <a:pt x="1649931" y="230902"/>
                  </a:lnTo>
                  <a:lnTo>
                    <a:pt x="1653539" y="275589"/>
                  </a:lnTo>
                  <a:lnTo>
                    <a:pt x="1653539" y="1906777"/>
                  </a:lnTo>
                  <a:lnTo>
                    <a:pt x="1649931" y="1951478"/>
                  </a:lnTo>
                  <a:lnTo>
                    <a:pt x="1639484" y="1993882"/>
                  </a:lnTo>
                  <a:lnTo>
                    <a:pt x="1622768" y="2033424"/>
                  </a:lnTo>
                  <a:lnTo>
                    <a:pt x="1600350" y="2069534"/>
                  </a:lnTo>
                  <a:lnTo>
                    <a:pt x="1572799" y="2101646"/>
                  </a:lnTo>
                  <a:lnTo>
                    <a:pt x="1540684" y="2129192"/>
                  </a:lnTo>
                  <a:lnTo>
                    <a:pt x="1504573" y="2151605"/>
                  </a:lnTo>
                  <a:lnTo>
                    <a:pt x="1465035" y="2168317"/>
                  </a:lnTo>
                  <a:lnTo>
                    <a:pt x="1422637" y="2178760"/>
                  </a:lnTo>
                  <a:lnTo>
                    <a:pt x="1377950" y="2182368"/>
                  </a:lnTo>
                  <a:lnTo>
                    <a:pt x="275590" y="2182368"/>
                  </a:lnTo>
                  <a:lnTo>
                    <a:pt x="230889" y="2178760"/>
                  </a:lnTo>
                  <a:lnTo>
                    <a:pt x="188485" y="2168317"/>
                  </a:lnTo>
                  <a:lnTo>
                    <a:pt x="148943" y="2151605"/>
                  </a:lnTo>
                  <a:lnTo>
                    <a:pt x="112833" y="2129192"/>
                  </a:lnTo>
                  <a:lnTo>
                    <a:pt x="80721" y="2101646"/>
                  </a:lnTo>
                  <a:lnTo>
                    <a:pt x="53175" y="2069534"/>
                  </a:lnTo>
                  <a:lnTo>
                    <a:pt x="30762" y="2033424"/>
                  </a:lnTo>
                  <a:lnTo>
                    <a:pt x="14050" y="1993882"/>
                  </a:lnTo>
                  <a:lnTo>
                    <a:pt x="3607" y="1951478"/>
                  </a:lnTo>
                  <a:lnTo>
                    <a:pt x="0" y="1906777"/>
                  </a:lnTo>
                  <a:lnTo>
                    <a:pt x="0" y="275589"/>
                  </a:lnTo>
                  <a:close/>
                </a:path>
              </a:pathLst>
            </a:custGeom>
            <a:ln w="12192">
              <a:solidFill>
                <a:srgbClr val="2E528F"/>
              </a:solidFill>
            </a:ln>
          </p:spPr>
          <p:txBody>
            <a:bodyPr wrap="square" lIns="0" tIns="0" rIns="0" bIns="0" rtlCol="0">
              <a:noAutofit/>
            </a:bodyPr>
            <a:lstStyle/>
            <a:p>
              <a:endParaRPr sz="2600"/>
            </a:p>
          </p:txBody>
        </p:sp>
        <p:sp>
          <p:nvSpPr>
            <p:cNvPr id="23" name="object 7">
              <a:extLst>
                <a:ext uri="{FF2B5EF4-FFF2-40B4-BE49-F238E27FC236}">
                  <a16:creationId xmlns:a16="http://schemas.microsoft.com/office/drawing/2014/main" id="{9BBC5D2D-71B7-2443-B3A4-6F982DE01246}"/>
                </a:ext>
              </a:extLst>
            </p:cNvPr>
            <p:cNvSpPr txBox="1"/>
            <p:nvPr/>
          </p:nvSpPr>
          <p:spPr>
            <a:xfrm>
              <a:off x="-5738371" y="6360084"/>
              <a:ext cx="2188998" cy="737447"/>
            </a:xfrm>
            <a:prstGeom prst="rect">
              <a:avLst/>
            </a:prstGeom>
          </p:spPr>
          <p:txBody>
            <a:bodyPr vert="horz" wrap="square" lIns="0" tIns="0" rIns="0" bIns="0" rtlCol="0">
              <a:noAutofit/>
            </a:bodyPr>
            <a:lstStyle/>
            <a:p>
              <a:pPr marL="18345" marR="18345" indent="8255"/>
              <a:r>
                <a:rPr b="1" spc="-22" dirty="0">
                  <a:latin typeface="Calibri"/>
                  <a:cs typeface="Calibri"/>
                </a:rPr>
                <a:t>M</a:t>
              </a:r>
              <a:r>
                <a:rPr b="1" spc="-36" dirty="0">
                  <a:latin typeface="Calibri"/>
                  <a:cs typeface="Calibri"/>
                </a:rPr>
                <a:t>e</a:t>
              </a:r>
              <a:r>
                <a:rPr b="1" spc="-15" dirty="0">
                  <a:latin typeface="Calibri"/>
                  <a:cs typeface="Calibri"/>
                </a:rPr>
                <a:t>t</a:t>
              </a:r>
              <a:r>
                <a:rPr b="1" spc="-29" dirty="0">
                  <a:latin typeface="Calibri"/>
                  <a:cs typeface="Calibri"/>
                </a:rPr>
                <a:t>h</a:t>
              </a:r>
              <a:r>
                <a:rPr b="1" spc="-15" dirty="0">
                  <a:latin typeface="Calibri"/>
                  <a:cs typeface="Calibri"/>
                </a:rPr>
                <a:t>o</a:t>
              </a:r>
              <a:r>
                <a:rPr b="1" spc="-22" dirty="0">
                  <a:latin typeface="Calibri"/>
                  <a:cs typeface="Calibri"/>
                </a:rPr>
                <a:t>d</a:t>
              </a:r>
              <a:r>
                <a:rPr b="1" spc="-15" dirty="0">
                  <a:latin typeface="Calibri"/>
                  <a:cs typeface="Calibri"/>
                </a:rPr>
                <a:t>ol</a:t>
              </a:r>
              <a:r>
                <a:rPr b="1" spc="-7" dirty="0">
                  <a:latin typeface="Calibri"/>
                  <a:cs typeface="Calibri"/>
                </a:rPr>
                <a:t>o</a:t>
              </a:r>
              <a:r>
                <a:rPr b="1" spc="-15" dirty="0">
                  <a:latin typeface="Calibri"/>
                  <a:cs typeface="Calibri"/>
                </a:rPr>
                <a:t>gy</a:t>
              </a:r>
              <a:r>
                <a:rPr b="1" spc="-7" dirty="0">
                  <a:latin typeface="Calibri"/>
                  <a:cs typeface="Calibri"/>
                </a:rPr>
                <a:t> </a:t>
              </a:r>
              <a:r>
                <a:rPr b="1" spc="-43" dirty="0">
                  <a:latin typeface="Calibri"/>
                  <a:cs typeface="Calibri"/>
                </a:rPr>
                <a:t>f</a:t>
              </a:r>
              <a:r>
                <a:rPr b="1" spc="-15" dirty="0">
                  <a:latin typeface="Calibri"/>
                  <a:cs typeface="Calibri"/>
                </a:rPr>
                <a:t>or</a:t>
              </a:r>
              <a:r>
                <a:rPr b="1" spc="22" dirty="0">
                  <a:latin typeface="Calibri"/>
                  <a:cs typeface="Calibri"/>
                </a:rPr>
                <a:t> </a:t>
              </a:r>
              <a:r>
                <a:rPr b="1" spc="-137" dirty="0">
                  <a:latin typeface="Calibri"/>
                  <a:cs typeface="Calibri"/>
                </a:rPr>
                <a:t>V</a:t>
              </a:r>
              <a:r>
                <a:rPr b="1" spc="-15" dirty="0">
                  <a:latin typeface="Calibri"/>
                  <a:cs typeface="Calibri"/>
                </a:rPr>
                <a:t>a</a:t>
              </a:r>
              <a:r>
                <a:rPr b="1" dirty="0">
                  <a:latin typeface="Calibri"/>
                  <a:cs typeface="Calibri"/>
                </a:rPr>
                <a:t>l</a:t>
              </a:r>
              <a:r>
                <a:rPr b="1" spc="-15" dirty="0">
                  <a:latin typeface="Calibri"/>
                  <a:cs typeface="Calibri"/>
                </a:rPr>
                <a:t>id</a:t>
              </a:r>
              <a:r>
                <a:rPr b="1" spc="-29" dirty="0">
                  <a:latin typeface="Calibri"/>
                  <a:cs typeface="Calibri"/>
                </a:rPr>
                <a:t>a</a:t>
              </a:r>
              <a:r>
                <a:rPr b="1" spc="-7" dirty="0">
                  <a:latin typeface="Calibri"/>
                  <a:cs typeface="Calibri"/>
                </a:rPr>
                <a:t>tio</a:t>
              </a:r>
              <a:r>
                <a:rPr b="1" spc="-15" dirty="0">
                  <a:latin typeface="Calibri"/>
                  <a:cs typeface="Calibri"/>
                </a:rPr>
                <a:t>n</a:t>
              </a:r>
              <a:endParaRPr dirty="0">
                <a:latin typeface="Calibri"/>
                <a:cs typeface="Calibri"/>
              </a:endParaRPr>
            </a:p>
          </p:txBody>
        </p:sp>
        <p:sp>
          <p:nvSpPr>
            <p:cNvPr id="24" name="object 8">
              <a:extLst>
                <a:ext uri="{FF2B5EF4-FFF2-40B4-BE49-F238E27FC236}">
                  <a16:creationId xmlns:a16="http://schemas.microsoft.com/office/drawing/2014/main" id="{B2E4E8AC-B31B-804C-A2B3-88C9FEF8D540}"/>
                </a:ext>
              </a:extLst>
            </p:cNvPr>
            <p:cNvSpPr txBox="1"/>
            <p:nvPr/>
          </p:nvSpPr>
          <p:spPr>
            <a:xfrm>
              <a:off x="-5508415" y="7126723"/>
              <a:ext cx="1530844" cy="385233"/>
            </a:xfrm>
            <a:prstGeom prst="rect">
              <a:avLst/>
            </a:prstGeom>
          </p:spPr>
          <p:txBody>
            <a:bodyPr vert="horz" wrap="square" lIns="0" tIns="0" rIns="0" bIns="0" rtlCol="0">
              <a:noAutofit/>
            </a:bodyPr>
            <a:lstStyle/>
            <a:p>
              <a:pPr marL="18345"/>
              <a:r>
                <a:rPr sz="1600" b="1" spc="-15" dirty="0">
                  <a:latin typeface="Calibri"/>
                  <a:cs typeface="Calibri"/>
                </a:rPr>
                <a:t>Only</a:t>
              </a:r>
              <a:r>
                <a:rPr sz="1600" b="1" spc="29" dirty="0">
                  <a:latin typeface="Calibri"/>
                  <a:cs typeface="Calibri"/>
                </a:rPr>
                <a:t> </a:t>
              </a:r>
              <a:r>
                <a:rPr sz="1600" b="1" spc="-43" dirty="0">
                  <a:latin typeface="Calibri"/>
                  <a:cs typeface="Calibri"/>
                </a:rPr>
                <a:t>f</a:t>
              </a:r>
              <a:r>
                <a:rPr sz="1600" b="1" spc="-15" dirty="0">
                  <a:latin typeface="Calibri"/>
                  <a:cs typeface="Calibri"/>
                </a:rPr>
                <a:t>or Q-3</a:t>
              </a:r>
              <a:endParaRPr sz="1600" dirty="0">
                <a:latin typeface="Calibri"/>
                <a:cs typeface="Calibri"/>
              </a:endParaRPr>
            </a:p>
          </p:txBody>
        </p:sp>
        <p:sp>
          <p:nvSpPr>
            <p:cNvPr id="25" name="object 9">
              <a:extLst>
                <a:ext uri="{FF2B5EF4-FFF2-40B4-BE49-F238E27FC236}">
                  <a16:creationId xmlns:a16="http://schemas.microsoft.com/office/drawing/2014/main" id="{A1590A92-AD40-8C4D-A9F9-912AD94F1C5D}"/>
                </a:ext>
              </a:extLst>
            </p:cNvPr>
            <p:cNvSpPr txBox="1"/>
            <p:nvPr/>
          </p:nvSpPr>
          <p:spPr>
            <a:xfrm>
              <a:off x="-5655905" y="8018152"/>
              <a:ext cx="1823438" cy="737447"/>
            </a:xfrm>
            <a:prstGeom prst="rect">
              <a:avLst/>
            </a:prstGeom>
          </p:spPr>
          <p:txBody>
            <a:bodyPr vert="horz" wrap="square" lIns="0" tIns="0" rIns="0" bIns="0" rtlCol="0">
              <a:noAutofit/>
            </a:bodyPr>
            <a:lstStyle/>
            <a:p>
              <a:pPr marL="70627" marR="18345" indent="-53199" algn="ctr"/>
              <a:endParaRPr lang="en-US" sz="2311" b="1" spc="-22" dirty="0">
                <a:latin typeface="Calibri"/>
                <a:cs typeface="Calibri"/>
              </a:endParaRPr>
            </a:p>
            <a:p>
              <a:pPr marL="70627" marR="18345" indent="-53199" algn="ctr"/>
              <a:r>
                <a:rPr sz="2311" b="1" spc="-22" dirty="0">
                  <a:solidFill>
                    <a:srgbClr val="FF0000"/>
                  </a:solidFill>
                  <a:latin typeface="Calibri"/>
                  <a:cs typeface="Calibri"/>
                </a:rPr>
                <a:t>100%</a:t>
              </a:r>
              <a:r>
                <a:rPr sz="2311" b="1" spc="29" dirty="0">
                  <a:solidFill>
                    <a:srgbClr val="FF0000"/>
                  </a:solidFill>
                  <a:latin typeface="Calibri"/>
                  <a:cs typeface="Calibri"/>
                </a:rPr>
                <a:t> </a:t>
              </a:r>
              <a:r>
                <a:rPr sz="2311" b="1" spc="-15" dirty="0">
                  <a:solidFill>
                    <a:srgbClr val="FF0000"/>
                  </a:solidFill>
                  <a:latin typeface="Calibri"/>
                  <a:cs typeface="Calibri"/>
                </a:rPr>
                <a:t>Citi</a:t>
              </a:r>
              <a:r>
                <a:rPr sz="2311" b="1" spc="-50" dirty="0">
                  <a:solidFill>
                    <a:srgbClr val="FF0000"/>
                  </a:solidFill>
                  <a:latin typeface="Calibri"/>
                  <a:cs typeface="Calibri"/>
                </a:rPr>
                <a:t>z</a:t>
              </a:r>
              <a:r>
                <a:rPr sz="2311" b="1" spc="-15" dirty="0">
                  <a:solidFill>
                    <a:srgbClr val="FF0000"/>
                  </a:solidFill>
                  <a:latin typeface="Calibri"/>
                  <a:cs typeface="Calibri"/>
                </a:rPr>
                <a:t>ens/ P</a:t>
              </a:r>
              <a:r>
                <a:rPr sz="2311" b="1" dirty="0">
                  <a:solidFill>
                    <a:srgbClr val="FF0000"/>
                  </a:solidFill>
                  <a:latin typeface="Calibri"/>
                  <a:cs typeface="Calibri"/>
                </a:rPr>
                <a:t>l</a:t>
              </a:r>
              <a:r>
                <a:rPr sz="2311" b="1" spc="-15" dirty="0">
                  <a:solidFill>
                    <a:srgbClr val="FF0000"/>
                  </a:solidFill>
                  <a:latin typeface="Calibri"/>
                  <a:cs typeface="Calibri"/>
                </a:rPr>
                <a:t>a</a:t>
              </a:r>
              <a:r>
                <a:rPr sz="2311" b="1" spc="-36" dirty="0">
                  <a:solidFill>
                    <a:srgbClr val="FF0000"/>
                  </a:solidFill>
                  <a:latin typeface="Calibri"/>
                  <a:cs typeface="Calibri"/>
                </a:rPr>
                <a:t>n</a:t>
              </a:r>
              <a:r>
                <a:rPr sz="2311" b="1" spc="-15" dirty="0">
                  <a:solidFill>
                    <a:srgbClr val="FF0000"/>
                  </a:solidFill>
                  <a:latin typeface="Calibri"/>
                  <a:cs typeface="Calibri"/>
                </a:rPr>
                <a:t>t</a:t>
              </a:r>
              <a:r>
                <a:rPr sz="2311" b="1" spc="-22" dirty="0">
                  <a:solidFill>
                    <a:srgbClr val="FF0000"/>
                  </a:solidFill>
                  <a:latin typeface="Calibri"/>
                  <a:cs typeface="Calibri"/>
                </a:rPr>
                <a:t> </a:t>
              </a:r>
              <a:r>
                <a:rPr sz="2311" b="1" spc="-15" dirty="0">
                  <a:solidFill>
                    <a:srgbClr val="FF0000"/>
                  </a:solidFill>
                  <a:latin typeface="Calibri"/>
                  <a:cs typeface="Calibri"/>
                </a:rPr>
                <a:t>Offici</a:t>
              </a:r>
              <a:r>
                <a:rPr sz="2311" b="1" spc="-7" dirty="0">
                  <a:solidFill>
                    <a:srgbClr val="FF0000"/>
                  </a:solidFill>
                  <a:latin typeface="Calibri"/>
                  <a:cs typeface="Calibri"/>
                </a:rPr>
                <a:t>als</a:t>
              </a:r>
              <a:endParaRPr sz="2311" dirty="0">
                <a:latin typeface="Calibri"/>
                <a:cs typeface="Calibri"/>
              </a:endParaRPr>
            </a:p>
          </p:txBody>
        </p:sp>
      </p:grpSp>
      <p:grpSp>
        <p:nvGrpSpPr>
          <p:cNvPr id="2" name="Group 1">
            <a:extLst>
              <a:ext uri="{FF2B5EF4-FFF2-40B4-BE49-F238E27FC236}">
                <a16:creationId xmlns:a16="http://schemas.microsoft.com/office/drawing/2014/main" id="{55630D93-31E9-426E-A618-CC4B1297B44D}"/>
              </a:ext>
            </a:extLst>
          </p:cNvPr>
          <p:cNvGrpSpPr/>
          <p:nvPr/>
        </p:nvGrpSpPr>
        <p:grpSpPr>
          <a:xfrm>
            <a:off x="1751572" y="3022601"/>
            <a:ext cx="5039118" cy="6695906"/>
            <a:chOff x="-2816183" y="5168348"/>
            <a:chExt cx="14854597" cy="4550158"/>
          </a:xfrm>
        </p:grpSpPr>
        <p:sp>
          <p:nvSpPr>
            <p:cNvPr id="26" name="object 10">
              <a:extLst>
                <a:ext uri="{FF2B5EF4-FFF2-40B4-BE49-F238E27FC236}">
                  <a16:creationId xmlns:a16="http://schemas.microsoft.com/office/drawing/2014/main" id="{220244CE-53E1-FB4E-AE69-5E98545DDAA6}"/>
                </a:ext>
              </a:extLst>
            </p:cNvPr>
            <p:cNvSpPr/>
            <p:nvPr/>
          </p:nvSpPr>
          <p:spPr>
            <a:xfrm>
              <a:off x="-2816183" y="5168348"/>
              <a:ext cx="14854597" cy="4550158"/>
            </a:xfrm>
            <a:custGeom>
              <a:avLst/>
              <a:gdLst/>
              <a:ahLst/>
              <a:cxnLst/>
              <a:rect l="l" t="t" r="r" b="b"/>
              <a:pathLst>
                <a:path w="10283952" h="2182368">
                  <a:moveTo>
                    <a:pt x="9920223" y="0"/>
                  </a:moveTo>
                  <a:lnTo>
                    <a:pt x="363727" y="0"/>
                  </a:lnTo>
                  <a:lnTo>
                    <a:pt x="333892" y="1205"/>
                  </a:lnTo>
                  <a:lnTo>
                    <a:pt x="276309" y="10569"/>
                  </a:lnTo>
                  <a:lnTo>
                    <a:pt x="222134" y="28578"/>
                  </a:lnTo>
                  <a:lnTo>
                    <a:pt x="172117" y="54487"/>
                  </a:lnTo>
                  <a:lnTo>
                    <a:pt x="127004" y="87544"/>
                  </a:lnTo>
                  <a:lnTo>
                    <a:pt x="87544" y="127004"/>
                  </a:lnTo>
                  <a:lnTo>
                    <a:pt x="54487" y="172117"/>
                  </a:lnTo>
                  <a:lnTo>
                    <a:pt x="28578" y="222134"/>
                  </a:lnTo>
                  <a:lnTo>
                    <a:pt x="10569" y="276309"/>
                  </a:lnTo>
                  <a:lnTo>
                    <a:pt x="1205" y="333892"/>
                  </a:lnTo>
                  <a:lnTo>
                    <a:pt x="0" y="363728"/>
                  </a:lnTo>
                  <a:lnTo>
                    <a:pt x="0" y="1818640"/>
                  </a:lnTo>
                  <a:lnTo>
                    <a:pt x="4759" y="1877637"/>
                  </a:lnTo>
                  <a:lnTo>
                    <a:pt x="18539" y="1933604"/>
                  </a:lnTo>
                  <a:lnTo>
                    <a:pt x="40592" y="1985791"/>
                  </a:lnTo>
                  <a:lnTo>
                    <a:pt x="70169" y="2033450"/>
                  </a:lnTo>
                  <a:lnTo>
                    <a:pt x="106521" y="2075832"/>
                  </a:lnTo>
                  <a:lnTo>
                    <a:pt x="148900" y="2112188"/>
                  </a:lnTo>
                  <a:lnTo>
                    <a:pt x="196559" y="2141768"/>
                  </a:lnTo>
                  <a:lnTo>
                    <a:pt x="248749" y="2163824"/>
                  </a:lnTo>
                  <a:lnTo>
                    <a:pt x="304721" y="2177607"/>
                  </a:lnTo>
                  <a:lnTo>
                    <a:pt x="363727" y="2182368"/>
                  </a:lnTo>
                  <a:lnTo>
                    <a:pt x="9920223" y="2182368"/>
                  </a:lnTo>
                  <a:lnTo>
                    <a:pt x="9979230" y="2177607"/>
                  </a:lnTo>
                  <a:lnTo>
                    <a:pt x="10035202" y="2163824"/>
                  </a:lnTo>
                  <a:lnTo>
                    <a:pt x="10087392" y="2141768"/>
                  </a:lnTo>
                  <a:lnTo>
                    <a:pt x="10135051" y="2112188"/>
                  </a:lnTo>
                  <a:lnTo>
                    <a:pt x="10177430" y="2075832"/>
                  </a:lnTo>
                  <a:lnTo>
                    <a:pt x="10213782" y="2033450"/>
                  </a:lnTo>
                  <a:lnTo>
                    <a:pt x="10243359" y="1985791"/>
                  </a:lnTo>
                  <a:lnTo>
                    <a:pt x="10265412" y="1933604"/>
                  </a:lnTo>
                  <a:lnTo>
                    <a:pt x="10279192" y="1877637"/>
                  </a:lnTo>
                  <a:lnTo>
                    <a:pt x="10283952" y="1818640"/>
                  </a:lnTo>
                  <a:lnTo>
                    <a:pt x="10283952" y="363728"/>
                  </a:lnTo>
                  <a:lnTo>
                    <a:pt x="10279192" y="304721"/>
                  </a:lnTo>
                  <a:lnTo>
                    <a:pt x="10265412" y="248749"/>
                  </a:lnTo>
                  <a:lnTo>
                    <a:pt x="10243359" y="196559"/>
                  </a:lnTo>
                  <a:lnTo>
                    <a:pt x="10213782" y="148900"/>
                  </a:lnTo>
                  <a:lnTo>
                    <a:pt x="10177430" y="106521"/>
                  </a:lnTo>
                  <a:lnTo>
                    <a:pt x="10135051" y="70169"/>
                  </a:lnTo>
                  <a:lnTo>
                    <a:pt x="10087392" y="40592"/>
                  </a:lnTo>
                  <a:lnTo>
                    <a:pt x="10035202" y="18539"/>
                  </a:lnTo>
                  <a:lnTo>
                    <a:pt x="9979230" y="4759"/>
                  </a:lnTo>
                  <a:lnTo>
                    <a:pt x="9920223" y="0"/>
                  </a:lnTo>
                  <a:close/>
                </a:path>
              </a:pathLst>
            </a:custGeom>
            <a:solidFill>
              <a:srgbClr val="E1EFD9"/>
            </a:solidFill>
          </p:spPr>
          <p:txBody>
            <a:bodyPr wrap="square" lIns="0" tIns="0" rIns="0" bIns="0" rtlCol="0">
              <a:noAutofit/>
            </a:bodyPr>
            <a:lstStyle/>
            <a:p>
              <a:endParaRPr sz="1600"/>
            </a:p>
          </p:txBody>
        </p:sp>
        <p:sp>
          <p:nvSpPr>
            <p:cNvPr id="27" name="object 11">
              <a:extLst>
                <a:ext uri="{FF2B5EF4-FFF2-40B4-BE49-F238E27FC236}">
                  <a16:creationId xmlns:a16="http://schemas.microsoft.com/office/drawing/2014/main" id="{B87AA358-233A-A945-AF6E-60D043F59C47}"/>
                </a:ext>
              </a:extLst>
            </p:cNvPr>
            <p:cNvSpPr/>
            <p:nvPr/>
          </p:nvSpPr>
          <p:spPr>
            <a:xfrm>
              <a:off x="-2816183" y="5168348"/>
              <a:ext cx="14854597" cy="4550158"/>
            </a:xfrm>
            <a:custGeom>
              <a:avLst/>
              <a:gdLst/>
              <a:ahLst/>
              <a:cxnLst/>
              <a:rect l="l" t="t" r="r" b="b"/>
              <a:pathLst>
                <a:path w="10283952" h="2182368">
                  <a:moveTo>
                    <a:pt x="0" y="363728"/>
                  </a:moveTo>
                  <a:lnTo>
                    <a:pt x="4759" y="304721"/>
                  </a:lnTo>
                  <a:lnTo>
                    <a:pt x="18539" y="248749"/>
                  </a:lnTo>
                  <a:lnTo>
                    <a:pt x="40592" y="196559"/>
                  </a:lnTo>
                  <a:lnTo>
                    <a:pt x="70169" y="148900"/>
                  </a:lnTo>
                  <a:lnTo>
                    <a:pt x="106521" y="106521"/>
                  </a:lnTo>
                  <a:lnTo>
                    <a:pt x="148900" y="70169"/>
                  </a:lnTo>
                  <a:lnTo>
                    <a:pt x="196559" y="40592"/>
                  </a:lnTo>
                  <a:lnTo>
                    <a:pt x="248749" y="18539"/>
                  </a:lnTo>
                  <a:lnTo>
                    <a:pt x="304721" y="4759"/>
                  </a:lnTo>
                  <a:lnTo>
                    <a:pt x="363727" y="0"/>
                  </a:lnTo>
                  <a:lnTo>
                    <a:pt x="9920223" y="0"/>
                  </a:lnTo>
                  <a:lnTo>
                    <a:pt x="9979230" y="4759"/>
                  </a:lnTo>
                  <a:lnTo>
                    <a:pt x="10035202" y="18539"/>
                  </a:lnTo>
                  <a:lnTo>
                    <a:pt x="10087392" y="40592"/>
                  </a:lnTo>
                  <a:lnTo>
                    <a:pt x="10135051" y="70169"/>
                  </a:lnTo>
                  <a:lnTo>
                    <a:pt x="10177430" y="106521"/>
                  </a:lnTo>
                  <a:lnTo>
                    <a:pt x="10213782" y="148900"/>
                  </a:lnTo>
                  <a:lnTo>
                    <a:pt x="10243359" y="196559"/>
                  </a:lnTo>
                  <a:lnTo>
                    <a:pt x="10265412" y="248749"/>
                  </a:lnTo>
                  <a:lnTo>
                    <a:pt x="10279192" y="304721"/>
                  </a:lnTo>
                  <a:lnTo>
                    <a:pt x="10283952" y="363728"/>
                  </a:lnTo>
                  <a:lnTo>
                    <a:pt x="10283952" y="1818640"/>
                  </a:lnTo>
                  <a:lnTo>
                    <a:pt x="10279192" y="1877637"/>
                  </a:lnTo>
                  <a:lnTo>
                    <a:pt x="10265412" y="1933604"/>
                  </a:lnTo>
                  <a:lnTo>
                    <a:pt x="10243359" y="1985791"/>
                  </a:lnTo>
                  <a:lnTo>
                    <a:pt x="10213782" y="2033450"/>
                  </a:lnTo>
                  <a:lnTo>
                    <a:pt x="10177430" y="2075832"/>
                  </a:lnTo>
                  <a:lnTo>
                    <a:pt x="10135051" y="2112188"/>
                  </a:lnTo>
                  <a:lnTo>
                    <a:pt x="10087392" y="2141768"/>
                  </a:lnTo>
                  <a:lnTo>
                    <a:pt x="10035202" y="2163824"/>
                  </a:lnTo>
                  <a:lnTo>
                    <a:pt x="9979230" y="2177607"/>
                  </a:lnTo>
                  <a:lnTo>
                    <a:pt x="9920223" y="2182368"/>
                  </a:lnTo>
                  <a:lnTo>
                    <a:pt x="363727" y="2182368"/>
                  </a:lnTo>
                  <a:lnTo>
                    <a:pt x="304721" y="2177607"/>
                  </a:lnTo>
                  <a:lnTo>
                    <a:pt x="248749" y="2163824"/>
                  </a:lnTo>
                  <a:lnTo>
                    <a:pt x="196559" y="2141768"/>
                  </a:lnTo>
                  <a:lnTo>
                    <a:pt x="148900" y="2112188"/>
                  </a:lnTo>
                  <a:lnTo>
                    <a:pt x="106521" y="2075832"/>
                  </a:lnTo>
                  <a:lnTo>
                    <a:pt x="70169" y="2033450"/>
                  </a:lnTo>
                  <a:lnTo>
                    <a:pt x="40592" y="1985791"/>
                  </a:lnTo>
                  <a:lnTo>
                    <a:pt x="18539" y="1933604"/>
                  </a:lnTo>
                  <a:lnTo>
                    <a:pt x="4759" y="1877637"/>
                  </a:lnTo>
                  <a:lnTo>
                    <a:pt x="0" y="1818640"/>
                  </a:lnTo>
                  <a:lnTo>
                    <a:pt x="0" y="363728"/>
                  </a:lnTo>
                  <a:close/>
                </a:path>
              </a:pathLst>
            </a:custGeom>
            <a:ln w="12192">
              <a:solidFill>
                <a:srgbClr val="2E528F"/>
              </a:solidFill>
            </a:ln>
          </p:spPr>
          <p:txBody>
            <a:bodyPr wrap="square" lIns="0" tIns="0" rIns="0" bIns="0" rtlCol="0">
              <a:noAutofit/>
            </a:bodyPr>
            <a:lstStyle/>
            <a:p>
              <a:endParaRPr sz="1600"/>
            </a:p>
          </p:txBody>
        </p:sp>
        <p:sp>
          <p:nvSpPr>
            <p:cNvPr id="28" name="object 12">
              <a:extLst>
                <a:ext uri="{FF2B5EF4-FFF2-40B4-BE49-F238E27FC236}">
                  <a16:creationId xmlns:a16="http://schemas.microsoft.com/office/drawing/2014/main" id="{09BAE601-3354-1140-A48B-1257BDABB5F9}"/>
                </a:ext>
              </a:extLst>
            </p:cNvPr>
            <p:cNvSpPr txBox="1"/>
            <p:nvPr/>
          </p:nvSpPr>
          <p:spPr>
            <a:xfrm>
              <a:off x="-2312981" y="5321484"/>
              <a:ext cx="14238041" cy="4223847"/>
            </a:xfrm>
            <a:prstGeom prst="rect">
              <a:avLst/>
            </a:prstGeom>
          </p:spPr>
          <p:txBody>
            <a:bodyPr vert="horz" wrap="square" lIns="0" tIns="0" rIns="0" bIns="0" rtlCol="0">
              <a:noAutofit/>
            </a:bodyPr>
            <a:lstStyle/>
            <a:p>
              <a:pPr marL="513651" marR="18345" indent="-495307">
                <a:buFont typeface="Calibri"/>
                <a:buAutoNum type="arabicPeriod"/>
                <a:tabLst>
                  <a:tab pos="512734" algn="l"/>
                </a:tabLst>
              </a:pPr>
              <a:r>
                <a:rPr sz="1600" spc="-15" dirty="0">
                  <a:latin typeface="Calibri"/>
                  <a:cs typeface="Calibri"/>
                </a:rPr>
                <a:t>O</a:t>
              </a:r>
              <a:r>
                <a:rPr sz="1600" dirty="0">
                  <a:latin typeface="Calibri"/>
                  <a:cs typeface="Calibri"/>
                </a:rPr>
                <a:t>n t</a:t>
              </a:r>
              <a:r>
                <a:rPr sz="1600" spc="-15" dirty="0">
                  <a:latin typeface="Calibri"/>
                  <a:cs typeface="Calibri"/>
                </a:rPr>
                <a:t>h</a:t>
              </a:r>
              <a:r>
                <a:rPr sz="1600" dirty="0">
                  <a:latin typeface="Calibri"/>
                  <a:cs typeface="Calibri"/>
                </a:rPr>
                <a:t>e basis</a:t>
              </a:r>
              <a:r>
                <a:rPr sz="1600" spc="-7" dirty="0">
                  <a:latin typeface="Calibri"/>
                  <a:cs typeface="Calibri"/>
                </a:rPr>
                <a:t> </a:t>
              </a:r>
              <a:r>
                <a:rPr sz="1600" dirty="0">
                  <a:latin typeface="Calibri"/>
                  <a:cs typeface="Calibri"/>
                </a:rPr>
                <a:t>of</a:t>
              </a:r>
              <a:r>
                <a:rPr sz="1600" spc="-15"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a:t>
              </a:r>
              <a:r>
                <a:rPr sz="1600" spc="22" dirty="0">
                  <a:latin typeface="Calibri"/>
                  <a:cs typeface="Calibri"/>
                </a:rPr>
                <a:t> </a:t>
              </a:r>
              <a:r>
                <a:rPr sz="1600" spc="-15" dirty="0">
                  <a:latin typeface="Calibri"/>
                  <a:cs typeface="Calibri"/>
                </a:rPr>
                <a:t>c</a:t>
              </a:r>
              <a:r>
                <a:rPr sz="1600" dirty="0">
                  <a:latin typeface="Calibri"/>
                  <a:cs typeface="Calibri"/>
                </a:rPr>
                <a:t>laim</a:t>
              </a:r>
              <a:r>
                <a:rPr sz="1600" spc="-15" dirty="0">
                  <a:latin typeface="Calibri"/>
                  <a:cs typeface="Calibri"/>
                </a:rPr>
                <a:t> </a:t>
              </a:r>
              <a:r>
                <a:rPr sz="1600" dirty="0">
                  <a:latin typeface="Calibri"/>
                  <a:cs typeface="Calibri"/>
                </a:rPr>
                <a:t>a</a:t>
              </a:r>
              <a:r>
                <a:rPr sz="1600" spc="-15" dirty="0">
                  <a:latin typeface="Calibri"/>
                  <a:cs typeface="Calibri"/>
                </a:rPr>
                <a:t>n</a:t>
              </a:r>
              <a:r>
                <a:rPr sz="1600" dirty="0">
                  <a:latin typeface="Calibri"/>
                  <a:cs typeface="Calibri"/>
                </a:rPr>
                <a:t>d </a:t>
              </a:r>
              <a:r>
                <a:rPr sz="1600" spc="-29" dirty="0">
                  <a:latin typeface="Calibri"/>
                  <a:cs typeface="Calibri"/>
                </a:rPr>
                <a:t>c</a:t>
              </a:r>
              <a:r>
                <a:rPr sz="1600" dirty="0">
                  <a:latin typeface="Calibri"/>
                  <a:cs typeface="Calibri"/>
                </a:rPr>
                <a:t>o</a:t>
              </a:r>
              <a:r>
                <a:rPr sz="1600" spc="-15" dirty="0">
                  <a:latin typeface="Calibri"/>
                  <a:cs typeface="Calibri"/>
                </a:rPr>
                <a:t>v</a:t>
              </a:r>
              <a:r>
                <a:rPr sz="1600" dirty="0">
                  <a:latin typeface="Calibri"/>
                  <a:cs typeface="Calibri"/>
                </a:rPr>
                <a:t>e</a:t>
              </a:r>
              <a:r>
                <a:rPr sz="1600" spc="-36" dirty="0">
                  <a:latin typeface="Calibri"/>
                  <a:cs typeface="Calibri"/>
                </a:rPr>
                <a:t>r</a:t>
              </a:r>
              <a:r>
                <a:rPr sz="1600" dirty="0">
                  <a:latin typeface="Calibri"/>
                  <a:cs typeface="Calibri"/>
                </a:rPr>
                <a:t>a</a:t>
              </a:r>
              <a:r>
                <a:rPr sz="1600" spc="-22" dirty="0">
                  <a:latin typeface="Calibri"/>
                  <a:cs typeface="Calibri"/>
                </a:rPr>
                <a:t>g</a:t>
              </a:r>
              <a:r>
                <a:rPr sz="1600" dirty="0">
                  <a:latin typeface="Calibri"/>
                  <a:cs typeface="Calibri"/>
                </a:rPr>
                <a:t>e</a:t>
              </a:r>
              <a:r>
                <a:rPr sz="1600" spc="-15" dirty="0">
                  <a:latin typeface="Calibri"/>
                  <a:cs typeface="Calibri"/>
                </a:rPr>
                <a:t> </a:t>
              </a:r>
              <a:r>
                <a:rPr sz="1600" dirty="0">
                  <a:latin typeface="Calibri"/>
                  <a:cs typeface="Calibri"/>
                </a:rPr>
                <a:t>of</a:t>
              </a:r>
              <a:r>
                <a:rPr sz="1600" spc="-15" dirty="0">
                  <a:latin typeface="Calibri"/>
                  <a:cs typeface="Calibri"/>
                </a:rPr>
                <a:t> d</a:t>
              </a:r>
              <a:r>
                <a:rPr sz="1600" spc="15" dirty="0">
                  <a:latin typeface="Calibri"/>
                  <a:cs typeface="Calibri"/>
                </a:rPr>
                <a:t>e</a:t>
              </a:r>
              <a:r>
                <a:rPr sz="1600" dirty="0">
                  <a:latin typeface="Calibri"/>
                  <a:cs typeface="Calibri"/>
                </a:rPr>
                <a:t>-slu</a:t>
              </a:r>
              <a:r>
                <a:rPr sz="1600" spc="-15" dirty="0">
                  <a:latin typeface="Calibri"/>
                  <a:cs typeface="Calibri"/>
                </a:rPr>
                <a:t>d</a:t>
              </a:r>
              <a:r>
                <a:rPr sz="1600" dirty="0">
                  <a:latin typeface="Calibri"/>
                  <a:cs typeface="Calibri"/>
                </a:rPr>
                <a:t>gi</a:t>
              </a:r>
              <a:r>
                <a:rPr sz="1600" spc="-7" dirty="0">
                  <a:latin typeface="Calibri"/>
                  <a:cs typeface="Calibri"/>
                </a:rPr>
                <a:t>n</a:t>
              </a:r>
              <a:r>
                <a:rPr sz="1600" dirty="0">
                  <a:latin typeface="Calibri"/>
                  <a:cs typeface="Calibri"/>
                </a:rPr>
                <a:t>g</a:t>
              </a:r>
              <a:r>
                <a:rPr sz="1600" spc="22" dirty="0">
                  <a:latin typeface="Calibri"/>
                  <a:cs typeface="Calibri"/>
                </a:rPr>
                <a:t> </a:t>
              </a:r>
              <a:r>
                <a:rPr sz="1600" dirty="0">
                  <a:latin typeface="Calibri"/>
                  <a:cs typeface="Calibri"/>
                </a:rPr>
                <a:t>se</a:t>
              </a:r>
              <a:r>
                <a:rPr sz="1600" spc="15" dirty="0">
                  <a:latin typeface="Calibri"/>
                  <a:cs typeface="Calibri"/>
                </a:rPr>
                <a:t>r</a:t>
              </a:r>
              <a:r>
                <a:rPr sz="1600" dirty="0">
                  <a:latin typeface="Calibri"/>
                  <a:cs typeface="Calibri"/>
                </a:rPr>
                <a:t>vic</a:t>
              </a:r>
              <a:r>
                <a:rPr sz="1600" spc="-7" dirty="0">
                  <a:latin typeface="Calibri"/>
                  <a:cs typeface="Calibri"/>
                </a:rPr>
                <a:t>e</a:t>
              </a:r>
              <a:r>
                <a:rPr sz="1600" dirty="0">
                  <a:latin typeface="Calibri"/>
                  <a:cs typeface="Calibri"/>
                </a:rPr>
                <a:t>s,</a:t>
              </a:r>
              <a:r>
                <a:rPr sz="1600" spc="-7"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 assessor</a:t>
              </a:r>
              <a:r>
                <a:rPr sz="1600" spc="-22" dirty="0">
                  <a:latin typeface="Calibri"/>
                  <a:cs typeface="Calibri"/>
                </a:rPr>
                <a:t> </a:t>
              </a:r>
              <a:r>
                <a:rPr sz="1600" dirty="0">
                  <a:latin typeface="Calibri"/>
                  <a:cs typeface="Calibri"/>
                </a:rPr>
                <a:t>w</a:t>
              </a:r>
              <a:r>
                <a:rPr sz="1600" spc="7" dirty="0">
                  <a:latin typeface="Calibri"/>
                  <a:cs typeface="Calibri"/>
                </a:rPr>
                <a:t>i</a:t>
              </a:r>
              <a:r>
                <a:rPr sz="1600" dirty="0">
                  <a:latin typeface="Calibri"/>
                  <a:cs typeface="Calibri"/>
                </a:rPr>
                <a:t>ll </a:t>
              </a:r>
              <a:r>
                <a:rPr sz="1600" spc="-36" dirty="0">
                  <a:latin typeface="Calibri"/>
                  <a:cs typeface="Calibri"/>
                </a:rPr>
                <a:t>r</a:t>
              </a:r>
              <a:r>
                <a:rPr sz="1600" dirty="0">
                  <a:latin typeface="Calibri"/>
                  <a:cs typeface="Calibri"/>
                </a:rPr>
                <a:t>a</a:t>
              </a:r>
              <a:r>
                <a:rPr sz="1600" spc="-15" dirty="0">
                  <a:latin typeface="Calibri"/>
                  <a:cs typeface="Calibri"/>
                </a:rPr>
                <a:t>nd</a:t>
              </a:r>
              <a:r>
                <a:rPr sz="1600" dirty="0">
                  <a:latin typeface="Calibri"/>
                  <a:cs typeface="Calibri"/>
                </a:rPr>
                <a:t>omly</a:t>
              </a:r>
              <a:r>
                <a:rPr sz="1600" spc="-7" dirty="0">
                  <a:latin typeface="Calibri"/>
                  <a:cs typeface="Calibri"/>
                </a:rPr>
                <a:t> </a:t>
              </a:r>
              <a:r>
                <a:rPr sz="1600" spc="-22" dirty="0">
                  <a:latin typeface="Calibri"/>
                  <a:cs typeface="Calibri"/>
                </a:rPr>
                <a:t>t</a:t>
              </a:r>
              <a:r>
                <a:rPr sz="1600" dirty="0">
                  <a:latin typeface="Calibri"/>
                  <a:cs typeface="Calibri"/>
                </a:rPr>
                <a:t>alk</a:t>
              </a:r>
              <a:r>
                <a:rPr sz="1600" spc="7" dirty="0">
                  <a:latin typeface="Calibri"/>
                  <a:cs typeface="Calibri"/>
                </a:rPr>
                <a:t> </a:t>
              </a:r>
              <a:r>
                <a:rPr sz="1600" spc="-22" dirty="0">
                  <a:latin typeface="Calibri"/>
                  <a:cs typeface="Calibri"/>
                </a:rPr>
                <a:t>t</a:t>
              </a:r>
              <a:r>
                <a:rPr sz="1600" dirty="0">
                  <a:latin typeface="Calibri"/>
                  <a:cs typeface="Calibri"/>
                </a:rPr>
                <a:t>o t</a:t>
              </a:r>
              <a:r>
                <a:rPr sz="1600" spc="-15" dirty="0">
                  <a:latin typeface="Calibri"/>
                  <a:cs typeface="Calibri"/>
                </a:rPr>
                <a:t>h</a:t>
              </a:r>
              <a:r>
                <a:rPr sz="1600" dirty="0">
                  <a:latin typeface="Calibri"/>
                  <a:cs typeface="Calibri"/>
                </a:rPr>
                <a:t>e citi</a:t>
              </a:r>
              <a:r>
                <a:rPr sz="1600" spc="-58" dirty="0">
                  <a:latin typeface="Calibri"/>
                  <a:cs typeface="Calibri"/>
                </a:rPr>
                <a:t>z</a:t>
              </a:r>
              <a:r>
                <a:rPr sz="1600" dirty="0">
                  <a:latin typeface="Calibri"/>
                  <a:cs typeface="Calibri"/>
                </a:rPr>
                <a:t>e</a:t>
              </a:r>
              <a:r>
                <a:rPr sz="1600" spc="-15" dirty="0">
                  <a:latin typeface="Calibri"/>
                  <a:cs typeface="Calibri"/>
                </a:rPr>
                <a:t>n</a:t>
              </a:r>
              <a:r>
                <a:rPr sz="1600" dirty="0">
                  <a:latin typeface="Calibri"/>
                  <a:cs typeface="Calibri"/>
                </a:rPr>
                <a:t>s</a:t>
              </a:r>
              <a:r>
                <a:rPr sz="1600" spc="29" dirty="0">
                  <a:latin typeface="Calibri"/>
                  <a:cs typeface="Calibri"/>
                </a:rPr>
                <a:t> </a:t>
              </a:r>
              <a:r>
                <a:rPr sz="1600" dirty="0">
                  <a:latin typeface="Calibri"/>
                  <a:cs typeface="Calibri"/>
                </a:rPr>
                <a:t>a</a:t>
              </a:r>
              <a:r>
                <a:rPr sz="1600" spc="-15" dirty="0">
                  <a:latin typeface="Calibri"/>
                  <a:cs typeface="Calibri"/>
                </a:rPr>
                <a:t>n</a:t>
              </a:r>
              <a:r>
                <a:rPr sz="1600" dirty="0">
                  <a:latin typeface="Calibri"/>
                  <a:cs typeface="Calibri"/>
                </a:rPr>
                <a:t>d asc</a:t>
              </a:r>
              <a:r>
                <a:rPr sz="1600" spc="-15" dirty="0">
                  <a:latin typeface="Calibri"/>
                  <a:cs typeface="Calibri"/>
                </a:rPr>
                <a:t>e</a:t>
              </a:r>
              <a:r>
                <a:rPr sz="1600" dirty="0">
                  <a:latin typeface="Calibri"/>
                  <a:cs typeface="Calibri"/>
                </a:rPr>
                <a:t>r</a:t>
              </a:r>
              <a:r>
                <a:rPr sz="1600" spc="-22" dirty="0">
                  <a:latin typeface="Calibri"/>
                  <a:cs typeface="Calibri"/>
                </a:rPr>
                <a:t>t</a:t>
              </a:r>
              <a:r>
                <a:rPr sz="1600" dirty="0">
                  <a:latin typeface="Calibri"/>
                  <a:cs typeface="Calibri"/>
                </a:rPr>
                <a:t>ain w</a:t>
              </a:r>
              <a:r>
                <a:rPr sz="1600" spc="22" dirty="0">
                  <a:latin typeface="Calibri"/>
                  <a:cs typeface="Calibri"/>
                </a:rPr>
                <a:t>h</a:t>
              </a:r>
              <a:r>
                <a:rPr sz="1600" spc="-22" dirty="0">
                  <a:latin typeface="Calibri"/>
                  <a:cs typeface="Calibri"/>
                </a:rPr>
                <a:t>e</a:t>
              </a:r>
              <a:r>
                <a:rPr sz="1600" dirty="0">
                  <a:latin typeface="Calibri"/>
                  <a:cs typeface="Calibri"/>
                </a:rPr>
                <a:t>t</a:t>
              </a:r>
              <a:r>
                <a:rPr sz="1600" spc="-15" dirty="0">
                  <a:latin typeface="Calibri"/>
                  <a:cs typeface="Calibri"/>
                </a:rPr>
                <a:t>h</a:t>
              </a:r>
              <a:r>
                <a:rPr sz="1600" dirty="0">
                  <a:latin typeface="Calibri"/>
                  <a:cs typeface="Calibri"/>
                </a:rPr>
                <a:t>er </a:t>
              </a:r>
              <a:r>
                <a:rPr sz="1600" spc="-15" dirty="0">
                  <a:latin typeface="Calibri"/>
                  <a:cs typeface="Calibri"/>
                </a:rPr>
                <a:t>c</a:t>
              </a:r>
              <a:r>
                <a:rPr sz="1600" dirty="0">
                  <a:latin typeface="Calibri"/>
                  <a:cs typeface="Calibri"/>
                </a:rPr>
                <a:t>iti</a:t>
              </a:r>
              <a:r>
                <a:rPr sz="1600" spc="-58" dirty="0">
                  <a:latin typeface="Calibri"/>
                  <a:cs typeface="Calibri"/>
                </a:rPr>
                <a:t>z</a:t>
              </a:r>
              <a:r>
                <a:rPr sz="1600" dirty="0">
                  <a:latin typeface="Calibri"/>
                  <a:cs typeface="Calibri"/>
                </a:rPr>
                <a:t>e</a:t>
              </a:r>
              <a:r>
                <a:rPr sz="1600" spc="-15" dirty="0">
                  <a:latin typeface="Calibri"/>
                  <a:cs typeface="Calibri"/>
                </a:rPr>
                <a:t>n</a:t>
              </a:r>
              <a:r>
                <a:rPr sz="1600" dirty="0">
                  <a:latin typeface="Calibri"/>
                  <a:cs typeface="Calibri"/>
                </a:rPr>
                <a:t>s</a:t>
              </a:r>
              <a:r>
                <a:rPr sz="1600" spc="29" dirty="0">
                  <a:latin typeface="Calibri"/>
                  <a:cs typeface="Calibri"/>
                </a:rPr>
                <a:t> </a:t>
              </a:r>
              <a:r>
                <a:rPr sz="1600" dirty="0">
                  <a:latin typeface="Calibri"/>
                  <a:cs typeface="Calibri"/>
                </a:rPr>
                <a:t>a</a:t>
              </a:r>
              <a:r>
                <a:rPr sz="1600" spc="-36" dirty="0">
                  <a:latin typeface="Calibri"/>
                  <a:cs typeface="Calibri"/>
                </a:rPr>
                <a:t>r</a:t>
              </a:r>
              <a:r>
                <a:rPr sz="1600" dirty="0">
                  <a:latin typeface="Calibri"/>
                  <a:cs typeface="Calibri"/>
                </a:rPr>
                <a:t>e</a:t>
              </a:r>
              <a:r>
                <a:rPr sz="1600" spc="-15" dirty="0">
                  <a:latin typeface="Calibri"/>
                  <a:cs typeface="Calibri"/>
                </a:rPr>
                <a:t> </a:t>
              </a:r>
              <a:r>
                <a:rPr sz="1600" spc="-22" dirty="0">
                  <a:latin typeface="Calibri"/>
                  <a:cs typeface="Calibri"/>
                </a:rPr>
                <a:t>a</a:t>
              </a:r>
              <a:r>
                <a:rPr sz="1600" spc="-15" dirty="0">
                  <a:latin typeface="Calibri"/>
                  <a:cs typeface="Calibri"/>
                </a:rPr>
                <a:t>w</a:t>
              </a:r>
              <a:r>
                <a:rPr sz="1600" dirty="0">
                  <a:latin typeface="Calibri"/>
                  <a:cs typeface="Calibri"/>
                </a:rPr>
                <a:t>a</a:t>
              </a:r>
              <a:r>
                <a:rPr sz="1600" spc="-36" dirty="0">
                  <a:latin typeface="Calibri"/>
                  <a:cs typeface="Calibri"/>
                </a:rPr>
                <a:t>r</a:t>
              </a:r>
              <a:r>
                <a:rPr sz="1600" dirty="0">
                  <a:latin typeface="Calibri"/>
                  <a:cs typeface="Calibri"/>
                </a:rPr>
                <a:t>e</a:t>
              </a:r>
              <a:r>
                <a:rPr sz="1600" spc="-15" dirty="0">
                  <a:latin typeface="Calibri"/>
                  <a:cs typeface="Calibri"/>
                </a:rPr>
                <a:t> </a:t>
              </a:r>
              <a:r>
                <a:rPr lang="en-US" sz="1600" spc="-15" dirty="0">
                  <a:latin typeface="Calibri"/>
                  <a:cs typeface="Calibri"/>
                </a:rPr>
                <a:t>that –</a:t>
              </a:r>
            </a:p>
            <a:p>
              <a:pPr marL="18345" marR="18345">
                <a:tabLst>
                  <a:tab pos="512734" algn="l"/>
                </a:tabLst>
              </a:pPr>
              <a:r>
                <a:rPr lang="en-US" sz="1600" b="1" spc="-15" dirty="0">
                  <a:latin typeface="Calibri"/>
                  <a:cs typeface="Calibri"/>
                </a:rPr>
                <a:t>         -  </a:t>
              </a:r>
              <a:r>
                <a:rPr lang="en-US" sz="1600" dirty="0"/>
                <a:t>Manual entry without safety gears banned </a:t>
              </a:r>
            </a:p>
            <a:p>
              <a:pPr marL="18345" marR="18345">
                <a:tabLst>
                  <a:tab pos="512734" algn="l"/>
                </a:tabLst>
              </a:pPr>
              <a:r>
                <a:rPr lang="en-US" sz="1600" dirty="0">
                  <a:latin typeface="Calibri"/>
                  <a:cs typeface="Calibri"/>
                </a:rPr>
                <a:t>         -  User charges are collected for cleaning the septic tanks</a:t>
              </a:r>
            </a:p>
            <a:p>
              <a:pPr marL="18345" marR="18345">
                <a:tabLst>
                  <a:tab pos="512734" algn="l"/>
                </a:tabLst>
              </a:pPr>
              <a:r>
                <a:rPr lang="en-US" sz="1600" dirty="0">
                  <a:latin typeface="Calibri"/>
                  <a:cs typeface="Calibri"/>
                </a:rPr>
                <a:t>         -  ULB proactively clean sewer lines/storm water drains to avoid water logging</a:t>
              </a:r>
              <a:endParaRPr sz="1600" dirty="0">
                <a:latin typeface="Calibri"/>
                <a:cs typeface="Calibri"/>
              </a:endParaRPr>
            </a:p>
            <a:p>
              <a:pPr marL="513651" marR="240316" indent="-495307">
                <a:buFont typeface="Calibri"/>
                <a:buAutoNum type="arabicPeriod"/>
                <a:tabLst>
                  <a:tab pos="512734" algn="l"/>
                </a:tabLst>
              </a:pPr>
              <a:r>
                <a:rPr sz="1600" dirty="0">
                  <a:latin typeface="Calibri"/>
                  <a:cs typeface="Calibri"/>
                </a:rPr>
                <a:t>T</a:t>
              </a:r>
              <a:r>
                <a:rPr sz="1600" spc="-15" dirty="0">
                  <a:latin typeface="Calibri"/>
                  <a:cs typeface="Calibri"/>
                </a:rPr>
                <a:t>h</a:t>
              </a:r>
              <a:r>
                <a:rPr sz="1600" dirty="0">
                  <a:latin typeface="Calibri"/>
                  <a:cs typeface="Calibri"/>
                </a:rPr>
                <a:t>e d</a:t>
              </a:r>
              <a:r>
                <a:rPr sz="1600" spc="-7" dirty="0">
                  <a:latin typeface="Calibri"/>
                  <a:cs typeface="Calibri"/>
                </a:rPr>
                <a:t>e</a:t>
              </a:r>
              <a:r>
                <a:rPr sz="1600" dirty="0">
                  <a:latin typeface="Calibri"/>
                  <a:cs typeface="Calibri"/>
                </a:rPr>
                <a:t>-slu</a:t>
              </a:r>
              <a:r>
                <a:rPr sz="1600" spc="-15" dirty="0">
                  <a:latin typeface="Calibri"/>
                  <a:cs typeface="Calibri"/>
                </a:rPr>
                <a:t>d</a:t>
              </a:r>
              <a:r>
                <a:rPr sz="1600" dirty="0">
                  <a:latin typeface="Calibri"/>
                  <a:cs typeface="Calibri"/>
                </a:rPr>
                <a:t>gi</a:t>
              </a:r>
              <a:r>
                <a:rPr sz="1600" spc="-7" dirty="0">
                  <a:latin typeface="Calibri"/>
                  <a:cs typeface="Calibri"/>
                </a:rPr>
                <a:t>n</a:t>
              </a:r>
              <a:r>
                <a:rPr sz="1600" dirty="0">
                  <a:latin typeface="Calibri"/>
                  <a:cs typeface="Calibri"/>
                </a:rPr>
                <a:t>g</a:t>
              </a:r>
              <a:r>
                <a:rPr sz="1600" spc="22" dirty="0">
                  <a:latin typeface="Calibri"/>
                  <a:cs typeface="Calibri"/>
                </a:rPr>
                <a:t> </a:t>
              </a:r>
              <a:r>
                <a:rPr sz="1600" dirty="0">
                  <a:latin typeface="Calibri"/>
                  <a:cs typeface="Calibri"/>
                </a:rPr>
                <a:t>ope</a:t>
              </a:r>
              <a:r>
                <a:rPr sz="1600" spc="-43" dirty="0">
                  <a:latin typeface="Calibri"/>
                  <a:cs typeface="Calibri"/>
                </a:rPr>
                <a:t>r</a:t>
              </a:r>
              <a:r>
                <a:rPr sz="1600" spc="-22" dirty="0">
                  <a:latin typeface="Calibri"/>
                  <a:cs typeface="Calibri"/>
                </a:rPr>
                <a:t>at</a:t>
              </a:r>
              <a:r>
                <a:rPr sz="1600" dirty="0">
                  <a:latin typeface="Calibri"/>
                  <a:cs typeface="Calibri"/>
                </a:rPr>
                <a:t>or</a:t>
              </a:r>
              <a:r>
                <a:rPr sz="1600" spc="-22" dirty="0">
                  <a:latin typeface="Calibri"/>
                  <a:cs typeface="Calibri"/>
                </a:rPr>
                <a:t> </a:t>
              </a:r>
              <a:r>
                <a:rPr sz="1600" spc="-15" dirty="0">
                  <a:latin typeface="Calibri"/>
                  <a:cs typeface="Calibri"/>
                </a:rPr>
                <a:t>n</a:t>
              </a:r>
              <a:r>
                <a:rPr sz="1600" dirty="0">
                  <a:latin typeface="Calibri"/>
                  <a:cs typeface="Calibri"/>
                </a:rPr>
                <a:t>e</a:t>
              </a:r>
              <a:r>
                <a:rPr sz="1600" spc="-15" dirty="0">
                  <a:latin typeface="Calibri"/>
                  <a:cs typeface="Calibri"/>
                </a:rPr>
                <a:t>e</a:t>
              </a:r>
              <a:r>
                <a:rPr sz="1600" dirty="0">
                  <a:latin typeface="Calibri"/>
                  <a:cs typeface="Calibri"/>
                </a:rPr>
                <a:t>d</a:t>
              </a:r>
              <a:r>
                <a:rPr sz="1600" spc="15" dirty="0">
                  <a:latin typeface="Calibri"/>
                  <a:cs typeface="Calibri"/>
                </a:rPr>
                <a:t> </a:t>
              </a:r>
              <a:r>
                <a:rPr sz="1600" spc="-22" dirty="0">
                  <a:latin typeface="Calibri"/>
                  <a:cs typeface="Calibri"/>
                </a:rPr>
                <a:t>t</a:t>
              </a:r>
              <a:r>
                <a:rPr sz="1600" dirty="0">
                  <a:latin typeface="Calibri"/>
                  <a:cs typeface="Calibri"/>
                </a:rPr>
                <a:t>o su</a:t>
              </a:r>
              <a:r>
                <a:rPr sz="1600" spc="-15" dirty="0">
                  <a:latin typeface="Calibri"/>
                  <a:cs typeface="Calibri"/>
                </a:rPr>
                <a:t>bm</a:t>
              </a:r>
              <a:r>
                <a:rPr sz="1600" dirty="0">
                  <a:latin typeface="Calibri"/>
                  <a:cs typeface="Calibri"/>
                </a:rPr>
                <a:t>it</a:t>
              </a:r>
              <a:r>
                <a:rPr sz="1600" spc="7"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a:t>
              </a:r>
              <a:r>
                <a:rPr sz="1600" spc="22" dirty="0">
                  <a:latin typeface="Calibri"/>
                  <a:cs typeface="Calibri"/>
                </a:rPr>
                <a:t> </a:t>
              </a:r>
              <a:r>
                <a:rPr sz="1600" dirty="0">
                  <a:latin typeface="Calibri"/>
                  <a:cs typeface="Calibri"/>
                </a:rPr>
                <a:t>sl</a:t>
              </a:r>
              <a:r>
                <a:rPr sz="1600" spc="7" dirty="0">
                  <a:latin typeface="Calibri"/>
                  <a:cs typeface="Calibri"/>
                </a:rPr>
                <a:t>i</a:t>
              </a:r>
              <a:r>
                <a:rPr sz="1600" spc="-29" dirty="0">
                  <a:latin typeface="Calibri"/>
                  <a:cs typeface="Calibri"/>
                </a:rPr>
                <a:t>p</a:t>
              </a:r>
              <a:r>
                <a:rPr sz="1600" dirty="0">
                  <a:latin typeface="Calibri"/>
                  <a:cs typeface="Calibri"/>
                </a:rPr>
                <a:t>s </a:t>
              </a:r>
              <a:r>
                <a:rPr sz="1600" spc="-36" dirty="0">
                  <a:latin typeface="Calibri"/>
                  <a:cs typeface="Calibri"/>
                </a:rPr>
                <a:t>f</a:t>
              </a:r>
              <a:r>
                <a:rPr sz="1600" dirty="0">
                  <a:latin typeface="Calibri"/>
                  <a:cs typeface="Calibri"/>
                </a:rPr>
                <a:t>or</a:t>
              </a:r>
              <a:r>
                <a:rPr sz="1600" spc="-36"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a:t>
              </a:r>
              <a:r>
                <a:rPr sz="1600" spc="22" dirty="0">
                  <a:latin typeface="Calibri"/>
                  <a:cs typeface="Calibri"/>
                </a:rPr>
                <a:t> </a:t>
              </a:r>
              <a:r>
                <a:rPr sz="1600" spc="-15" dirty="0">
                  <a:latin typeface="Calibri"/>
                  <a:cs typeface="Calibri"/>
                </a:rPr>
                <a:t>p</a:t>
              </a:r>
              <a:r>
                <a:rPr sz="1600" spc="-36" dirty="0">
                  <a:latin typeface="Calibri"/>
                  <a:cs typeface="Calibri"/>
                </a:rPr>
                <a:t>a</a:t>
              </a:r>
              <a:r>
                <a:rPr sz="1600" dirty="0">
                  <a:latin typeface="Calibri"/>
                  <a:cs typeface="Calibri"/>
                </a:rPr>
                <a:t>y</a:t>
              </a:r>
              <a:r>
                <a:rPr sz="1600" spc="-7" dirty="0">
                  <a:latin typeface="Calibri"/>
                  <a:cs typeface="Calibri"/>
                </a:rPr>
                <a:t>m</a:t>
              </a:r>
              <a:r>
                <a:rPr sz="1600" dirty="0">
                  <a:latin typeface="Calibri"/>
                  <a:cs typeface="Calibri"/>
                </a:rPr>
                <a:t>e</a:t>
              </a:r>
              <a:r>
                <a:rPr sz="1600" spc="-29" dirty="0">
                  <a:latin typeface="Calibri"/>
                  <a:cs typeface="Calibri"/>
                </a:rPr>
                <a:t>n</a:t>
              </a:r>
              <a:r>
                <a:rPr sz="1600" dirty="0">
                  <a:latin typeface="Calibri"/>
                  <a:cs typeface="Calibri"/>
                </a:rPr>
                <a:t>t</a:t>
              </a:r>
              <a:r>
                <a:rPr sz="1600" spc="22" dirty="0">
                  <a:latin typeface="Calibri"/>
                  <a:cs typeface="Calibri"/>
                </a:rPr>
                <a:t> </a:t>
              </a:r>
              <a:r>
                <a:rPr sz="1600" spc="-15" dirty="0">
                  <a:latin typeface="Calibri"/>
                  <a:cs typeface="Calibri"/>
                </a:rPr>
                <a:t>m</a:t>
              </a:r>
              <a:r>
                <a:rPr sz="1600" dirty="0">
                  <a:latin typeface="Calibri"/>
                  <a:cs typeface="Calibri"/>
                </a:rPr>
                <a:t>a</a:t>
              </a:r>
              <a:r>
                <a:rPr sz="1600" spc="-15" dirty="0">
                  <a:latin typeface="Calibri"/>
                  <a:cs typeface="Calibri"/>
                </a:rPr>
                <a:t>d</a:t>
              </a:r>
              <a:r>
                <a:rPr sz="1600" dirty="0">
                  <a:latin typeface="Calibri"/>
                  <a:cs typeface="Calibri"/>
                </a:rPr>
                <a:t>e</a:t>
              </a:r>
              <a:r>
                <a:rPr sz="1600" spc="-15" dirty="0">
                  <a:latin typeface="Calibri"/>
                  <a:cs typeface="Calibri"/>
                </a:rPr>
                <a:t> </a:t>
              </a:r>
              <a:r>
                <a:rPr sz="1600" spc="-22" dirty="0">
                  <a:latin typeface="Calibri"/>
                  <a:cs typeface="Calibri"/>
                </a:rPr>
                <a:t>a</a:t>
              </a:r>
              <a:r>
                <a:rPr sz="1600" dirty="0">
                  <a:latin typeface="Calibri"/>
                  <a:cs typeface="Calibri"/>
                </a:rPr>
                <a:t>t t</a:t>
              </a:r>
              <a:r>
                <a:rPr sz="1600" spc="-15" dirty="0">
                  <a:latin typeface="Calibri"/>
                  <a:cs typeface="Calibri"/>
                </a:rPr>
                <a:t>h</a:t>
              </a:r>
              <a:r>
                <a:rPr sz="1600" dirty="0">
                  <a:latin typeface="Calibri"/>
                  <a:cs typeface="Calibri"/>
                </a:rPr>
                <a:t>e</a:t>
              </a:r>
              <a:r>
                <a:rPr sz="1600" spc="22" dirty="0">
                  <a:latin typeface="Calibri"/>
                  <a:cs typeface="Calibri"/>
                </a:rPr>
                <a:t> </a:t>
              </a:r>
              <a:r>
                <a:rPr sz="1600" dirty="0">
                  <a:latin typeface="Calibri"/>
                  <a:cs typeface="Calibri"/>
                </a:rPr>
                <a:t>t</a:t>
              </a:r>
              <a:r>
                <a:rPr sz="1600" spc="-36" dirty="0">
                  <a:latin typeface="Calibri"/>
                  <a:cs typeface="Calibri"/>
                </a:rPr>
                <a:t>r</a:t>
              </a:r>
              <a:r>
                <a:rPr sz="1600" dirty="0">
                  <a:latin typeface="Calibri"/>
                  <a:cs typeface="Calibri"/>
                </a:rPr>
                <a:t>e</a:t>
              </a:r>
              <a:r>
                <a:rPr sz="1600" spc="-22" dirty="0">
                  <a:latin typeface="Calibri"/>
                  <a:cs typeface="Calibri"/>
                </a:rPr>
                <a:t>a</a:t>
              </a:r>
              <a:r>
                <a:rPr sz="1600" dirty="0">
                  <a:latin typeface="Calibri"/>
                  <a:cs typeface="Calibri"/>
                </a:rPr>
                <a:t>t</a:t>
              </a:r>
              <a:r>
                <a:rPr sz="1600" spc="-15" dirty="0">
                  <a:latin typeface="Calibri"/>
                  <a:cs typeface="Calibri"/>
                </a:rPr>
                <a:t>m</a:t>
              </a:r>
              <a:r>
                <a:rPr sz="1600" dirty="0">
                  <a:latin typeface="Calibri"/>
                  <a:cs typeface="Calibri"/>
                </a:rPr>
                <a:t>e</a:t>
              </a:r>
              <a:r>
                <a:rPr sz="1600" spc="-29" dirty="0">
                  <a:latin typeface="Calibri"/>
                  <a:cs typeface="Calibri"/>
                </a:rPr>
                <a:t>n</a:t>
              </a:r>
              <a:r>
                <a:rPr sz="1600" dirty="0">
                  <a:latin typeface="Calibri"/>
                  <a:cs typeface="Calibri"/>
                </a:rPr>
                <a:t>t</a:t>
              </a:r>
              <a:r>
                <a:rPr sz="1600" spc="22" dirty="0">
                  <a:latin typeface="Calibri"/>
                  <a:cs typeface="Calibri"/>
                </a:rPr>
                <a:t> </a:t>
              </a:r>
              <a:r>
                <a:rPr sz="1600" spc="-15" dirty="0">
                  <a:latin typeface="Calibri"/>
                  <a:cs typeface="Calibri"/>
                </a:rPr>
                <a:t>p</a:t>
              </a:r>
              <a:r>
                <a:rPr sz="1600" dirty="0">
                  <a:latin typeface="Calibri"/>
                  <a:cs typeface="Calibri"/>
                </a:rPr>
                <a:t>la</a:t>
              </a:r>
              <a:r>
                <a:rPr sz="1600" spc="-29" dirty="0">
                  <a:latin typeface="Calibri"/>
                  <a:cs typeface="Calibri"/>
                </a:rPr>
                <a:t>n</a:t>
              </a:r>
              <a:r>
                <a:rPr sz="1600" dirty="0">
                  <a:latin typeface="Calibri"/>
                  <a:cs typeface="Calibri"/>
                </a:rPr>
                <a:t>t</a:t>
              </a:r>
              <a:r>
                <a:rPr sz="1600" spc="22" dirty="0">
                  <a:latin typeface="Calibri"/>
                  <a:cs typeface="Calibri"/>
                </a:rPr>
                <a:t> </a:t>
              </a:r>
              <a:r>
                <a:rPr sz="1600" spc="-22" dirty="0">
                  <a:latin typeface="Calibri"/>
                  <a:cs typeface="Calibri"/>
                </a:rPr>
                <a:t>a</a:t>
              </a:r>
              <a:r>
                <a:rPr sz="1600" dirty="0">
                  <a:latin typeface="Calibri"/>
                  <a:cs typeface="Calibri"/>
                </a:rPr>
                <a:t>f</a:t>
              </a:r>
              <a:r>
                <a:rPr sz="1600" spc="-22" dirty="0">
                  <a:latin typeface="Calibri"/>
                  <a:cs typeface="Calibri"/>
                </a:rPr>
                <a:t>t</a:t>
              </a:r>
              <a:r>
                <a:rPr sz="1600" dirty="0">
                  <a:latin typeface="Calibri"/>
                  <a:cs typeface="Calibri"/>
                </a:rPr>
                <a:t>er</a:t>
              </a:r>
              <a:r>
                <a:rPr sz="1600" spc="-7" dirty="0">
                  <a:latin typeface="Calibri"/>
                  <a:cs typeface="Calibri"/>
                </a:rPr>
                <a:t> </a:t>
              </a:r>
              <a:r>
                <a:rPr sz="1600" dirty="0">
                  <a:latin typeface="Calibri"/>
                  <a:cs typeface="Calibri"/>
                </a:rPr>
                <a:t>of</a:t>
              </a:r>
              <a:r>
                <a:rPr sz="1600" spc="29" dirty="0">
                  <a:latin typeface="Calibri"/>
                  <a:cs typeface="Calibri"/>
                </a:rPr>
                <a:t>f</a:t>
              </a:r>
              <a:r>
                <a:rPr sz="1600" dirty="0">
                  <a:latin typeface="Calibri"/>
                  <a:cs typeface="Calibri"/>
                </a:rPr>
                <a:t>-loa</a:t>
              </a:r>
              <a:r>
                <a:rPr sz="1600" spc="-15" dirty="0">
                  <a:latin typeface="Calibri"/>
                  <a:cs typeface="Calibri"/>
                </a:rPr>
                <a:t>d</a:t>
              </a:r>
              <a:r>
                <a:rPr sz="1600" dirty="0">
                  <a:latin typeface="Calibri"/>
                  <a:cs typeface="Calibri"/>
                </a:rPr>
                <a:t>ing</a:t>
              </a:r>
              <a:r>
                <a:rPr sz="1600" spc="-36"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a:t>
              </a:r>
              <a:r>
                <a:rPr sz="1600" spc="22" dirty="0">
                  <a:latin typeface="Calibri"/>
                  <a:cs typeface="Calibri"/>
                </a:rPr>
                <a:t> </a:t>
              </a:r>
              <a:r>
                <a:rPr sz="1600" spc="-15" dirty="0">
                  <a:latin typeface="Calibri"/>
                  <a:cs typeface="Calibri"/>
                </a:rPr>
                <a:t>w</a:t>
              </a:r>
              <a:r>
                <a:rPr sz="1600" dirty="0">
                  <a:latin typeface="Calibri"/>
                  <a:cs typeface="Calibri"/>
                </a:rPr>
                <a:t>a</a:t>
              </a:r>
              <a:r>
                <a:rPr sz="1600" spc="-15" dirty="0">
                  <a:latin typeface="Calibri"/>
                  <a:cs typeface="Calibri"/>
                </a:rPr>
                <a:t>s</a:t>
              </a:r>
              <a:r>
                <a:rPr sz="1600" spc="-22" dirty="0">
                  <a:latin typeface="Calibri"/>
                  <a:cs typeface="Calibri"/>
                </a:rPr>
                <a:t>t</a:t>
              </a:r>
              <a:r>
                <a:rPr sz="1600" dirty="0">
                  <a:latin typeface="Calibri"/>
                  <a:cs typeface="Calibri"/>
                </a:rPr>
                <a:t>e</a:t>
              </a:r>
              <a:r>
                <a:rPr sz="1600" spc="-29" dirty="0">
                  <a:latin typeface="Calibri"/>
                  <a:cs typeface="Calibri"/>
                </a:rPr>
                <a:t> </a:t>
              </a:r>
              <a:r>
                <a:rPr sz="1600" spc="-22" dirty="0">
                  <a:latin typeface="Calibri"/>
                  <a:cs typeface="Calibri"/>
                </a:rPr>
                <a:t>a</a:t>
              </a:r>
              <a:r>
                <a:rPr sz="1600" dirty="0">
                  <a:latin typeface="Calibri"/>
                  <a:cs typeface="Calibri"/>
                </a:rPr>
                <a:t>t t</a:t>
              </a:r>
              <a:r>
                <a:rPr sz="1600" spc="-15" dirty="0">
                  <a:latin typeface="Calibri"/>
                  <a:cs typeface="Calibri"/>
                </a:rPr>
                <a:t>h</a:t>
              </a:r>
              <a:r>
                <a:rPr sz="1600" dirty="0">
                  <a:latin typeface="Calibri"/>
                  <a:cs typeface="Calibri"/>
                </a:rPr>
                <a:t>e </a:t>
              </a:r>
              <a:r>
                <a:rPr sz="1600" spc="-15" dirty="0">
                  <a:latin typeface="Calibri"/>
                  <a:cs typeface="Calibri"/>
                </a:rPr>
                <a:t>p</a:t>
              </a:r>
              <a:r>
                <a:rPr sz="1600" dirty="0">
                  <a:latin typeface="Calibri"/>
                  <a:cs typeface="Calibri"/>
                </a:rPr>
                <a:t>la</a:t>
              </a:r>
              <a:r>
                <a:rPr sz="1600" spc="-29" dirty="0">
                  <a:latin typeface="Calibri"/>
                  <a:cs typeface="Calibri"/>
                </a:rPr>
                <a:t>n</a:t>
              </a:r>
              <a:r>
                <a:rPr sz="1600" dirty="0">
                  <a:latin typeface="Calibri"/>
                  <a:cs typeface="Calibri"/>
                </a:rPr>
                <a:t>t</a:t>
              </a:r>
              <a:r>
                <a:rPr sz="1600" spc="22" dirty="0">
                  <a:latin typeface="Calibri"/>
                  <a:cs typeface="Calibri"/>
                </a:rPr>
                <a:t> </a:t>
              </a:r>
              <a:r>
                <a:rPr sz="1600" spc="-29" dirty="0">
                  <a:latin typeface="Calibri"/>
                  <a:cs typeface="Calibri"/>
                </a:rPr>
                <a:t>f</a:t>
              </a:r>
              <a:r>
                <a:rPr sz="1600" dirty="0">
                  <a:latin typeface="Calibri"/>
                  <a:cs typeface="Calibri"/>
                </a:rPr>
                <a:t>or</a:t>
              </a:r>
              <a:r>
                <a:rPr sz="1600" spc="-36" dirty="0">
                  <a:latin typeface="Calibri"/>
                  <a:cs typeface="Calibri"/>
                </a:rPr>
                <a:t> </a:t>
              </a:r>
              <a:r>
                <a:rPr sz="1600" dirty="0">
                  <a:latin typeface="Calibri"/>
                  <a:cs typeface="Calibri"/>
                </a:rPr>
                <a:t>t</a:t>
              </a:r>
              <a:r>
                <a:rPr sz="1600" spc="-36" dirty="0">
                  <a:latin typeface="Calibri"/>
                  <a:cs typeface="Calibri"/>
                </a:rPr>
                <a:t>r</a:t>
              </a:r>
              <a:r>
                <a:rPr sz="1600" dirty="0">
                  <a:latin typeface="Calibri"/>
                  <a:cs typeface="Calibri"/>
                </a:rPr>
                <a:t>e</a:t>
              </a:r>
              <a:r>
                <a:rPr sz="1600" spc="-22" dirty="0">
                  <a:latin typeface="Calibri"/>
                  <a:cs typeface="Calibri"/>
                </a:rPr>
                <a:t>a</a:t>
              </a:r>
              <a:r>
                <a:rPr sz="1600" dirty="0">
                  <a:latin typeface="Calibri"/>
                  <a:cs typeface="Calibri"/>
                </a:rPr>
                <a:t>t</a:t>
              </a:r>
              <a:r>
                <a:rPr sz="1600" spc="-15" dirty="0">
                  <a:latin typeface="Calibri"/>
                  <a:cs typeface="Calibri"/>
                </a:rPr>
                <a:t>m</a:t>
              </a:r>
              <a:r>
                <a:rPr sz="1600" dirty="0">
                  <a:latin typeface="Calibri"/>
                  <a:cs typeface="Calibri"/>
                </a:rPr>
                <a:t>e</a:t>
              </a:r>
              <a:r>
                <a:rPr sz="1600" spc="-29" dirty="0">
                  <a:latin typeface="Calibri"/>
                  <a:cs typeface="Calibri"/>
                </a:rPr>
                <a:t>n</a:t>
              </a:r>
              <a:r>
                <a:rPr sz="1600" dirty="0">
                  <a:latin typeface="Calibri"/>
                  <a:cs typeface="Calibri"/>
                </a:rPr>
                <a:t>t.</a:t>
              </a:r>
            </a:p>
            <a:p>
              <a:pPr marL="513651" indent="-495307">
                <a:buFont typeface="Calibri"/>
                <a:buAutoNum type="arabicPeriod"/>
                <a:tabLst>
                  <a:tab pos="512734" algn="l"/>
                </a:tabLst>
              </a:pPr>
              <a:r>
                <a:rPr sz="1600" dirty="0">
                  <a:latin typeface="Calibri"/>
                  <a:cs typeface="Calibri"/>
                </a:rPr>
                <a:t>T</a:t>
              </a:r>
              <a:r>
                <a:rPr sz="1600" spc="-15" dirty="0">
                  <a:latin typeface="Calibri"/>
                  <a:cs typeface="Calibri"/>
                </a:rPr>
                <a:t>h</a:t>
              </a:r>
              <a:r>
                <a:rPr sz="1600" dirty="0">
                  <a:latin typeface="Calibri"/>
                  <a:cs typeface="Calibri"/>
                </a:rPr>
                <a:t>e assessor</a:t>
              </a:r>
              <a:r>
                <a:rPr sz="1600" spc="-22" dirty="0">
                  <a:latin typeface="Calibri"/>
                  <a:cs typeface="Calibri"/>
                </a:rPr>
                <a:t> </a:t>
              </a:r>
              <a:r>
                <a:rPr sz="1600" dirty="0">
                  <a:latin typeface="Calibri"/>
                  <a:cs typeface="Calibri"/>
                </a:rPr>
                <a:t>will ask</a:t>
              </a:r>
              <a:r>
                <a:rPr sz="1600" spc="-15" dirty="0">
                  <a:latin typeface="Calibri"/>
                  <a:cs typeface="Calibri"/>
                </a:rPr>
                <a:t> </a:t>
              </a:r>
              <a:r>
                <a:rPr sz="1600" spc="-36" dirty="0">
                  <a:latin typeface="Calibri"/>
                  <a:cs typeface="Calibri"/>
                </a:rPr>
                <a:t>f</a:t>
              </a:r>
              <a:r>
                <a:rPr sz="1600" dirty="0">
                  <a:latin typeface="Calibri"/>
                  <a:cs typeface="Calibri"/>
                </a:rPr>
                <a:t>or</a:t>
              </a:r>
              <a:r>
                <a:rPr sz="1600" spc="-36" dirty="0">
                  <a:latin typeface="Calibri"/>
                  <a:cs typeface="Calibri"/>
                </a:rPr>
                <a:t> </a:t>
              </a:r>
              <a:r>
                <a:rPr sz="1600" dirty="0">
                  <a:latin typeface="Calibri"/>
                  <a:cs typeface="Calibri"/>
                </a:rPr>
                <a:t>t</a:t>
              </a:r>
              <a:r>
                <a:rPr sz="1600" spc="-22" dirty="0">
                  <a:latin typeface="Calibri"/>
                  <a:cs typeface="Calibri"/>
                </a:rPr>
                <a:t>h</a:t>
              </a:r>
              <a:r>
                <a:rPr sz="1600" dirty="0">
                  <a:latin typeface="Calibri"/>
                  <a:cs typeface="Calibri"/>
                </a:rPr>
                <a:t>e</a:t>
              </a:r>
              <a:r>
                <a:rPr sz="1600" spc="15" dirty="0">
                  <a:latin typeface="Calibri"/>
                  <a:cs typeface="Calibri"/>
                </a:rPr>
                <a:t> </a:t>
              </a:r>
              <a:r>
                <a:rPr lang="en-US" sz="1600" dirty="0">
                  <a:latin typeface="Calibri"/>
                  <a:cs typeface="Calibri"/>
                </a:rPr>
                <a:t>record maintained </a:t>
              </a:r>
              <a:r>
                <a:rPr sz="1600" dirty="0">
                  <a:latin typeface="Calibri"/>
                  <a:cs typeface="Calibri"/>
                </a:rPr>
                <a:t>in t</a:t>
              </a:r>
              <a:r>
                <a:rPr sz="1600" spc="-22" dirty="0">
                  <a:latin typeface="Calibri"/>
                  <a:cs typeface="Calibri"/>
                </a:rPr>
                <a:t>h</a:t>
              </a:r>
              <a:r>
                <a:rPr sz="1600" dirty="0">
                  <a:latin typeface="Calibri"/>
                  <a:cs typeface="Calibri"/>
                </a:rPr>
                <a:t>e t</a:t>
              </a:r>
              <a:r>
                <a:rPr sz="1600" spc="-36" dirty="0">
                  <a:latin typeface="Calibri"/>
                  <a:cs typeface="Calibri"/>
                </a:rPr>
                <a:t>r</a:t>
              </a:r>
              <a:r>
                <a:rPr sz="1600" spc="-7" dirty="0">
                  <a:latin typeface="Calibri"/>
                  <a:cs typeface="Calibri"/>
                </a:rPr>
                <a:t>e</a:t>
              </a:r>
              <a:r>
                <a:rPr sz="1600" spc="-22" dirty="0">
                  <a:latin typeface="Calibri"/>
                  <a:cs typeface="Calibri"/>
                </a:rPr>
                <a:t>a</a:t>
              </a:r>
              <a:r>
                <a:rPr sz="1600" dirty="0">
                  <a:latin typeface="Calibri"/>
                  <a:cs typeface="Calibri"/>
                </a:rPr>
                <a:t>t</a:t>
              </a:r>
              <a:r>
                <a:rPr sz="1600" spc="-22" dirty="0">
                  <a:latin typeface="Calibri"/>
                  <a:cs typeface="Calibri"/>
                </a:rPr>
                <a:t>m</a:t>
              </a:r>
              <a:r>
                <a:rPr sz="1600" spc="-7" dirty="0">
                  <a:latin typeface="Calibri"/>
                  <a:cs typeface="Calibri"/>
                </a:rPr>
                <a:t>e</a:t>
              </a:r>
              <a:r>
                <a:rPr sz="1600" spc="-29" dirty="0">
                  <a:latin typeface="Calibri"/>
                  <a:cs typeface="Calibri"/>
                </a:rPr>
                <a:t>n</a:t>
              </a:r>
              <a:r>
                <a:rPr sz="1600" dirty="0">
                  <a:latin typeface="Calibri"/>
                  <a:cs typeface="Calibri"/>
                </a:rPr>
                <a:t>t</a:t>
              </a:r>
              <a:r>
                <a:rPr sz="1600" spc="36" dirty="0">
                  <a:latin typeface="Calibri"/>
                  <a:cs typeface="Calibri"/>
                </a:rPr>
                <a:t> </a:t>
              </a:r>
              <a:r>
                <a:rPr sz="1600" spc="-15" dirty="0">
                  <a:latin typeface="Calibri"/>
                  <a:cs typeface="Calibri"/>
                </a:rPr>
                <a:t>p</a:t>
              </a:r>
              <a:r>
                <a:rPr sz="1600" dirty="0">
                  <a:latin typeface="Calibri"/>
                  <a:cs typeface="Calibri"/>
                </a:rPr>
                <a:t>la</a:t>
              </a:r>
              <a:r>
                <a:rPr sz="1600" spc="-29" dirty="0">
                  <a:latin typeface="Calibri"/>
                  <a:cs typeface="Calibri"/>
                </a:rPr>
                <a:t>n</a:t>
              </a:r>
              <a:r>
                <a:rPr sz="1600" dirty="0">
                  <a:latin typeface="Calibri"/>
                  <a:cs typeface="Calibri"/>
                </a:rPr>
                <a:t>t</a:t>
              </a:r>
              <a:r>
                <a:rPr sz="1600" spc="22" dirty="0">
                  <a:latin typeface="Calibri"/>
                  <a:cs typeface="Calibri"/>
                </a:rPr>
                <a:t> </a:t>
              </a:r>
              <a:r>
                <a:rPr sz="1600" spc="-29" dirty="0">
                  <a:latin typeface="Calibri"/>
                  <a:cs typeface="Calibri"/>
                </a:rPr>
                <a:t>c</a:t>
              </a:r>
              <a:r>
                <a:rPr sz="1600" dirty="0">
                  <a:latin typeface="Calibri"/>
                  <a:cs typeface="Calibri"/>
                </a:rPr>
                <a:t>a</a:t>
              </a:r>
              <a:r>
                <a:rPr sz="1600" spc="-15" dirty="0">
                  <a:latin typeface="Calibri"/>
                  <a:cs typeface="Calibri"/>
                </a:rPr>
                <a:t>p</a:t>
              </a:r>
              <a:r>
                <a:rPr sz="1600" dirty="0">
                  <a:latin typeface="Calibri"/>
                  <a:cs typeface="Calibri"/>
                </a:rPr>
                <a:t>t</a:t>
              </a:r>
              <a:r>
                <a:rPr sz="1600" spc="-22" dirty="0">
                  <a:latin typeface="Calibri"/>
                  <a:cs typeface="Calibri"/>
                </a:rPr>
                <a:t>u</a:t>
              </a:r>
              <a:r>
                <a:rPr sz="1600" dirty="0">
                  <a:latin typeface="Calibri"/>
                  <a:cs typeface="Calibri"/>
                </a:rPr>
                <a:t>ri</a:t>
              </a:r>
              <a:r>
                <a:rPr sz="1600" spc="-7" dirty="0">
                  <a:latin typeface="Calibri"/>
                  <a:cs typeface="Calibri"/>
                </a:rPr>
                <a:t>n</a:t>
              </a:r>
              <a:r>
                <a:rPr sz="1600" dirty="0">
                  <a:latin typeface="Calibri"/>
                  <a:cs typeface="Calibri"/>
                </a:rPr>
                <a:t>g</a:t>
              </a:r>
              <a:r>
                <a:rPr sz="1600" spc="22" dirty="0">
                  <a:latin typeface="Calibri"/>
                  <a:cs typeface="Calibri"/>
                </a:rPr>
                <a:t> </a:t>
              </a:r>
              <a:r>
                <a:rPr sz="1600" dirty="0">
                  <a:latin typeface="Calibri"/>
                  <a:cs typeface="Calibri"/>
                </a:rPr>
                <a:t>all</a:t>
              </a:r>
              <a:r>
                <a:rPr sz="1600" spc="-7" dirty="0">
                  <a:latin typeface="Calibri"/>
                  <a:cs typeface="Calibri"/>
                </a:rPr>
                <a:t> </a:t>
              </a:r>
              <a:r>
                <a:rPr sz="1600" spc="-15" dirty="0">
                  <a:latin typeface="Calibri"/>
                  <a:cs typeface="Calibri"/>
                </a:rPr>
                <a:t>d</a:t>
              </a:r>
              <a:r>
                <a:rPr sz="1600" spc="15" dirty="0">
                  <a:latin typeface="Calibri"/>
                  <a:cs typeface="Calibri"/>
                </a:rPr>
                <a:t>e</a:t>
              </a:r>
              <a:r>
                <a:rPr sz="1600" dirty="0">
                  <a:latin typeface="Calibri"/>
                  <a:cs typeface="Calibri"/>
                </a:rPr>
                <a:t>-slu</a:t>
              </a:r>
              <a:r>
                <a:rPr sz="1600" spc="-22" dirty="0">
                  <a:latin typeface="Calibri"/>
                  <a:cs typeface="Calibri"/>
                </a:rPr>
                <a:t>d</a:t>
              </a:r>
              <a:r>
                <a:rPr sz="1600" dirty="0">
                  <a:latin typeface="Calibri"/>
                  <a:cs typeface="Calibri"/>
                </a:rPr>
                <a:t>gi</a:t>
              </a:r>
              <a:r>
                <a:rPr sz="1600" spc="-15" dirty="0">
                  <a:latin typeface="Calibri"/>
                  <a:cs typeface="Calibri"/>
                </a:rPr>
                <a:t>n</a:t>
              </a:r>
              <a:r>
                <a:rPr sz="1600" dirty="0">
                  <a:latin typeface="Calibri"/>
                  <a:cs typeface="Calibri"/>
                </a:rPr>
                <a:t>g</a:t>
              </a:r>
              <a:r>
                <a:rPr sz="1600" spc="22" dirty="0">
                  <a:latin typeface="Calibri"/>
                  <a:cs typeface="Calibri"/>
                </a:rPr>
                <a:t> </a:t>
              </a:r>
              <a:r>
                <a:rPr sz="1600" dirty="0">
                  <a:latin typeface="Calibri"/>
                  <a:cs typeface="Calibri"/>
                </a:rPr>
                <a:t>t</a:t>
              </a:r>
              <a:r>
                <a:rPr sz="1600" spc="-36" dirty="0">
                  <a:latin typeface="Calibri"/>
                  <a:cs typeface="Calibri"/>
                </a:rPr>
                <a:t>r</a:t>
              </a:r>
              <a:r>
                <a:rPr sz="1600" dirty="0">
                  <a:latin typeface="Calibri"/>
                  <a:cs typeface="Calibri"/>
                </a:rPr>
                <a:t>a</a:t>
              </a:r>
              <a:r>
                <a:rPr sz="1600" spc="-15" dirty="0">
                  <a:latin typeface="Calibri"/>
                  <a:cs typeface="Calibri"/>
                </a:rPr>
                <a:t>n</a:t>
              </a:r>
              <a:r>
                <a:rPr sz="1600" dirty="0">
                  <a:latin typeface="Calibri"/>
                  <a:cs typeface="Calibri"/>
                </a:rPr>
                <a:t>sa</a:t>
              </a:r>
              <a:r>
                <a:rPr sz="1600" spc="-15" dirty="0">
                  <a:latin typeface="Calibri"/>
                  <a:cs typeface="Calibri"/>
                </a:rPr>
                <a:t>c</a:t>
              </a:r>
              <a:r>
                <a:rPr sz="1600" dirty="0">
                  <a:latin typeface="Calibri"/>
                  <a:cs typeface="Calibri"/>
                </a:rPr>
                <a:t>tio</a:t>
              </a:r>
              <a:r>
                <a:rPr sz="1600" spc="-15" dirty="0">
                  <a:latin typeface="Calibri"/>
                  <a:cs typeface="Calibri"/>
                </a:rPr>
                <a:t>n</a:t>
              </a:r>
              <a:r>
                <a:rPr sz="1600" dirty="0">
                  <a:latin typeface="Calibri"/>
                  <a:cs typeface="Calibri"/>
                </a:rPr>
                <a:t>s.</a:t>
              </a:r>
            </a:p>
            <a:p>
              <a:pPr marL="513651" marR="377900" indent="-495307">
                <a:buFont typeface="Calibri"/>
                <a:buAutoNum type="arabicPeriod"/>
                <a:tabLst>
                  <a:tab pos="512734" algn="l"/>
                </a:tabLst>
              </a:pPr>
              <a:r>
                <a:rPr sz="1600" dirty="0">
                  <a:latin typeface="Calibri"/>
                  <a:cs typeface="Calibri"/>
                </a:rPr>
                <a:t>T</a:t>
              </a:r>
              <a:r>
                <a:rPr sz="1600" spc="-15" dirty="0">
                  <a:latin typeface="Calibri"/>
                  <a:cs typeface="Calibri"/>
                </a:rPr>
                <a:t>h</a:t>
              </a:r>
              <a:r>
                <a:rPr sz="1600" dirty="0">
                  <a:latin typeface="Calibri"/>
                  <a:cs typeface="Calibri"/>
                </a:rPr>
                <a:t>e assessor</a:t>
              </a:r>
              <a:r>
                <a:rPr sz="1600" spc="-22" dirty="0">
                  <a:latin typeface="Calibri"/>
                  <a:cs typeface="Calibri"/>
                </a:rPr>
                <a:t> </a:t>
              </a:r>
              <a:r>
                <a:rPr sz="1600" dirty="0">
                  <a:latin typeface="Calibri"/>
                  <a:cs typeface="Calibri"/>
                </a:rPr>
                <a:t>w</a:t>
              </a:r>
              <a:r>
                <a:rPr sz="1600" spc="7" dirty="0">
                  <a:latin typeface="Calibri"/>
                  <a:cs typeface="Calibri"/>
                </a:rPr>
                <a:t>i</a:t>
              </a:r>
              <a:r>
                <a:rPr sz="1600" dirty="0">
                  <a:latin typeface="Calibri"/>
                  <a:cs typeface="Calibri"/>
                </a:rPr>
                <a:t>ll also</a:t>
              </a:r>
              <a:r>
                <a:rPr sz="1600" spc="-22" dirty="0">
                  <a:latin typeface="Calibri"/>
                  <a:cs typeface="Calibri"/>
                </a:rPr>
                <a:t> </a:t>
              </a:r>
              <a:r>
                <a:rPr sz="1600" spc="-15" dirty="0">
                  <a:latin typeface="Calibri"/>
                  <a:cs typeface="Calibri"/>
                </a:rPr>
                <a:t>ch</a:t>
              </a:r>
              <a:r>
                <a:rPr sz="1600" dirty="0">
                  <a:latin typeface="Calibri"/>
                  <a:cs typeface="Calibri"/>
                </a:rPr>
                <a:t>e</a:t>
              </a:r>
              <a:r>
                <a:rPr sz="1600" spc="-15" dirty="0">
                  <a:latin typeface="Calibri"/>
                  <a:cs typeface="Calibri"/>
                </a:rPr>
                <a:t>c</a:t>
              </a:r>
              <a:r>
                <a:rPr sz="1600" dirty="0">
                  <a:latin typeface="Calibri"/>
                  <a:cs typeface="Calibri"/>
                </a:rPr>
                <a:t>k </a:t>
              </a:r>
              <a:r>
                <a:rPr sz="1600" spc="7" dirty="0">
                  <a:latin typeface="Calibri"/>
                  <a:cs typeface="Calibri"/>
                </a:rPr>
                <a:t>f</a:t>
              </a:r>
              <a:r>
                <a:rPr sz="1600" spc="-36" dirty="0">
                  <a:latin typeface="Calibri"/>
                  <a:cs typeface="Calibri"/>
                </a:rPr>
                <a:t>r</a:t>
              </a:r>
              <a:r>
                <a:rPr sz="1600" dirty="0">
                  <a:latin typeface="Calibri"/>
                  <a:cs typeface="Calibri"/>
                </a:rPr>
                <a:t>om</a:t>
              </a:r>
              <a:r>
                <a:rPr sz="1600" spc="-29"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 citi</a:t>
              </a:r>
              <a:r>
                <a:rPr sz="1600" spc="-58" dirty="0">
                  <a:latin typeface="Calibri"/>
                  <a:cs typeface="Calibri"/>
                </a:rPr>
                <a:t>z</a:t>
              </a:r>
              <a:r>
                <a:rPr sz="1600" dirty="0">
                  <a:latin typeface="Calibri"/>
                  <a:cs typeface="Calibri"/>
                </a:rPr>
                <a:t>e</a:t>
              </a:r>
              <a:r>
                <a:rPr sz="1600" spc="-15" dirty="0">
                  <a:latin typeface="Calibri"/>
                  <a:cs typeface="Calibri"/>
                </a:rPr>
                <a:t>n</a:t>
              </a:r>
              <a:r>
                <a:rPr sz="1600" dirty="0">
                  <a:latin typeface="Calibri"/>
                  <a:cs typeface="Calibri"/>
                </a:rPr>
                <a:t>s/pla</a:t>
              </a:r>
              <a:r>
                <a:rPr sz="1600" spc="-36" dirty="0">
                  <a:latin typeface="Calibri"/>
                  <a:cs typeface="Calibri"/>
                </a:rPr>
                <a:t>n</a:t>
              </a:r>
              <a:r>
                <a:rPr sz="1600" dirty="0">
                  <a:latin typeface="Calibri"/>
                  <a:cs typeface="Calibri"/>
                </a:rPr>
                <a:t>t</a:t>
              </a:r>
              <a:r>
                <a:rPr sz="1600" spc="36" dirty="0">
                  <a:latin typeface="Calibri"/>
                  <a:cs typeface="Calibri"/>
                </a:rPr>
                <a:t> </a:t>
              </a:r>
              <a:r>
                <a:rPr sz="1600" dirty="0">
                  <a:latin typeface="Calibri"/>
                  <a:cs typeface="Calibri"/>
                </a:rPr>
                <a:t>offi</a:t>
              </a:r>
              <a:r>
                <a:rPr sz="1600" spc="-15" dirty="0">
                  <a:latin typeface="Calibri"/>
                  <a:cs typeface="Calibri"/>
                </a:rPr>
                <a:t>c</a:t>
              </a:r>
              <a:r>
                <a:rPr sz="1600" dirty="0">
                  <a:latin typeface="Calibri"/>
                  <a:cs typeface="Calibri"/>
                </a:rPr>
                <a:t>ials</a:t>
              </a:r>
              <a:r>
                <a:rPr sz="1600" spc="-22" dirty="0">
                  <a:latin typeface="Calibri"/>
                  <a:cs typeface="Calibri"/>
                </a:rPr>
                <a:t> </a:t>
              </a:r>
              <a:r>
                <a:rPr sz="1600" dirty="0">
                  <a:latin typeface="Calibri"/>
                  <a:cs typeface="Calibri"/>
                </a:rPr>
                <a:t>if</a:t>
              </a:r>
              <a:r>
                <a:rPr sz="1600" spc="-22"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a:t>
              </a:r>
              <a:r>
                <a:rPr sz="1600" spc="22" dirty="0">
                  <a:latin typeface="Calibri"/>
                  <a:cs typeface="Calibri"/>
                </a:rPr>
                <a:t> </a:t>
              </a:r>
              <a:r>
                <a:rPr sz="1600" spc="-15" dirty="0">
                  <a:latin typeface="Calibri"/>
                  <a:cs typeface="Calibri"/>
                </a:rPr>
                <a:t>s</a:t>
              </a:r>
              <a:r>
                <a:rPr sz="1600" spc="-22" dirty="0">
                  <a:latin typeface="Calibri"/>
                  <a:cs typeface="Calibri"/>
                </a:rPr>
                <a:t>ta</a:t>
              </a:r>
              <a:r>
                <a:rPr sz="1600" spc="-15" dirty="0">
                  <a:latin typeface="Calibri"/>
                  <a:cs typeface="Calibri"/>
                </a:rPr>
                <a:t>f</a:t>
              </a:r>
              <a:r>
                <a:rPr sz="1600" dirty="0">
                  <a:latin typeface="Calibri"/>
                  <a:cs typeface="Calibri"/>
                </a:rPr>
                <a:t>f</a:t>
              </a:r>
              <a:r>
                <a:rPr sz="1600" spc="-22" dirty="0">
                  <a:latin typeface="Calibri"/>
                  <a:cs typeface="Calibri"/>
                </a:rPr>
                <a:t> </a:t>
              </a:r>
              <a:r>
                <a:rPr sz="1600" dirty="0">
                  <a:latin typeface="Calibri"/>
                  <a:cs typeface="Calibri"/>
                </a:rPr>
                <a:t>e</a:t>
              </a:r>
              <a:r>
                <a:rPr sz="1600" spc="-15" dirty="0">
                  <a:latin typeface="Calibri"/>
                  <a:cs typeface="Calibri"/>
                </a:rPr>
                <a:t>n</a:t>
              </a:r>
              <a:r>
                <a:rPr sz="1600" spc="-36" dirty="0">
                  <a:latin typeface="Calibri"/>
                  <a:cs typeface="Calibri"/>
                </a:rPr>
                <a:t>g</a:t>
              </a:r>
              <a:r>
                <a:rPr sz="1600" dirty="0">
                  <a:latin typeface="Calibri"/>
                  <a:cs typeface="Calibri"/>
                </a:rPr>
                <a:t>a</a:t>
              </a:r>
              <a:r>
                <a:rPr sz="1600" spc="-22" dirty="0">
                  <a:latin typeface="Calibri"/>
                  <a:cs typeface="Calibri"/>
                </a:rPr>
                <a:t>g</a:t>
              </a:r>
              <a:r>
                <a:rPr sz="1600" dirty="0">
                  <a:latin typeface="Calibri"/>
                  <a:cs typeface="Calibri"/>
                </a:rPr>
                <a:t>ed</a:t>
              </a:r>
              <a:r>
                <a:rPr sz="1600" spc="7" dirty="0">
                  <a:latin typeface="Calibri"/>
                  <a:cs typeface="Calibri"/>
                </a:rPr>
                <a:t> </a:t>
              </a:r>
              <a:r>
                <a:rPr sz="1600" dirty="0">
                  <a:latin typeface="Calibri"/>
                  <a:cs typeface="Calibri"/>
                </a:rPr>
                <a:t>in d</a:t>
              </a:r>
              <a:r>
                <a:rPr sz="1600" spc="22" dirty="0">
                  <a:latin typeface="Calibri"/>
                  <a:cs typeface="Calibri"/>
                </a:rPr>
                <a:t>e</a:t>
              </a:r>
              <a:r>
                <a:rPr sz="1600" dirty="0">
                  <a:latin typeface="Calibri"/>
                  <a:cs typeface="Calibri"/>
                </a:rPr>
                <a:t>-slu</a:t>
              </a:r>
              <a:r>
                <a:rPr sz="1600" spc="-15" dirty="0">
                  <a:latin typeface="Calibri"/>
                  <a:cs typeface="Calibri"/>
                </a:rPr>
                <a:t>d</a:t>
              </a:r>
              <a:r>
                <a:rPr sz="1600" dirty="0">
                  <a:latin typeface="Calibri"/>
                  <a:cs typeface="Calibri"/>
                </a:rPr>
                <a:t>gi</a:t>
              </a:r>
              <a:r>
                <a:rPr sz="1600" spc="-7" dirty="0">
                  <a:latin typeface="Calibri"/>
                  <a:cs typeface="Calibri"/>
                </a:rPr>
                <a:t>n</a:t>
              </a:r>
              <a:r>
                <a:rPr sz="1600" dirty="0">
                  <a:latin typeface="Calibri"/>
                  <a:cs typeface="Calibri"/>
                </a:rPr>
                <a:t>g</a:t>
              </a:r>
              <a:r>
                <a:rPr sz="1600" spc="22" dirty="0">
                  <a:latin typeface="Calibri"/>
                  <a:cs typeface="Calibri"/>
                </a:rPr>
                <a:t> </a:t>
              </a:r>
              <a:r>
                <a:rPr sz="1600" dirty="0">
                  <a:latin typeface="Calibri"/>
                  <a:cs typeface="Calibri"/>
                </a:rPr>
                <a:t>a</a:t>
              </a:r>
              <a:r>
                <a:rPr sz="1600" spc="-15" dirty="0">
                  <a:latin typeface="Calibri"/>
                  <a:cs typeface="Calibri"/>
                </a:rPr>
                <a:t>c</a:t>
              </a:r>
              <a:r>
                <a:rPr sz="1600" dirty="0">
                  <a:latin typeface="Calibri"/>
                  <a:cs typeface="Calibri"/>
                </a:rPr>
                <a:t>tivities</a:t>
              </a:r>
              <a:r>
                <a:rPr sz="1600" spc="29" dirty="0">
                  <a:latin typeface="Calibri"/>
                  <a:cs typeface="Calibri"/>
                </a:rPr>
                <a:t> </a:t>
              </a:r>
              <a:r>
                <a:rPr sz="1600" dirty="0">
                  <a:latin typeface="Calibri"/>
                  <a:cs typeface="Calibri"/>
                </a:rPr>
                <a:t>a</a:t>
              </a:r>
              <a:r>
                <a:rPr sz="1600" spc="-36" dirty="0">
                  <a:latin typeface="Calibri"/>
                  <a:cs typeface="Calibri"/>
                </a:rPr>
                <a:t>r</a:t>
              </a:r>
              <a:r>
                <a:rPr sz="1600" dirty="0">
                  <a:latin typeface="Calibri"/>
                  <a:cs typeface="Calibri"/>
                </a:rPr>
                <a:t>e</a:t>
              </a:r>
              <a:r>
                <a:rPr sz="1600" spc="-15" dirty="0">
                  <a:latin typeface="Calibri"/>
                  <a:cs typeface="Calibri"/>
                </a:rPr>
                <a:t> p</a:t>
              </a:r>
              <a:r>
                <a:rPr sz="1600" spc="-36" dirty="0">
                  <a:latin typeface="Calibri"/>
                  <a:cs typeface="Calibri"/>
                </a:rPr>
                <a:t>r</a:t>
              </a:r>
              <a:r>
                <a:rPr sz="1600" dirty="0">
                  <a:latin typeface="Calibri"/>
                  <a:cs typeface="Calibri"/>
                </a:rPr>
                <a:t>operly</a:t>
              </a:r>
              <a:r>
                <a:rPr sz="1600" spc="7" dirty="0">
                  <a:latin typeface="Calibri"/>
                  <a:cs typeface="Calibri"/>
                </a:rPr>
                <a:t> </a:t>
              </a:r>
              <a:r>
                <a:rPr sz="1600" dirty="0">
                  <a:latin typeface="Calibri"/>
                  <a:cs typeface="Calibri"/>
                </a:rPr>
                <a:t>t</a:t>
              </a:r>
              <a:r>
                <a:rPr sz="1600" spc="-36" dirty="0">
                  <a:latin typeface="Calibri"/>
                  <a:cs typeface="Calibri"/>
                </a:rPr>
                <a:t>r</a:t>
              </a:r>
              <a:r>
                <a:rPr sz="1600" dirty="0">
                  <a:latin typeface="Calibri"/>
                  <a:cs typeface="Calibri"/>
                </a:rPr>
                <a:t>ained</a:t>
              </a:r>
              <a:r>
                <a:rPr sz="1600" spc="-7" dirty="0">
                  <a:latin typeface="Calibri"/>
                  <a:cs typeface="Calibri"/>
                </a:rPr>
                <a:t> </a:t>
              </a:r>
              <a:r>
                <a:rPr sz="1600" dirty="0">
                  <a:latin typeface="Calibri"/>
                  <a:cs typeface="Calibri"/>
                </a:rPr>
                <a:t>a</a:t>
              </a:r>
              <a:r>
                <a:rPr sz="1600" spc="-15" dirty="0">
                  <a:latin typeface="Calibri"/>
                  <a:cs typeface="Calibri"/>
                </a:rPr>
                <a:t>n</a:t>
              </a:r>
              <a:r>
                <a:rPr sz="1600" dirty="0">
                  <a:latin typeface="Calibri"/>
                  <a:cs typeface="Calibri"/>
                </a:rPr>
                <a:t>d fully</a:t>
              </a:r>
              <a:r>
                <a:rPr sz="1600" spc="-7" dirty="0">
                  <a:latin typeface="Calibri"/>
                  <a:cs typeface="Calibri"/>
                </a:rPr>
                <a:t> </a:t>
              </a:r>
              <a:r>
                <a:rPr sz="1600" dirty="0">
                  <a:latin typeface="Calibri"/>
                  <a:cs typeface="Calibri"/>
                </a:rPr>
                <a:t>e</a:t>
              </a:r>
              <a:r>
                <a:rPr sz="1600" spc="-15" dirty="0">
                  <a:latin typeface="Calibri"/>
                  <a:cs typeface="Calibri"/>
                </a:rPr>
                <a:t>qu</a:t>
              </a:r>
              <a:r>
                <a:rPr sz="1600" dirty="0">
                  <a:latin typeface="Calibri"/>
                  <a:cs typeface="Calibri"/>
                </a:rPr>
                <a:t>ip</a:t>
              </a:r>
              <a:r>
                <a:rPr sz="1600" spc="-15" dirty="0">
                  <a:latin typeface="Calibri"/>
                  <a:cs typeface="Calibri"/>
                </a:rPr>
                <a:t>p</a:t>
              </a:r>
              <a:r>
                <a:rPr sz="1600" dirty="0">
                  <a:latin typeface="Calibri"/>
                  <a:cs typeface="Calibri"/>
                </a:rPr>
                <a:t>ed</a:t>
              </a:r>
              <a:r>
                <a:rPr sz="1600" spc="29" dirty="0">
                  <a:latin typeface="Calibri"/>
                  <a:cs typeface="Calibri"/>
                </a:rPr>
                <a:t> </a:t>
              </a:r>
              <a:r>
                <a:rPr sz="1600" dirty="0">
                  <a:latin typeface="Calibri"/>
                  <a:cs typeface="Calibri"/>
                </a:rPr>
                <a:t>w</a:t>
              </a:r>
              <a:r>
                <a:rPr sz="1600" spc="7" dirty="0">
                  <a:latin typeface="Calibri"/>
                  <a:cs typeface="Calibri"/>
                </a:rPr>
                <a:t>i</a:t>
              </a:r>
              <a:r>
                <a:rPr sz="1600" dirty="0">
                  <a:latin typeface="Calibri"/>
                  <a:cs typeface="Calibri"/>
                </a:rPr>
                <a:t>th</a:t>
              </a:r>
              <a:r>
                <a:rPr sz="1600" spc="-7" dirty="0">
                  <a:latin typeface="Calibri"/>
                  <a:cs typeface="Calibri"/>
                </a:rPr>
                <a:t> </a:t>
              </a:r>
              <a:r>
                <a:rPr sz="1600" dirty="0">
                  <a:latin typeface="Calibri"/>
                  <a:cs typeface="Calibri"/>
                </a:rPr>
                <a:t>s</a:t>
              </a:r>
              <a:r>
                <a:rPr sz="1600" spc="-15" dirty="0">
                  <a:latin typeface="Calibri"/>
                  <a:cs typeface="Calibri"/>
                </a:rPr>
                <a:t>a</a:t>
              </a:r>
              <a:r>
                <a:rPr sz="1600" spc="-50" dirty="0">
                  <a:latin typeface="Calibri"/>
                  <a:cs typeface="Calibri"/>
                </a:rPr>
                <a:t>f</a:t>
              </a:r>
              <a:r>
                <a:rPr sz="1600" spc="-22" dirty="0">
                  <a:latin typeface="Calibri"/>
                  <a:cs typeface="Calibri"/>
                </a:rPr>
                <a:t>e</a:t>
              </a:r>
              <a:r>
                <a:rPr sz="1600" dirty="0">
                  <a:latin typeface="Calibri"/>
                  <a:cs typeface="Calibri"/>
                </a:rPr>
                <a:t>ty </a:t>
              </a:r>
              <a:r>
                <a:rPr sz="1600" spc="-22" dirty="0">
                  <a:latin typeface="Calibri"/>
                  <a:cs typeface="Calibri"/>
                </a:rPr>
                <a:t>g</a:t>
              </a:r>
              <a:r>
                <a:rPr sz="1600" dirty="0">
                  <a:latin typeface="Calibri"/>
                  <a:cs typeface="Calibri"/>
                </a:rPr>
                <a:t>ea</a:t>
              </a:r>
              <a:r>
                <a:rPr sz="1600" spc="-36" dirty="0">
                  <a:latin typeface="Calibri"/>
                  <a:cs typeface="Calibri"/>
                </a:rPr>
                <a:t>r</a:t>
              </a:r>
              <a:r>
                <a:rPr sz="1600" dirty="0">
                  <a:latin typeface="Calibri"/>
                  <a:cs typeface="Calibri"/>
                </a:rPr>
                <a:t>s</a:t>
              </a:r>
              <a:r>
                <a:rPr sz="1600" spc="7" dirty="0">
                  <a:latin typeface="Calibri"/>
                  <a:cs typeface="Calibri"/>
                </a:rPr>
                <a:t> </a:t>
              </a:r>
              <a:r>
                <a:rPr sz="1600" spc="-22" dirty="0">
                  <a:latin typeface="Calibri"/>
                  <a:cs typeface="Calibri"/>
                </a:rPr>
                <a:t>t</a:t>
              </a:r>
              <a:r>
                <a:rPr sz="1600" dirty="0">
                  <a:latin typeface="Calibri"/>
                  <a:cs typeface="Calibri"/>
                </a:rPr>
                <a:t>o</a:t>
              </a:r>
              <a:r>
                <a:rPr sz="1600" spc="-22" dirty="0">
                  <a:latin typeface="Calibri"/>
                  <a:cs typeface="Calibri"/>
                </a:rPr>
                <a:t> </a:t>
              </a:r>
              <a:r>
                <a:rPr sz="1600" spc="-15" dirty="0">
                  <a:latin typeface="Calibri"/>
                  <a:cs typeface="Calibri"/>
                </a:rPr>
                <a:t>p</a:t>
              </a:r>
              <a:r>
                <a:rPr sz="1600" dirty="0">
                  <a:latin typeface="Calibri"/>
                  <a:cs typeface="Calibri"/>
                </a:rPr>
                <a:t>er</a:t>
              </a:r>
              <a:r>
                <a:rPr sz="1600" spc="-36" dirty="0">
                  <a:latin typeface="Calibri"/>
                  <a:cs typeface="Calibri"/>
                </a:rPr>
                <a:t>f</a:t>
              </a:r>
              <a:r>
                <a:rPr sz="1600" dirty="0">
                  <a:latin typeface="Calibri"/>
                  <a:cs typeface="Calibri"/>
                </a:rPr>
                <a:t>orm</a:t>
              </a:r>
              <a:r>
                <a:rPr sz="1600" spc="-36" dirty="0">
                  <a:latin typeface="Calibri"/>
                  <a:cs typeface="Calibri"/>
                </a:rPr>
                <a:t> </a:t>
              </a:r>
              <a:r>
                <a:rPr sz="1600" dirty="0">
                  <a:latin typeface="Calibri"/>
                  <a:cs typeface="Calibri"/>
                </a:rPr>
                <a:t>t</a:t>
              </a:r>
              <a:r>
                <a:rPr sz="1600" spc="-15" dirty="0">
                  <a:latin typeface="Calibri"/>
                  <a:cs typeface="Calibri"/>
                </a:rPr>
                <a:t>h</a:t>
              </a:r>
              <a:r>
                <a:rPr sz="1600" dirty="0">
                  <a:latin typeface="Calibri"/>
                  <a:cs typeface="Calibri"/>
                </a:rPr>
                <a:t>eir</a:t>
              </a:r>
              <a:r>
                <a:rPr sz="1600" spc="7" dirty="0">
                  <a:latin typeface="Calibri"/>
                  <a:cs typeface="Calibri"/>
                </a:rPr>
                <a:t> </a:t>
              </a:r>
              <a:r>
                <a:rPr sz="1600" spc="-15" dirty="0">
                  <a:latin typeface="Calibri"/>
                  <a:cs typeface="Calibri"/>
                </a:rPr>
                <a:t>du</a:t>
              </a:r>
              <a:r>
                <a:rPr sz="1600" dirty="0">
                  <a:latin typeface="Calibri"/>
                  <a:cs typeface="Calibri"/>
                </a:rPr>
                <a:t>ti</a:t>
              </a:r>
              <a:r>
                <a:rPr sz="1600" spc="-7" dirty="0">
                  <a:latin typeface="Calibri"/>
                  <a:cs typeface="Calibri"/>
                </a:rPr>
                <a:t>e</a:t>
              </a:r>
              <a:r>
                <a:rPr sz="1600" dirty="0">
                  <a:latin typeface="Calibri"/>
                  <a:cs typeface="Calibri"/>
                </a:rPr>
                <a:t>s.</a:t>
              </a:r>
            </a:p>
            <a:p>
              <a:pPr marL="513651" marR="380652" indent="-495307">
                <a:buFont typeface="Calibri"/>
                <a:buAutoNum type="arabicPeriod"/>
                <a:tabLst>
                  <a:tab pos="512734" algn="l"/>
                </a:tabLst>
              </a:pPr>
              <a:r>
                <a:rPr sz="1600" spc="-15" dirty="0">
                  <a:latin typeface="Calibri"/>
                  <a:cs typeface="Calibri"/>
                </a:rPr>
                <a:t>O</a:t>
              </a:r>
              <a:r>
                <a:rPr sz="1600" dirty="0">
                  <a:latin typeface="Calibri"/>
                  <a:cs typeface="Calibri"/>
                </a:rPr>
                <a:t>n t</a:t>
              </a:r>
              <a:r>
                <a:rPr sz="1600" spc="-15" dirty="0">
                  <a:latin typeface="Calibri"/>
                  <a:cs typeface="Calibri"/>
                </a:rPr>
                <a:t>h</a:t>
              </a:r>
              <a:r>
                <a:rPr sz="1600" dirty="0">
                  <a:latin typeface="Calibri"/>
                  <a:cs typeface="Calibri"/>
                </a:rPr>
                <a:t>e basis</a:t>
              </a:r>
              <a:r>
                <a:rPr sz="1600" spc="-7" dirty="0">
                  <a:latin typeface="Calibri"/>
                  <a:cs typeface="Calibri"/>
                </a:rPr>
                <a:t> </a:t>
              </a:r>
              <a:r>
                <a:rPr sz="1600" dirty="0">
                  <a:latin typeface="Calibri"/>
                  <a:cs typeface="Calibri"/>
                </a:rPr>
                <a:t>of</a:t>
              </a:r>
              <a:r>
                <a:rPr sz="1600" spc="-15" dirty="0">
                  <a:latin typeface="Calibri"/>
                  <a:cs typeface="Calibri"/>
                </a:rPr>
                <a:t> </a:t>
              </a:r>
              <a:r>
                <a:rPr sz="1600" dirty="0">
                  <a:latin typeface="Calibri"/>
                  <a:cs typeface="Calibri"/>
                </a:rPr>
                <a:t>o</a:t>
              </a:r>
              <a:r>
                <a:rPr sz="1600" spc="-22" dirty="0">
                  <a:latin typeface="Calibri"/>
                  <a:cs typeface="Calibri"/>
                </a:rPr>
                <a:t>b</a:t>
              </a:r>
              <a:r>
                <a:rPr sz="1600" dirty="0">
                  <a:latin typeface="Calibri"/>
                  <a:cs typeface="Calibri"/>
                </a:rPr>
                <a:t>se</a:t>
              </a:r>
              <a:r>
                <a:rPr sz="1600" spc="15" dirty="0">
                  <a:latin typeface="Calibri"/>
                  <a:cs typeface="Calibri"/>
                </a:rPr>
                <a:t>r</a:t>
              </a:r>
              <a:r>
                <a:rPr sz="1600" spc="-36" dirty="0">
                  <a:latin typeface="Calibri"/>
                  <a:cs typeface="Calibri"/>
                </a:rPr>
                <a:t>v</a:t>
              </a:r>
              <a:r>
                <a:rPr sz="1600" spc="-22" dirty="0">
                  <a:latin typeface="Calibri"/>
                  <a:cs typeface="Calibri"/>
                </a:rPr>
                <a:t>a</a:t>
              </a:r>
              <a:r>
                <a:rPr sz="1600" dirty="0">
                  <a:latin typeface="Calibri"/>
                  <a:cs typeface="Calibri"/>
                </a:rPr>
                <a:t>tion</a:t>
              </a:r>
              <a:r>
                <a:rPr sz="1600" spc="22" dirty="0">
                  <a:latin typeface="Calibri"/>
                  <a:cs typeface="Calibri"/>
                </a:rPr>
                <a:t> </a:t>
              </a:r>
              <a:r>
                <a:rPr sz="1600" dirty="0">
                  <a:latin typeface="Calibri"/>
                  <a:cs typeface="Calibri"/>
                </a:rPr>
                <a:t>a</a:t>
              </a:r>
              <a:r>
                <a:rPr sz="1600" spc="-15" dirty="0">
                  <a:latin typeface="Calibri"/>
                  <a:cs typeface="Calibri"/>
                </a:rPr>
                <a:t>n</a:t>
              </a:r>
              <a:r>
                <a:rPr sz="1600" dirty="0">
                  <a:latin typeface="Calibri"/>
                  <a:cs typeface="Calibri"/>
                </a:rPr>
                <a:t>d i</a:t>
              </a:r>
              <a:r>
                <a:rPr sz="1600" spc="-29" dirty="0">
                  <a:latin typeface="Calibri"/>
                  <a:cs typeface="Calibri"/>
                </a:rPr>
                <a:t>n</a:t>
              </a:r>
              <a:r>
                <a:rPr sz="1600" spc="-22" dirty="0">
                  <a:latin typeface="Calibri"/>
                  <a:cs typeface="Calibri"/>
                </a:rPr>
                <a:t>t</a:t>
              </a:r>
              <a:r>
                <a:rPr sz="1600" dirty="0">
                  <a:latin typeface="Calibri"/>
                  <a:cs typeface="Calibri"/>
                </a:rPr>
                <a:t>e</a:t>
              </a:r>
              <a:r>
                <a:rPr sz="1600" spc="-36" dirty="0">
                  <a:latin typeface="Calibri"/>
                  <a:cs typeface="Calibri"/>
                </a:rPr>
                <a:t>r</a:t>
              </a:r>
              <a:r>
                <a:rPr sz="1600" dirty="0">
                  <a:latin typeface="Calibri"/>
                  <a:cs typeface="Calibri"/>
                </a:rPr>
                <a:t>a</a:t>
              </a:r>
              <a:r>
                <a:rPr sz="1600" spc="-15" dirty="0">
                  <a:latin typeface="Calibri"/>
                  <a:cs typeface="Calibri"/>
                </a:rPr>
                <a:t>c</a:t>
              </a:r>
              <a:r>
                <a:rPr sz="1600" dirty="0">
                  <a:latin typeface="Calibri"/>
                  <a:cs typeface="Calibri"/>
                </a:rPr>
                <a:t>tion w</a:t>
              </a:r>
              <a:r>
                <a:rPr sz="1600" spc="7" dirty="0">
                  <a:latin typeface="Calibri"/>
                  <a:cs typeface="Calibri"/>
                </a:rPr>
                <a:t>i</a:t>
              </a:r>
              <a:r>
                <a:rPr sz="1600" dirty="0">
                  <a:latin typeface="Calibri"/>
                  <a:cs typeface="Calibri"/>
                </a:rPr>
                <a:t>th</a:t>
              </a:r>
              <a:r>
                <a:rPr sz="1600" spc="-7" dirty="0">
                  <a:latin typeface="Calibri"/>
                  <a:cs typeface="Calibri"/>
                </a:rPr>
                <a:t> </a:t>
              </a:r>
              <a:r>
                <a:rPr sz="1600" spc="-15" dirty="0">
                  <a:latin typeface="Calibri"/>
                  <a:cs typeface="Calibri"/>
                </a:rPr>
                <a:t>c</a:t>
              </a:r>
              <a:r>
                <a:rPr sz="1600" dirty="0">
                  <a:latin typeface="Calibri"/>
                  <a:cs typeface="Calibri"/>
                </a:rPr>
                <a:t>iti</a:t>
              </a:r>
              <a:r>
                <a:rPr sz="1600" spc="-58" dirty="0">
                  <a:latin typeface="Calibri"/>
                  <a:cs typeface="Calibri"/>
                </a:rPr>
                <a:t>z</a:t>
              </a:r>
              <a:r>
                <a:rPr sz="1600" dirty="0">
                  <a:latin typeface="Calibri"/>
                  <a:cs typeface="Calibri"/>
                </a:rPr>
                <a:t>e</a:t>
              </a:r>
              <a:r>
                <a:rPr sz="1600" spc="-15" dirty="0">
                  <a:latin typeface="Calibri"/>
                  <a:cs typeface="Calibri"/>
                </a:rPr>
                <a:t>n</a:t>
              </a:r>
              <a:r>
                <a:rPr sz="1600" dirty="0">
                  <a:latin typeface="Calibri"/>
                  <a:cs typeface="Calibri"/>
                </a:rPr>
                <a:t>s/pla</a:t>
              </a:r>
              <a:r>
                <a:rPr sz="1600" spc="-36" dirty="0">
                  <a:latin typeface="Calibri"/>
                  <a:cs typeface="Calibri"/>
                </a:rPr>
                <a:t>n</a:t>
              </a:r>
              <a:r>
                <a:rPr sz="1600" dirty="0">
                  <a:latin typeface="Calibri"/>
                  <a:cs typeface="Calibri"/>
                </a:rPr>
                <a:t>t</a:t>
              </a:r>
              <a:r>
                <a:rPr sz="1600" spc="36" dirty="0">
                  <a:latin typeface="Calibri"/>
                  <a:cs typeface="Calibri"/>
                </a:rPr>
                <a:t> </a:t>
              </a:r>
              <a:r>
                <a:rPr sz="1600" dirty="0">
                  <a:latin typeface="Calibri"/>
                  <a:cs typeface="Calibri"/>
                </a:rPr>
                <a:t>offi</a:t>
              </a:r>
              <a:r>
                <a:rPr sz="1600" spc="-15" dirty="0">
                  <a:latin typeface="Calibri"/>
                  <a:cs typeface="Calibri"/>
                </a:rPr>
                <a:t>c</a:t>
              </a:r>
              <a:r>
                <a:rPr sz="1600" dirty="0">
                  <a:latin typeface="Calibri"/>
                  <a:cs typeface="Calibri"/>
                </a:rPr>
                <a:t>ial, </a:t>
              </a:r>
              <a:r>
                <a:rPr sz="1600" b="1" dirty="0">
                  <a:latin typeface="Calibri"/>
                  <a:cs typeface="Calibri"/>
                </a:rPr>
                <a:t>Inde</a:t>
              </a:r>
              <a:r>
                <a:rPr sz="1600" b="1" spc="7" dirty="0">
                  <a:latin typeface="Calibri"/>
                  <a:cs typeface="Calibri"/>
                </a:rPr>
                <a:t>p</a:t>
              </a:r>
              <a:r>
                <a:rPr sz="1600" b="1" dirty="0">
                  <a:latin typeface="Calibri"/>
                  <a:cs typeface="Calibri"/>
                </a:rPr>
                <a:t>en</a:t>
              </a:r>
              <a:r>
                <a:rPr sz="1600" b="1" spc="-15" dirty="0">
                  <a:latin typeface="Calibri"/>
                  <a:cs typeface="Calibri"/>
                </a:rPr>
                <a:t>d</a:t>
              </a:r>
              <a:r>
                <a:rPr sz="1600" b="1" spc="-22" dirty="0">
                  <a:latin typeface="Calibri"/>
                  <a:cs typeface="Calibri"/>
                </a:rPr>
                <a:t>e</a:t>
              </a:r>
              <a:r>
                <a:rPr sz="1600" b="1" spc="-15" dirty="0">
                  <a:latin typeface="Calibri"/>
                  <a:cs typeface="Calibri"/>
                </a:rPr>
                <a:t>n</a:t>
              </a:r>
              <a:r>
                <a:rPr sz="1600" b="1" dirty="0">
                  <a:latin typeface="Calibri"/>
                  <a:cs typeface="Calibri"/>
                </a:rPr>
                <a:t>t</a:t>
              </a:r>
              <a:r>
                <a:rPr sz="1600" b="1" spc="-58" dirty="0">
                  <a:latin typeface="Calibri"/>
                  <a:cs typeface="Calibri"/>
                </a:rPr>
                <a:t> </a:t>
              </a:r>
              <a:r>
                <a:rPr sz="1600" b="1" spc="-108" dirty="0">
                  <a:latin typeface="Calibri"/>
                  <a:cs typeface="Calibri"/>
                </a:rPr>
                <a:t>V</a:t>
              </a:r>
              <a:r>
                <a:rPr sz="1600" b="1" dirty="0">
                  <a:latin typeface="Calibri"/>
                  <a:cs typeface="Calibri"/>
                </a:rPr>
                <a:t>a</a:t>
              </a:r>
              <a:r>
                <a:rPr sz="1600" b="1" spc="7" dirty="0">
                  <a:latin typeface="Calibri"/>
                  <a:cs typeface="Calibri"/>
                </a:rPr>
                <a:t>l</a:t>
              </a:r>
              <a:r>
                <a:rPr sz="1600" b="1" dirty="0">
                  <a:latin typeface="Calibri"/>
                  <a:cs typeface="Calibri"/>
                </a:rPr>
                <a:t>id</a:t>
              </a:r>
              <a:r>
                <a:rPr sz="1600" b="1" spc="-15" dirty="0">
                  <a:latin typeface="Calibri"/>
                  <a:cs typeface="Calibri"/>
                </a:rPr>
                <a:t>a</a:t>
              </a:r>
              <a:r>
                <a:rPr sz="1600" b="1" dirty="0">
                  <a:latin typeface="Calibri"/>
                  <a:cs typeface="Calibri"/>
                </a:rPr>
                <a:t>tion</a:t>
              </a:r>
              <a:r>
                <a:rPr sz="1600" b="1" spc="-72" dirty="0">
                  <a:latin typeface="Calibri"/>
                  <a:cs typeface="Calibri"/>
                </a:rPr>
                <a:t> </a:t>
              </a:r>
              <a:r>
                <a:rPr sz="1600" b="1" dirty="0">
                  <a:latin typeface="Calibri"/>
                  <a:cs typeface="Calibri"/>
                </a:rPr>
                <a:t>M</a:t>
              </a:r>
              <a:r>
                <a:rPr sz="1600" b="1" spc="-22" dirty="0">
                  <a:latin typeface="Calibri"/>
                  <a:cs typeface="Calibri"/>
                </a:rPr>
                <a:t>a</a:t>
              </a:r>
              <a:r>
                <a:rPr sz="1600" b="1" dirty="0">
                  <a:latin typeface="Calibri"/>
                  <a:cs typeface="Calibri"/>
                </a:rPr>
                <a:t>trix</a:t>
              </a:r>
              <a:r>
                <a:rPr sz="1600" b="1" spc="-36" dirty="0">
                  <a:latin typeface="Calibri"/>
                  <a:cs typeface="Calibri"/>
                </a:rPr>
                <a:t> </a:t>
              </a:r>
              <a:r>
                <a:rPr sz="1600" b="1" spc="-7" dirty="0">
                  <a:latin typeface="Calibri"/>
                  <a:cs typeface="Calibri"/>
                </a:rPr>
                <a:t>(</a:t>
              </a:r>
              <a:r>
                <a:rPr sz="1600" b="1" dirty="0">
                  <a:latin typeface="Calibri"/>
                  <a:cs typeface="Calibri"/>
                </a:rPr>
                <a:t>I</a:t>
              </a:r>
              <a:r>
                <a:rPr sz="1600" b="1" spc="-7" dirty="0">
                  <a:latin typeface="Calibri"/>
                  <a:cs typeface="Calibri"/>
                </a:rPr>
                <a:t>V</a:t>
              </a:r>
              <a:r>
                <a:rPr sz="1600" b="1" dirty="0">
                  <a:latin typeface="Calibri"/>
                  <a:cs typeface="Calibri"/>
                </a:rPr>
                <a:t>M)</a:t>
              </a:r>
              <a:r>
                <a:rPr sz="1600" b="1" spc="15" dirty="0">
                  <a:latin typeface="Calibri"/>
                  <a:cs typeface="Calibri"/>
                </a:rPr>
                <a:t> </a:t>
              </a:r>
              <a:r>
                <a:rPr sz="1600" dirty="0">
                  <a:latin typeface="Calibri"/>
                  <a:cs typeface="Calibri"/>
                </a:rPr>
                <a:t>w</a:t>
              </a:r>
              <a:r>
                <a:rPr sz="1600" spc="7" dirty="0">
                  <a:latin typeface="Calibri"/>
                  <a:cs typeface="Calibri"/>
                </a:rPr>
                <a:t>i</a:t>
              </a:r>
              <a:r>
                <a:rPr sz="1600" dirty="0">
                  <a:latin typeface="Calibri"/>
                  <a:cs typeface="Calibri"/>
                </a:rPr>
                <a:t>ll </a:t>
              </a:r>
              <a:r>
                <a:rPr sz="1600" spc="-15" dirty="0">
                  <a:latin typeface="Calibri"/>
                  <a:cs typeface="Calibri"/>
                </a:rPr>
                <a:t>b</a:t>
              </a:r>
              <a:r>
                <a:rPr sz="1600" dirty="0">
                  <a:latin typeface="Calibri"/>
                  <a:cs typeface="Calibri"/>
                </a:rPr>
                <a:t>e</a:t>
              </a:r>
              <a:r>
                <a:rPr sz="1600" spc="-15" dirty="0">
                  <a:latin typeface="Calibri"/>
                  <a:cs typeface="Calibri"/>
                </a:rPr>
                <a:t> </a:t>
              </a:r>
              <a:r>
                <a:rPr sz="1600" dirty="0">
                  <a:latin typeface="Calibri"/>
                  <a:cs typeface="Calibri"/>
                </a:rPr>
                <a:t>a</a:t>
              </a:r>
              <a:r>
                <a:rPr sz="1600" spc="-15" dirty="0">
                  <a:latin typeface="Calibri"/>
                  <a:cs typeface="Calibri"/>
                </a:rPr>
                <a:t>pp</a:t>
              </a:r>
              <a:r>
                <a:rPr sz="1600" dirty="0">
                  <a:latin typeface="Calibri"/>
                  <a:cs typeface="Calibri"/>
                </a:rPr>
                <a:t>lied</a:t>
              </a:r>
              <a:r>
                <a:rPr sz="1600" spc="36" dirty="0">
                  <a:latin typeface="Calibri"/>
                  <a:cs typeface="Calibri"/>
                </a:rPr>
                <a:t> </a:t>
              </a:r>
              <a:r>
                <a:rPr sz="1600" dirty="0">
                  <a:latin typeface="Calibri"/>
                  <a:cs typeface="Calibri"/>
                </a:rPr>
                <a:t>a</a:t>
              </a:r>
              <a:r>
                <a:rPr sz="1600" spc="-15" dirty="0">
                  <a:latin typeface="Calibri"/>
                  <a:cs typeface="Calibri"/>
                </a:rPr>
                <a:t>n</a:t>
              </a:r>
              <a:r>
                <a:rPr sz="1600" dirty="0">
                  <a:latin typeface="Calibri"/>
                  <a:cs typeface="Calibri"/>
                </a:rPr>
                <a:t>d fi</a:t>
              </a:r>
              <a:r>
                <a:rPr sz="1600" spc="-15" dirty="0">
                  <a:latin typeface="Calibri"/>
                  <a:cs typeface="Calibri"/>
                </a:rPr>
                <a:t>n</a:t>
              </a:r>
              <a:r>
                <a:rPr sz="1600" dirty="0">
                  <a:latin typeface="Calibri"/>
                  <a:cs typeface="Calibri"/>
                </a:rPr>
                <a:t>al</a:t>
              </a:r>
              <a:r>
                <a:rPr sz="1600" spc="-7" dirty="0">
                  <a:latin typeface="Calibri"/>
                  <a:cs typeface="Calibri"/>
                </a:rPr>
                <a:t> </a:t>
              </a:r>
              <a:r>
                <a:rPr sz="1600" spc="-15" dirty="0">
                  <a:latin typeface="Calibri"/>
                  <a:cs typeface="Calibri"/>
                </a:rPr>
                <a:t>m</a:t>
              </a:r>
              <a:r>
                <a:rPr sz="1600" dirty="0">
                  <a:latin typeface="Calibri"/>
                  <a:cs typeface="Calibri"/>
                </a:rPr>
                <a:t>ar</a:t>
              </a:r>
              <a:r>
                <a:rPr sz="1600" spc="-22" dirty="0">
                  <a:latin typeface="Calibri"/>
                  <a:cs typeface="Calibri"/>
                </a:rPr>
                <a:t>k</a:t>
              </a:r>
              <a:r>
                <a:rPr sz="1600" dirty="0">
                  <a:latin typeface="Calibri"/>
                  <a:cs typeface="Calibri"/>
                </a:rPr>
                <a:t>s gi</a:t>
              </a:r>
              <a:r>
                <a:rPr sz="1600" spc="-22" dirty="0">
                  <a:latin typeface="Calibri"/>
                  <a:cs typeface="Calibri"/>
                </a:rPr>
                <a:t>v</a:t>
              </a:r>
              <a:r>
                <a:rPr sz="1600" dirty="0">
                  <a:latin typeface="Calibri"/>
                  <a:cs typeface="Calibri"/>
                </a:rPr>
                <a:t>e</a:t>
              </a:r>
              <a:r>
                <a:rPr sz="1600" spc="-15" dirty="0">
                  <a:latin typeface="Calibri"/>
                  <a:cs typeface="Calibri"/>
                </a:rPr>
                <a:t>n)</a:t>
              </a:r>
              <a:r>
                <a:rPr sz="1600" dirty="0">
                  <a:latin typeface="Calibri"/>
                  <a:cs typeface="Calibri"/>
                </a:rPr>
                <a:t>. </a:t>
              </a:r>
              <a:r>
                <a:rPr sz="1600" spc="7" dirty="0">
                  <a:latin typeface="Calibri"/>
                  <a:cs typeface="Calibri"/>
                </a:rPr>
                <a:t> </a:t>
              </a:r>
              <a:r>
                <a:rPr sz="1600" dirty="0">
                  <a:latin typeface="Calibri"/>
                  <a:cs typeface="Calibri"/>
                </a:rPr>
                <a:t>Fi</a:t>
              </a:r>
              <a:r>
                <a:rPr sz="1600" spc="-15" dirty="0">
                  <a:latin typeface="Calibri"/>
                  <a:cs typeface="Calibri"/>
                </a:rPr>
                <a:t>n</a:t>
              </a:r>
              <a:r>
                <a:rPr sz="1600" dirty="0">
                  <a:latin typeface="Calibri"/>
                  <a:cs typeface="Calibri"/>
                </a:rPr>
                <a:t>al</a:t>
              </a:r>
              <a:r>
                <a:rPr sz="1600" spc="-7" dirty="0">
                  <a:latin typeface="Calibri"/>
                  <a:cs typeface="Calibri"/>
                </a:rPr>
                <a:t> </a:t>
              </a:r>
              <a:r>
                <a:rPr sz="1600" spc="-15" dirty="0">
                  <a:latin typeface="Calibri"/>
                  <a:cs typeface="Calibri"/>
                </a:rPr>
                <a:t>m</a:t>
              </a:r>
              <a:r>
                <a:rPr sz="1600" dirty="0">
                  <a:latin typeface="Calibri"/>
                  <a:cs typeface="Calibri"/>
                </a:rPr>
                <a:t>ar</a:t>
              </a:r>
              <a:r>
                <a:rPr sz="1600" spc="-22" dirty="0">
                  <a:latin typeface="Calibri"/>
                  <a:cs typeface="Calibri"/>
                </a:rPr>
                <a:t>k</a:t>
              </a:r>
              <a:r>
                <a:rPr sz="1600" dirty="0">
                  <a:latin typeface="Calibri"/>
                  <a:cs typeface="Calibri"/>
                </a:rPr>
                <a:t>s</a:t>
              </a:r>
              <a:r>
                <a:rPr sz="1600" spc="-22" dirty="0">
                  <a:latin typeface="Calibri"/>
                  <a:cs typeface="Calibri"/>
                </a:rPr>
                <a:t> </a:t>
              </a:r>
              <a:r>
                <a:rPr sz="1600" dirty="0">
                  <a:latin typeface="Calibri"/>
                  <a:cs typeface="Calibri"/>
                </a:rPr>
                <a:t>= Mar</a:t>
              </a:r>
              <a:r>
                <a:rPr sz="1600" spc="-22" dirty="0">
                  <a:latin typeface="Calibri"/>
                  <a:cs typeface="Calibri"/>
                </a:rPr>
                <a:t>k</a:t>
              </a:r>
              <a:r>
                <a:rPr sz="1600" dirty="0">
                  <a:latin typeface="Calibri"/>
                  <a:cs typeface="Calibri"/>
                </a:rPr>
                <a:t>s</a:t>
              </a:r>
              <a:r>
                <a:rPr sz="1600" spc="-22" dirty="0">
                  <a:latin typeface="Calibri"/>
                  <a:cs typeface="Calibri"/>
                </a:rPr>
                <a:t> </a:t>
              </a:r>
              <a:r>
                <a:rPr sz="1600" spc="-15" dirty="0">
                  <a:latin typeface="Calibri"/>
                  <a:cs typeface="Calibri"/>
                </a:rPr>
                <a:t>c</a:t>
              </a:r>
              <a:r>
                <a:rPr sz="1600" dirty="0">
                  <a:latin typeface="Calibri"/>
                  <a:cs typeface="Calibri"/>
                </a:rPr>
                <a:t>laim</a:t>
              </a:r>
              <a:r>
                <a:rPr sz="1600" spc="-7" dirty="0">
                  <a:latin typeface="Calibri"/>
                  <a:cs typeface="Calibri"/>
                </a:rPr>
                <a:t>e</a:t>
              </a:r>
              <a:r>
                <a:rPr sz="1600" dirty="0">
                  <a:latin typeface="Calibri"/>
                  <a:cs typeface="Calibri"/>
                </a:rPr>
                <a:t>d</a:t>
              </a:r>
              <a:r>
                <a:rPr sz="1600" spc="15" dirty="0">
                  <a:latin typeface="Calibri"/>
                  <a:cs typeface="Calibri"/>
                </a:rPr>
                <a:t> </a:t>
              </a:r>
              <a:r>
                <a:rPr sz="1600" dirty="0">
                  <a:latin typeface="Calibri"/>
                  <a:cs typeface="Calibri"/>
                </a:rPr>
                <a:t>– </a:t>
              </a:r>
              <a:r>
                <a:rPr sz="1600" spc="-15" dirty="0">
                  <a:latin typeface="Calibri"/>
                  <a:cs typeface="Calibri"/>
                </a:rPr>
                <a:t>m</a:t>
              </a:r>
              <a:r>
                <a:rPr sz="1600" dirty="0">
                  <a:latin typeface="Calibri"/>
                  <a:cs typeface="Calibri"/>
                </a:rPr>
                <a:t>ar</a:t>
              </a:r>
              <a:r>
                <a:rPr sz="1600" spc="-22" dirty="0">
                  <a:latin typeface="Calibri"/>
                  <a:cs typeface="Calibri"/>
                </a:rPr>
                <a:t>k</a:t>
              </a:r>
              <a:r>
                <a:rPr sz="1600" dirty="0">
                  <a:latin typeface="Calibri"/>
                  <a:cs typeface="Calibri"/>
                </a:rPr>
                <a:t>s</a:t>
              </a:r>
              <a:r>
                <a:rPr sz="1600" spc="-22" dirty="0">
                  <a:latin typeface="Calibri"/>
                  <a:cs typeface="Calibri"/>
                </a:rPr>
                <a:t> </a:t>
              </a:r>
              <a:r>
                <a:rPr sz="1600" dirty="0">
                  <a:latin typeface="Calibri"/>
                  <a:cs typeface="Calibri"/>
                </a:rPr>
                <a:t>a</a:t>
              </a:r>
              <a:r>
                <a:rPr sz="1600" spc="-15" dirty="0">
                  <a:latin typeface="Calibri"/>
                  <a:cs typeface="Calibri"/>
                </a:rPr>
                <a:t>d</a:t>
              </a:r>
              <a:r>
                <a:rPr sz="1600" dirty="0">
                  <a:latin typeface="Calibri"/>
                  <a:cs typeface="Calibri"/>
                </a:rPr>
                <a:t>j</a:t>
              </a:r>
              <a:r>
                <a:rPr sz="1600" spc="-15" dirty="0">
                  <a:latin typeface="Calibri"/>
                  <a:cs typeface="Calibri"/>
                </a:rPr>
                <a:t>us</a:t>
              </a:r>
              <a:r>
                <a:rPr sz="1600" spc="-22" dirty="0">
                  <a:latin typeface="Calibri"/>
                  <a:cs typeface="Calibri"/>
                </a:rPr>
                <a:t>t</a:t>
              </a:r>
              <a:r>
                <a:rPr sz="1600" dirty="0">
                  <a:latin typeface="Calibri"/>
                  <a:cs typeface="Calibri"/>
                </a:rPr>
                <a:t>ed</a:t>
              </a:r>
              <a:r>
                <a:rPr sz="1600" spc="7" dirty="0">
                  <a:latin typeface="Calibri"/>
                  <a:cs typeface="Calibri"/>
                </a:rPr>
                <a:t> </a:t>
              </a:r>
              <a:r>
                <a:rPr sz="1600" dirty="0">
                  <a:latin typeface="Calibri"/>
                  <a:cs typeface="Calibri"/>
                </a:rPr>
                <a:t>as </a:t>
              </a:r>
              <a:r>
                <a:rPr sz="1600" spc="-15" dirty="0">
                  <a:latin typeface="Calibri"/>
                  <a:cs typeface="Calibri"/>
                </a:rPr>
                <a:t>p</a:t>
              </a:r>
              <a:r>
                <a:rPr sz="1600" dirty="0">
                  <a:latin typeface="Calibri"/>
                  <a:cs typeface="Calibri"/>
                </a:rPr>
                <a:t>er</a:t>
              </a:r>
              <a:r>
                <a:rPr sz="1600" spc="7" dirty="0">
                  <a:latin typeface="Calibri"/>
                  <a:cs typeface="Calibri"/>
                </a:rPr>
                <a:t> </a:t>
              </a:r>
              <a:r>
                <a:rPr sz="1600" spc="-15" dirty="0">
                  <a:latin typeface="Calibri"/>
                  <a:cs typeface="Calibri"/>
                </a:rPr>
                <a:t>I</a:t>
              </a:r>
              <a:r>
                <a:rPr sz="1600" dirty="0">
                  <a:latin typeface="Calibri"/>
                  <a:cs typeface="Calibri"/>
                </a:rPr>
                <a:t>VM</a:t>
              </a:r>
            </a:p>
          </p:txBody>
        </p:sp>
      </p:grpSp>
      <p:sp>
        <p:nvSpPr>
          <p:cNvPr id="5" name="Slide Number Placeholder 4">
            <a:extLst>
              <a:ext uri="{FF2B5EF4-FFF2-40B4-BE49-F238E27FC236}">
                <a16:creationId xmlns:a16="http://schemas.microsoft.com/office/drawing/2014/main" id="{50403EDD-0685-4FD6-B141-4D8A73C45CDC}"/>
              </a:ext>
            </a:extLst>
          </p:cNvPr>
          <p:cNvSpPr>
            <a:spLocks noGrp="1"/>
          </p:cNvSpPr>
          <p:nvPr>
            <p:ph type="sldNum" sz="quarter" idx="12"/>
          </p:nvPr>
        </p:nvSpPr>
        <p:spPr/>
        <p:txBody>
          <a:bodyPr/>
          <a:lstStyle/>
          <a:p>
            <a:fld id="{871FDAF4-F9BA-4E6E-AE28-9371978FF90C}" type="slidenum">
              <a:rPr lang="en-US" smtClean="0"/>
              <a:t>72</a:t>
            </a:fld>
            <a:endParaRPr lang="en-US"/>
          </a:p>
        </p:txBody>
      </p:sp>
    </p:spTree>
    <p:extLst>
      <p:ext uri="{BB962C8B-B14F-4D97-AF65-F5344CB8AC3E}">
        <p14:creationId xmlns:p14="http://schemas.microsoft.com/office/powerpoint/2010/main" val="10193404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0" y="935990"/>
            <a:ext cx="769257" cy="148449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endParaRPr lang="en-US" sz="2400" b="1" dirty="0">
              <a:solidFill>
                <a:srgbClr val="FFFFFF"/>
              </a:solidFill>
              <a:latin typeface="Arial"/>
              <a:ea typeface="Calibri"/>
              <a:cs typeface="Times New Roman"/>
            </a:endParaRPr>
          </a:p>
          <a:p>
            <a:pPr algn="ctr" defTabSz="1320816">
              <a:lnSpc>
                <a:spcPct val="107000"/>
              </a:lnSpc>
              <a:spcAft>
                <a:spcPts val="1088"/>
              </a:spcAft>
              <a:defRPr/>
            </a:pPr>
            <a:r>
              <a:rPr lang="en-US" sz="2400" b="1" dirty="0">
                <a:solidFill>
                  <a:srgbClr val="FFFFFF"/>
                </a:solidFill>
                <a:latin typeface="Arial"/>
                <a:ea typeface="Calibri"/>
                <a:cs typeface="Times New Roman"/>
              </a:rPr>
              <a:t>3.7</a:t>
            </a:r>
          </a:p>
          <a:p>
            <a:pPr algn="ctr" defTabSz="1320816">
              <a:lnSpc>
                <a:spcPct val="107000"/>
              </a:lnSpc>
              <a:spcAft>
                <a:spcPts val="1088"/>
              </a:spcAft>
              <a:defRPr/>
            </a:pPr>
            <a:r>
              <a:rPr lang="en-US" sz="2400" b="1" dirty="0">
                <a:solidFill>
                  <a:srgbClr val="FFFFFF"/>
                </a:solidFill>
                <a:latin typeface="Arial"/>
                <a:ea typeface="Calibri"/>
                <a:cs typeface="Times New Roman"/>
              </a:rPr>
              <a:t> </a:t>
            </a:r>
            <a:endParaRPr lang="en-SG" sz="1000" dirty="0">
              <a:solidFill>
                <a:prstClr val="white"/>
              </a:solidFill>
              <a:latin typeface="Calibri" panose="020F0502020204030204"/>
              <a:ea typeface="Calibri"/>
              <a:cs typeface="Times New Roman"/>
            </a:endParaRPr>
          </a:p>
        </p:txBody>
      </p:sp>
      <p:sp>
        <p:nvSpPr>
          <p:cNvPr id="16" name="Rounded Rectangle 15"/>
          <p:cNvSpPr/>
          <p:nvPr/>
        </p:nvSpPr>
        <p:spPr>
          <a:xfrm>
            <a:off x="769257" y="947738"/>
            <a:ext cx="5133786" cy="1547818"/>
          </a:xfrm>
          <a:prstGeom prst="roundRect">
            <a:avLst/>
          </a:prstGeom>
          <a:solidFill>
            <a:schemeClr val="accent1">
              <a:lumMod val="60000"/>
              <a:lumOff val="4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lvl="0">
              <a:defRPr/>
            </a:pPr>
            <a:r>
              <a:rPr lang="en-US" b="1" dirty="0">
                <a:solidFill>
                  <a:prstClr val="black"/>
                </a:solidFill>
                <a:latin typeface="Calibri" panose="020F0502020204030204"/>
                <a:ea typeface="Times New Roman"/>
                <a:cs typeface="Arial"/>
              </a:rPr>
              <a:t>Capacity Building, Safety &amp; Welfare </a:t>
            </a:r>
            <a:r>
              <a:rPr lang="en-US" dirty="0">
                <a:solidFill>
                  <a:prstClr val="black"/>
                </a:solidFill>
                <a:latin typeface="Calibri" panose="020F0502020204030204"/>
                <a:ea typeface="Times New Roman"/>
                <a:cs typeface="Arial"/>
              </a:rPr>
              <a:t>: Whether all workers (including informal workers) engaged in Liquid Waste Management have been </a:t>
            </a:r>
            <a:r>
              <a:rPr lang="en-US" dirty="0">
                <a:solidFill>
                  <a:prstClr val="black"/>
                </a:solidFill>
                <a:ea typeface="Times New Roman"/>
                <a:cs typeface="Arial"/>
              </a:rPr>
              <a:t>linked with social welfare schemes and</a:t>
            </a:r>
            <a:r>
              <a:rPr lang="en-US" dirty="0">
                <a:solidFill>
                  <a:prstClr val="black"/>
                </a:solidFill>
                <a:latin typeface="Calibri" panose="020F0502020204030204"/>
                <a:ea typeface="Times New Roman"/>
                <a:cs typeface="Arial"/>
              </a:rPr>
              <a:t> trained on their job role </a:t>
            </a:r>
            <a:endParaRPr lang="en-SG" b="1" dirty="0">
              <a:solidFill>
                <a:prstClr val="black"/>
              </a:solidFill>
              <a:latin typeface="Calibri" panose="020F0502020204030204"/>
              <a:ea typeface="Times New Roman"/>
              <a:cs typeface="Arial"/>
            </a:endParaRPr>
          </a:p>
        </p:txBody>
      </p:sp>
      <p:sp>
        <p:nvSpPr>
          <p:cNvPr id="17" name="Rounded Rectangle 16"/>
          <p:cNvSpPr/>
          <p:nvPr/>
        </p:nvSpPr>
        <p:spPr>
          <a:xfrm>
            <a:off x="5903042" y="919119"/>
            <a:ext cx="1011803" cy="150217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b="1" dirty="0">
                <a:solidFill>
                  <a:srgbClr val="FFFFFF"/>
                </a:solidFill>
                <a:latin typeface="Arial"/>
                <a:ea typeface="Calibri"/>
                <a:cs typeface="Times New Roman"/>
              </a:rPr>
              <a:t>Marks</a:t>
            </a:r>
          </a:p>
          <a:p>
            <a:pPr algn="ctr" defTabSz="1320816">
              <a:lnSpc>
                <a:spcPct val="107000"/>
              </a:lnSpc>
              <a:defRPr/>
            </a:pPr>
            <a:r>
              <a:rPr lang="en-US" sz="2000" b="1" dirty="0">
                <a:solidFill>
                  <a:srgbClr val="FFFFFF"/>
                </a:solidFill>
                <a:latin typeface="Arial"/>
                <a:ea typeface="Calibri"/>
                <a:cs typeface="Times New Roman"/>
              </a:rPr>
              <a:t>85</a:t>
            </a:r>
          </a:p>
          <a:p>
            <a:pPr algn="ctr" defTabSz="1320816">
              <a:lnSpc>
                <a:spcPct val="107000"/>
              </a:lnSpc>
              <a:defRPr/>
            </a:pPr>
            <a:endParaRPr lang="en-SG" sz="1200" dirty="0">
              <a:solidFill>
                <a:prstClr val="white"/>
              </a:solidFill>
              <a:latin typeface="Calibri" panose="020F0502020204030204"/>
              <a:ea typeface="Calibri"/>
              <a:cs typeface="Times New Roman"/>
            </a:endParaRPr>
          </a:p>
        </p:txBody>
      </p:sp>
      <p:sp>
        <p:nvSpPr>
          <p:cNvPr id="5" name="TextBox 4">
            <a:extLst>
              <a:ext uri="{FF2B5EF4-FFF2-40B4-BE49-F238E27FC236}">
                <a16:creationId xmlns:a16="http://schemas.microsoft.com/office/drawing/2014/main" id="{9081C5F1-3881-5C41-B226-56CA2E5989EC}"/>
              </a:ext>
            </a:extLst>
          </p:cNvPr>
          <p:cNvSpPr txBox="1"/>
          <p:nvPr/>
        </p:nvSpPr>
        <p:spPr>
          <a:xfrm>
            <a:off x="0" y="2444142"/>
            <a:ext cx="6858000" cy="412504"/>
          </a:xfrm>
          <a:prstGeom prst="rect">
            <a:avLst/>
          </a:prstGeom>
          <a:solidFill>
            <a:schemeClr val="bg1">
              <a:lumMod val="75000"/>
            </a:schemeClr>
          </a:solidFill>
        </p:spPr>
        <p:txBody>
          <a:bodyPr wrap="square" lIns="128121" tIns="64060" rIns="128121" bIns="64060" rtlCol="0">
            <a:noAutofit/>
          </a:bodyPr>
          <a:lstStyle/>
          <a:p>
            <a:pPr defTabSz="1320816">
              <a:lnSpc>
                <a:spcPct val="107000"/>
              </a:lnSpc>
              <a:spcAft>
                <a:spcPts val="1088"/>
              </a:spcAft>
              <a:defRPr/>
            </a:pPr>
            <a:r>
              <a:rPr lang="en-SG" sz="1200" b="1" dirty="0">
                <a:solidFill>
                  <a:srgbClr val="000000"/>
                </a:solidFill>
                <a:latin typeface="Calibri" panose="020F0502020204030204"/>
                <a:ea typeface="ＭＳ 明朝"/>
                <a:cs typeface="Times New Roman"/>
              </a:rPr>
              <a:t>Indicators if not applicable on Cities with 100% sewerage coverage – maximum Marks will be given</a:t>
            </a:r>
          </a:p>
          <a:p>
            <a:pPr defTabSz="1320816">
              <a:lnSpc>
                <a:spcPct val="107000"/>
              </a:lnSpc>
              <a:spcAft>
                <a:spcPts val="1088"/>
              </a:spcAft>
              <a:defRPr/>
            </a:pPr>
            <a:endParaRPr lang="en-SG" sz="1200" b="1" dirty="0">
              <a:solidFill>
                <a:srgbClr val="000000"/>
              </a:solidFill>
              <a:latin typeface="Calibri" panose="020F0502020204030204"/>
              <a:ea typeface="ＭＳ 明朝"/>
              <a:cs typeface="Times New Roman"/>
            </a:endParaRPr>
          </a:p>
          <a:p>
            <a:pPr defTabSz="1320816">
              <a:lnSpc>
                <a:spcPct val="107000"/>
              </a:lnSpc>
              <a:spcAft>
                <a:spcPts val="1088"/>
              </a:spcAft>
              <a:defRPr/>
            </a:pPr>
            <a:endParaRPr lang="en-SG" sz="1200" b="1" dirty="0">
              <a:solidFill>
                <a:srgbClr val="000000"/>
              </a:solidFill>
              <a:latin typeface="Calibri" panose="020F0502020204030204"/>
              <a:ea typeface="ＭＳ 明朝"/>
              <a:cs typeface="Times New Roman"/>
            </a:endParaRPr>
          </a:p>
        </p:txBody>
      </p:sp>
      <p:graphicFrame>
        <p:nvGraphicFramePr>
          <p:cNvPr id="6" name="Table 5">
            <a:extLst>
              <a:ext uri="{FF2B5EF4-FFF2-40B4-BE49-F238E27FC236}">
                <a16:creationId xmlns:a16="http://schemas.microsoft.com/office/drawing/2014/main" id="{C08F2622-23A8-8248-BE53-238F7F17A91C}"/>
              </a:ext>
            </a:extLst>
          </p:cNvPr>
          <p:cNvGraphicFramePr>
            <a:graphicFrameLocks noGrp="1"/>
          </p:cNvGraphicFramePr>
          <p:nvPr>
            <p:extLst>
              <p:ext uri="{D42A27DB-BD31-4B8C-83A1-F6EECF244321}">
                <p14:modId xmlns:p14="http://schemas.microsoft.com/office/powerpoint/2010/main" val="1792511212"/>
              </p:ext>
            </p:extLst>
          </p:nvPr>
        </p:nvGraphicFramePr>
        <p:xfrm>
          <a:off x="0" y="2858020"/>
          <a:ext cx="6810576" cy="5133819"/>
        </p:xfrm>
        <a:graphic>
          <a:graphicData uri="http://schemas.openxmlformats.org/drawingml/2006/table">
            <a:tbl>
              <a:tblPr firstRow="1" bandRow="1">
                <a:tableStyleId>{B301B821-A1FF-4177-AEE7-76D212191A09}</a:tableStyleId>
              </a:tblPr>
              <a:tblGrid>
                <a:gridCol w="6175623">
                  <a:extLst>
                    <a:ext uri="{9D8B030D-6E8A-4147-A177-3AD203B41FA5}">
                      <a16:colId xmlns:a16="http://schemas.microsoft.com/office/drawing/2014/main" val="20000"/>
                    </a:ext>
                  </a:extLst>
                </a:gridCol>
                <a:gridCol w="634953">
                  <a:extLst>
                    <a:ext uri="{9D8B030D-6E8A-4147-A177-3AD203B41FA5}">
                      <a16:colId xmlns:a16="http://schemas.microsoft.com/office/drawing/2014/main" val="20001"/>
                    </a:ext>
                  </a:extLst>
                </a:gridCol>
              </a:tblGrid>
              <a:tr h="291600">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100" dirty="0">
                          <a:solidFill>
                            <a:schemeClr val="bg1"/>
                          </a:solidFill>
                        </a:rPr>
                        <a:t>Scheme of Marking – </a:t>
                      </a:r>
                      <a:r>
                        <a:rPr lang="en-US" sz="1100" b="0" dirty="0">
                          <a:solidFill>
                            <a:schemeClr val="bg1"/>
                          </a:solidFill>
                        </a:rPr>
                        <a:t>100% compliance against each parameter</a:t>
                      </a:r>
                    </a:p>
                  </a:txBody>
                  <a:tcPr marL="124098" marR="124098" marT="62049" marB="62049"/>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100" dirty="0">
                          <a:solidFill>
                            <a:schemeClr val="bg1"/>
                          </a:solidFill>
                        </a:rPr>
                        <a:t>Marks</a:t>
                      </a:r>
                    </a:p>
                  </a:txBody>
                  <a:tcPr marL="124098" marR="124098" marT="62049" marB="62049"/>
                </a:tc>
                <a:extLst>
                  <a:ext uri="{0D108BD9-81ED-4DB2-BD59-A6C34878D82A}">
                    <a16:rowId xmlns:a16="http://schemas.microsoft.com/office/drawing/2014/main" val="10000"/>
                  </a:ext>
                </a:extLst>
              </a:tr>
              <a:tr h="577053">
                <a:tc>
                  <a:txBody>
                    <a:bodyPr/>
                    <a:lstStyle/>
                    <a:p>
                      <a:r>
                        <a:rPr lang="en-US" sz="1100" baseline="0" dirty="0">
                          <a:solidFill>
                            <a:schemeClr val="tx1"/>
                          </a:solidFill>
                        </a:rPr>
                        <a:t>Personal Protection Equipment </a:t>
                      </a:r>
                      <a:r>
                        <a:rPr lang="en-US" sz="1100" b="1" baseline="0" dirty="0">
                          <a:solidFill>
                            <a:schemeClr val="tx1"/>
                          </a:solidFill>
                        </a:rPr>
                        <a:t>(PPE) </a:t>
                      </a:r>
                      <a:r>
                        <a:rPr lang="en-US" sz="1100" baseline="0" dirty="0">
                          <a:solidFill>
                            <a:schemeClr val="tx1"/>
                          </a:solidFill>
                        </a:rPr>
                        <a:t>given – including new uniform as advised by </a:t>
                      </a:r>
                      <a:r>
                        <a:rPr lang="en-US" sz="1100" baseline="0" dirty="0" err="1">
                          <a:solidFill>
                            <a:schemeClr val="tx1"/>
                          </a:solidFill>
                        </a:rPr>
                        <a:t>MoHUA</a:t>
                      </a:r>
                      <a:r>
                        <a:rPr lang="en-US" sz="1100" baseline="0" dirty="0">
                          <a:solidFill>
                            <a:schemeClr val="tx1"/>
                          </a:solidFill>
                        </a:rPr>
                        <a:t>, hand gloves, safety gears for underground cleaning, appropriate footwear, masks and fluorescent jacket</a:t>
                      </a:r>
                      <a:endParaRPr lang="en-US" sz="1100" dirty="0">
                        <a:solidFill>
                          <a:schemeClr val="tx1"/>
                        </a:solidFill>
                      </a:endParaRPr>
                    </a:p>
                  </a:txBody>
                  <a:tcPr marL="124098" marR="124098" marT="62049" marB="62049"/>
                </a:tc>
                <a:tc>
                  <a:txBody>
                    <a:bodyPr/>
                    <a:lstStyle/>
                    <a:p>
                      <a:pPr algn="ctr"/>
                      <a:r>
                        <a:rPr lang="en-US" sz="1100" dirty="0"/>
                        <a:t>10</a:t>
                      </a:r>
                    </a:p>
                  </a:txBody>
                  <a:tcPr marL="124098" marR="124098" marT="62049" marB="62049"/>
                </a:tc>
                <a:extLst>
                  <a:ext uri="{0D108BD9-81ED-4DB2-BD59-A6C34878D82A}">
                    <a16:rowId xmlns:a16="http://schemas.microsoft.com/office/drawing/2014/main" val="10001"/>
                  </a:ext>
                </a:extLst>
              </a:tr>
              <a:tr h="429945">
                <a:tc>
                  <a:txBody>
                    <a:bodyPr/>
                    <a:lstStyle/>
                    <a:p>
                      <a:r>
                        <a:rPr lang="en-US" sz="1100" dirty="0"/>
                        <a:t>Whether monthly recognition given to </a:t>
                      </a:r>
                      <a:r>
                        <a:rPr lang="en-US" sz="1100" b="1" dirty="0"/>
                        <a:t>best performing workers </a:t>
                      </a:r>
                      <a:r>
                        <a:rPr lang="en-US" sz="1100" b="0" dirty="0"/>
                        <a:t>(Male and Female separately, if applicable)</a:t>
                      </a:r>
                    </a:p>
                  </a:txBody>
                  <a:tcPr marL="124098" marR="124098" marT="62049" marB="62049"/>
                </a:tc>
                <a:tc>
                  <a:txBody>
                    <a:bodyPr/>
                    <a:lstStyle/>
                    <a:p>
                      <a:pPr algn="ctr"/>
                      <a:r>
                        <a:rPr lang="en-US" sz="1100" dirty="0"/>
                        <a:t>10</a:t>
                      </a:r>
                    </a:p>
                  </a:txBody>
                  <a:tcPr marL="124098" marR="124098" marT="62049" marB="62049"/>
                </a:tc>
                <a:extLst>
                  <a:ext uri="{0D108BD9-81ED-4DB2-BD59-A6C34878D82A}">
                    <a16:rowId xmlns:a16="http://schemas.microsoft.com/office/drawing/2014/main" val="36579014"/>
                  </a:ext>
                </a:extLst>
              </a:tr>
              <a:tr h="429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Calibri"/>
                          <a:cs typeface="Arial"/>
                        </a:rPr>
                        <a:t>Digital record </a:t>
                      </a:r>
                      <a:r>
                        <a:rPr kumimoji="0" lang="en-US" sz="1100" b="0" i="0" u="none" strike="noStrike" kern="1200" cap="none" spc="0" normalizeH="0" baseline="0" noProof="0" dirty="0">
                          <a:ln>
                            <a:noFill/>
                          </a:ln>
                          <a:solidFill>
                            <a:schemeClr val="tx1"/>
                          </a:solidFill>
                          <a:effectLst/>
                          <a:uLnTx/>
                          <a:uFillTx/>
                          <a:latin typeface="+mn-lt"/>
                          <a:ea typeface="Calibri"/>
                          <a:cs typeface="Arial"/>
                        </a:rPr>
                        <a:t>of all Sanitary Workers (incl. </a:t>
                      </a:r>
                      <a:r>
                        <a:rPr lang="en-US" sz="1100" dirty="0">
                          <a:solidFill>
                            <a:schemeClr val="tx1"/>
                          </a:solidFill>
                          <a:latin typeface="+mn-lt"/>
                          <a:ea typeface="Calibri"/>
                          <a:cs typeface="Arial"/>
                        </a:rPr>
                        <a:t>Informal</a:t>
                      </a:r>
                      <a:r>
                        <a:rPr kumimoji="0" lang="en-US" sz="1100" b="0" i="0" u="none" strike="noStrike" kern="1200" cap="none" spc="0" normalizeH="0" baseline="0" noProof="0" dirty="0">
                          <a:ln>
                            <a:noFill/>
                          </a:ln>
                          <a:solidFill>
                            <a:schemeClr val="tx1"/>
                          </a:solidFill>
                          <a:effectLst/>
                          <a:uLnTx/>
                          <a:uFillTx/>
                          <a:latin typeface="+mn-lt"/>
                          <a:ea typeface="Calibri"/>
                          <a:cs typeface="Arial"/>
                        </a:rPr>
                        <a:t>) managing Solid &amp; Liquid Waste  – Name, Address, Contact Numbers, Gender, Any Special need etc.</a:t>
                      </a:r>
                      <a:endParaRPr kumimoji="0" lang="en-US" sz="1100" b="1" i="1" u="none" strike="noStrike" kern="1200" cap="none" spc="0" normalizeH="0" baseline="0" noProof="0" dirty="0">
                        <a:ln>
                          <a:noFill/>
                        </a:ln>
                        <a:solidFill>
                          <a:schemeClr val="tx1"/>
                        </a:solidFill>
                        <a:effectLst/>
                        <a:uLnTx/>
                        <a:uFillTx/>
                        <a:latin typeface="+mn-lt"/>
                        <a:ea typeface="Calibri"/>
                        <a:cs typeface="Arial"/>
                      </a:endParaRPr>
                    </a:p>
                  </a:txBody>
                  <a:tcPr marL="124098" marR="124098" marT="62049" marB="62049"/>
                </a:tc>
                <a:tc>
                  <a:txBody>
                    <a:bodyPr/>
                    <a:lstStyle/>
                    <a:p>
                      <a:pPr algn="ctr"/>
                      <a:r>
                        <a:rPr lang="en-US" sz="1100" dirty="0">
                          <a:solidFill>
                            <a:schemeClr val="tx1"/>
                          </a:solidFill>
                        </a:rPr>
                        <a:t>5</a:t>
                      </a:r>
                    </a:p>
                  </a:txBody>
                  <a:tcPr marL="124098" marR="124098" marT="62049" marB="62049"/>
                </a:tc>
                <a:extLst>
                  <a:ext uri="{0D108BD9-81ED-4DB2-BD59-A6C34878D82A}">
                    <a16:rowId xmlns:a16="http://schemas.microsoft.com/office/drawing/2014/main" val="1195491206"/>
                  </a:ext>
                </a:extLst>
              </a:tr>
              <a:tr h="586844">
                <a:tc>
                  <a:txBody>
                    <a:bodyPr/>
                    <a:lstStyle/>
                    <a:p>
                      <a:r>
                        <a:rPr lang="en-US" sz="1100" dirty="0"/>
                        <a:t>All informal/contractual workers have been facilitated to link with at least </a:t>
                      </a:r>
                      <a:r>
                        <a:rPr lang="en-US" sz="1100" b="1" dirty="0"/>
                        <a:t>three eligible government schemes </a:t>
                      </a:r>
                      <a:r>
                        <a:rPr lang="en-US" sz="1100" b="0" dirty="0"/>
                        <a:t>e.g. Ayushman Bharat, Life/Accident Insurance, Education, providing Ration Cards to ensure access to subsidized food grain etc.</a:t>
                      </a:r>
                      <a:r>
                        <a:rPr lang="en-US" sz="1100" b="1" dirty="0"/>
                        <a:t> </a:t>
                      </a:r>
                      <a:r>
                        <a:rPr lang="en-US" sz="1100" baseline="0" dirty="0">
                          <a:solidFill>
                            <a:schemeClr val="tx1"/>
                          </a:solidFill>
                        </a:rPr>
                        <a:t>(</a:t>
                      </a:r>
                      <a:r>
                        <a:rPr lang="en-US" sz="1100" b="0" baseline="0" dirty="0">
                          <a:solidFill>
                            <a:srgbClr val="FF0000"/>
                          </a:solidFill>
                        </a:rPr>
                        <a:t>Additional</a:t>
                      </a:r>
                      <a:r>
                        <a:rPr lang="en-US" sz="1100" b="1" baseline="0" dirty="0">
                          <a:solidFill>
                            <a:srgbClr val="FF0000"/>
                          </a:solidFill>
                        </a:rPr>
                        <a:t>:</a:t>
                      </a:r>
                      <a:r>
                        <a:rPr lang="en-US" sz="1100" baseline="0" dirty="0">
                          <a:solidFill>
                            <a:schemeClr val="tx1"/>
                          </a:solidFill>
                        </a:rPr>
                        <a:t> </a:t>
                      </a:r>
                      <a:r>
                        <a:rPr lang="en-US" sz="1100" baseline="0" dirty="0">
                          <a:solidFill>
                            <a:srgbClr val="FF0000"/>
                          </a:solidFill>
                        </a:rPr>
                        <a:t>Quarterly health Check-up is mandatory</a:t>
                      </a:r>
                      <a:r>
                        <a:rPr lang="en-US" sz="1100" baseline="0" dirty="0">
                          <a:solidFill>
                            <a:schemeClr val="tx1"/>
                          </a:solidFill>
                        </a:rPr>
                        <a:t>) </a:t>
                      </a:r>
                      <a:endParaRPr lang="en-US" sz="1100" dirty="0"/>
                    </a:p>
                  </a:txBody>
                  <a:tcPr marL="124098" marR="124098" marT="62049" marB="62049"/>
                </a:tc>
                <a:tc>
                  <a:txBody>
                    <a:bodyPr/>
                    <a:lstStyle/>
                    <a:p>
                      <a:pPr algn="ctr"/>
                      <a:r>
                        <a:rPr lang="en-US" sz="1100" dirty="0"/>
                        <a:t>15</a:t>
                      </a:r>
                    </a:p>
                  </a:txBody>
                  <a:tcPr marL="124098" marR="124098" marT="62049" marB="62049"/>
                </a:tc>
                <a:extLst>
                  <a:ext uri="{0D108BD9-81ED-4DB2-BD59-A6C34878D82A}">
                    <a16:rowId xmlns:a16="http://schemas.microsoft.com/office/drawing/2014/main" val="1205962679"/>
                  </a:ext>
                </a:extLst>
              </a:tr>
              <a:tr h="5868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n-lt"/>
                          <a:ea typeface="Calibri"/>
                          <a:cs typeface="Arial"/>
                        </a:rPr>
                        <a:t>All Informal Workers identified have been provided with livelihood opportunities </a:t>
                      </a:r>
                      <a:r>
                        <a:rPr kumimoji="0" lang="en-US" sz="1100" b="1" i="0" u="none" strike="noStrike" kern="1200" cap="none" spc="0" normalizeH="0" baseline="0" noProof="0" dirty="0">
                          <a:ln>
                            <a:noFill/>
                          </a:ln>
                          <a:solidFill>
                            <a:srgbClr val="804000"/>
                          </a:solidFill>
                          <a:effectLst/>
                          <a:uLnTx/>
                          <a:uFillTx/>
                          <a:latin typeface="+mn-lt"/>
                          <a:ea typeface="Calibri"/>
                          <a:cs typeface="Arial"/>
                        </a:rPr>
                        <a:t>– </a:t>
                      </a:r>
                      <a:r>
                        <a:rPr lang="en-US" sz="1100" dirty="0"/>
                        <a:t>e.g. </a:t>
                      </a:r>
                      <a:r>
                        <a:rPr lang="en-US" sz="1100" b="1" dirty="0"/>
                        <a:t>integrating with de-sludging operators</a:t>
                      </a:r>
                      <a:r>
                        <a:rPr lang="en-US" sz="1100" dirty="0"/>
                        <a:t>/engaging them as </a:t>
                      </a:r>
                      <a:r>
                        <a:rPr lang="en-US" sz="1100" b="1" dirty="0"/>
                        <a:t>CT/PT caretakers </a:t>
                      </a:r>
                      <a:r>
                        <a:rPr lang="en-US" sz="1100" dirty="0"/>
                        <a:t>or </a:t>
                      </a:r>
                      <a:r>
                        <a:rPr lang="en-US" sz="1100" b="1" dirty="0"/>
                        <a:t>entrepreneurship model </a:t>
                      </a:r>
                      <a:r>
                        <a:rPr lang="en-US" sz="1100" dirty="0"/>
                        <a:t>through access to subsidized loan (</a:t>
                      </a:r>
                      <a:r>
                        <a:rPr lang="en-US" sz="1100" b="1" dirty="0"/>
                        <a:t>Loan Mela</a:t>
                      </a:r>
                      <a:r>
                        <a:rPr lang="en-US" sz="1100" dirty="0"/>
                        <a:t>)</a:t>
                      </a:r>
                      <a:endParaRPr kumimoji="0" lang="en-US" sz="1100" b="0" i="0" u="none" strike="noStrike" kern="1200" cap="none" spc="0" normalizeH="0" baseline="0" noProof="0" dirty="0">
                        <a:ln>
                          <a:noFill/>
                        </a:ln>
                        <a:solidFill>
                          <a:srgbClr val="ED7D31">
                            <a:lumMod val="50000"/>
                          </a:srgbClr>
                        </a:solidFill>
                        <a:effectLst/>
                        <a:uLnTx/>
                        <a:uFillTx/>
                        <a:latin typeface="+mn-lt"/>
                        <a:ea typeface="Calibri"/>
                        <a:cs typeface="Arial"/>
                      </a:endParaRPr>
                    </a:p>
                  </a:txBody>
                  <a:tcPr marL="124098" marR="124098" marT="62049" marB="62049"/>
                </a:tc>
                <a:tc>
                  <a:txBody>
                    <a:bodyPr/>
                    <a:lstStyle/>
                    <a:p>
                      <a:pPr algn="ctr"/>
                      <a:r>
                        <a:rPr lang="en-US" sz="1100" dirty="0"/>
                        <a:t>15</a:t>
                      </a:r>
                    </a:p>
                  </a:txBody>
                  <a:tcPr marL="124098" marR="124098" marT="62049" marB="62049"/>
                </a:tc>
                <a:extLst>
                  <a:ext uri="{0D108BD9-81ED-4DB2-BD59-A6C34878D82A}">
                    <a16:rowId xmlns:a16="http://schemas.microsoft.com/office/drawing/2014/main" val="2001062133"/>
                  </a:ext>
                </a:extLst>
              </a:tr>
              <a:tr h="15384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rPr>
                        <a:t>Whether all de-sludging operators/Staff (In-house/Private Operator)/informal </a:t>
                      </a:r>
                      <a:r>
                        <a:rPr lang="en-US" sz="1100" b="0" dirty="0" err="1">
                          <a:effectLst/>
                        </a:rPr>
                        <a:t>Safaimitras</a:t>
                      </a:r>
                      <a:r>
                        <a:rPr lang="en-US" sz="1100" b="0" dirty="0">
                          <a:effectLst/>
                        </a:rPr>
                        <a:t> gone through a </a:t>
                      </a:r>
                      <a:r>
                        <a:rPr lang="en-US" sz="1100" b="1" dirty="0">
                          <a:effectLst/>
                        </a:rPr>
                        <a:t>certified training </a:t>
                      </a:r>
                      <a:r>
                        <a:rPr lang="en-US" sz="1100" b="0" dirty="0">
                          <a:effectLst/>
                        </a:rPr>
                        <a:t>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1100" b="0" dirty="0">
                          <a:effectLst/>
                        </a:rPr>
                        <a:t>safety measures and legal norms -</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t>Prohibition of Employment as Manual Scavengers and their Rehabilitation Act, 2013, Occupational Health and Safety</a:t>
                      </a:r>
                    </a:p>
                    <a:p>
                      <a:pPr marL="800100" marR="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100" dirty="0"/>
                        <a:t>Sexual Harassment of women at workplace, Prevention, Prohibition and Redressal Act, 2013,</a:t>
                      </a:r>
                      <a:endParaRPr lang="en-US" sz="1100" b="0" dirty="0">
                        <a:solidFill>
                          <a:schemeClr val="tx1"/>
                        </a:solidFill>
                        <a:effectLs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1100" b="0" dirty="0">
                          <a:solidFill>
                            <a:schemeClr val="tx1"/>
                          </a:solidFill>
                          <a:effectLst/>
                        </a:rPr>
                        <a:t>mechanized cleaning of septic tank/sewer line/stormwater drains </a:t>
                      </a:r>
                      <a:r>
                        <a:rPr lang="en-US" sz="1100" b="0" dirty="0" err="1">
                          <a:solidFill>
                            <a:schemeClr val="tx1"/>
                          </a:solidFill>
                          <a:effectLst/>
                        </a:rPr>
                        <a:t>machineholes</a:t>
                      </a:r>
                      <a:endParaRPr lang="en-US" sz="1100" b="0" dirty="0">
                        <a:solidFill>
                          <a:schemeClr val="tx1"/>
                        </a:solidFill>
                        <a:effectLst/>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en-US" sz="1100" b="1" dirty="0">
                          <a:solidFill>
                            <a:schemeClr val="tx1"/>
                          </a:solidFill>
                          <a:effectLst/>
                        </a:rPr>
                        <a:t>Record maintained for all trainings conducted and attended digitally linked with SBM Portal</a:t>
                      </a:r>
                    </a:p>
                  </a:txBody>
                  <a:tcPr marL="124098" marR="124098" marT="62049" marB="62049"/>
                </a:tc>
                <a:tc>
                  <a:txBody>
                    <a:bodyPr/>
                    <a:lstStyle/>
                    <a:p>
                      <a:pPr algn="ctr"/>
                      <a:r>
                        <a:rPr lang="en-US" sz="1100" dirty="0">
                          <a:solidFill>
                            <a:schemeClr val="tx1"/>
                          </a:solidFill>
                        </a:rPr>
                        <a:t>10</a:t>
                      </a:r>
                    </a:p>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endParaRPr lang="en-US" sz="1100" dirty="0">
                        <a:solidFill>
                          <a:schemeClr val="tx1"/>
                        </a:solidFill>
                      </a:endParaRPr>
                    </a:p>
                    <a:p>
                      <a:pPr algn="ctr"/>
                      <a:r>
                        <a:rPr lang="en-US" sz="1100" b="1" dirty="0">
                          <a:solidFill>
                            <a:schemeClr val="tx1"/>
                          </a:solidFill>
                        </a:rPr>
                        <a:t>10</a:t>
                      </a:r>
                    </a:p>
                  </a:txBody>
                  <a:tcPr marL="124098" marR="124098" marT="62049" marB="62049"/>
                </a:tc>
                <a:extLst>
                  <a:ext uri="{0D108BD9-81ED-4DB2-BD59-A6C34878D82A}">
                    <a16:rowId xmlns:a16="http://schemas.microsoft.com/office/drawing/2014/main" val="2239481286"/>
                  </a:ext>
                </a:extLst>
              </a:tr>
              <a:tr h="4299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rPr>
                        <a:t>Whether all Sewer Entry Professionals are given minimum 10% monthly </a:t>
                      </a:r>
                      <a:r>
                        <a:rPr lang="en-US" sz="1100" b="1" dirty="0">
                          <a:effectLst/>
                        </a:rPr>
                        <a:t>hazardous allowance </a:t>
                      </a:r>
                      <a:r>
                        <a:rPr lang="en-US" sz="1100" b="0" dirty="0">
                          <a:effectLst/>
                        </a:rPr>
                        <a:t>with salary or </a:t>
                      </a:r>
                      <a:r>
                        <a:rPr lang="en-US" sz="1100" b="1" dirty="0">
                          <a:effectLst/>
                        </a:rPr>
                        <a:t>risk allowance </a:t>
                      </a:r>
                      <a:r>
                        <a:rPr lang="en-US" sz="1100" b="0" dirty="0">
                          <a:effectLst/>
                        </a:rPr>
                        <a:t>for each task</a:t>
                      </a:r>
                    </a:p>
                  </a:txBody>
                  <a:tcPr marL="124098" marR="124098" marT="62049" marB="62049"/>
                </a:tc>
                <a:tc>
                  <a:txBody>
                    <a:bodyPr/>
                    <a:lstStyle/>
                    <a:p>
                      <a:pPr algn="ctr"/>
                      <a:r>
                        <a:rPr lang="en-US" sz="1100" dirty="0"/>
                        <a:t>10</a:t>
                      </a:r>
                    </a:p>
                  </a:txBody>
                  <a:tcPr marL="124098" marR="124098" marT="62049" marB="62049"/>
                </a:tc>
                <a:extLst>
                  <a:ext uri="{0D108BD9-81ED-4DB2-BD59-A6C34878D82A}">
                    <a16:rowId xmlns:a16="http://schemas.microsoft.com/office/drawing/2014/main" val="694091298"/>
                  </a:ext>
                </a:extLst>
              </a:tr>
            </a:tbl>
          </a:graphicData>
        </a:graphic>
      </p:graphicFrame>
      <p:grpSp>
        <p:nvGrpSpPr>
          <p:cNvPr id="3" name="Group 2">
            <a:extLst>
              <a:ext uri="{FF2B5EF4-FFF2-40B4-BE49-F238E27FC236}">
                <a16:creationId xmlns:a16="http://schemas.microsoft.com/office/drawing/2014/main" id="{410EE73B-AD3F-8546-A648-66F123268C7F}"/>
              </a:ext>
            </a:extLst>
          </p:cNvPr>
          <p:cNvGrpSpPr/>
          <p:nvPr/>
        </p:nvGrpSpPr>
        <p:grpSpPr>
          <a:xfrm>
            <a:off x="-96253" y="7904747"/>
            <a:ext cx="6990348" cy="1479885"/>
            <a:chOff x="0" y="5021655"/>
            <a:chExt cx="12178748" cy="1824208"/>
          </a:xfrm>
        </p:grpSpPr>
        <p:sp>
          <p:nvSpPr>
            <p:cNvPr id="2" name="Rectangle 1">
              <a:extLst>
                <a:ext uri="{FF2B5EF4-FFF2-40B4-BE49-F238E27FC236}">
                  <a16:creationId xmlns:a16="http://schemas.microsoft.com/office/drawing/2014/main" id="{FB851403-B95A-824A-9808-8AA943802F55}"/>
                </a:ext>
              </a:extLst>
            </p:cNvPr>
            <p:cNvSpPr/>
            <p:nvPr/>
          </p:nvSpPr>
          <p:spPr>
            <a:xfrm>
              <a:off x="0" y="5021655"/>
              <a:ext cx="12178748" cy="1824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p>
          </p:txBody>
        </p:sp>
        <p:pic>
          <p:nvPicPr>
            <p:cNvPr id="14" name="Picture 6" descr="Saviour High Visibility Reflective Jacket | Road Safety">
              <a:extLst>
                <a:ext uri="{FF2B5EF4-FFF2-40B4-BE49-F238E27FC236}">
                  <a16:creationId xmlns:a16="http://schemas.microsoft.com/office/drawing/2014/main" id="{31AAD6F4-7E25-4A4F-9DA0-DD4F88DBC47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970" y="5104655"/>
              <a:ext cx="1414091" cy="1693071"/>
            </a:xfrm>
            <a:prstGeom prst="rect">
              <a:avLst/>
            </a:prstGeom>
            <a:noFill/>
          </p:spPr>
        </p:pic>
        <p:pic>
          <p:nvPicPr>
            <p:cNvPr id="18" name="Picture 10" descr="https://encrypted-tbn0.gstatic.com/images?q=tbn:ANd9GcTq-LtoOtXxSPFzWVskegEYrjNljwaH1OxAT-zxKWS_K9meUB0fPw5ae7KwhHspAMRgnkr736SR&amp;usqp=CAc">
              <a:extLst>
                <a:ext uri="{FF2B5EF4-FFF2-40B4-BE49-F238E27FC236}">
                  <a16:creationId xmlns:a16="http://schemas.microsoft.com/office/drawing/2014/main" id="{CC089368-E1F8-7843-90B1-BBA557AC4E1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689" y="5133593"/>
              <a:ext cx="695453" cy="770112"/>
            </a:xfrm>
            <a:prstGeom prst="rect">
              <a:avLst/>
            </a:prstGeom>
            <a:noFill/>
          </p:spPr>
        </p:pic>
        <p:pic>
          <p:nvPicPr>
            <p:cNvPr id="19" name="Picture 12" descr="https://encrypted-tbn0.gstatic.com/images?q=tbn:ANd9GcSAo3GvxwAOJKBFz4ybL2jkm9zWTTYW4HDniw4LSUAa-y08TKAgDN8hFkC3WpZkGTgRytO1v9w&amp;usqp=CAc">
              <a:extLst>
                <a:ext uri="{FF2B5EF4-FFF2-40B4-BE49-F238E27FC236}">
                  <a16:creationId xmlns:a16="http://schemas.microsoft.com/office/drawing/2014/main" id="{D9C0B007-30F2-0D40-A0ED-3B3EBDABA2D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32123" y="5979887"/>
              <a:ext cx="695454" cy="817839"/>
            </a:xfrm>
            <a:prstGeom prst="rect">
              <a:avLst/>
            </a:prstGeom>
            <a:noFill/>
          </p:spPr>
        </p:pic>
        <p:pic>
          <p:nvPicPr>
            <p:cNvPr id="20" name="Picture 26" descr="Bluday Yellow Face Mask and Disposable Gloves for Men and Women: Amazon.in:  Industrial &amp; Scientific">
              <a:extLst>
                <a:ext uri="{FF2B5EF4-FFF2-40B4-BE49-F238E27FC236}">
                  <a16:creationId xmlns:a16="http://schemas.microsoft.com/office/drawing/2014/main" id="{7933E1D6-2C62-3944-B1E9-17BB5A5A201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08573" y="5106340"/>
              <a:ext cx="1549399" cy="1691387"/>
            </a:xfrm>
            <a:prstGeom prst="rect">
              <a:avLst/>
            </a:prstGeom>
            <a:noFill/>
          </p:spPr>
        </p:pic>
        <p:pic>
          <p:nvPicPr>
            <p:cNvPr id="23" name="Picture 22">
              <a:extLst>
                <a:ext uri="{FF2B5EF4-FFF2-40B4-BE49-F238E27FC236}">
                  <a16:creationId xmlns:a16="http://schemas.microsoft.com/office/drawing/2014/main" id="{3669293F-4E77-074E-8108-983FE96D02ED}"/>
                </a:ext>
              </a:extLst>
            </p:cNvPr>
            <p:cNvPicPr/>
            <p:nvPr/>
          </p:nvPicPr>
          <p:blipFill rotWithShape="1">
            <a:blip r:embed="rId7" cstate="email">
              <a:extLst>
                <a:ext uri="{28A0092B-C50C-407E-A947-70E740481C1C}">
                  <a14:useLocalDpi xmlns:a14="http://schemas.microsoft.com/office/drawing/2010/main"/>
                </a:ext>
              </a:extLst>
            </a:blip>
            <a:srcRect/>
            <a:stretch/>
          </p:blipFill>
          <p:spPr>
            <a:xfrm>
              <a:off x="4371748" y="5150994"/>
              <a:ext cx="781186" cy="1646733"/>
            </a:xfrm>
            <a:prstGeom prst="rect">
              <a:avLst/>
            </a:prstGeom>
          </p:spPr>
        </p:pic>
        <p:grpSp>
          <p:nvGrpSpPr>
            <p:cNvPr id="27" name="Group 26">
              <a:extLst>
                <a:ext uri="{FF2B5EF4-FFF2-40B4-BE49-F238E27FC236}">
                  <a16:creationId xmlns:a16="http://schemas.microsoft.com/office/drawing/2014/main" id="{9EDD0545-B511-F147-80E8-C53A8EC58870}"/>
                </a:ext>
              </a:extLst>
            </p:cNvPr>
            <p:cNvGrpSpPr/>
            <p:nvPr/>
          </p:nvGrpSpPr>
          <p:grpSpPr>
            <a:xfrm>
              <a:off x="5417585" y="5140712"/>
              <a:ext cx="1460203" cy="1646733"/>
              <a:chOff x="8302936" y="1579607"/>
              <a:chExt cx="3916050" cy="3470695"/>
            </a:xfrm>
          </p:grpSpPr>
          <p:pic>
            <p:nvPicPr>
              <p:cNvPr id="28" name="Picture 27" descr="A picture containing person, standing, wearing, posing&#10;&#10;Description automatically generated">
                <a:extLst>
                  <a:ext uri="{FF2B5EF4-FFF2-40B4-BE49-F238E27FC236}">
                    <a16:creationId xmlns:a16="http://schemas.microsoft.com/office/drawing/2014/main" id="{1F68AB0E-18AE-0F47-9E47-9F1F7772B204}"/>
                  </a:ext>
                </a:extLst>
              </p:cNvPr>
              <p:cNvPicPr/>
              <p:nvPr/>
            </p:nvPicPr>
            <p:blipFill rotWithShape="1">
              <a:blip r:embed="rId8" cstate="email">
                <a:extLst>
                  <a:ext uri="{28A0092B-C50C-407E-A947-70E740481C1C}">
                    <a14:useLocalDpi xmlns:a14="http://schemas.microsoft.com/office/drawing/2010/main"/>
                  </a:ext>
                </a:extLst>
              </a:blip>
              <a:srcRect/>
              <a:stretch/>
            </p:blipFill>
            <p:spPr>
              <a:xfrm>
                <a:off x="8302936" y="1579608"/>
                <a:ext cx="1949571" cy="3470694"/>
              </a:xfrm>
              <a:prstGeom prst="rect">
                <a:avLst/>
              </a:prstGeom>
            </p:spPr>
          </p:pic>
          <p:pic>
            <p:nvPicPr>
              <p:cNvPr id="29" name="Picture 28" descr="A picture containing clothing, work-clothing&#10;&#10;Description automatically generated">
                <a:extLst>
                  <a:ext uri="{FF2B5EF4-FFF2-40B4-BE49-F238E27FC236}">
                    <a16:creationId xmlns:a16="http://schemas.microsoft.com/office/drawing/2014/main" id="{3573DDC9-F36F-CC41-84AB-AB6228B7A4CD}"/>
                  </a:ext>
                </a:extLst>
              </p:cNvPr>
              <p:cNvPicPr/>
              <p:nvPr/>
            </p:nvPicPr>
            <p:blipFill>
              <a:blip r:embed="rId9" cstate="email">
                <a:extLst>
                  <a:ext uri="{28A0092B-C50C-407E-A947-70E740481C1C}">
                    <a14:useLocalDpi xmlns:a14="http://schemas.microsoft.com/office/drawing/2010/main"/>
                  </a:ext>
                </a:extLst>
              </a:blip>
              <a:stretch>
                <a:fillRect/>
              </a:stretch>
            </p:blipFill>
            <p:spPr>
              <a:xfrm>
                <a:off x="10269415" y="1579607"/>
                <a:ext cx="1949571" cy="3450957"/>
              </a:xfrm>
              <a:prstGeom prst="rect">
                <a:avLst/>
              </a:prstGeom>
            </p:spPr>
          </p:pic>
        </p:grpSp>
        <p:pic>
          <p:nvPicPr>
            <p:cNvPr id="30" name="Picture 29">
              <a:extLst>
                <a:ext uri="{FF2B5EF4-FFF2-40B4-BE49-F238E27FC236}">
                  <a16:creationId xmlns:a16="http://schemas.microsoft.com/office/drawing/2014/main" id="{251D95BA-39C1-F54B-B381-B96D4B4AF39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919726" y="5138625"/>
              <a:ext cx="3121371" cy="1628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a:extLst>
                <a:ext uri="{FF2B5EF4-FFF2-40B4-BE49-F238E27FC236}">
                  <a16:creationId xmlns:a16="http://schemas.microsoft.com/office/drawing/2014/main" id="{D9727BA7-45CE-114B-A554-089B891EAA8D}"/>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072298" y="5371722"/>
              <a:ext cx="1683105" cy="1373233"/>
            </a:xfrm>
            <a:prstGeom prst="rect">
              <a:avLst/>
            </a:prstGeom>
          </p:spPr>
        </p:pic>
      </p:grpSp>
      <p:sp>
        <p:nvSpPr>
          <p:cNvPr id="7" name="Slide Number Placeholder 6">
            <a:extLst>
              <a:ext uri="{FF2B5EF4-FFF2-40B4-BE49-F238E27FC236}">
                <a16:creationId xmlns:a16="http://schemas.microsoft.com/office/drawing/2014/main" id="{1570A6B7-8442-4633-BF57-297A2B9CECF7}"/>
              </a:ext>
            </a:extLst>
          </p:cNvPr>
          <p:cNvSpPr>
            <a:spLocks noGrp="1"/>
          </p:cNvSpPr>
          <p:nvPr>
            <p:ph type="sldNum" sz="quarter" idx="12"/>
          </p:nvPr>
        </p:nvSpPr>
        <p:spPr/>
        <p:txBody>
          <a:bodyPr/>
          <a:lstStyle/>
          <a:p>
            <a:fld id="{871FDAF4-F9BA-4E6E-AE28-9371978FF90C}" type="slidenum">
              <a:rPr lang="en-US" smtClean="0"/>
              <a:t>73</a:t>
            </a:fld>
            <a:endParaRPr lang="en-US"/>
          </a:p>
        </p:txBody>
      </p:sp>
    </p:spTree>
    <p:extLst>
      <p:ext uri="{BB962C8B-B14F-4D97-AF65-F5344CB8AC3E}">
        <p14:creationId xmlns:p14="http://schemas.microsoft.com/office/powerpoint/2010/main" val="3025352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3D74D79-2C81-4391-B09F-A8FC1635B8B4}"/>
              </a:ext>
            </a:extLst>
          </p:cNvPr>
          <p:cNvGrpSpPr/>
          <p:nvPr/>
        </p:nvGrpSpPr>
        <p:grpSpPr>
          <a:xfrm>
            <a:off x="23782" y="4953000"/>
            <a:ext cx="1302144" cy="3692748"/>
            <a:chOff x="-6019271" y="6368732"/>
            <a:chExt cx="2392849" cy="3692748"/>
          </a:xfrm>
        </p:grpSpPr>
        <p:sp>
          <p:nvSpPr>
            <p:cNvPr id="4" name="object 5">
              <a:extLst>
                <a:ext uri="{FF2B5EF4-FFF2-40B4-BE49-F238E27FC236}">
                  <a16:creationId xmlns:a16="http://schemas.microsoft.com/office/drawing/2014/main" id="{9EAAA71A-4E1C-B94E-BC2B-7794C5481DDD}"/>
                </a:ext>
              </a:extLst>
            </p:cNvPr>
            <p:cNvSpPr/>
            <p:nvPr/>
          </p:nvSpPr>
          <p:spPr>
            <a:xfrm>
              <a:off x="-6019271" y="6368732"/>
              <a:ext cx="2392849" cy="3064256"/>
            </a:xfrm>
            <a:custGeom>
              <a:avLst/>
              <a:gdLst/>
              <a:ahLst/>
              <a:cxnLst/>
              <a:rect l="l" t="t" r="r" b="b"/>
              <a:pathLst>
                <a:path w="1656588" h="2121407">
                  <a:moveTo>
                    <a:pt x="1380490" y="0"/>
                  </a:moveTo>
                  <a:lnTo>
                    <a:pt x="276098" y="0"/>
                  </a:lnTo>
                  <a:lnTo>
                    <a:pt x="253453" y="914"/>
                  </a:lnTo>
                  <a:lnTo>
                    <a:pt x="209749" y="8021"/>
                  </a:lnTo>
                  <a:lnTo>
                    <a:pt x="168629" y="21691"/>
                  </a:lnTo>
                  <a:lnTo>
                    <a:pt x="130662" y="41355"/>
                  </a:lnTo>
                  <a:lnTo>
                    <a:pt x="96417" y="66447"/>
                  </a:lnTo>
                  <a:lnTo>
                    <a:pt x="66462" y="96399"/>
                  </a:lnTo>
                  <a:lnTo>
                    <a:pt x="41366" y="130642"/>
                  </a:lnTo>
                  <a:lnTo>
                    <a:pt x="21697" y="168610"/>
                  </a:lnTo>
                  <a:lnTo>
                    <a:pt x="8024" y="209734"/>
                  </a:lnTo>
                  <a:lnTo>
                    <a:pt x="915" y="253447"/>
                  </a:lnTo>
                  <a:lnTo>
                    <a:pt x="0" y="276098"/>
                  </a:lnTo>
                  <a:lnTo>
                    <a:pt x="0" y="1845310"/>
                  </a:lnTo>
                  <a:lnTo>
                    <a:pt x="3613" y="1890092"/>
                  </a:lnTo>
                  <a:lnTo>
                    <a:pt x="14075" y="1932575"/>
                  </a:lnTo>
                  <a:lnTo>
                    <a:pt x="30817" y="1972189"/>
                  </a:lnTo>
                  <a:lnTo>
                    <a:pt x="53271" y="2008366"/>
                  </a:lnTo>
                  <a:lnTo>
                    <a:pt x="80868" y="2040537"/>
                  </a:lnTo>
                  <a:lnTo>
                    <a:pt x="113039" y="2068134"/>
                  </a:lnTo>
                  <a:lnTo>
                    <a:pt x="149216" y="2090588"/>
                  </a:lnTo>
                  <a:lnTo>
                    <a:pt x="188830" y="2107331"/>
                  </a:lnTo>
                  <a:lnTo>
                    <a:pt x="231313" y="2117794"/>
                  </a:lnTo>
                  <a:lnTo>
                    <a:pt x="276098" y="2121408"/>
                  </a:lnTo>
                  <a:lnTo>
                    <a:pt x="1380490" y="2121408"/>
                  </a:lnTo>
                  <a:lnTo>
                    <a:pt x="1425284" y="2117794"/>
                  </a:lnTo>
                  <a:lnTo>
                    <a:pt x="1467774" y="2107331"/>
                  </a:lnTo>
                  <a:lnTo>
                    <a:pt x="1507391" y="2090588"/>
                  </a:lnTo>
                  <a:lnTo>
                    <a:pt x="1543568" y="2068134"/>
                  </a:lnTo>
                  <a:lnTo>
                    <a:pt x="1575736" y="2040537"/>
                  </a:lnTo>
                  <a:lnTo>
                    <a:pt x="1603329" y="2008366"/>
                  </a:lnTo>
                  <a:lnTo>
                    <a:pt x="1625778" y="1972189"/>
                  </a:lnTo>
                  <a:lnTo>
                    <a:pt x="1642516" y="1932575"/>
                  </a:lnTo>
                  <a:lnTo>
                    <a:pt x="1652975" y="1890092"/>
                  </a:lnTo>
                  <a:lnTo>
                    <a:pt x="1656588" y="1845310"/>
                  </a:lnTo>
                  <a:lnTo>
                    <a:pt x="1656588" y="276098"/>
                  </a:lnTo>
                  <a:lnTo>
                    <a:pt x="1652975" y="231303"/>
                  </a:lnTo>
                  <a:lnTo>
                    <a:pt x="1642516" y="188813"/>
                  </a:lnTo>
                  <a:lnTo>
                    <a:pt x="1625778" y="149196"/>
                  </a:lnTo>
                  <a:lnTo>
                    <a:pt x="1603329" y="113019"/>
                  </a:lnTo>
                  <a:lnTo>
                    <a:pt x="1575736" y="80851"/>
                  </a:lnTo>
                  <a:lnTo>
                    <a:pt x="1543568" y="53258"/>
                  </a:lnTo>
                  <a:lnTo>
                    <a:pt x="1507391" y="30809"/>
                  </a:lnTo>
                  <a:lnTo>
                    <a:pt x="1467774" y="14071"/>
                  </a:lnTo>
                  <a:lnTo>
                    <a:pt x="1425284" y="3612"/>
                  </a:lnTo>
                  <a:lnTo>
                    <a:pt x="1380490" y="0"/>
                  </a:lnTo>
                  <a:close/>
                </a:path>
              </a:pathLst>
            </a:custGeom>
            <a:solidFill>
              <a:srgbClr val="C5DFB4"/>
            </a:solidFill>
          </p:spPr>
          <p:txBody>
            <a:bodyPr wrap="square" lIns="0" tIns="0" rIns="0" bIns="0" rtlCol="0">
              <a:noAutofit/>
            </a:bodyPr>
            <a:lstStyle/>
            <a:p>
              <a:endParaRPr/>
            </a:p>
          </p:txBody>
        </p:sp>
        <p:sp>
          <p:nvSpPr>
            <p:cNvPr id="5" name="object 6">
              <a:extLst>
                <a:ext uri="{FF2B5EF4-FFF2-40B4-BE49-F238E27FC236}">
                  <a16:creationId xmlns:a16="http://schemas.microsoft.com/office/drawing/2014/main" id="{C0E93D7B-3D1C-3141-912F-97BD4FD6C54A}"/>
                </a:ext>
              </a:extLst>
            </p:cNvPr>
            <p:cNvSpPr/>
            <p:nvPr/>
          </p:nvSpPr>
          <p:spPr>
            <a:xfrm>
              <a:off x="-6019271" y="6368732"/>
              <a:ext cx="2392849" cy="3064256"/>
            </a:xfrm>
            <a:custGeom>
              <a:avLst/>
              <a:gdLst/>
              <a:ahLst/>
              <a:cxnLst/>
              <a:rect l="l" t="t" r="r" b="b"/>
              <a:pathLst>
                <a:path w="1656588" h="2121407">
                  <a:moveTo>
                    <a:pt x="0" y="276098"/>
                  </a:moveTo>
                  <a:lnTo>
                    <a:pt x="3613" y="231303"/>
                  </a:lnTo>
                  <a:lnTo>
                    <a:pt x="14075" y="188813"/>
                  </a:lnTo>
                  <a:lnTo>
                    <a:pt x="30817" y="149196"/>
                  </a:lnTo>
                  <a:lnTo>
                    <a:pt x="53271" y="113019"/>
                  </a:lnTo>
                  <a:lnTo>
                    <a:pt x="80868" y="80851"/>
                  </a:lnTo>
                  <a:lnTo>
                    <a:pt x="113039" y="53258"/>
                  </a:lnTo>
                  <a:lnTo>
                    <a:pt x="149216" y="30809"/>
                  </a:lnTo>
                  <a:lnTo>
                    <a:pt x="188830" y="14071"/>
                  </a:lnTo>
                  <a:lnTo>
                    <a:pt x="231313" y="3612"/>
                  </a:lnTo>
                  <a:lnTo>
                    <a:pt x="276098" y="0"/>
                  </a:lnTo>
                  <a:lnTo>
                    <a:pt x="1380490" y="0"/>
                  </a:lnTo>
                  <a:lnTo>
                    <a:pt x="1425284" y="3612"/>
                  </a:lnTo>
                  <a:lnTo>
                    <a:pt x="1467774" y="14071"/>
                  </a:lnTo>
                  <a:lnTo>
                    <a:pt x="1507391" y="30809"/>
                  </a:lnTo>
                  <a:lnTo>
                    <a:pt x="1543568" y="53258"/>
                  </a:lnTo>
                  <a:lnTo>
                    <a:pt x="1575736" y="80851"/>
                  </a:lnTo>
                  <a:lnTo>
                    <a:pt x="1603329" y="113019"/>
                  </a:lnTo>
                  <a:lnTo>
                    <a:pt x="1625778" y="149196"/>
                  </a:lnTo>
                  <a:lnTo>
                    <a:pt x="1642516" y="188813"/>
                  </a:lnTo>
                  <a:lnTo>
                    <a:pt x="1652975" y="231303"/>
                  </a:lnTo>
                  <a:lnTo>
                    <a:pt x="1656588" y="276098"/>
                  </a:lnTo>
                  <a:lnTo>
                    <a:pt x="1656588" y="1845310"/>
                  </a:lnTo>
                  <a:lnTo>
                    <a:pt x="1652975" y="1890092"/>
                  </a:lnTo>
                  <a:lnTo>
                    <a:pt x="1642516" y="1932575"/>
                  </a:lnTo>
                  <a:lnTo>
                    <a:pt x="1625778" y="1972189"/>
                  </a:lnTo>
                  <a:lnTo>
                    <a:pt x="1603329" y="2008366"/>
                  </a:lnTo>
                  <a:lnTo>
                    <a:pt x="1575736" y="2040537"/>
                  </a:lnTo>
                  <a:lnTo>
                    <a:pt x="1543568" y="2068134"/>
                  </a:lnTo>
                  <a:lnTo>
                    <a:pt x="1507391" y="2090588"/>
                  </a:lnTo>
                  <a:lnTo>
                    <a:pt x="1467774" y="2107331"/>
                  </a:lnTo>
                  <a:lnTo>
                    <a:pt x="1425284" y="2117794"/>
                  </a:lnTo>
                  <a:lnTo>
                    <a:pt x="1380490" y="2121408"/>
                  </a:lnTo>
                  <a:lnTo>
                    <a:pt x="276098" y="2121408"/>
                  </a:lnTo>
                  <a:lnTo>
                    <a:pt x="231313" y="2117794"/>
                  </a:lnTo>
                  <a:lnTo>
                    <a:pt x="188830" y="2107331"/>
                  </a:lnTo>
                  <a:lnTo>
                    <a:pt x="149216" y="2090588"/>
                  </a:lnTo>
                  <a:lnTo>
                    <a:pt x="113039" y="2068134"/>
                  </a:lnTo>
                  <a:lnTo>
                    <a:pt x="80868" y="2040537"/>
                  </a:lnTo>
                  <a:lnTo>
                    <a:pt x="53271" y="2008366"/>
                  </a:lnTo>
                  <a:lnTo>
                    <a:pt x="30817" y="1972189"/>
                  </a:lnTo>
                  <a:lnTo>
                    <a:pt x="14075" y="1932575"/>
                  </a:lnTo>
                  <a:lnTo>
                    <a:pt x="3613" y="1890092"/>
                  </a:lnTo>
                  <a:lnTo>
                    <a:pt x="0" y="1845310"/>
                  </a:lnTo>
                  <a:lnTo>
                    <a:pt x="0" y="276098"/>
                  </a:lnTo>
                  <a:close/>
                </a:path>
              </a:pathLst>
            </a:custGeom>
            <a:ln w="12192">
              <a:solidFill>
                <a:srgbClr val="41709C"/>
              </a:solidFill>
            </a:ln>
          </p:spPr>
          <p:txBody>
            <a:bodyPr wrap="square" lIns="0" tIns="0" rIns="0" bIns="0" rtlCol="0">
              <a:noAutofit/>
            </a:bodyPr>
            <a:lstStyle/>
            <a:p>
              <a:endParaRPr/>
            </a:p>
          </p:txBody>
        </p:sp>
        <p:sp>
          <p:nvSpPr>
            <p:cNvPr id="6" name="object 7">
              <a:extLst>
                <a:ext uri="{FF2B5EF4-FFF2-40B4-BE49-F238E27FC236}">
                  <a16:creationId xmlns:a16="http://schemas.microsoft.com/office/drawing/2014/main" id="{5682A2AA-2B7F-B240-946D-22921393E710}"/>
                </a:ext>
              </a:extLst>
            </p:cNvPr>
            <p:cNvSpPr txBox="1"/>
            <p:nvPr/>
          </p:nvSpPr>
          <p:spPr>
            <a:xfrm>
              <a:off x="-5772575" y="6493840"/>
              <a:ext cx="1898650" cy="827335"/>
            </a:xfrm>
            <a:prstGeom prst="rect">
              <a:avLst/>
            </a:prstGeom>
          </p:spPr>
          <p:txBody>
            <a:bodyPr vert="horz" wrap="square" lIns="0" tIns="0" rIns="0" bIns="0" rtlCol="0">
              <a:noAutofit/>
            </a:bodyPr>
            <a:lstStyle/>
            <a:p>
              <a:pPr marL="18345" marR="18345" indent="6420"/>
              <a:r>
                <a:rPr b="1" dirty="0">
                  <a:latin typeface="Calibri"/>
                  <a:cs typeface="Calibri"/>
                </a:rPr>
                <a:t>M</a:t>
              </a:r>
              <a:r>
                <a:rPr b="1" spc="-15" dirty="0">
                  <a:latin typeface="Calibri"/>
                  <a:cs typeface="Calibri"/>
                </a:rPr>
                <a:t>eth</a:t>
              </a:r>
              <a:r>
                <a:rPr b="1" spc="-7" dirty="0">
                  <a:latin typeface="Calibri"/>
                  <a:cs typeface="Calibri"/>
                </a:rPr>
                <a:t>o</a:t>
              </a:r>
              <a:r>
                <a:rPr b="1" spc="-15" dirty="0">
                  <a:latin typeface="Calibri"/>
                  <a:cs typeface="Calibri"/>
                </a:rPr>
                <a:t>d</a:t>
              </a:r>
              <a:r>
                <a:rPr b="1" spc="-29" dirty="0">
                  <a:latin typeface="Calibri"/>
                  <a:cs typeface="Calibri"/>
                </a:rPr>
                <a:t>o</a:t>
              </a:r>
              <a:r>
                <a:rPr b="1" spc="-7" dirty="0">
                  <a:latin typeface="Calibri"/>
                  <a:cs typeface="Calibri"/>
                </a:rPr>
                <a:t>l</a:t>
              </a:r>
              <a:r>
                <a:rPr b="1" spc="-29" dirty="0">
                  <a:latin typeface="Calibri"/>
                  <a:cs typeface="Calibri"/>
                </a:rPr>
                <a:t>o</a:t>
              </a:r>
              <a:r>
                <a:rPr b="1" spc="-15" dirty="0">
                  <a:latin typeface="Calibri"/>
                  <a:cs typeface="Calibri"/>
                </a:rPr>
                <a:t>gy</a:t>
              </a:r>
              <a:r>
                <a:rPr b="1" spc="-7" dirty="0">
                  <a:latin typeface="Calibri"/>
                  <a:cs typeface="Calibri"/>
                </a:rPr>
                <a:t> </a:t>
              </a:r>
              <a:r>
                <a:rPr b="1" spc="-43" dirty="0">
                  <a:latin typeface="Calibri"/>
                  <a:cs typeface="Calibri"/>
                </a:rPr>
                <a:t>f</a:t>
              </a:r>
              <a:r>
                <a:rPr b="1" dirty="0">
                  <a:latin typeface="Calibri"/>
                  <a:cs typeface="Calibri"/>
                </a:rPr>
                <a:t>or</a:t>
              </a:r>
              <a:r>
                <a:rPr b="1" spc="-7" dirty="0">
                  <a:latin typeface="Calibri"/>
                  <a:cs typeface="Calibri"/>
                </a:rPr>
                <a:t> </a:t>
              </a:r>
              <a:r>
                <a:rPr b="1" spc="-137" dirty="0">
                  <a:latin typeface="Calibri"/>
                  <a:cs typeface="Calibri"/>
                </a:rPr>
                <a:t>V</a:t>
              </a:r>
              <a:r>
                <a:rPr b="1" spc="-15" dirty="0">
                  <a:latin typeface="Calibri"/>
                  <a:cs typeface="Calibri"/>
                </a:rPr>
                <a:t>ali</a:t>
              </a:r>
              <a:r>
                <a:rPr b="1" spc="-7" dirty="0">
                  <a:latin typeface="Calibri"/>
                  <a:cs typeface="Calibri"/>
                </a:rPr>
                <a:t>d</a:t>
              </a:r>
              <a:r>
                <a:rPr b="1" spc="-36" dirty="0">
                  <a:latin typeface="Calibri"/>
                  <a:cs typeface="Calibri"/>
                </a:rPr>
                <a:t>a</a:t>
              </a:r>
              <a:r>
                <a:rPr b="1" spc="-15" dirty="0">
                  <a:latin typeface="Calibri"/>
                  <a:cs typeface="Calibri"/>
                </a:rPr>
                <a:t>ti</a:t>
              </a:r>
              <a:r>
                <a:rPr b="1" spc="-29" dirty="0">
                  <a:latin typeface="Calibri"/>
                  <a:cs typeface="Calibri"/>
                </a:rPr>
                <a:t>o</a:t>
              </a:r>
              <a:r>
                <a:rPr b="1" spc="-15" dirty="0">
                  <a:latin typeface="Calibri"/>
                  <a:cs typeface="Calibri"/>
                </a:rPr>
                <a:t>n</a:t>
              </a:r>
              <a:endParaRPr>
                <a:latin typeface="Calibri"/>
                <a:cs typeface="Calibri"/>
              </a:endParaRPr>
            </a:p>
          </p:txBody>
        </p:sp>
        <p:sp>
          <p:nvSpPr>
            <p:cNvPr id="7" name="object 8">
              <a:extLst>
                <a:ext uri="{FF2B5EF4-FFF2-40B4-BE49-F238E27FC236}">
                  <a16:creationId xmlns:a16="http://schemas.microsoft.com/office/drawing/2014/main" id="{087526B7-F070-3D49-B47B-7956EA6AC077}"/>
                </a:ext>
              </a:extLst>
            </p:cNvPr>
            <p:cNvSpPr txBox="1"/>
            <p:nvPr/>
          </p:nvSpPr>
          <p:spPr>
            <a:xfrm>
              <a:off x="-5772576" y="8440748"/>
              <a:ext cx="1913325" cy="1620732"/>
            </a:xfrm>
            <a:prstGeom prst="rect">
              <a:avLst/>
            </a:prstGeom>
          </p:spPr>
          <p:txBody>
            <a:bodyPr vert="horz" wrap="square" lIns="0" tIns="0" rIns="0" bIns="0" rtlCol="0">
              <a:noAutofit/>
            </a:bodyPr>
            <a:lstStyle/>
            <a:p>
              <a:pPr marL="1835" algn="ctr"/>
              <a:r>
                <a:rPr b="1" spc="-15" dirty="0">
                  <a:solidFill>
                    <a:srgbClr val="FF0000"/>
                  </a:solidFill>
                  <a:latin typeface="Calibri"/>
                  <a:cs typeface="Calibri"/>
                </a:rPr>
                <a:t>100%</a:t>
              </a:r>
              <a:endParaRPr dirty="0">
                <a:latin typeface="Calibri"/>
                <a:cs typeface="Calibri"/>
              </a:endParaRPr>
            </a:p>
            <a:p>
              <a:pPr algn="ctr">
                <a:lnSpc>
                  <a:spcPct val="100000"/>
                </a:lnSpc>
              </a:pPr>
              <a:r>
                <a:rPr lang="en-US" b="1" spc="-22" dirty="0">
                  <a:solidFill>
                    <a:srgbClr val="FF0000"/>
                  </a:solidFill>
                  <a:latin typeface="Calibri"/>
                  <a:cs typeface="Calibri"/>
                </a:rPr>
                <a:t>On-Call Validation</a:t>
              </a:r>
              <a:endParaRPr dirty="0">
                <a:latin typeface="Calibri"/>
                <a:cs typeface="Calibri"/>
              </a:endParaRPr>
            </a:p>
          </p:txBody>
        </p:sp>
      </p:grpSp>
      <p:grpSp>
        <p:nvGrpSpPr>
          <p:cNvPr id="2" name="Group 1">
            <a:extLst>
              <a:ext uri="{FF2B5EF4-FFF2-40B4-BE49-F238E27FC236}">
                <a16:creationId xmlns:a16="http://schemas.microsoft.com/office/drawing/2014/main" id="{124C506D-7BE3-4DE6-B19B-F4773DDBE923}"/>
              </a:ext>
            </a:extLst>
          </p:cNvPr>
          <p:cNvGrpSpPr/>
          <p:nvPr/>
        </p:nvGrpSpPr>
        <p:grpSpPr>
          <a:xfrm>
            <a:off x="1240800" y="3549315"/>
            <a:ext cx="5629227" cy="6147453"/>
            <a:chOff x="-2961775" y="5959469"/>
            <a:chExt cx="15067184" cy="3668623"/>
          </a:xfrm>
        </p:grpSpPr>
        <p:sp>
          <p:nvSpPr>
            <p:cNvPr id="8" name="object 9">
              <a:extLst>
                <a:ext uri="{FF2B5EF4-FFF2-40B4-BE49-F238E27FC236}">
                  <a16:creationId xmlns:a16="http://schemas.microsoft.com/office/drawing/2014/main" id="{1AB97EFA-DCF0-0741-92F7-B2EE01FB17F8}"/>
                </a:ext>
              </a:extLst>
            </p:cNvPr>
            <p:cNvSpPr/>
            <p:nvPr/>
          </p:nvSpPr>
          <p:spPr>
            <a:xfrm>
              <a:off x="-2961775" y="5959469"/>
              <a:ext cx="14991080" cy="3601191"/>
            </a:xfrm>
            <a:custGeom>
              <a:avLst/>
              <a:gdLst/>
              <a:ahLst/>
              <a:cxnLst/>
              <a:rect l="l" t="t" r="r" b="b"/>
              <a:pathLst>
                <a:path w="10378440" h="2080259">
                  <a:moveTo>
                    <a:pt x="10031730" y="0"/>
                  </a:moveTo>
                  <a:lnTo>
                    <a:pt x="346710" y="0"/>
                  </a:lnTo>
                  <a:lnTo>
                    <a:pt x="318269" y="1149"/>
                  </a:lnTo>
                  <a:lnTo>
                    <a:pt x="263380" y="10074"/>
                  </a:lnTo>
                  <a:lnTo>
                    <a:pt x="211740" y="27241"/>
                  </a:lnTo>
                  <a:lnTo>
                    <a:pt x="164063" y="51937"/>
                  </a:lnTo>
                  <a:lnTo>
                    <a:pt x="121061" y="83448"/>
                  </a:lnTo>
                  <a:lnTo>
                    <a:pt x="83448" y="121061"/>
                  </a:lnTo>
                  <a:lnTo>
                    <a:pt x="51937" y="164063"/>
                  </a:lnTo>
                  <a:lnTo>
                    <a:pt x="27241" y="211740"/>
                  </a:lnTo>
                  <a:lnTo>
                    <a:pt x="10074" y="263380"/>
                  </a:lnTo>
                  <a:lnTo>
                    <a:pt x="1149" y="318269"/>
                  </a:lnTo>
                  <a:lnTo>
                    <a:pt x="0" y="346710"/>
                  </a:lnTo>
                  <a:lnTo>
                    <a:pt x="0" y="1733537"/>
                  </a:lnTo>
                  <a:lnTo>
                    <a:pt x="4536" y="1789777"/>
                  </a:lnTo>
                  <a:lnTo>
                    <a:pt x="17672" y="1843128"/>
                  </a:lnTo>
                  <a:lnTo>
                    <a:pt x="38692" y="1892876"/>
                  </a:lnTo>
                  <a:lnTo>
                    <a:pt x="66885" y="1938307"/>
                  </a:lnTo>
                  <a:lnTo>
                    <a:pt x="101536" y="1978707"/>
                  </a:lnTo>
                  <a:lnTo>
                    <a:pt x="141933" y="2013362"/>
                  </a:lnTo>
                  <a:lnTo>
                    <a:pt x="187362" y="2041559"/>
                  </a:lnTo>
                  <a:lnTo>
                    <a:pt x="237110" y="2062583"/>
                  </a:lnTo>
                  <a:lnTo>
                    <a:pt x="290463" y="2075722"/>
                  </a:lnTo>
                  <a:lnTo>
                    <a:pt x="346710" y="2080260"/>
                  </a:lnTo>
                  <a:lnTo>
                    <a:pt x="10031730" y="2080260"/>
                  </a:lnTo>
                  <a:lnTo>
                    <a:pt x="10087976" y="2075722"/>
                  </a:lnTo>
                  <a:lnTo>
                    <a:pt x="10141329" y="2062583"/>
                  </a:lnTo>
                  <a:lnTo>
                    <a:pt x="10191077" y="2041559"/>
                  </a:lnTo>
                  <a:lnTo>
                    <a:pt x="10236506" y="2013362"/>
                  </a:lnTo>
                  <a:lnTo>
                    <a:pt x="10276903" y="1978707"/>
                  </a:lnTo>
                  <a:lnTo>
                    <a:pt x="10311554" y="1938307"/>
                  </a:lnTo>
                  <a:lnTo>
                    <a:pt x="10339747" y="1892876"/>
                  </a:lnTo>
                  <a:lnTo>
                    <a:pt x="10360767" y="1843128"/>
                  </a:lnTo>
                  <a:lnTo>
                    <a:pt x="10373903" y="1789777"/>
                  </a:lnTo>
                  <a:lnTo>
                    <a:pt x="10378440" y="1733537"/>
                  </a:lnTo>
                  <a:lnTo>
                    <a:pt x="10378440" y="346710"/>
                  </a:lnTo>
                  <a:lnTo>
                    <a:pt x="10373903" y="290463"/>
                  </a:lnTo>
                  <a:lnTo>
                    <a:pt x="10360767" y="237110"/>
                  </a:lnTo>
                  <a:lnTo>
                    <a:pt x="10339747" y="187362"/>
                  </a:lnTo>
                  <a:lnTo>
                    <a:pt x="10311554" y="141933"/>
                  </a:lnTo>
                  <a:lnTo>
                    <a:pt x="10276903" y="101536"/>
                  </a:lnTo>
                  <a:lnTo>
                    <a:pt x="10236506" y="66885"/>
                  </a:lnTo>
                  <a:lnTo>
                    <a:pt x="10191077" y="38692"/>
                  </a:lnTo>
                  <a:lnTo>
                    <a:pt x="10141329" y="17672"/>
                  </a:lnTo>
                  <a:lnTo>
                    <a:pt x="10087976" y="4536"/>
                  </a:lnTo>
                  <a:lnTo>
                    <a:pt x="10031730" y="0"/>
                  </a:lnTo>
                  <a:close/>
                </a:path>
              </a:pathLst>
            </a:custGeom>
            <a:solidFill>
              <a:srgbClr val="E1EFD9"/>
            </a:solidFill>
          </p:spPr>
          <p:txBody>
            <a:bodyPr wrap="square" lIns="0" tIns="0" rIns="0" bIns="0" rtlCol="0">
              <a:noAutofit/>
            </a:bodyPr>
            <a:lstStyle/>
            <a:p>
              <a:endParaRPr sz="1600"/>
            </a:p>
          </p:txBody>
        </p:sp>
        <p:sp>
          <p:nvSpPr>
            <p:cNvPr id="9" name="object 10">
              <a:extLst>
                <a:ext uri="{FF2B5EF4-FFF2-40B4-BE49-F238E27FC236}">
                  <a16:creationId xmlns:a16="http://schemas.microsoft.com/office/drawing/2014/main" id="{6ACAABD1-14E4-0446-9E74-319946EEB006}"/>
                </a:ext>
              </a:extLst>
            </p:cNvPr>
            <p:cNvSpPr/>
            <p:nvPr/>
          </p:nvSpPr>
          <p:spPr>
            <a:xfrm>
              <a:off x="-2928451" y="5959469"/>
              <a:ext cx="14991080" cy="3601191"/>
            </a:xfrm>
            <a:custGeom>
              <a:avLst/>
              <a:gdLst/>
              <a:ahLst/>
              <a:cxnLst/>
              <a:rect l="l" t="t" r="r" b="b"/>
              <a:pathLst>
                <a:path w="10378440" h="2080259">
                  <a:moveTo>
                    <a:pt x="0" y="346710"/>
                  </a:moveTo>
                  <a:lnTo>
                    <a:pt x="4536" y="290463"/>
                  </a:lnTo>
                  <a:lnTo>
                    <a:pt x="17672" y="237110"/>
                  </a:lnTo>
                  <a:lnTo>
                    <a:pt x="38692" y="187362"/>
                  </a:lnTo>
                  <a:lnTo>
                    <a:pt x="66885" y="141933"/>
                  </a:lnTo>
                  <a:lnTo>
                    <a:pt x="101536" y="101536"/>
                  </a:lnTo>
                  <a:lnTo>
                    <a:pt x="141933" y="66885"/>
                  </a:lnTo>
                  <a:lnTo>
                    <a:pt x="187362" y="38692"/>
                  </a:lnTo>
                  <a:lnTo>
                    <a:pt x="237110" y="17672"/>
                  </a:lnTo>
                  <a:lnTo>
                    <a:pt x="290463" y="4536"/>
                  </a:lnTo>
                  <a:lnTo>
                    <a:pt x="346710" y="0"/>
                  </a:lnTo>
                  <a:lnTo>
                    <a:pt x="10031730" y="0"/>
                  </a:lnTo>
                  <a:lnTo>
                    <a:pt x="10087976" y="4536"/>
                  </a:lnTo>
                  <a:lnTo>
                    <a:pt x="10141329" y="17672"/>
                  </a:lnTo>
                  <a:lnTo>
                    <a:pt x="10191077" y="38692"/>
                  </a:lnTo>
                  <a:lnTo>
                    <a:pt x="10236506" y="66885"/>
                  </a:lnTo>
                  <a:lnTo>
                    <a:pt x="10276903" y="101536"/>
                  </a:lnTo>
                  <a:lnTo>
                    <a:pt x="10311554" y="141933"/>
                  </a:lnTo>
                  <a:lnTo>
                    <a:pt x="10339747" y="187362"/>
                  </a:lnTo>
                  <a:lnTo>
                    <a:pt x="10360767" y="237110"/>
                  </a:lnTo>
                  <a:lnTo>
                    <a:pt x="10373903" y="290463"/>
                  </a:lnTo>
                  <a:lnTo>
                    <a:pt x="10378440" y="346710"/>
                  </a:lnTo>
                  <a:lnTo>
                    <a:pt x="10378440" y="1733537"/>
                  </a:lnTo>
                  <a:lnTo>
                    <a:pt x="10373903" y="1789777"/>
                  </a:lnTo>
                  <a:lnTo>
                    <a:pt x="10360767" y="1843128"/>
                  </a:lnTo>
                  <a:lnTo>
                    <a:pt x="10339747" y="1892876"/>
                  </a:lnTo>
                  <a:lnTo>
                    <a:pt x="10311554" y="1938307"/>
                  </a:lnTo>
                  <a:lnTo>
                    <a:pt x="10276903" y="1978707"/>
                  </a:lnTo>
                  <a:lnTo>
                    <a:pt x="10236506" y="2013362"/>
                  </a:lnTo>
                  <a:lnTo>
                    <a:pt x="10191077" y="2041559"/>
                  </a:lnTo>
                  <a:lnTo>
                    <a:pt x="10141329" y="2062583"/>
                  </a:lnTo>
                  <a:lnTo>
                    <a:pt x="10087976" y="2075722"/>
                  </a:lnTo>
                  <a:lnTo>
                    <a:pt x="10031730" y="2080260"/>
                  </a:lnTo>
                  <a:lnTo>
                    <a:pt x="346710" y="2080260"/>
                  </a:lnTo>
                  <a:lnTo>
                    <a:pt x="290463" y="2075722"/>
                  </a:lnTo>
                  <a:lnTo>
                    <a:pt x="237110" y="2062583"/>
                  </a:lnTo>
                  <a:lnTo>
                    <a:pt x="187362" y="2041559"/>
                  </a:lnTo>
                  <a:lnTo>
                    <a:pt x="141933" y="2013362"/>
                  </a:lnTo>
                  <a:lnTo>
                    <a:pt x="101536" y="1978707"/>
                  </a:lnTo>
                  <a:lnTo>
                    <a:pt x="66885" y="1938307"/>
                  </a:lnTo>
                  <a:lnTo>
                    <a:pt x="38692" y="1892876"/>
                  </a:lnTo>
                  <a:lnTo>
                    <a:pt x="17672" y="1843128"/>
                  </a:lnTo>
                  <a:lnTo>
                    <a:pt x="4536" y="1789777"/>
                  </a:lnTo>
                  <a:lnTo>
                    <a:pt x="0" y="1733537"/>
                  </a:lnTo>
                  <a:lnTo>
                    <a:pt x="0" y="346710"/>
                  </a:lnTo>
                  <a:close/>
                </a:path>
              </a:pathLst>
            </a:custGeom>
            <a:ln w="12192">
              <a:solidFill>
                <a:srgbClr val="41709C"/>
              </a:solidFill>
            </a:ln>
          </p:spPr>
          <p:txBody>
            <a:bodyPr wrap="square" lIns="0" tIns="0" rIns="0" bIns="0" rtlCol="0">
              <a:noAutofit/>
            </a:bodyPr>
            <a:lstStyle/>
            <a:p>
              <a:endParaRPr sz="2000"/>
            </a:p>
          </p:txBody>
        </p:sp>
        <p:sp>
          <p:nvSpPr>
            <p:cNvPr id="10" name="object 11">
              <a:extLst>
                <a:ext uri="{FF2B5EF4-FFF2-40B4-BE49-F238E27FC236}">
                  <a16:creationId xmlns:a16="http://schemas.microsoft.com/office/drawing/2014/main" id="{8854EA30-0627-EE42-9539-0930B7F610BA}"/>
                </a:ext>
              </a:extLst>
            </p:cNvPr>
            <p:cNvSpPr txBox="1"/>
            <p:nvPr/>
          </p:nvSpPr>
          <p:spPr>
            <a:xfrm>
              <a:off x="-2358269" y="6026901"/>
              <a:ext cx="14463678" cy="3601191"/>
            </a:xfrm>
            <a:prstGeom prst="rect">
              <a:avLst/>
            </a:prstGeom>
          </p:spPr>
          <p:txBody>
            <a:bodyPr vert="horz" wrap="square" lIns="0" tIns="0" rIns="0" bIns="0" rtlCol="0">
              <a:noAutofit/>
            </a:bodyPr>
            <a:lstStyle/>
            <a:p>
              <a:pPr marL="513651" marR="594367" indent="-495307">
                <a:buFont typeface="Calibri"/>
                <a:buAutoNum type="arabicPeriod"/>
                <a:tabLst>
                  <a:tab pos="512734" algn="l"/>
                </a:tabLst>
              </a:pPr>
              <a:r>
                <a:rPr lang="en-US" spc="-15" dirty="0">
                  <a:latin typeface="Calibri"/>
                  <a:cs typeface="Calibri"/>
                </a:rPr>
                <a:t>Digital record of all Sanitary </a:t>
              </a:r>
              <a:r>
                <a:rPr lang="en-US" spc="-15" dirty="0">
                  <a:cs typeface="Calibri"/>
                </a:rPr>
                <a:t>workers capturing name, address, contact number, linkage with welfare schemes, whether recognized as best performing worker and informal workers linked with livelihood opportunities, trainings completed with certificate etc. mandatory </a:t>
              </a:r>
              <a:r>
                <a:rPr lang="en-US" spc="-15" dirty="0">
                  <a:latin typeface="Calibri"/>
                  <a:cs typeface="Calibri"/>
                </a:rPr>
                <a:t>to validate this indicator</a:t>
              </a:r>
              <a:endParaRPr dirty="0">
                <a:latin typeface="Calibri"/>
                <a:cs typeface="Calibri"/>
              </a:endParaRPr>
            </a:p>
            <a:p>
              <a:pPr marL="513651" marR="18345" indent="-495307">
                <a:buFont typeface="Calibri"/>
                <a:buAutoNum type="arabicPeriod"/>
                <a:tabLst>
                  <a:tab pos="512734" algn="l"/>
                  <a:tab pos="5117247" algn="l"/>
                </a:tabLst>
              </a:pPr>
              <a:r>
                <a:rPr spc="-15" dirty="0">
                  <a:latin typeface="Calibri"/>
                  <a:cs typeface="Calibri"/>
                </a:rPr>
                <a:t>As</a:t>
              </a:r>
              <a:r>
                <a:rPr spc="-7" dirty="0">
                  <a:latin typeface="Calibri"/>
                  <a:cs typeface="Calibri"/>
                </a:rPr>
                <a:t>s</a:t>
              </a:r>
              <a:r>
                <a:rPr spc="-15" dirty="0">
                  <a:latin typeface="Calibri"/>
                  <a:cs typeface="Calibri"/>
                </a:rPr>
                <a:t>essor</a:t>
              </a:r>
              <a:r>
                <a:rPr spc="36" dirty="0">
                  <a:latin typeface="Calibri"/>
                  <a:cs typeface="Calibri"/>
                </a:rPr>
                <a:t> </a:t>
              </a:r>
              <a:r>
                <a:rPr spc="-22" dirty="0">
                  <a:latin typeface="Calibri"/>
                  <a:cs typeface="Calibri"/>
                </a:rPr>
                <a:t>w</a:t>
              </a:r>
              <a:r>
                <a:rPr dirty="0">
                  <a:latin typeface="Calibri"/>
                  <a:cs typeface="Calibri"/>
                </a:rPr>
                <a:t>i</a:t>
              </a:r>
              <a:r>
                <a:rPr spc="-7" dirty="0">
                  <a:latin typeface="Calibri"/>
                  <a:cs typeface="Calibri"/>
                </a:rPr>
                <a:t>ll</a:t>
              </a:r>
              <a:r>
                <a:rPr spc="-15" dirty="0">
                  <a:latin typeface="Calibri"/>
                  <a:cs typeface="Calibri"/>
                </a:rPr>
                <a:t> </a:t>
              </a:r>
              <a:r>
                <a:rPr spc="-80" dirty="0">
                  <a:latin typeface="Calibri"/>
                  <a:cs typeface="Calibri"/>
                </a:rPr>
                <a:t>r</a:t>
              </a:r>
              <a:r>
                <a:rPr spc="-15" dirty="0">
                  <a:latin typeface="Calibri"/>
                  <a:cs typeface="Calibri"/>
                </a:rPr>
                <a:t>an</a:t>
              </a:r>
              <a:r>
                <a:rPr spc="-7" dirty="0">
                  <a:latin typeface="Calibri"/>
                  <a:cs typeface="Calibri"/>
                </a:rPr>
                <a:t>d</a:t>
              </a:r>
              <a:r>
                <a:rPr spc="-15" dirty="0">
                  <a:latin typeface="Calibri"/>
                  <a:cs typeface="Calibri"/>
                </a:rPr>
                <a:t>omly</a:t>
              </a:r>
              <a:r>
                <a:rPr spc="7" dirty="0">
                  <a:latin typeface="Calibri"/>
                  <a:cs typeface="Calibri"/>
                </a:rPr>
                <a:t> </a:t>
              </a:r>
              <a:r>
                <a:rPr lang="en-US" spc="-43" dirty="0">
                  <a:latin typeface="Calibri"/>
                  <a:cs typeface="Calibri"/>
                </a:rPr>
                <a:t>call</a:t>
              </a:r>
              <a:r>
                <a:rPr spc="-29" dirty="0">
                  <a:latin typeface="Calibri"/>
                  <a:cs typeface="Calibri"/>
                </a:rPr>
                <a:t> t</a:t>
              </a:r>
              <a:r>
                <a:rPr spc="-15" dirty="0">
                  <a:latin typeface="Calibri"/>
                  <a:cs typeface="Calibri"/>
                </a:rPr>
                <a:t>o</a:t>
              </a:r>
              <a:r>
                <a:rPr spc="7" dirty="0">
                  <a:latin typeface="Calibri"/>
                  <a:cs typeface="Calibri"/>
                </a:rPr>
                <a:t> </a:t>
              </a:r>
              <a:r>
                <a:rPr spc="-15" dirty="0">
                  <a:latin typeface="Calibri"/>
                  <a:cs typeface="Calibri"/>
                </a:rPr>
                <a:t>the</a:t>
              </a:r>
              <a:r>
                <a:rPr spc="-7" dirty="0">
                  <a:latin typeface="Calibri"/>
                  <a:cs typeface="Calibri"/>
                </a:rPr>
                <a:t> </a:t>
              </a:r>
              <a:r>
                <a:rPr spc="-15" dirty="0">
                  <a:latin typeface="Calibri"/>
                  <a:cs typeface="Calibri"/>
                </a:rPr>
                <a:t>san</a:t>
              </a:r>
              <a:r>
                <a:rPr dirty="0">
                  <a:latin typeface="Calibri"/>
                  <a:cs typeface="Calibri"/>
                </a:rPr>
                <a:t>i</a:t>
              </a:r>
              <a:r>
                <a:rPr spc="-43" dirty="0">
                  <a:latin typeface="Calibri"/>
                  <a:cs typeface="Calibri"/>
                </a:rPr>
                <a:t>t</a:t>
              </a:r>
              <a:r>
                <a:rPr spc="-15" dirty="0">
                  <a:latin typeface="Calibri"/>
                  <a:cs typeface="Calibri"/>
                </a:rPr>
                <a:t>a</a:t>
              </a:r>
              <a:r>
                <a:rPr spc="-7" dirty="0">
                  <a:latin typeface="Calibri"/>
                  <a:cs typeface="Calibri"/>
                </a:rPr>
                <a:t>r</a:t>
              </a:r>
              <a:r>
                <a:rPr spc="-15" dirty="0">
                  <a:latin typeface="Calibri"/>
                  <a:cs typeface="Calibri"/>
                </a:rPr>
                <a:t>y</a:t>
              </a:r>
              <a:r>
                <a:rPr spc="-7" dirty="0">
                  <a:latin typeface="Calibri"/>
                  <a:cs typeface="Calibri"/>
                </a:rPr>
                <a:t> </a:t>
              </a:r>
              <a:r>
                <a:rPr spc="-43" dirty="0">
                  <a:latin typeface="Calibri"/>
                  <a:cs typeface="Calibri"/>
                </a:rPr>
                <a:t>w</a:t>
              </a:r>
              <a:r>
                <a:rPr spc="-15" dirty="0">
                  <a:latin typeface="Calibri"/>
                  <a:cs typeface="Calibri"/>
                </a:rPr>
                <a:t>or</a:t>
              </a:r>
              <a:r>
                <a:rPr spc="-101" dirty="0">
                  <a:latin typeface="Calibri"/>
                  <a:cs typeface="Calibri"/>
                </a:rPr>
                <a:t>k</a:t>
              </a:r>
              <a:r>
                <a:rPr spc="-15" dirty="0">
                  <a:latin typeface="Calibri"/>
                  <a:cs typeface="Calibri"/>
                </a:rPr>
                <a:t>er</a:t>
              </a:r>
              <a:r>
                <a:rPr spc="58" dirty="0">
                  <a:latin typeface="Calibri"/>
                  <a:cs typeface="Calibri"/>
                </a:rPr>
                <a:t> </a:t>
              </a:r>
              <a:r>
                <a:rPr spc="-29" dirty="0">
                  <a:latin typeface="Calibri"/>
                  <a:cs typeface="Calibri"/>
                </a:rPr>
                <a:t>t</a:t>
              </a:r>
              <a:r>
                <a:rPr spc="-15" dirty="0">
                  <a:latin typeface="Calibri"/>
                  <a:cs typeface="Calibri"/>
                </a:rPr>
                <a:t>o</a:t>
              </a:r>
              <a:r>
                <a:rPr spc="7" dirty="0">
                  <a:latin typeface="Calibri"/>
                  <a:cs typeface="Calibri"/>
                </a:rPr>
                <a:t> </a:t>
              </a:r>
              <a:r>
                <a:rPr spc="-15" dirty="0">
                  <a:latin typeface="Calibri"/>
                  <a:cs typeface="Calibri"/>
                </a:rPr>
                <a:t>check</a:t>
              </a:r>
              <a:r>
                <a:rPr spc="7" dirty="0">
                  <a:latin typeface="Calibri"/>
                  <a:cs typeface="Calibri"/>
                </a:rPr>
                <a:t> </a:t>
              </a:r>
              <a:r>
                <a:rPr spc="-7" dirty="0">
                  <a:latin typeface="Calibri"/>
                  <a:cs typeface="Calibri"/>
                </a:rPr>
                <a:t>if</a:t>
              </a:r>
              <a:r>
                <a:rPr spc="-22" dirty="0">
                  <a:latin typeface="Calibri"/>
                  <a:cs typeface="Calibri"/>
                </a:rPr>
                <a:t> </a:t>
              </a:r>
              <a:r>
                <a:rPr spc="-15" dirty="0">
                  <a:latin typeface="Calibri"/>
                  <a:cs typeface="Calibri"/>
                </a:rPr>
                <a:t>PPE</a:t>
              </a:r>
              <a:r>
                <a:rPr spc="15" dirty="0">
                  <a:latin typeface="Calibri"/>
                  <a:cs typeface="Calibri"/>
                </a:rPr>
                <a:t> </a:t>
              </a:r>
              <a:r>
                <a:rPr spc="-7" dirty="0">
                  <a:latin typeface="Calibri"/>
                  <a:cs typeface="Calibri"/>
                </a:rPr>
                <a:t>gi</a:t>
              </a:r>
              <a:r>
                <a:rPr spc="-36" dirty="0">
                  <a:latin typeface="Calibri"/>
                  <a:cs typeface="Calibri"/>
                </a:rPr>
                <a:t>v</a:t>
              </a:r>
              <a:r>
                <a:rPr spc="-15" dirty="0">
                  <a:latin typeface="Calibri"/>
                  <a:cs typeface="Calibri"/>
                </a:rPr>
                <a:t>en </a:t>
              </a:r>
              <a:r>
                <a:rPr spc="-29" dirty="0">
                  <a:latin typeface="Calibri"/>
                  <a:cs typeface="Calibri"/>
                </a:rPr>
                <a:t>t</a:t>
              </a:r>
              <a:r>
                <a:rPr spc="-15" dirty="0">
                  <a:latin typeface="Calibri"/>
                  <a:cs typeface="Calibri"/>
                </a:rPr>
                <a:t>o</a:t>
              </a:r>
              <a:r>
                <a:rPr spc="7" dirty="0">
                  <a:latin typeface="Calibri"/>
                  <a:cs typeface="Calibri"/>
                </a:rPr>
                <a:t> </a:t>
              </a:r>
              <a:r>
                <a:rPr spc="-15" dirty="0">
                  <a:latin typeface="Calibri"/>
                  <a:cs typeface="Calibri"/>
                </a:rPr>
                <a:t>h</a:t>
              </a:r>
              <a:r>
                <a:rPr dirty="0">
                  <a:latin typeface="Calibri"/>
                  <a:cs typeface="Calibri"/>
                </a:rPr>
                <a:t>i</a:t>
              </a:r>
              <a:r>
                <a:rPr spc="-15" dirty="0">
                  <a:latin typeface="Calibri"/>
                  <a:cs typeface="Calibri"/>
                </a:rPr>
                <a:t>m/he</a:t>
              </a:r>
              <a:r>
                <a:rPr spc="-210" dirty="0">
                  <a:latin typeface="Calibri"/>
                  <a:cs typeface="Calibri"/>
                </a:rPr>
                <a:t>r</a:t>
              </a:r>
              <a:r>
                <a:rPr lang="en-US" spc="-210" dirty="0">
                  <a:latin typeface="Calibri"/>
                  <a:cs typeface="Calibri"/>
                </a:rPr>
                <a:t> ,  </a:t>
              </a:r>
              <a:r>
                <a:rPr spc="-7" dirty="0">
                  <a:latin typeface="Calibri"/>
                  <a:cs typeface="Calibri"/>
                </a:rPr>
                <a:t>if</a:t>
              </a:r>
              <a:r>
                <a:rPr spc="-15" dirty="0">
                  <a:latin typeface="Calibri"/>
                  <a:cs typeface="Calibri"/>
                </a:rPr>
                <a:t> ULB</a:t>
              </a:r>
              <a:r>
                <a:rPr spc="29" dirty="0">
                  <a:latin typeface="Calibri"/>
                  <a:cs typeface="Calibri"/>
                </a:rPr>
                <a:t> </a:t>
              </a:r>
              <a:r>
                <a:rPr spc="-15" dirty="0">
                  <a:latin typeface="Calibri"/>
                  <a:cs typeface="Calibri"/>
                </a:rPr>
                <a:t>h</a:t>
              </a:r>
              <a:r>
                <a:rPr spc="-7" dirty="0">
                  <a:latin typeface="Calibri"/>
                  <a:cs typeface="Calibri"/>
                </a:rPr>
                <a:t>a</a:t>
              </a:r>
              <a:r>
                <a:rPr spc="-15" dirty="0">
                  <a:latin typeface="Calibri"/>
                  <a:cs typeface="Calibri"/>
                </a:rPr>
                <a:t>s</a:t>
              </a:r>
              <a:r>
                <a:rPr spc="-7" dirty="0">
                  <a:latin typeface="Calibri"/>
                  <a:cs typeface="Calibri"/>
                </a:rPr>
                <a:t> </a:t>
              </a:r>
              <a:r>
                <a:rPr dirty="0">
                  <a:latin typeface="Calibri"/>
                  <a:cs typeface="Calibri"/>
                </a:rPr>
                <a:t>l</a:t>
              </a:r>
              <a:r>
                <a:rPr spc="-15" dirty="0">
                  <a:latin typeface="Calibri"/>
                  <a:cs typeface="Calibri"/>
                </a:rPr>
                <a:t>in</a:t>
              </a:r>
              <a:r>
                <a:rPr spc="-87" dirty="0">
                  <a:latin typeface="Calibri"/>
                  <a:cs typeface="Calibri"/>
                </a:rPr>
                <a:t>k</a:t>
              </a:r>
              <a:r>
                <a:rPr spc="-15" dirty="0">
                  <a:latin typeface="Calibri"/>
                  <a:cs typeface="Calibri"/>
                </a:rPr>
                <a:t>ed them</a:t>
              </a:r>
              <a:r>
                <a:rPr spc="-7" dirty="0">
                  <a:latin typeface="Calibri"/>
                  <a:cs typeface="Calibri"/>
                </a:rPr>
                <a:t> </a:t>
              </a:r>
              <a:r>
                <a:rPr spc="-22" dirty="0">
                  <a:latin typeface="Calibri"/>
                  <a:cs typeface="Calibri"/>
                </a:rPr>
                <a:t>w</a:t>
              </a:r>
              <a:r>
                <a:rPr dirty="0">
                  <a:latin typeface="Calibri"/>
                  <a:cs typeface="Calibri"/>
                </a:rPr>
                <a:t>i</a:t>
              </a:r>
              <a:r>
                <a:rPr spc="-15" dirty="0">
                  <a:latin typeface="Calibri"/>
                  <a:cs typeface="Calibri"/>
                </a:rPr>
                <a:t>th</a:t>
              </a:r>
              <a:r>
                <a:rPr spc="-7" dirty="0">
                  <a:latin typeface="Calibri"/>
                  <a:cs typeface="Calibri"/>
                </a:rPr>
                <a:t> </a:t>
              </a:r>
              <a:r>
                <a:rPr spc="-15" dirty="0">
                  <a:latin typeface="Calibri"/>
                  <a:cs typeface="Calibri"/>
                </a:rPr>
                <a:t>social</a:t>
              </a:r>
              <a:r>
                <a:rPr spc="-7" dirty="0">
                  <a:latin typeface="Calibri"/>
                  <a:cs typeface="Calibri"/>
                </a:rPr>
                <a:t> </a:t>
              </a:r>
              <a:r>
                <a:rPr spc="-43" dirty="0">
                  <a:latin typeface="Calibri"/>
                  <a:cs typeface="Calibri"/>
                </a:rPr>
                <a:t>w</a:t>
              </a:r>
              <a:r>
                <a:rPr spc="-15" dirty="0">
                  <a:latin typeface="Calibri"/>
                  <a:cs typeface="Calibri"/>
                </a:rPr>
                <a:t>el</a:t>
              </a:r>
              <a:r>
                <a:rPr spc="-43" dirty="0">
                  <a:latin typeface="Calibri"/>
                  <a:cs typeface="Calibri"/>
                </a:rPr>
                <a:t>f</a:t>
              </a:r>
              <a:r>
                <a:rPr spc="-15" dirty="0">
                  <a:latin typeface="Calibri"/>
                  <a:cs typeface="Calibri"/>
                </a:rPr>
                <a:t>a</a:t>
              </a:r>
              <a:r>
                <a:rPr spc="-58" dirty="0">
                  <a:latin typeface="Calibri"/>
                  <a:cs typeface="Calibri"/>
                </a:rPr>
                <a:t>r</a:t>
              </a:r>
              <a:r>
                <a:rPr spc="-15" dirty="0">
                  <a:latin typeface="Calibri"/>
                  <a:cs typeface="Calibri"/>
                </a:rPr>
                <a:t>e</a:t>
              </a:r>
              <a:r>
                <a:rPr spc="29" dirty="0">
                  <a:latin typeface="Calibri"/>
                  <a:cs typeface="Calibri"/>
                </a:rPr>
                <a:t> </a:t>
              </a:r>
              <a:r>
                <a:rPr spc="-15" dirty="0">
                  <a:latin typeface="Calibri"/>
                  <a:cs typeface="Calibri"/>
                </a:rPr>
                <a:t>schemes</a:t>
              </a:r>
              <a:r>
                <a:rPr spc="29" dirty="0">
                  <a:latin typeface="Calibri"/>
                  <a:cs typeface="Calibri"/>
                </a:rPr>
                <a:t> </a:t>
              </a:r>
              <a:r>
                <a:rPr spc="-15" dirty="0">
                  <a:latin typeface="Calibri"/>
                  <a:cs typeface="Calibri"/>
                </a:rPr>
                <a:t>(name</a:t>
              </a:r>
              <a:r>
                <a:rPr spc="7" dirty="0">
                  <a:latin typeface="Calibri"/>
                  <a:cs typeface="Calibri"/>
                </a:rPr>
                <a:t> </a:t>
              </a:r>
              <a:r>
                <a:rPr spc="-15" dirty="0">
                  <a:latin typeface="Calibri"/>
                  <a:cs typeface="Calibri"/>
                </a:rPr>
                <a:t>of</a:t>
              </a:r>
              <a:r>
                <a:rPr spc="15" dirty="0">
                  <a:latin typeface="Calibri"/>
                  <a:cs typeface="Calibri"/>
                </a:rPr>
                <a:t> </a:t>
              </a:r>
              <a:r>
                <a:rPr spc="-15" dirty="0">
                  <a:latin typeface="Calibri"/>
                  <a:cs typeface="Calibri"/>
                </a:rPr>
                <a:t>schemes).Fu</a:t>
              </a:r>
              <a:r>
                <a:rPr spc="-22" dirty="0">
                  <a:latin typeface="Calibri"/>
                  <a:cs typeface="Calibri"/>
                </a:rPr>
                <a:t>r</a:t>
              </a:r>
              <a:r>
                <a:rPr spc="-15" dirty="0">
                  <a:latin typeface="Calibri"/>
                  <a:cs typeface="Calibri"/>
                </a:rPr>
                <a:t>the</a:t>
              </a:r>
              <a:r>
                <a:rPr spc="-210" dirty="0">
                  <a:latin typeface="Calibri"/>
                  <a:cs typeface="Calibri"/>
                </a:rPr>
                <a:t>r</a:t>
              </a:r>
              <a:r>
                <a:rPr spc="-7" dirty="0">
                  <a:latin typeface="Calibri"/>
                  <a:cs typeface="Calibri"/>
                </a:rPr>
                <a:t>,</a:t>
              </a:r>
              <a:r>
                <a:rPr spc="43" dirty="0">
                  <a:latin typeface="Calibri"/>
                  <a:cs typeface="Calibri"/>
                </a:rPr>
                <a:t> </a:t>
              </a:r>
              <a:r>
                <a:rPr spc="-15" dirty="0">
                  <a:latin typeface="Calibri"/>
                  <a:cs typeface="Calibri"/>
                </a:rPr>
                <a:t>on t</a:t>
              </a:r>
              <a:r>
                <a:rPr spc="-7" dirty="0">
                  <a:latin typeface="Calibri"/>
                  <a:cs typeface="Calibri"/>
                </a:rPr>
                <a:t>h</a:t>
              </a:r>
              <a:r>
                <a:rPr spc="-15" dirty="0">
                  <a:latin typeface="Calibri"/>
                  <a:cs typeface="Calibri"/>
                </a:rPr>
                <a:t>e</a:t>
              </a:r>
              <a:r>
                <a:rPr spc="7" dirty="0">
                  <a:latin typeface="Calibri"/>
                  <a:cs typeface="Calibri"/>
                </a:rPr>
                <a:t> </a:t>
              </a:r>
              <a:r>
                <a:rPr spc="-15" dirty="0">
                  <a:latin typeface="Calibri"/>
                  <a:cs typeface="Calibri"/>
                </a:rPr>
                <a:t>b</a:t>
              </a:r>
              <a:r>
                <a:rPr spc="-7" dirty="0">
                  <a:latin typeface="Calibri"/>
                  <a:cs typeface="Calibri"/>
                </a:rPr>
                <a:t>a</a:t>
              </a:r>
              <a:r>
                <a:rPr spc="-15" dirty="0">
                  <a:latin typeface="Calibri"/>
                  <a:cs typeface="Calibri"/>
                </a:rPr>
                <a:t>s</a:t>
              </a:r>
              <a:r>
                <a:rPr dirty="0">
                  <a:latin typeface="Calibri"/>
                  <a:cs typeface="Calibri"/>
                </a:rPr>
                <a:t>i</a:t>
              </a:r>
              <a:r>
                <a:rPr spc="-15" dirty="0">
                  <a:latin typeface="Calibri"/>
                  <a:cs typeface="Calibri"/>
                </a:rPr>
                <a:t>s</a:t>
              </a:r>
              <a:r>
                <a:rPr spc="-22" dirty="0">
                  <a:latin typeface="Calibri"/>
                  <a:cs typeface="Calibri"/>
                </a:rPr>
                <a:t> </a:t>
              </a:r>
              <a:r>
                <a:rPr spc="-15" dirty="0">
                  <a:latin typeface="Calibri"/>
                  <a:cs typeface="Calibri"/>
                </a:rPr>
                <a:t>of t</a:t>
              </a:r>
              <a:r>
                <a:rPr spc="-7" dirty="0">
                  <a:latin typeface="Calibri"/>
                  <a:cs typeface="Calibri"/>
                </a:rPr>
                <a:t>h</a:t>
              </a:r>
              <a:r>
                <a:rPr spc="-15" dirty="0">
                  <a:latin typeface="Calibri"/>
                  <a:cs typeface="Calibri"/>
                </a:rPr>
                <a:t>e</a:t>
              </a:r>
              <a:r>
                <a:rPr spc="7" dirty="0">
                  <a:latin typeface="Calibri"/>
                  <a:cs typeface="Calibri"/>
                </a:rPr>
                <a:t> </a:t>
              </a:r>
              <a:r>
                <a:rPr spc="-7" dirty="0">
                  <a:latin typeface="Calibri"/>
                  <a:cs typeface="Calibri"/>
                </a:rPr>
                <a:t>li</a:t>
              </a:r>
              <a:r>
                <a:rPr spc="-29" dirty="0">
                  <a:latin typeface="Calibri"/>
                  <a:cs typeface="Calibri"/>
                </a:rPr>
                <a:t>s</a:t>
              </a:r>
              <a:r>
                <a:rPr spc="-15" dirty="0">
                  <a:latin typeface="Calibri"/>
                  <a:cs typeface="Calibri"/>
                </a:rPr>
                <a:t>t</a:t>
              </a:r>
              <a:r>
                <a:rPr spc="-36" dirty="0">
                  <a:latin typeface="Calibri"/>
                  <a:cs typeface="Calibri"/>
                </a:rPr>
                <a:t> </a:t>
              </a:r>
              <a:r>
                <a:rPr spc="-15" dirty="0">
                  <a:latin typeface="Calibri"/>
                  <a:cs typeface="Calibri"/>
                </a:rPr>
                <a:t>p</a:t>
              </a:r>
              <a:r>
                <a:rPr spc="-50" dirty="0">
                  <a:latin typeface="Calibri"/>
                  <a:cs typeface="Calibri"/>
                </a:rPr>
                <a:t>r</a:t>
              </a:r>
              <a:r>
                <a:rPr spc="-36" dirty="0">
                  <a:latin typeface="Calibri"/>
                  <a:cs typeface="Calibri"/>
                </a:rPr>
                <a:t>o</a:t>
              </a:r>
              <a:r>
                <a:rPr spc="-15" dirty="0">
                  <a:latin typeface="Calibri"/>
                  <a:cs typeface="Calibri"/>
                </a:rPr>
                <a:t>v</a:t>
              </a:r>
              <a:r>
                <a:rPr dirty="0">
                  <a:latin typeface="Calibri"/>
                  <a:cs typeface="Calibri"/>
                </a:rPr>
                <a:t>i</a:t>
              </a:r>
              <a:r>
                <a:rPr spc="-15" dirty="0">
                  <a:latin typeface="Calibri"/>
                  <a:cs typeface="Calibri"/>
                </a:rPr>
                <a:t>ded</a:t>
              </a:r>
              <a:r>
                <a:rPr spc="36" dirty="0">
                  <a:latin typeface="Calibri"/>
                  <a:cs typeface="Calibri"/>
                </a:rPr>
                <a:t> </a:t>
              </a:r>
              <a:r>
                <a:rPr spc="-58" dirty="0">
                  <a:latin typeface="Calibri"/>
                  <a:cs typeface="Calibri"/>
                </a:rPr>
                <a:t>f</a:t>
              </a:r>
              <a:r>
                <a:rPr spc="-15" dirty="0">
                  <a:latin typeface="Calibri"/>
                  <a:cs typeface="Calibri"/>
                </a:rPr>
                <a:t>or</a:t>
              </a:r>
              <a:r>
                <a:rPr spc="7" dirty="0">
                  <a:latin typeface="Calibri"/>
                  <a:cs typeface="Calibri"/>
                </a:rPr>
                <a:t> </a:t>
              </a:r>
              <a:r>
                <a:rPr spc="-43" dirty="0">
                  <a:latin typeface="Calibri"/>
                  <a:cs typeface="Calibri"/>
                </a:rPr>
                <a:t>w</a:t>
              </a:r>
              <a:r>
                <a:rPr spc="-15" dirty="0">
                  <a:latin typeface="Calibri"/>
                  <a:cs typeface="Calibri"/>
                </a:rPr>
                <a:t>or</a:t>
              </a:r>
              <a:r>
                <a:rPr spc="-101" dirty="0">
                  <a:latin typeface="Calibri"/>
                  <a:cs typeface="Calibri"/>
                </a:rPr>
                <a:t>k</a:t>
              </a:r>
              <a:r>
                <a:rPr spc="-15" dirty="0">
                  <a:latin typeface="Calibri"/>
                  <a:cs typeface="Calibri"/>
                </a:rPr>
                <a:t>e</a:t>
              </a:r>
              <a:r>
                <a:rPr spc="-58" dirty="0">
                  <a:latin typeface="Calibri"/>
                  <a:cs typeface="Calibri"/>
                </a:rPr>
                <a:t>r</a:t>
              </a:r>
              <a:r>
                <a:rPr spc="-15" dirty="0">
                  <a:latin typeface="Calibri"/>
                  <a:cs typeface="Calibri"/>
                </a:rPr>
                <a:t>s</a:t>
              </a:r>
              <a:r>
                <a:rPr spc="65" dirty="0">
                  <a:latin typeface="Calibri"/>
                  <a:cs typeface="Calibri"/>
                </a:rPr>
                <a:t> </a:t>
              </a:r>
              <a:r>
                <a:rPr spc="-58" dirty="0">
                  <a:latin typeface="Calibri"/>
                  <a:cs typeface="Calibri"/>
                </a:rPr>
                <a:t>r</a:t>
              </a:r>
              <a:r>
                <a:rPr spc="-15" dirty="0">
                  <a:latin typeface="Calibri"/>
                  <a:cs typeface="Calibri"/>
                </a:rPr>
                <a:t>e</a:t>
              </a:r>
              <a:r>
                <a:rPr spc="-36" dirty="0">
                  <a:latin typeface="Calibri"/>
                  <a:cs typeface="Calibri"/>
                </a:rPr>
                <a:t>c</a:t>
              </a:r>
              <a:r>
                <a:rPr spc="-15" dirty="0">
                  <a:latin typeface="Calibri"/>
                  <a:cs typeface="Calibri"/>
                </a:rPr>
                <a:t>o</a:t>
              </a:r>
              <a:r>
                <a:rPr spc="-7" dirty="0">
                  <a:latin typeface="Calibri"/>
                  <a:cs typeface="Calibri"/>
                </a:rPr>
                <a:t>g</a:t>
              </a:r>
              <a:r>
                <a:rPr spc="-15" dirty="0">
                  <a:latin typeface="Calibri"/>
                  <a:cs typeface="Calibri"/>
                </a:rPr>
                <a:t>n</a:t>
              </a:r>
              <a:r>
                <a:rPr dirty="0">
                  <a:latin typeface="Calibri"/>
                  <a:cs typeface="Calibri"/>
                </a:rPr>
                <a:t>i</a:t>
              </a:r>
              <a:r>
                <a:rPr spc="-58" dirty="0">
                  <a:latin typeface="Calibri"/>
                  <a:cs typeface="Calibri"/>
                </a:rPr>
                <a:t>z</a:t>
              </a:r>
              <a:r>
                <a:rPr spc="-15" dirty="0">
                  <a:latin typeface="Calibri"/>
                  <a:cs typeface="Calibri"/>
                </a:rPr>
                <a:t>ed</a:t>
              </a:r>
              <a:r>
                <a:rPr spc="29" dirty="0">
                  <a:latin typeface="Calibri"/>
                  <a:cs typeface="Calibri"/>
                </a:rPr>
                <a:t> </a:t>
              </a:r>
              <a:r>
                <a:rPr spc="-58" dirty="0">
                  <a:latin typeface="Calibri"/>
                  <a:cs typeface="Calibri"/>
                </a:rPr>
                <a:t>f</a:t>
              </a:r>
              <a:r>
                <a:rPr spc="-15" dirty="0">
                  <a:latin typeface="Calibri"/>
                  <a:cs typeface="Calibri"/>
                </a:rPr>
                <a:t>or</a:t>
              </a:r>
              <a:r>
                <a:rPr spc="22" dirty="0">
                  <a:latin typeface="Calibri"/>
                  <a:cs typeface="Calibri"/>
                </a:rPr>
                <a:t> </a:t>
              </a:r>
              <a:r>
                <a:rPr spc="-15" dirty="0">
                  <a:latin typeface="Calibri"/>
                  <a:cs typeface="Calibri"/>
                </a:rPr>
                <a:t>the</a:t>
              </a:r>
              <a:r>
                <a:rPr dirty="0">
                  <a:latin typeface="Calibri"/>
                  <a:cs typeface="Calibri"/>
                </a:rPr>
                <a:t>i</a:t>
              </a:r>
              <a:r>
                <a:rPr spc="-15" dirty="0">
                  <a:latin typeface="Calibri"/>
                  <a:cs typeface="Calibri"/>
                </a:rPr>
                <a:t>r </a:t>
              </a:r>
              <a:r>
                <a:rPr spc="-43" dirty="0">
                  <a:latin typeface="Calibri"/>
                  <a:cs typeface="Calibri"/>
                </a:rPr>
                <a:t>w</a:t>
              </a:r>
              <a:r>
                <a:rPr spc="-15" dirty="0">
                  <a:latin typeface="Calibri"/>
                  <a:cs typeface="Calibri"/>
                </a:rPr>
                <a:t>or</a:t>
              </a:r>
              <a:r>
                <a:rPr spc="-29" dirty="0">
                  <a:latin typeface="Calibri"/>
                  <a:cs typeface="Calibri"/>
                </a:rPr>
                <a:t>k</a:t>
              </a:r>
              <a:r>
                <a:rPr spc="-7" dirty="0">
                  <a:latin typeface="Calibri"/>
                  <a:cs typeface="Calibri"/>
                </a:rPr>
                <a:t>,</a:t>
              </a:r>
              <a:r>
                <a:rPr spc="-15" dirty="0">
                  <a:latin typeface="Calibri"/>
                  <a:cs typeface="Calibri"/>
                </a:rPr>
                <a:t> such</a:t>
              </a:r>
              <a:r>
                <a:rPr spc="-7" dirty="0">
                  <a:latin typeface="Calibri"/>
                  <a:cs typeface="Calibri"/>
                </a:rPr>
                <a:t> </a:t>
              </a:r>
              <a:r>
                <a:rPr spc="-36" dirty="0">
                  <a:latin typeface="Calibri"/>
                  <a:cs typeface="Calibri"/>
                </a:rPr>
                <a:t>w</a:t>
              </a:r>
              <a:r>
                <a:rPr spc="-15" dirty="0">
                  <a:latin typeface="Calibri"/>
                  <a:cs typeface="Calibri"/>
                </a:rPr>
                <a:t>or</a:t>
              </a:r>
              <a:r>
                <a:rPr spc="-101" dirty="0">
                  <a:latin typeface="Calibri"/>
                  <a:cs typeface="Calibri"/>
                </a:rPr>
                <a:t>k</a:t>
              </a:r>
              <a:r>
                <a:rPr spc="-15" dirty="0">
                  <a:latin typeface="Calibri"/>
                  <a:cs typeface="Calibri"/>
                </a:rPr>
                <a:t>e</a:t>
              </a:r>
              <a:r>
                <a:rPr spc="-58" dirty="0">
                  <a:latin typeface="Calibri"/>
                  <a:cs typeface="Calibri"/>
                </a:rPr>
                <a:t>r</a:t>
              </a:r>
              <a:r>
                <a:rPr spc="-15" dirty="0">
                  <a:latin typeface="Calibri"/>
                  <a:cs typeface="Calibri"/>
                </a:rPr>
                <a:t>s</a:t>
              </a:r>
              <a:r>
                <a:rPr spc="65" dirty="0">
                  <a:latin typeface="Calibri"/>
                  <a:cs typeface="Calibri"/>
                </a:rPr>
                <a:t> </a:t>
              </a:r>
              <a:r>
                <a:rPr spc="-22" dirty="0">
                  <a:latin typeface="Calibri"/>
                  <a:cs typeface="Calibri"/>
                </a:rPr>
                <a:t>w</a:t>
              </a:r>
              <a:r>
                <a:rPr dirty="0">
                  <a:latin typeface="Calibri"/>
                  <a:cs typeface="Calibri"/>
                </a:rPr>
                <a:t>i</a:t>
              </a:r>
              <a:r>
                <a:rPr spc="-7" dirty="0">
                  <a:latin typeface="Calibri"/>
                  <a:cs typeface="Calibri"/>
                </a:rPr>
                <a:t>ll</a:t>
              </a:r>
              <a:r>
                <a:rPr spc="-15" dirty="0">
                  <a:latin typeface="Calibri"/>
                  <a:cs typeface="Calibri"/>
                </a:rPr>
                <a:t> be</a:t>
              </a:r>
              <a:r>
                <a:rPr spc="-7" dirty="0">
                  <a:latin typeface="Calibri"/>
                  <a:cs typeface="Calibri"/>
                </a:rPr>
                <a:t> </a:t>
              </a:r>
              <a:r>
                <a:rPr spc="-29" dirty="0">
                  <a:latin typeface="Calibri"/>
                  <a:cs typeface="Calibri"/>
                </a:rPr>
                <a:t>c</a:t>
              </a:r>
              <a:r>
                <a:rPr spc="-15" dirty="0">
                  <a:latin typeface="Calibri"/>
                  <a:cs typeface="Calibri"/>
                </a:rPr>
                <a:t>o</a:t>
              </a:r>
              <a:r>
                <a:rPr spc="-29" dirty="0">
                  <a:latin typeface="Calibri"/>
                  <a:cs typeface="Calibri"/>
                </a:rPr>
                <a:t>n</a:t>
              </a:r>
              <a:r>
                <a:rPr spc="-43" dirty="0">
                  <a:latin typeface="Calibri"/>
                  <a:cs typeface="Calibri"/>
                </a:rPr>
                <a:t>t</a:t>
              </a:r>
              <a:r>
                <a:rPr spc="-15" dirty="0">
                  <a:latin typeface="Calibri"/>
                  <a:cs typeface="Calibri"/>
                </a:rPr>
                <a:t>ac</a:t>
              </a:r>
              <a:r>
                <a:rPr spc="-29" dirty="0">
                  <a:latin typeface="Calibri"/>
                  <a:cs typeface="Calibri"/>
                </a:rPr>
                <a:t>t</a:t>
              </a:r>
              <a:r>
                <a:rPr spc="-15" dirty="0">
                  <a:latin typeface="Calibri"/>
                  <a:cs typeface="Calibri"/>
                </a:rPr>
                <a:t>ed</a:t>
              </a:r>
              <a:r>
                <a:rPr spc="15" dirty="0">
                  <a:latin typeface="Calibri"/>
                  <a:cs typeface="Calibri"/>
                </a:rPr>
                <a:t> </a:t>
              </a:r>
              <a:r>
                <a:rPr spc="-36" dirty="0">
                  <a:latin typeface="Calibri"/>
                  <a:cs typeface="Calibri"/>
                </a:rPr>
                <a:t>ov</a:t>
              </a:r>
              <a:r>
                <a:rPr spc="-15" dirty="0">
                  <a:latin typeface="Calibri"/>
                  <a:cs typeface="Calibri"/>
                </a:rPr>
                <a:t>er</a:t>
              </a:r>
              <a:r>
                <a:rPr spc="36" dirty="0">
                  <a:latin typeface="Calibri"/>
                  <a:cs typeface="Calibri"/>
                </a:rPr>
                <a:t> </a:t>
              </a:r>
              <a:r>
                <a:rPr spc="-15" dirty="0">
                  <a:latin typeface="Calibri"/>
                  <a:cs typeface="Calibri"/>
                </a:rPr>
                <a:t>the</a:t>
              </a:r>
              <a:r>
                <a:rPr spc="15" dirty="0">
                  <a:latin typeface="Calibri"/>
                  <a:cs typeface="Calibri"/>
                </a:rPr>
                <a:t> </a:t>
              </a:r>
              <a:r>
                <a:rPr spc="-15" dirty="0">
                  <a:latin typeface="Calibri"/>
                  <a:cs typeface="Calibri"/>
                </a:rPr>
                <a:t>p</a:t>
              </a:r>
              <a:r>
                <a:rPr spc="-7" dirty="0">
                  <a:latin typeface="Calibri"/>
                  <a:cs typeface="Calibri"/>
                </a:rPr>
                <a:t>h</a:t>
              </a:r>
              <a:r>
                <a:rPr spc="-15" dirty="0">
                  <a:latin typeface="Calibri"/>
                  <a:cs typeface="Calibri"/>
                </a:rPr>
                <a:t>one</a:t>
              </a:r>
              <a:r>
                <a:rPr spc="7" dirty="0">
                  <a:latin typeface="Calibri"/>
                  <a:cs typeface="Calibri"/>
                </a:rPr>
                <a:t> </a:t>
              </a:r>
              <a:r>
                <a:rPr spc="-7" dirty="0">
                  <a:latin typeface="Calibri"/>
                  <a:cs typeface="Calibri"/>
                </a:rPr>
                <a:t>if</a:t>
              </a:r>
              <a:r>
                <a:rPr spc="-22" dirty="0">
                  <a:latin typeface="Calibri"/>
                  <a:cs typeface="Calibri"/>
                </a:rPr>
                <a:t> </a:t>
              </a:r>
              <a:r>
                <a:rPr spc="-15" dirty="0">
                  <a:latin typeface="Calibri"/>
                  <a:cs typeface="Calibri"/>
                </a:rPr>
                <a:t>th</a:t>
              </a:r>
              <a:r>
                <a:rPr spc="-29" dirty="0">
                  <a:latin typeface="Calibri"/>
                  <a:cs typeface="Calibri"/>
                </a:rPr>
                <a:t>e</a:t>
              </a:r>
              <a:r>
                <a:rPr spc="-15" dirty="0">
                  <a:latin typeface="Calibri"/>
                  <a:cs typeface="Calibri"/>
                </a:rPr>
                <a:t>y</a:t>
              </a:r>
              <a:r>
                <a:rPr spc="7" dirty="0">
                  <a:latin typeface="Calibri"/>
                  <a:cs typeface="Calibri"/>
                </a:rPr>
                <a:t> </a:t>
              </a:r>
              <a:r>
                <a:rPr spc="-43" dirty="0">
                  <a:latin typeface="Calibri"/>
                  <a:cs typeface="Calibri"/>
                </a:rPr>
                <a:t>w</a:t>
              </a:r>
              <a:r>
                <a:rPr spc="-15" dirty="0">
                  <a:latin typeface="Calibri"/>
                  <a:cs typeface="Calibri"/>
                </a:rPr>
                <a:t>e</a:t>
              </a:r>
              <a:r>
                <a:rPr spc="-58" dirty="0">
                  <a:latin typeface="Calibri"/>
                  <a:cs typeface="Calibri"/>
                </a:rPr>
                <a:t>r</a:t>
              </a:r>
              <a:r>
                <a:rPr spc="-15" dirty="0">
                  <a:latin typeface="Calibri"/>
                  <a:cs typeface="Calibri"/>
                </a:rPr>
                <a:t>e</a:t>
              </a:r>
              <a:r>
                <a:rPr spc="43" dirty="0">
                  <a:latin typeface="Calibri"/>
                  <a:cs typeface="Calibri"/>
                </a:rPr>
                <a:t> </a:t>
              </a:r>
              <a:r>
                <a:rPr spc="-58" dirty="0">
                  <a:latin typeface="Calibri"/>
                  <a:cs typeface="Calibri"/>
                </a:rPr>
                <a:t>r</a:t>
              </a:r>
              <a:r>
                <a:rPr spc="-15" dirty="0">
                  <a:latin typeface="Calibri"/>
                  <a:cs typeface="Calibri"/>
                </a:rPr>
                <a:t>e</a:t>
              </a:r>
              <a:r>
                <a:rPr spc="-36" dirty="0">
                  <a:latin typeface="Calibri"/>
                  <a:cs typeface="Calibri"/>
                </a:rPr>
                <a:t>c</a:t>
              </a:r>
              <a:r>
                <a:rPr spc="-15" dirty="0">
                  <a:latin typeface="Calibri"/>
                  <a:cs typeface="Calibri"/>
                </a:rPr>
                <a:t>o</a:t>
              </a:r>
              <a:r>
                <a:rPr spc="-7" dirty="0">
                  <a:latin typeface="Calibri"/>
                  <a:cs typeface="Calibri"/>
                </a:rPr>
                <a:t>g</a:t>
              </a:r>
              <a:r>
                <a:rPr spc="-15" dirty="0">
                  <a:latin typeface="Calibri"/>
                  <a:cs typeface="Calibri"/>
                </a:rPr>
                <a:t>n</a:t>
              </a:r>
              <a:r>
                <a:rPr dirty="0">
                  <a:latin typeface="Calibri"/>
                  <a:cs typeface="Calibri"/>
                </a:rPr>
                <a:t>i</a:t>
              </a:r>
              <a:r>
                <a:rPr spc="-58" dirty="0">
                  <a:latin typeface="Calibri"/>
                  <a:cs typeface="Calibri"/>
                </a:rPr>
                <a:t>z</a:t>
              </a:r>
              <a:r>
                <a:rPr spc="-15" dirty="0">
                  <a:latin typeface="Calibri"/>
                  <a:cs typeface="Calibri"/>
                </a:rPr>
                <a:t>ed</a:t>
              </a:r>
              <a:r>
                <a:rPr spc="-50" dirty="0">
                  <a:latin typeface="Calibri"/>
                  <a:cs typeface="Calibri"/>
                </a:rPr>
                <a:t>/</a:t>
              </a:r>
              <a:r>
                <a:rPr spc="-29" dirty="0">
                  <a:latin typeface="Calibri"/>
                  <a:cs typeface="Calibri"/>
                </a:rPr>
                <a:t>a</a:t>
              </a:r>
              <a:r>
                <a:rPr spc="-43" dirty="0">
                  <a:latin typeface="Calibri"/>
                  <a:cs typeface="Calibri"/>
                </a:rPr>
                <a:t>w</a:t>
              </a:r>
              <a:r>
                <a:rPr spc="-15" dirty="0">
                  <a:latin typeface="Calibri"/>
                  <a:cs typeface="Calibri"/>
                </a:rPr>
                <a:t>a</a:t>
              </a:r>
              <a:r>
                <a:rPr spc="-58" dirty="0">
                  <a:latin typeface="Calibri"/>
                  <a:cs typeface="Calibri"/>
                </a:rPr>
                <a:t>r</a:t>
              </a:r>
              <a:r>
                <a:rPr spc="-15" dirty="0">
                  <a:latin typeface="Calibri"/>
                  <a:cs typeface="Calibri"/>
                </a:rPr>
                <a:t>de</a:t>
              </a:r>
              <a:r>
                <a:rPr spc="-7" dirty="0">
                  <a:latin typeface="Calibri"/>
                  <a:cs typeface="Calibri"/>
                </a:rPr>
                <a:t>d</a:t>
              </a:r>
              <a:r>
                <a:rPr spc="-15" dirty="0">
                  <a:latin typeface="Calibri"/>
                  <a:cs typeface="Calibri"/>
                </a:rPr>
                <a:t>/</a:t>
              </a:r>
              <a:r>
                <a:rPr spc="-58" dirty="0">
                  <a:latin typeface="Calibri"/>
                  <a:cs typeface="Calibri"/>
                </a:rPr>
                <a:t>f</a:t>
              </a:r>
              <a:r>
                <a:rPr spc="-15" dirty="0">
                  <a:latin typeface="Calibri"/>
                  <a:cs typeface="Calibri"/>
                </a:rPr>
                <a:t>el</a:t>
              </a:r>
              <a:r>
                <a:rPr spc="7" dirty="0">
                  <a:latin typeface="Calibri"/>
                  <a:cs typeface="Calibri"/>
                </a:rPr>
                <a:t>i</a:t>
              </a:r>
              <a:r>
                <a:rPr spc="-15" dirty="0">
                  <a:latin typeface="Calibri"/>
                  <a:cs typeface="Calibri"/>
                </a:rPr>
                <a:t>ci</a:t>
              </a:r>
              <a:r>
                <a:rPr spc="-36" dirty="0">
                  <a:latin typeface="Calibri"/>
                  <a:cs typeface="Calibri"/>
                </a:rPr>
                <a:t>t</a:t>
              </a:r>
              <a:r>
                <a:rPr spc="-29" dirty="0">
                  <a:latin typeface="Calibri"/>
                  <a:cs typeface="Calibri"/>
                </a:rPr>
                <a:t>at</a:t>
              </a:r>
              <a:r>
                <a:rPr spc="-15" dirty="0">
                  <a:latin typeface="Calibri"/>
                  <a:cs typeface="Calibri"/>
                </a:rPr>
                <a:t>ed</a:t>
              </a:r>
              <a:r>
                <a:rPr spc="-7" dirty="0">
                  <a:latin typeface="Calibri"/>
                  <a:cs typeface="Calibri"/>
                </a:rPr>
                <a:t> </a:t>
              </a:r>
              <a:r>
                <a:rPr spc="-15" dirty="0">
                  <a:latin typeface="Calibri"/>
                  <a:cs typeface="Calibri"/>
                </a:rPr>
                <a:t>on</a:t>
              </a:r>
              <a:r>
                <a:rPr spc="7" dirty="0">
                  <a:latin typeface="Calibri"/>
                  <a:cs typeface="Calibri"/>
                </a:rPr>
                <a:t> </a:t>
              </a:r>
              <a:r>
                <a:rPr spc="-15" dirty="0">
                  <a:latin typeface="Calibri"/>
                  <a:cs typeface="Calibri"/>
                </a:rPr>
                <a:t>t</a:t>
              </a:r>
              <a:r>
                <a:rPr spc="-7" dirty="0">
                  <a:latin typeface="Calibri"/>
                  <a:cs typeface="Calibri"/>
                </a:rPr>
                <a:t>h</a:t>
              </a:r>
              <a:r>
                <a:rPr spc="-15" dirty="0">
                  <a:latin typeface="Calibri"/>
                  <a:cs typeface="Calibri"/>
                </a:rPr>
                <a:t>e</a:t>
              </a:r>
              <a:r>
                <a:rPr spc="7" dirty="0">
                  <a:latin typeface="Calibri"/>
                  <a:cs typeface="Calibri"/>
                </a:rPr>
                <a:t> </a:t>
              </a:r>
              <a:r>
                <a:rPr spc="-15" dirty="0">
                  <a:latin typeface="Calibri"/>
                  <a:cs typeface="Calibri"/>
                </a:rPr>
                <a:t>b</a:t>
              </a:r>
              <a:r>
                <a:rPr spc="-7" dirty="0">
                  <a:latin typeface="Calibri"/>
                  <a:cs typeface="Calibri"/>
                </a:rPr>
                <a:t>a</a:t>
              </a:r>
              <a:r>
                <a:rPr spc="-15" dirty="0">
                  <a:latin typeface="Calibri"/>
                  <a:cs typeface="Calibri"/>
                </a:rPr>
                <a:t>s</a:t>
              </a:r>
              <a:r>
                <a:rPr dirty="0">
                  <a:latin typeface="Calibri"/>
                  <a:cs typeface="Calibri"/>
                </a:rPr>
                <a:t>i</a:t>
              </a:r>
              <a:r>
                <a:rPr spc="-15" dirty="0">
                  <a:latin typeface="Calibri"/>
                  <a:cs typeface="Calibri"/>
                </a:rPr>
                <a:t>s</a:t>
              </a:r>
              <a:r>
                <a:rPr spc="-22" dirty="0">
                  <a:latin typeface="Calibri"/>
                  <a:cs typeface="Calibri"/>
                </a:rPr>
                <a:t> </a:t>
              </a:r>
              <a:r>
                <a:rPr spc="-15" dirty="0">
                  <a:latin typeface="Calibri"/>
                  <a:cs typeface="Calibri"/>
                </a:rPr>
                <a:t>of</a:t>
              </a:r>
              <a:r>
                <a:rPr spc="15" dirty="0">
                  <a:latin typeface="Calibri"/>
                  <a:cs typeface="Calibri"/>
                </a:rPr>
                <a:t> </a:t>
              </a:r>
              <a:r>
                <a:rPr spc="-15" dirty="0">
                  <a:latin typeface="Calibri"/>
                  <a:cs typeface="Calibri"/>
                </a:rPr>
                <a:t>the</a:t>
              </a:r>
              <a:r>
                <a:rPr dirty="0">
                  <a:latin typeface="Calibri"/>
                  <a:cs typeface="Calibri"/>
                </a:rPr>
                <a:t>i</a:t>
              </a:r>
              <a:r>
                <a:rPr spc="-15" dirty="0">
                  <a:latin typeface="Calibri"/>
                  <a:cs typeface="Calibri"/>
                </a:rPr>
                <a:t>r per</a:t>
              </a:r>
              <a:r>
                <a:rPr spc="-58" dirty="0">
                  <a:latin typeface="Calibri"/>
                  <a:cs typeface="Calibri"/>
                </a:rPr>
                <a:t>f</a:t>
              </a:r>
              <a:r>
                <a:rPr spc="-15" dirty="0">
                  <a:latin typeface="Calibri"/>
                  <a:cs typeface="Calibri"/>
                </a:rPr>
                <a:t>ormance</a:t>
              </a:r>
              <a:r>
                <a:rPr lang="en-US" spc="-15" dirty="0">
                  <a:latin typeface="Calibri"/>
                  <a:cs typeface="Calibri"/>
                </a:rPr>
                <a:t> and informal workers linked with livelihood opportunities </a:t>
              </a:r>
              <a:endParaRPr dirty="0">
                <a:latin typeface="Calibri"/>
                <a:cs typeface="Calibri"/>
              </a:endParaRPr>
            </a:p>
            <a:p>
              <a:pPr marL="513651" indent="-495307">
                <a:buFont typeface="Calibri"/>
                <a:buAutoNum type="arabicPeriod"/>
                <a:tabLst>
                  <a:tab pos="512734" algn="l"/>
                </a:tabLst>
              </a:pPr>
              <a:r>
                <a:rPr spc="-15" dirty="0">
                  <a:latin typeface="Calibri"/>
                  <a:cs typeface="Calibri"/>
                </a:rPr>
                <a:t>On</a:t>
              </a:r>
              <a:r>
                <a:rPr spc="15" dirty="0">
                  <a:latin typeface="Calibri"/>
                  <a:cs typeface="Calibri"/>
                </a:rPr>
                <a:t> </a:t>
              </a:r>
              <a:r>
                <a:rPr spc="-15" dirty="0">
                  <a:latin typeface="Calibri"/>
                  <a:cs typeface="Calibri"/>
                </a:rPr>
                <a:t>the</a:t>
              </a:r>
              <a:r>
                <a:rPr spc="-7" dirty="0">
                  <a:latin typeface="Calibri"/>
                  <a:cs typeface="Calibri"/>
                </a:rPr>
                <a:t> b</a:t>
              </a:r>
              <a:r>
                <a:rPr spc="-15" dirty="0">
                  <a:latin typeface="Calibri"/>
                  <a:cs typeface="Calibri"/>
                </a:rPr>
                <a:t>as</a:t>
              </a:r>
              <a:r>
                <a:rPr dirty="0">
                  <a:latin typeface="Calibri"/>
                  <a:cs typeface="Calibri"/>
                </a:rPr>
                <a:t>i</a:t>
              </a:r>
              <a:r>
                <a:rPr spc="-15" dirty="0">
                  <a:latin typeface="Calibri"/>
                  <a:cs typeface="Calibri"/>
                </a:rPr>
                <a:t>s</a:t>
              </a:r>
              <a:r>
                <a:rPr spc="-22" dirty="0">
                  <a:latin typeface="Calibri"/>
                  <a:cs typeface="Calibri"/>
                </a:rPr>
                <a:t> </a:t>
              </a:r>
              <a:r>
                <a:rPr spc="-15" dirty="0">
                  <a:latin typeface="Calibri"/>
                  <a:cs typeface="Calibri"/>
                </a:rPr>
                <a:t>of</a:t>
              </a:r>
              <a:r>
                <a:rPr spc="15" dirty="0">
                  <a:latin typeface="Calibri"/>
                  <a:cs typeface="Calibri"/>
                </a:rPr>
                <a:t> </a:t>
              </a:r>
              <a:r>
                <a:rPr spc="-58" dirty="0">
                  <a:latin typeface="Calibri"/>
                  <a:cs typeface="Calibri"/>
                </a:rPr>
                <a:t>r</a:t>
              </a:r>
              <a:r>
                <a:rPr spc="-15" dirty="0">
                  <a:latin typeface="Calibri"/>
                  <a:cs typeface="Calibri"/>
                </a:rPr>
                <a:t>esponse</a:t>
              </a:r>
              <a:r>
                <a:rPr spc="43" dirty="0">
                  <a:latin typeface="Calibri"/>
                  <a:cs typeface="Calibri"/>
                </a:rPr>
                <a:t> </a:t>
              </a:r>
              <a:r>
                <a:rPr spc="-15" dirty="0">
                  <a:latin typeface="Calibri"/>
                  <a:cs typeface="Calibri"/>
                </a:rPr>
                <a:t>(ne</a:t>
              </a:r>
              <a:r>
                <a:rPr spc="-43" dirty="0">
                  <a:latin typeface="Calibri"/>
                  <a:cs typeface="Calibri"/>
                </a:rPr>
                <a:t>g</a:t>
              </a:r>
              <a:r>
                <a:rPr spc="-29" dirty="0">
                  <a:latin typeface="Calibri"/>
                  <a:cs typeface="Calibri"/>
                </a:rPr>
                <a:t>a</a:t>
              </a:r>
              <a:r>
                <a:rPr spc="-7" dirty="0">
                  <a:latin typeface="Calibri"/>
                  <a:cs typeface="Calibri"/>
                </a:rPr>
                <a:t>ti</a:t>
              </a:r>
              <a:r>
                <a:rPr spc="-36" dirty="0">
                  <a:latin typeface="Calibri"/>
                  <a:cs typeface="Calibri"/>
                </a:rPr>
                <a:t>v</a:t>
              </a:r>
              <a:r>
                <a:rPr spc="-15" dirty="0">
                  <a:latin typeface="Calibri"/>
                  <a:cs typeface="Calibri"/>
                </a:rPr>
                <a:t>e/positi</a:t>
              </a:r>
              <a:r>
                <a:rPr spc="-36" dirty="0">
                  <a:latin typeface="Calibri"/>
                  <a:cs typeface="Calibri"/>
                </a:rPr>
                <a:t>v</a:t>
              </a:r>
              <a:r>
                <a:rPr spc="-15" dirty="0">
                  <a:latin typeface="Calibri"/>
                  <a:cs typeface="Calibri"/>
                </a:rPr>
                <a:t>e)</a:t>
              </a:r>
              <a:r>
                <a:rPr spc="-7" dirty="0">
                  <a:latin typeface="Calibri"/>
                  <a:cs typeface="Calibri"/>
                </a:rPr>
                <a:t> </a:t>
              </a:r>
              <a:r>
                <a:rPr spc="-65" dirty="0">
                  <a:latin typeface="Calibri"/>
                  <a:cs typeface="Calibri"/>
                </a:rPr>
                <a:t>r</a:t>
              </a:r>
              <a:r>
                <a:rPr spc="-15" dirty="0">
                  <a:latin typeface="Calibri"/>
                  <a:cs typeface="Calibri"/>
                </a:rPr>
                <a:t>ecei</a:t>
              </a:r>
              <a:r>
                <a:rPr spc="-22" dirty="0">
                  <a:latin typeface="Calibri"/>
                  <a:cs typeface="Calibri"/>
                </a:rPr>
                <a:t>v</a:t>
              </a:r>
              <a:r>
                <a:rPr spc="-15" dirty="0">
                  <a:latin typeface="Calibri"/>
                  <a:cs typeface="Calibri"/>
                </a:rPr>
                <a:t>ed</a:t>
              </a:r>
              <a:r>
                <a:rPr spc="29" dirty="0">
                  <a:latin typeface="Calibri"/>
                  <a:cs typeface="Calibri"/>
                </a:rPr>
                <a:t> </a:t>
              </a:r>
              <a:r>
                <a:rPr spc="-7" dirty="0">
                  <a:latin typeface="Calibri"/>
                  <a:cs typeface="Calibri"/>
                </a:rPr>
                <a:t>f</a:t>
              </a:r>
              <a:r>
                <a:rPr spc="-58" dirty="0">
                  <a:latin typeface="Calibri"/>
                  <a:cs typeface="Calibri"/>
                </a:rPr>
                <a:t>r</a:t>
              </a:r>
              <a:r>
                <a:rPr spc="-22" dirty="0">
                  <a:latin typeface="Calibri"/>
                  <a:cs typeface="Calibri"/>
                </a:rPr>
                <a:t>om</a:t>
              </a:r>
              <a:r>
                <a:rPr spc="29" dirty="0">
                  <a:latin typeface="Calibri"/>
                  <a:cs typeface="Calibri"/>
                </a:rPr>
                <a:t> </a:t>
              </a:r>
              <a:r>
                <a:rPr spc="-15" dirty="0">
                  <a:latin typeface="Calibri"/>
                  <a:cs typeface="Calibri"/>
                </a:rPr>
                <a:t>s</a:t>
              </a:r>
              <a:r>
                <a:rPr spc="-7" dirty="0">
                  <a:latin typeface="Calibri"/>
                  <a:cs typeface="Calibri"/>
                </a:rPr>
                <a:t>a</a:t>
              </a:r>
              <a:r>
                <a:rPr spc="-15" dirty="0">
                  <a:latin typeface="Calibri"/>
                  <a:cs typeface="Calibri"/>
                </a:rPr>
                <a:t>n</a:t>
              </a:r>
              <a:r>
                <a:rPr dirty="0">
                  <a:latin typeface="Calibri"/>
                  <a:cs typeface="Calibri"/>
                </a:rPr>
                <a:t>i</a:t>
              </a:r>
              <a:r>
                <a:rPr spc="-43" dirty="0">
                  <a:latin typeface="Calibri"/>
                  <a:cs typeface="Calibri"/>
                </a:rPr>
                <a:t>t</a:t>
              </a:r>
              <a:r>
                <a:rPr spc="-15" dirty="0">
                  <a:latin typeface="Calibri"/>
                  <a:cs typeface="Calibri"/>
                </a:rPr>
                <a:t>a</a:t>
              </a:r>
              <a:r>
                <a:rPr spc="-7" dirty="0">
                  <a:latin typeface="Calibri"/>
                  <a:cs typeface="Calibri"/>
                </a:rPr>
                <a:t>r</a:t>
              </a:r>
              <a:r>
                <a:rPr spc="-15" dirty="0">
                  <a:latin typeface="Calibri"/>
                  <a:cs typeface="Calibri"/>
                </a:rPr>
                <a:t>y</a:t>
              </a:r>
              <a:r>
                <a:rPr spc="-22" dirty="0">
                  <a:latin typeface="Calibri"/>
                  <a:cs typeface="Calibri"/>
                </a:rPr>
                <a:t> </a:t>
              </a:r>
              <a:r>
                <a:rPr spc="-43" dirty="0">
                  <a:latin typeface="Calibri"/>
                  <a:cs typeface="Calibri"/>
                </a:rPr>
                <a:t>w</a:t>
              </a:r>
              <a:r>
                <a:rPr spc="-15" dirty="0">
                  <a:latin typeface="Calibri"/>
                  <a:cs typeface="Calibri"/>
                </a:rPr>
                <a:t>or</a:t>
              </a:r>
              <a:r>
                <a:rPr spc="-101" dirty="0">
                  <a:latin typeface="Calibri"/>
                  <a:cs typeface="Calibri"/>
                </a:rPr>
                <a:t>k</a:t>
              </a:r>
              <a:r>
                <a:rPr spc="-15" dirty="0">
                  <a:latin typeface="Calibri"/>
                  <a:cs typeface="Calibri"/>
                </a:rPr>
                <a:t>e</a:t>
              </a:r>
              <a:r>
                <a:rPr spc="-58" dirty="0">
                  <a:latin typeface="Calibri"/>
                  <a:cs typeface="Calibri"/>
                </a:rPr>
                <a:t>r</a:t>
              </a:r>
              <a:r>
                <a:rPr spc="-7" dirty="0">
                  <a:latin typeface="Calibri"/>
                  <a:cs typeface="Calibri"/>
                </a:rPr>
                <a:t>s,</a:t>
              </a:r>
              <a:r>
                <a:rPr spc="-15" dirty="0">
                  <a:latin typeface="Calibri"/>
                  <a:cs typeface="Calibri"/>
                </a:rPr>
                <a:t> </a:t>
              </a:r>
              <a:r>
                <a:rPr b="1" spc="-22" dirty="0">
                  <a:latin typeface="Calibri"/>
                  <a:cs typeface="Calibri"/>
                </a:rPr>
                <a:t>Ind</a:t>
              </a:r>
              <a:r>
                <a:rPr b="1" spc="-15" dirty="0">
                  <a:latin typeface="Calibri"/>
                  <a:cs typeface="Calibri"/>
                </a:rPr>
                <a:t>epe</a:t>
              </a:r>
              <a:r>
                <a:rPr b="1" spc="-29" dirty="0">
                  <a:latin typeface="Calibri"/>
                  <a:cs typeface="Calibri"/>
                </a:rPr>
                <a:t>n</a:t>
              </a:r>
              <a:r>
                <a:rPr b="1" spc="-22" dirty="0">
                  <a:latin typeface="Calibri"/>
                  <a:cs typeface="Calibri"/>
                </a:rPr>
                <a:t>d</a:t>
              </a:r>
              <a:r>
                <a:rPr b="1" spc="-15" dirty="0">
                  <a:latin typeface="Calibri"/>
                  <a:cs typeface="Calibri"/>
                </a:rPr>
                <a:t>e</a:t>
              </a:r>
              <a:r>
                <a:rPr b="1" spc="-43" dirty="0">
                  <a:latin typeface="Calibri"/>
                  <a:cs typeface="Calibri"/>
                </a:rPr>
                <a:t>n</a:t>
              </a:r>
              <a:r>
                <a:rPr b="1" spc="-15" dirty="0">
                  <a:latin typeface="Calibri"/>
                  <a:cs typeface="Calibri"/>
                </a:rPr>
                <a:t>t</a:t>
              </a:r>
              <a:r>
                <a:rPr b="1" spc="58" dirty="0">
                  <a:latin typeface="Calibri"/>
                  <a:cs typeface="Calibri"/>
                </a:rPr>
                <a:t> </a:t>
              </a:r>
              <a:r>
                <a:rPr b="1" spc="-137" dirty="0">
                  <a:latin typeface="Calibri"/>
                  <a:cs typeface="Calibri"/>
                </a:rPr>
                <a:t>V</a:t>
              </a:r>
              <a:r>
                <a:rPr b="1" spc="-15" dirty="0">
                  <a:latin typeface="Calibri"/>
                  <a:cs typeface="Calibri"/>
                </a:rPr>
                <a:t>a</a:t>
              </a:r>
              <a:r>
                <a:rPr b="1" dirty="0">
                  <a:latin typeface="Calibri"/>
                  <a:cs typeface="Calibri"/>
                </a:rPr>
                <a:t>l</a:t>
              </a:r>
              <a:r>
                <a:rPr b="1" spc="-15" dirty="0">
                  <a:latin typeface="Calibri"/>
                  <a:cs typeface="Calibri"/>
                </a:rPr>
                <a:t>id</a:t>
              </a:r>
              <a:r>
                <a:rPr b="1" spc="-29" dirty="0">
                  <a:latin typeface="Calibri"/>
                  <a:cs typeface="Calibri"/>
                </a:rPr>
                <a:t>a</a:t>
              </a:r>
              <a:r>
                <a:rPr b="1" spc="-7" dirty="0">
                  <a:latin typeface="Calibri"/>
                  <a:cs typeface="Calibri"/>
                </a:rPr>
                <a:t>tio</a:t>
              </a:r>
              <a:r>
                <a:rPr b="1" spc="-15" dirty="0">
                  <a:latin typeface="Calibri"/>
                  <a:cs typeface="Calibri"/>
                </a:rPr>
                <a:t>n</a:t>
              </a:r>
              <a:r>
                <a:rPr b="1" spc="-29" dirty="0">
                  <a:latin typeface="Calibri"/>
                  <a:cs typeface="Calibri"/>
                </a:rPr>
                <a:t> </a:t>
              </a:r>
              <a:r>
                <a:rPr b="1" spc="-22" dirty="0">
                  <a:latin typeface="Calibri"/>
                  <a:cs typeface="Calibri"/>
                </a:rPr>
                <a:t>M</a:t>
              </a:r>
              <a:r>
                <a:rPr b="1" spc="-36" dirty="0">
                  <a:latin typeface="Calibri"/>
                  <a:cs typeface="Calibri"/>
                </a:rPr>
                <a:t>a</a:t>
              </a:r>
              <a:r>
                <a:rPr b="1" spc="-15" dirty="0">
                  <a:latin typeface="Calibri"/>
                  <a:cs typeface="Calibri"/>
                </a:rPr>
                <a:t>trix</a:t>
              </a:r>
              <a:r>
                <a:rPr b="1" spc="-7" dirty="0">
                  <a:latin typeface="Calibri"/>
                  <a:cs typeface="Calibri"/>
                </a:rPr>
                <a:t> </a:t>
              </a:r>
              <a:r>
                <a:rPr b="1" spc="-22" dirty="0">
                  <a:latin typeface="Calibri"/>
                  <a:cs typeface="Calibri"/>
                </a:rPr>
                <a:t>(I</a:t>
              </a:r>
              <a:r>
                <a:rPr b="1" spc="-15" dirty="0">
                  <a:latin typeface="Calibri"/>
                  <a:cs typeface="Calibri"/>
                </a:rPr>
                <a:t>VM)</a:t>
              </a:r>
              <a:endParaRPr dirty="0">
                <a:latin typeface="Calibri"/>
                <a:cs typeface="Calibri"/>
              </a:endParaRPr>
            </a:p>
            <a:p>
              <a:pPr marL="513651"/>
              <a:r>
                <a:rPr spc="-22" dirty="0">
                  <a:latin typeface="Calibri"/>
                  <a:cs typeface="Calibri"/>
                </a:rPr>
                <a:t>w</a:t>
              </a:r>
              <a:r>
                <a:rPr dirty="0">
                  <a:latin typeface="Calibri"/>
                  <a:cs typeface="Calibri"/>
                </a:rPr>
                <a:t>i</a:t>
              </a:r>
              <a:r>
                <a:rPr spc="-7" dirty="0">
                  <a:latin typeface="Calibri"/>
                  <a:cs typeface="Calibri"/>
                </a:rPr>
                <a:t>ll</a:t>
              </a:r>
              <a:r>
                <a:rPr spc="-15" dirty="0">
                  <a:latin typeface="Calibri"/>
                  <a:cs typeface="Calibri"/>
                </a:rPr>
                <a:t> be</a:t>
              </a:r>
              <a:r>
                <a:rPr spc="-7" dirty="0">
                  <a:latin typeface="Calibri"/>
                  <a:cs typeface="Calibri"/>
                </a:rPr>
                <a:t> a</a:t>
              </a:r>
              <a:r>
                <a:rPr spc="-15" dirty="0">
                  <a:latin typeface="Calibri"/>
                  <a:cs typeface="Calibri"/>
                </a:rPr>
                <a:t>p</a:t>
              </a:r>
              <a:r>
                <a:rPr spc="-7" dirty="0">
                  <a:latin typeface="Calibri"/>
                  <a:cs typeface="Calibri"/>
                </a:rPr>
                <a:t>p</a:t>
              </a:r>
              <a:r>
                <a:rPr spc="-15" dirty="0">
                  <a:latin typeface="Calibri"/>
                  <a:cs typeface="Calibri"/>
                </a:rPr>
                <a:t>lied and fin</a:t>
              </a:r>
              <a:r>
                <a:rPr spc="-7" dirty="0">
                  <a:latin typeface="Calibri"/>
                  <a:cs typeface="Calibri"/>
                </a:rPr>
                <a:t>al</a:t>
              </a:r>
              <a:r>
                <a:rPr spc="-50" dirty="0">
                  <a:latin typeface="Calibri"/>
                  <a:cs typeface="Calibri"/>
                </a:rPr>
                <a:t> </a:t>
              </a:r>
              <a:r>
                <a:rPr spc="-22" dirty="0">
                  <a:latin typeface="Calibri"/>
                  <a:cs typeface="Calibri"/>
                </a:rPr>
                <a:t>mar</a:t>
              </a:r>
              <a:r>
                <a:rPr spc="-43" dirty="0">
                  <a:latin typeface="Calibri"/>
                  <a:cs typeface="Calibri"/>
                </a:rPr>
                <a:t>k</a:t>
              </a:r>
              <a:r>
                <a:rPr spc="-15" dirty="0">
                  <a:latin typeface="Calibri"/>
                  <a:cs typeface="Calibri"/>
                </a:rPr>
                <a:t>s</a:t>
              </a:r>
              <a:r>
                <a:rPr spc="29" dirty="0">
                  <a:latin typeface="Calibri"/>
                  <a:cs typeface="Calibri"/>
                </a:rPr>
                <a:t> </a:t>
              </a:r>
              <a:r>
                <a:rPr spc="-7" dirty="0">
                  <a:latin typeface="Calibri"/>
                  <a:cs typeface="Calibri"/>
                </a:rPr>
                <a:t>gi</a:t>
              </a:r>
              <a:r>
                <a:rPr spc="-36" dirty="0">
                  <a:latin typeface="Calibri"/>
                  <a:cs typeface="Calibri"/>
                </a:rPr>
                <a:t>v</a:t>
              </a:r>
              <a:r>
                <a:rPr spc="-15" dirty="0">
                  <a:latin typeface="Calibri"/>
                  <a:cs typeface="Calibri"/>
                </a:rPr>
                <a:t>en </a:t>
              </a:r>
              <a:r>
                <a:rPr spc="-7" dirty="0">
                  <a:latin typeface="Calibri"/>
                  <a:cs typeface="Calibri"/>
                </a:rPr>
                <a:t>).  </a:t>
              </a:r>
              <a:r>
                <a:rPr spc="-15" dirty="0">
                  <a:latin typeface="Calibri"/>
                  <a:cs typeface="Calibri"/>
                </a:rPr>
                <a:t>F</a:t>
              </a:r>
              <a:r>
                <a:rPr dirty="0">
                  <a:latin typeface="Calibri"/>
                  <a:cs typeface="Calibri"/>
                </a:rPr>
                <a:t>i</a:t>
              </a:r>
              <a:r>
                <a:rPr spc="-15" dirty="0">
                  <a:latin typeface="Calibri"/>
                  <a:cs typeface="Calibri"/>
                </a:rPr>
                <a:t>n</a:t>
              </a:r>
              <a:r>
                <a:rPr spc="-7" dirty="0">
                  <a:latin typeface="Calibri"/>
                  <a:cs typeface="Calibri"/>
                </a:rPr>
                <a:t>al</a:t>
              </a:r>
              <a:r>
                <a:rPr spc="-15" dirty="0">
                  <a:latin typeface="Calibri"/>
                  <a:cs typeface="Calibri"/>
                </a:rPr>
                <a:t> </a:t>
              </a:r>
              <a:r>
                <a:rPr spc="-22" dirty="0">
                  <a:latin typeface="Calibri"/>
                  <a:cs typeface="Calibri"/>
                </a:rPr>
                <a:t>mar</a:t>
              </a:r>
              <a:r>
                <a:rPr spc="-43" dirty="0">
                  <a:latin typeface="Calibri"/>
                  <a:cs typeface="Calibri"/>
                </a:rPr>
                <a:t>k</a:t>
              </a:r>
              <a:r>
                <a:rPr spc="-15" dirty="0">
                  <a:latin typeface="Calibri"/>
                  <a:cs typeface="Calibri"/>
                </a:rPr>
                <a:t>s</a:t>
              </a:r>
              <a:r>
                <a:rPr spc="15" dirty="0">
                  <a:latin typeface="Calibri"/>
                  <a:cs typeface="Calibri"/>
                </a:rPr>
                <a:t> </a:t>
              </a:r>
              <a:r>
                <a:rPr spc="-15" dirty="0">
                  <a:latin typeface="Calibri"/>
                  <a:cs typeface="Calibri"/>
                </a:rPr>
                <a:t>=</a:t>
              </a:r>
              <a:r>
                <a:rPr spc="7" dirty="0">
                  <a:latin typeface="Calibri"/>
                  <a:cs typeface="Calibri"/>
                </a:rPr>
                <a:t> </a:t>
              </a:r>
              <a:r>
                <a:rPr spc="-22" dirty="0">
                  <a:latin typeface="Calibri"/>
                  <a:cs typeface="Calibri"/>
                </a:rPr>
                <a:t>Mar</a:t>
              </a:r>
              <a:r>
                <a:rPr spc="-43" dirty="0">
                  <a:latin typeface="Calibri"/>
                  <a:cs typeface="Calibri"/>
                </a:rPr>
                <a:t>k</a:t>
              </a:r>
              <a:r>
                <a:rPr spc="-15" dirty="0">
                  <a:latin typeface="Calibri"/>
                  <a:cs typeface="Calibri"/>
                </a:rPr>
                <a:t>s</a:t>
              </a:r>
              <a:r>
                <a:rPr spc="-7" dirty="0">
                  <a:latin typeface="Calibri"/>
                  <a:cs typeface="Calibri"/>
                </a:rPr>
                <a:t> </a:t>
              </a:r>
              <a:r>
                <a:rPr spc="-15" dirty="0">
                  <a:latin typeface="Calibri"/>
                  <a:cs typeface="Calibri"/>
                </a:rPr>
                <a:t>c</a:t>
              </a:r>
              <a:r>
                <a:rPr dirty="0">
                  <a:latin typeface="Calibri"/>
                  <a:cs typeface="Calibri"/>
                </a:rPr>
                <a:t>l</a:t>
              </a:r>
              <a:r>
                <a:rPr spc="-15" dirty="0">
                  <a:latin typeface="Calibri"/>
                  <a:cs typeface="Calibri"/>
                </a:rPr>
                <a:t>aimed</a:t>
              </a:r>
              <a:r>
                <a:rPr spc="-80" dirty="0">
                  <a:latin typeface="Calibri"/>
                  <a:cs typeface="Calibri"/>
                </a:rPr>
                <a:t> </a:t>
              </a:r>
              <a:r>
                <a:rPr spc="-15" dirty="0">
                  <a:latin typeface="Calibri"/>
                  <a:cs typeface="Calibri"/>
                </a:rPr>
                <a:t>–</a:t>
              </a:r>
              <a:r>
                <a:rPr spc="7" dirty="0">
                  <a:latin typeface="Calibri"/>
                  <a:cs typeface="Calibri"/>
                </a:rPr>
                <a:t> </a:t>
              </a:r>
              <a:r>
                <a:rPr spc="-15" dirty="0">
                  <a:latin typeface="Calibri"/>
                  <a:cs typeface="Calibri"/>
                </a:rPr>
                <a:t>mar</a:t>
              </a:r>
              <a:r>
                <a:rPr spc="-50" dirty="0">
                  <a:latin typeface="Calibri"/>
                  <a:cs typeface="Calibri"/>
                </a:rPr>
                <a:t>k</a:t>
              </a:r>
              <a:r>
                <a:rPr spc="-15" dirty="0">
                  <a:latin typeface="Calibri"/>
                  <a:cs typeface="Calibri"/>
                </a:rPr>
                <a:t>s</a:t>
              </a:r>
              <a:r>
                <a:rPr spc="7" dirty="0">
                  <a:latin typeface="Calibri"/>
                  <a:cs typeface="Calibri"/>
                </a:rPr>
                <a:t> </a:t>
              </a:r>
              <a:r>
                <a:rPr spc="-15" dirty="0">
                  <a:latin typeface="Calibri"/>
                  <a:cs typeface="Calibri"/>
                </a:rPr>
                <a:t>adju</a:t>
              </a:r>
              <a:r>
                <a:rPr spc="-29" dirty="0">
                  <a:latin typeface="Calibri"/>
                  <a:cs typeface="Calibri"/>
                </a:rPr>
                <a:t>st</a:t>
              </a:r>
              <a:r>
                <a:rPr spc="-15" dirty="0">
                  <a:latin typeface="Calibri"/>
                  <a:cs typeface="Calibri"/>
                </a:rPr>
                <a:t>ed</a:t>
              </a:r>
              <a:r>
                <a:rPr spc="-22" dirty="0">
                  <a:latin typeface="Calibri"/>
                  <a:cs typeface="Calibri"/>
                </a:rPr>
                <a:t> </a:t>
              </a:r>
              <a:r>
                <a:rPr spc="-15" dirty="0">
                  <a:latin typeface="Calibri"/>
                  <a:cs typeface="Calibri"/>
                </a:rPr>
                <a:t>as</a:t>
              </a:r>
              <a:r>
                <a:rPr spc="-7" dirty="0">
                  <a:latin typeface="Calibri"/>
                  <a:cs typeface="Calibri"/>
                </a:rPr>
                <a:t> </a:t>
              </a:r>
              <a:r>
                <a:rPr spc="-15" dirty="0">
                  <a:latin typeface="Calibri"/>
                  <a:cs typeface="Calibri"/>
                </a:rPr>
                <a:t>per</a:t>
              </a:r>
              <a:r>
                <a:rPr spc="15" dirty="0">
                  <a:latin typeface="Calibri"/>
                  <a:cs typeface="Calibri"/>
                </a:rPr>
                <a:t> </a:t>
              </a:r>
              <a:r>
                <a:rPr spc="-7" dirty="0">
                  <a:latin typeface="Calibri"/>
                  <a:cs typeface="Calibri"/>
                </a:rPr>
                <a:t>I</a:t>
              </a:r>
              <a:r>
                <a:rPr spc="-29" dirty="0">
                  <a:latin typeface="Calibri"/>
                  <a:cs typeface="Calibri"/>
                </a:rPr>
                <a:t>V</a:t>
              </a:r>
              <a:r>
                <a:rPr spc="-22" dirty="0">
                  <a:latin typeface="Calibri"/>
                  <a:cs typeface="Calibri"/>
                </a:rPr>
                <a:t>M</a:t>
              </a:r>
              <a:endParaRPr dirty="0">
                <a:latin typeface="Calibri"/>
                <a:cs typeface="Calibri"/>
              </a:endParaRPr>
            </a:p>
          </p:txBody>
        </p:sp>
      </p:grpSp>
      <p:sp>
        <p:nvSpPr>
          <p:cNvPr id="11" name="Rounded Rectangle 10">
            <a:extLst>
              <a:ext uri="{FF2B5EF4-FFF2-40B4-BE49-F238E27FC236}">
                <a16:creationId xmlns:a16="http://schemas.microsoft.com/office/drawing/2014/main" id="{BA080F95-24B2-CF42-A84B-B7B77FC8955C}"/>
              </a:ext>
            </a:extLst>
          </p:cNvPr>
          <p:cNvSpPr/>
          <p:nvPr/>
        </p:nvSpPr>
        <p:spPr>
          <a:xfrm>
            <a:off x="-94837" y="1068387"/>
            <a:ext cx="1540179" cy="231170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spcAft>
                <a:spcPts val="1088"/>
              </a:spcAft>
              <a:defRPr/>
            </a:pPr>
            <a:endParaRPr lang="en-US" sz="3200" b="1" dirty="0">
              <a:solidFill>
                <a:srgbClr val="FFFFFF"/>
              </a:solidFill>
              <a:latin typeface="Arial"/>
              <a:ea typeface="Calibri"/>
              <a:cs typeface="Times New Roman"/>
            </a:endParaRPr>
          </a:p>
          <a:p>
            <a:pPr algn="ctr" defTabSz="1320816">
              <a:lnSpc>
                <a:spcPct val="107000"/>
              </a:lnSpc>
              <a:spcAft>
                <a:spcPts val="1088"/>
              </a:spcAft>
              <a:defRPr/>
            </a:pPr>
            <a:r>
              <a:rPr lang="en-US" sz="3200" b="1" dirty="0">
                <a:solidFill>
                  <a:srgbClr val="FFFFFF"/>
                </a:solidFill>
                <a:latin typeface="Arial"/>
                <a:ea typeface="Calibri"/>
                <a:cs typeface="Times New Roman"/>
              </a:rPr>
              <a:t>3.7</a:t>
            </a:r>
          </a:p>
          <a:p>
            <a:pPr algn="ctr" defTabSz="1320816">
              <a:lnSpc>
                <a:spcPct val="107000"/>
              </a:lnSpc>
              <a:spcAft>
                <a:spcPts val="1088"/>
              </a:spcAft>
              <a:defRPr/>
            </a:pPr>
            <a:r>
              <a:rPr lang="en-US" sz="3200" b="1" dirty="0">
                <a:solidFill>
                  <a:srgbClr val="FFFFFF"/>
                </a:solidFill>
                <a:latin typeface="Arial"/>
                <a:ea typeface="Calibri"/>
                <a:cs typeface="Times New Roman"/>
              </a:rPr>
              <a:t> </a:t>
            </a:r>
            <a:endParaRPr lang="en-SG" sz="1100" dirty="0">
              <a:solidFill>
                <a:prstClr val="white"/>
              </a:solidFill>
              <a:latin typeface="Calibri" panose="020F0502020204030204"/>
              <a:ea typeface="Calibri"/>
              <a:cs typeface="Times New Roman"/>
            </a:endParaRPr>
          </a:p>
        </p:txBody>
      </p:sp>
      <p:sp>
        <p:nvSpPr>
          <p:cNvPr id="12" name="Rounded Rectangle 11">
            <a:extLst>
              <a:ext uri="{FF2B5EF4-FFF2-40B4-BE49-F238E27FC236}">
                <a16:creationId xmlns:a16="http://schemas.microsoft.com/office/drawing/2014/main" id="{65879D09-313D-AC48-A192-39FA77480024}"/>
              </a:ext>
            </a:extLst>
          </p:cNvPr>
          <p:cNvSpPr/>
          <p:nvPr/>
        </p:nvSpPr>
        <p:spPr>
          <a:xfrm>
            <a:off x="1445342" y="1121470"/>
            <a:ext cx="5428104" cy="2266161"/>
          </a:xfrm>
          <a:prstGeom prst="roundRect">
            <a:avLst/>
          </a:prstGeom>
          <a:solidFill>
            <a:schemeClr val="accent1">
              <a:lumMod val="60000"/>
              <a:lumOff val="40000"/>
            </a:schemeClr>
          </a:solidFill>
          <a:ln>
            <a:solidFill>
              <a:schemeClr val="tx1"/>
            </a:solid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lvl="0">
              <a:defRPr/>
            </a:pPr>
            <a:r>
              <a:rPr lang="en-US" sz="2400" b="1" dirty="0">
                <a:solidFill>
                  <a:prstClr val="black"/>
                </a:solidFill>
                <a:latin typeface="Calibri" panose="020F0502020204030204"/>
                <a:ea typeface="Times New Roman"/>
                <a:cs typeface="Arial"/>
              </a:rPr>
              <a:t>Capacity Building, Safety &amp; Welfare </a:t>
            </a:r>
            <a:r>
              <a:rPr lang="en-US" sz="2400" dirty="0">
                <a:solidFill>
                  <a:prstClr val="black"/>
                </a:solidFill>
                <a:latin typeface="Calibri" panose="020F0502020204030204"/>
                <a:ea typeface="Times New Roman"/>
                <a:cs typeface="Arial"/>
              </a:rPr>
              <a:t>: Whether all workers (including informal workers) engaged in Liquid Waste Management have been </a:t>
            </a:r>
            <a:r>
              <a:rPr lang="en-US" sz="2400" dirty="0">
                <a:solidFill>
                  <a:prstClr val="black"/>
                </a:solidFill>
                <a:ea typeface="Times New Roman"/>
                <a:cs typeface="Arial"/>
              </a:rPr>
              <a:t>linked with social welfare schemes and</a:t>
            </a:r>
            <a:r>
              <a:rPr lang="en-US" sz="2400" dirty="0">
                <a:solidFill>
                  <a:prstClr val="black"/>
                </a:solidFill>
                <a:latin typeface="Calibri" panose="020F0502020204030204"/>
                <a:ea typeface="Times New Roman"/>
                <a:cs typeface="Arial"/>
              </a:rPr>
              <a:t> trained on their job role </a:t>
            </a:r>
            <a:endParaRPr lang="en-SG" sz="2400" b="1" dirty="0">
              <a:solidFill>
                <a:prstClr val="black"/>
              </a:solidFill>
              <a:latin typeface="Calibri" panose="020F0502020204030204"/>
              <a:ea typeface="Times New Roman"/>
              <a:cs typeface="Arial"/>
            </a:endParaRPr>
          </a:p>
        </p:txBody>
      </p:sp>
      <p:sp>
        <p:nvSpPr>
          <p:cNvPr id="14" name="Slide Number Placeholder 13">
            <a:extLst>
              <a:ext uri="{FF2B5EF4-FFF2-40B4-BE49-F238E27FC236}">
                <a16:creationId xmlns:a16="http://schemas.microsoft.com/office/drawing/2014/main" id="{8AE4A3AF-F316-464F-B502-5D9EFCE6AFA6}"/>
              </a:ext>
            </a:extLst>
          </p:cNvPr>
          <p:cNvSpPr>
            <a:spLocks noGrp="1"/>
          </p:cNvSpPr>
          <p:nvPr>
            <p:ph type="sldNum" sz="quarter" idx="12"/>
          </p:nvPr>
        </p:nvSpPr>
        <p:spPr/>
        <p:txBody>
          <a:bodyPr/>
          <a:lstStyle/>
          <a:p>
            <a:fld id="{871FDAF4-F9BA-4E6E-AE28-9371978FF90C}" type="slidenum">
              <a:rPr lang="en-US" smtClean="0"/>
              <a:t>74</a:t>
            </a:fld>
            <a:endParaRPr lang="en-US"/>
          </a:p>
        </p:txBody>
      </p:sp>
    </p:spTree>
    <p:extLst>
      <p:ext uri="{BB962C8B-B14F-4D97-AF65-F5344CB8AC3E}">
        <p14:creationId xmlns:p14="http://schemas.microsoft.com/office/powerpoint/2010/main" val="13745573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4332CA-0395-4A61-8215-D2FB4086E058}"/>
              </a:ext>
            </a:extLst>
          </p:cNvPr>
          <p:cNvGrpSpPr/>
          <p:nvPr/>
        </p:nvGrpSpPr>
        <p:grpSpPr>
          <a:xfrm>
            <a:off x="-27350" y="3173362"/>
            <a:ext cx="6888965" cy="5212421"/>
            <a:chOff x="-3561197" y="1604436"/>
            <a:chExt cx="13424643" cy="630703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61197" y="2686428"/>
              <a:ext cx="13424643" cy="4741613"/>
            </a:xfrm>
            <a:prstGeom prst="rect">
              <a:avLst/>
            </a:prstGeom>
          </p:spPr>
        </p:pic>
        <p:sp>
          <p:nvSpPr>
            <p:cNvPr id="7" name="Rectangle 6"/>
            <p:cNvSpPr/>
            <p:nvPr/>
          </p:nvSpPr>
          <p:spPr>
            <a:xfrm>
              <a:off x="-2539071" y="7022125"/>
              <a:ext cx="11528465" cy="889341"/>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Sampling Criteria</a:t>
              </a:r>
            </a:p>
          </p:txBody>
        </p:sp>
        <p:sp>
          <p:nvSpPr>
            <p:cNvPr id="8" name="Rectangle 7">
              <a:extLst>
                <a:ext uri="{FF2B5EF4-FFF2-40B4-BE49-F238E27FC236}">
                  <a16:creationId xmlns:a16="http://schemas.microsoft.com/office/drawing/2014/main" id="{037EB422-854D-4EEC-B1A9-70A721F8B9F5}"/>
                </a:ext>
              </a:extLst>
            </p:cNvPr>
            <p:cNvSpPr/>
            <p:nvPr/>
          </p:nvSpPr>
          <p:spPr>
            <a:xfrm>
              <a:off x="-2587989" y="1604436"/>
              <a:ext cx="11528465" cy="1677481"/>
            </a:xfrm>
            <a:prstGeom prst="rect">
              <a:avLst/>
            </a:prstGeom>
            <a:solidFill>
              <a:schemeClr val="accent6">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C000"/>
                  </a:solidFill>
                </a:rPr>
                <a:t>Independent Validation Matrix</a:t>
              </a:r>
            </a:p>
          </p:txBody>
        </p:sp>
      </p:grpSp>
      <p:sp>
        <p:nvSpPr>
          <p:cNvPr id="10" name="Bevel 9">
            <a:extLst>
              <a:ext uri="{FF2B5EF4-FFF2-40B4-BE49-F238E27FC236}">
                <a16:creationId xmlns:a16="http://schemas.microsoft.com/office/drawing/2014/main" id="{E3D4476A-3828-7B4A-B5F0-49B14DAB3B03}"/>
              </a:ext>
            </a:extLst>
          </p:cNvPr>
          <p:cNvSpPr/>
          <p:nvPr/>
        </p:nvSpPr>
        <p:spPr>
          <a:xfrm>
            <a:off x="252050" y="1233264"/>
            <a:ext cx="6262695" cy="1207588"/>
          </a:xfrm>
          <a:prstGeom prst="beve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rPr>
              <a:t>Improved</a:t>
            </a:r>
            <a:r>
              <a:rPr lang="en-US" sz="3000" b="1" dirty="0">
                <a:solidFill>
                  <a:schemeClr val="tx1"/>
                </a:solidFill>
              </a:rPr>
              <a:t> Robustness of Assessment</a:t>
            </a:r>
          </a:p>
        </p:txBody>
      </p:sp>
      <p:sp>
        <p:nvSpPr>
          <p:cNvPr id="5" name="Slide Number Placeholder 4">
            <a:extLst>
              <a:ext uri="{FF2B5EF4-FFF2-40B4-BE49-F238E27FC236}">
                <a16:creationId xmlns:a16="http://schemas.microsoft.com/office/drawing/2014/main" id="{7EB69E69-4CE0-4718-BA4F-71B7B56B441E}"/>
              </a:ext>
            </a:extLst>
          </p:cNvPr>
          <p:cNvSpPr>
            <a:spLocks noGrp="1"/>
          </p:cNvSpPr>
          <p:nvPr>
            <p:ph type="sldNum" sz="quarter" idx="12"/>
          </p:nvPr>
        </p:nvSpPr>
        <p:spPr/>
        <p:txBody>
          <a:bodyPr/>
          <a:lstStyle/>
          <a:p>
            <a:fld id="{871FDAF4-F9BA-4E6E-AE28-9371978FF90C}" type="slidenum">
              <a:rPr lang="en-US" smtClean="0"/>
              <a:t>75</a:t>
            </a:fld>
            <a:endParaRPr lang="en-US"/>
          </a:p>
        </p:txBody>
      </p:sp>
    </p:spTree>
    <p:extLst>
      <p:ext uri="{BB962C8B-B14F-4D97-AF65-F5344CB8AC3E}">
        <p14:creationId xmlns:p14="http://schemas.microsoft.com/office/powerpoint/2010/main" val="4795590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466" y="3189937"/>
            <a:ext cx="6835834" cy="671979"/>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547">
              <a:defRPr/>
            </a:pPr>
            <a:r>
              <a:rPr lang="en-US" sz="2000" dirty="0">
                <a:solidFill>
                  <a:prstClr val="white"/>
                </a:solidFill>
                <a:latin typeface="Calibri" panose="020F0502020204030204"/>
              </a:rPr>
              <a:t>Independent Validation – Impact on ‘Service Level Progress/Citizen’s Voice’ Marks claimed</a:t>
            </a:r>
          </a:p>
        </p:txBody>
      </p:sp>
      <p:sp>
        <p:nvSpPr>
          <p:cNvPr id="9" name="Rectangle 8"/>
          <p:cNvSpPr/>
          <p:nvPr/>
        </p:nvSpPr>
        <p:spPr>
          <a:xfrm>
            <a:off x="-1" y="812799"/>
            <a:ext cx="6858001" cy="549851"/>
          </a:xfrm>
          <a:prstGeom prst="rect">
            <a:avLst/>
          </a:prstGeom>
          <a:solidFill>
            <a:srgbClr val="7030A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547">
              <a:defRPr/>
            </a:pPr>
            <a:r>
              <a:rPr lang="en-US" sz="2000" b="1" dirty="0">
                <a:solidFill>
                  <a:srgbClr val="FFC000"/>
                </a:solidFill>
                <a:latin typeface="Calibri" panose="020F0502020204030204"/>
              </a:rPr>
              <a:t>Independent Validation Matrix</a:t>
            </a:r>
            <a:r>
              <a:rPr lang="en-US" sz="2000" b="1" dirty="0">
                <a:solidFill>
                  <a:prstClr val="white"/>
                </a:solidFill>
                <a:latin typeface="Calibri" panose="020F0502020204030204"/>
              </a:rPr>
              <a:t>: Population wise respondents</a:t>
            </a:r>
          </a:p>
        </p:txBody>
      </p:sp>
      <p:sp>
        <p:nvSpPr>
          <p:cNvPr id="2" name="Rectangle 1"/>
          <p:cNvSpPr/>
          <p:nvPr/>
        </p:nvSpPr>
        <p:spPr>
          <a:xfrm>
            <a:off x="-1" y="3883471"/>
            <a:ext cx="6845301" cy="87403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16391" tIns="58194" rIns="116391" bIns="58194" numCol="1" spcCol="0" rtlCol="0" fromWordArt="0" anchor="ctr" anchorCtr="0" forceAA="0" compatLnSpc="1">
            <a:prstTxWarp prst="textNoShape">
              <a:avLst/>
            </a:prstTxWarp>
            <a:noAutofit/>
          </a:bodyPr>
          <a:lstStyle/>
          <a:p>
            <a:pPr marL="363682" indent="-363682" defTabSz="1320816">
              <a:buFont typeface="Arial" panose="020B0604020202020204" pitchFamily="34" charset="0"/>
              <a:buChar char="•"/>
              <a:defRPr/>
            </a:pPr>
            <a:r>
              <a:rPr lang="en-US" sz="1200" b="1" dirty="0">
                <a:solidFill>
                  <a:srgbClr val="FF0000"/>
                </a:solidFill>
                <a:latin typeface="Calibri" panose="020F0502020204030204"/>
              </a:rPr>
              <a:t>Step-1:</a:t>
            </a:r>
            <a:r>
              <a:rPr lang="en-US" sz="1200" dirty="0">
                <a:solidFill>
                  <a:srgbClr val="FF0000"/>
                </a:solidFill>
                <a:latin typeface="Calibri" panose="020F0502020204030204"/>
              </a:rPr>
              <a:t> </a:t>
            </a:r>
            <a:r>
              <a:rPr lang="en-US" sz="1200" b="1" dirty="0">
                <a:solidFill>
                  <a:prstClr val="black"/>
                </a:solidFill>
                <a:latin typeface="Calibri" panose="020F0502020204030204"/>
              </a:rPr>
              <a:t>Adjusted Marks</a:t>
            </a:r>
            <a:r>
              <a:rPr lang="en-US" sz="1200" dirty="0">
                <a:solidFill>
                  <a:prstClr val="black"/>
                </a:solidFill>
                <a:latin typeface="Calibri" panose="020F0502020204030204"/>
              </a:rPr>
              <a:t> - % of samples failed will lead to same % of marks deducted from the marks claimed under ‘Service Level Progress’ </a:t>
            </a:r>
            <a:endParaRPr lang="en-US" sz="1200" b="1" dirty="0">
              <a:solidFill>
                <a:prstClr val="black"/>
              </a:solidFill>
              <a:latin typeface="Calibri" panose="020F0502020204030204"/>
            </a:endParaRPr>
          </a:p>
          <a:p>
            <a:pPr marL="363682" indent="-363682" defTabSz="1320816">
              <a:buFont typeface="Arial" panose="020B0604020202020204" pitchFamily="34" charset="0"/>
              <a:buChar char="•"/>
              <a:defRPr/>
            </a:pPr>
            <a:r>
              <a:rPr lang="en-US" sz="1200" b="1" dirty="0">
                <a:solidFill>
                  <a:srgbClr val="FF0000"/>
                </a:solidFill>
                <a:latin typeface="Calibri" panose="020F0502020204030204"/>
              </a:rPr>
              <a:t>Step-2: </a:t>
            </a:r>
            <a:r>
              <a:rPr lang="en-US" sz="1200" b="1" dirty="0">
                <a:solidFill>
                  <a:prstClr val="black"/>
                </a:solidFill>
                <a:latin typeface="Calibri" panose="020F0502020204030204"/>
              </a:rPr>
              <a:t>Negative Marking</a:t>
            </a:r>
            <a:r>
              <a:rPr lang="en-US" sz="1200" dirty="0">
                <a:solidFill>
                  <a:prstClr val="black"/>
                </a:solidFill>
                <a:latin typeface="Calibri" panose="020F0502020204030204"/>
              </a:rPr>
              <a:t> - On account of failure of samples from 20% onwards, further negative marking will be applied as per the following table, to calculate </a:t>
            </a:r>
            <a:r>
              <a:rPr lang="en-US" sz="1200" b="1" dirty="0">
                <a:solidFill>
                  <a:prstClr val="black"/>
                </a:solidFill>
                <a:latin typeface="Calibri" panose="020F0502020204030204"/>
              </a:rPr>
              <a:t>‘Final Marks’</a:t>
            </a:r>
          </a:p>
        </p:txBody>
      </p:sp>
      <p:sp>
        <p:nvSpPr>
          <p:cNvPr id="12" name="TextBox 11"/>
          <p:cNvSpPr txBox="1"/>
          <p:nvPr/>
        </p:nvSpPr>
        <p:spPr>
          <a:xfrm>
            <a:off x="1866900" y="7548031"/>
            <a:ext cx="3643141" cy="338554"/>
          </a:xfrm>
          <a:prstGeom prst="rect">
            <a:avLst/>
          </a:prstGeom>
          <a:noFill/>
        </p:spPr>
        <p:txBody>
          <a:bodyPr wrap="square" rtlCol="0">
            <a:spAutoFit/>
          </a:bodyPr>
          <a:lstStyle/>
          <a:p>
            <a:pPr defTabSz="1320816">
              <a:defRPr/>
            </a:pPr>
            <a:r>
              <a:rPr lang="en-US" sz="1600" b="1" dirty="0">
                <a:solidFill>
                  <a:srgbClr val="7030A0"/>
                </a:solidFill>
                <a:latin typeface="Calibri" panose="020F0502020204030204"/>
              </a:rPr>
              <a:t>Example - </a:t>
            </a:r>
            <a:r>
              <a:rPr lang="en-US" sz="1600" dirty="0">
                <a:solidFill>
                  <a:srgbClr val="7030A0"/>
                </a:solidFill>
                <a:latin typeface="Calibri" panose="020F0502020204030204"/>
              </a:rPr>
              <a:t>presenting</a:t>
            </a:r>
            <a:r>
              <a:rPr lang="en-US" sz="1600" b="1" dirty="0">
                <a:solidFill>
                  <a:srgbClr val="7030A0"/>
                </a:solidFill>
                <a:latin typeface="Calibri" panose="020F0502020204030204"/>
              </a:rPr>
              <a:t> </a:t>
            </a:r>
            <a:r>
              <a:rPr lang="en-US" sz="1600" dirty="0">
                <a:solidFill>
                  <a:srgbClr val="7030A0"/>
                </a:solidFill>
                <a:latin typeface="Calibri" panose="020F0502020204030204"/>
              </a:rPr>
              <a:t>3 Scenarios</a:t>
            </a:r>
            <a:r>
              <a:rPr lang="en-US" sz="1600" b="1" dirty="0">
                <a:solidFill>
                  <a:srgbClr val="7030A0"/>
                </a:solidFill>
                <a:latin typeface="Calibri" panose="020F0502020204030204"/>
              </a:rPr>
              <a:t>:</a:t>
            </a:r>
          </a:p>
        </p:txBody>
      </p:sp>
      <p:sp>
        <p:nvSpPr>
          <p:cNvPr id="4" name="TextBox 3"/>
          <p:cNvSpPr txBox="1"/>
          <p:nvPr/>
        </p:nvSpPr>
        <p:spPr>
          <a:xfrm>
            <a:off x="9466" y="9274966"/>
            <a:ext cx="5801787" cy="430887"/>
          </a:xfrm>
          <a:prstGeom prst="rect">
            <a:avLst/>
          </a:prstGeom>
          <a:solidFill>
            <a:schemeClr val="bg2"/>
          </a:solidFill>
          <a:ln>
            <a:solidFill>
              <a:schemeClr val="tx1"/>
            </a:solidFill>
          </a:ln>
        </p:spPr>
        <p:txBody>
          <a:bodyPr wrap="square" rtlCol="0">
            <a:spAutoFit/>
          </a:bodyPr>
          <a:lstStyle/>
          <a:p>
            <a:pPr defTabSz="1320816">
              <a:defRPr/>
            </a:pPr>
            <a:r>
              <a:rPr lang="en-US" sz="1100" dirty="0">
                <a:solidFill>
                  <a:srgbClr val="FF0000"/>
                </a:solidFill>
                <a:latin typeface="Calibri" panose="020F0502020204030204"/>
              </a:rPr>
              <a:t>Note:</a:t>
            </a:r>
            <a:r>
              <a:rPr lang="en-US" sz="1100" dirty="0">
                <a:solidFill>
                  <a:prstClr val="black"/>
                </a:solidFill>
                <a:latin typeface="Calibri" panose="020F0502020204030204"/>
              </a:rPr>
              <a:t>  </a:t>
            </a:r>
            <a:r>
              <a:rPr lang="en-US" sz="1100" b="1" dirty="0">
                <a:solidFill>
                  <a:prstClr val="black"/>
                </a:solidFill>
                <a:latin typeface="Calibri" panose="020F0502020204030204"/>
              </a:rPr>
              <a:t>40%</a:t>
            </a:r>
            <a:r>
              <a:rPr lang="en-US" sz="1100" dirty="0">
                <a:solidFill>
                  <a:prstClr val="black"/>
                </a:solidFill>
                <a:latin typeface="Calibri" panose="020F0502020204030204"/>
              </a:rPr>
              <a:t> of the wards for on-call validation and </a:t>
            </a:r>
            <a:r>
              <a:rPr lang="en-US" sz="1100" b="1" dirty="0">
                <a:solidFill>
                  <a:prstClr val="black"/>
                </a:solidFill>
                <a:latin typeface="Calibri" panose="020F0502020204030204"/>
              </a:rPr>
              <a:t>100%  </a:t>
            </a:r>
            <a:r>
              <a:rPr lang="en-US" sz="1100" dirty="0">
                <a:solidFill>
                  <a:prstClr val="black"/>
                </a:solidFill>
                <a:latin typeface="Calibri" panose="020F0502020204030204"/>
              </a:rPr>
              <a:t>for on-field validation will be covered (where progress claimed) under citizens validation.</a:t>
            </a:r>
          </a:p>
        </p:txBody>
      </p:sp>
      <p:graphicFrame>
        <p:nvGraphicFramePr>
          <p:cNvPr id="7" name="Table 6"/>
          <p:cNvGraphicFramePr>
            <a:graphicFrameLocks noGrp="1"/>
          </p:cNvGraphicFramePr>
          <p:nvPr>
            <p:extLst>
              <p:ext uri="{D42A27DB-BD31-4B8C-83A1-F6EECF244321}">
                <p14:modId xmlns:p14="http://schemas.microsoft.com/office/powerpoint/2010/main" val="3112434727"/>
              </p:ext>
            </p:extLst>
          </p:nvPr>
        </p:nvGraphicFramePr>
        <p:xfrm>
          <a:off x="-1" y="1362650"/>
          <a:ext cx="6887344" cy="1804407"/>
        </p:xfrm>
        <a:graphic>
          <a:graphicData uri="http://schemas.openxmlformats.org/drawingml/2006/table">
            <a:tbl>
              <a:tblPr firstRow="1" bandRow="1"/>
              <a:tblGrid>
                <a:gridCol w="1664518">
                  <a:extLst>
                    <a:ext uri="{9D8B030D-6E8A-4147-A177-3AD203B41FA5}">
                      <a16:colId xmlns:a16="http://schemas.microsoft.com/office/drawing/2014/main" val="20000"/>
                    </a:ext>
                  </a:extLst>
                </a:gridCol>
                <a:gridCol w="52916">
                  <a:extLst>
                    <a:ext uri="{9D8B030D-6E8A-4147-A177-3AD203B41FA5}">
                      <a16:colId xmlns:a16="http://schemas.microsoft.com/office/drawing/2014/main" val="20001"/>
                    </a:ext>
                  </a:extLst>
                </a:gridCol>
                <a:gridCol w="1097697">
                  <a:extLst>
                    <a:ext uri="{9D8B030D-6E8A-4147-A177-3AD203B41FA5}">
                      <a16:colId xmlns:a16="http://schemas.microsoft.com/office/drawing/2014/main" val="20002"/>
                    </a:ext>
                  </a:extLst>
                </a:gridCol>
                <a:gridCol w="1038216">
                  <a:extLst>
                    <a:ext uri="{9D8B030D-6E8A-4147-A177-3AD203B41FA5}">
                      <a16:colId xmlns:a16="http://schemas.microsoft.com/office/drawing/2014/main" val="20003"/>
                    </a:ext>
                  </a:extLst>
                </a:gridCol>
                <a:gridCol w="937091">
                  <a:extLst>
                    <a:ext uri="{9D8B030D-6E8A-4147-A177-3AD203B41FA5}">
                      <a16:colId xmlns:a16="http://schemas.microsoft.com/office/drawing/2014/main" val="20004"/>
                    </a:ext>
                  </a:extLst>
                </a:gridCol>
                <a:gridCol w="1119117">
                  <a:extLst>
                    <a:ext uri="{9D8B030D-6E8A-4147-A177-3AD203B41FA5}">
                      <a16:colId xmlns:a16="http://schemas.microsoft.com/office/drawing/2014/main" val="20005"/>
                    </a:ext>
                  </a:extLst>
                </a:gridCol>
                <a:gridCol w="977789">
                  <a:extLst>
                    <a:ext uri="{9D8B030D-6E8A-4147-A177-3AD203B41FA5}">
                      <a16:colId xmlns:a16="http://schemas.microsoft.com/office/drawing/2014/main" val="20006"/>
                    </a:ext>
                  </a:extLst>
                </a:gridCol>
              </a:tblGrid>
              <a:tr h="320898">
                <a:tc rowSpan="2">
                  <a:txBody>
                    <a:bodyPr/>
                    <a:lstStyle/>
                    <a:p>
                      <a:pPr algn="ctr" rtl="0" fontAlgn="ctr"/>
                      <a:r>
                        <a:rPr lang="en-US" sz="1200" b="1" i="0" u="none" strike="noStrike" dirty="0">
                          <a:solidFill>
                            <a:srgbClr val="FFFFFF"/>
                          </a:solidFill>
                          <a:effectLst/>
                          <a:latin typeface="Arial" panose="020B0604020202020204" pitchFamily="34" charset="0"/>
                        </a:rPr>
                        <a:t>Assessment Area</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gridSpan="6">
                  <a:txBody>
                    <a:bodyPr/>
                    <a:lstStyle/>
                    <a:p>
                      <a:pPr algn="ctr" rtl="0" fontAlgn="ctr"/>
                      <a:r>
                        <a:rPr lang="en-US" sz="1200" b="1" i="0" u="none" strike="noStrike" dirty="0">
                          <a:solidFill>
                            <a:srgbClr val="FFFFFF"/>
                          </a:solidFill>
                          <a:effectLst/>
                          <a:latin typeface="Arial" panose="020B0604020202020204" pitchFamily="34" charset="0"/>
                        </a:rPr>
                        <a:t>Population</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1225">
                <a:tc vMerge="1">
                  <a:txBody>
                    <a:bodyPr/>
                    <a:lstStyle/>
                    <a:p>
                      <a:endParaRPr lang="en-US"/>
                    </a:p>
                  </a:txBody>
                  <a:tcPr/>
                </a:tc>
                <a:tc>
                  <a:txBody>
                    <a:bodyPr/>
                    <a:lstStyle/>
                    <a:p>
                      <a:pPr algn="ctr" rtl="0" fontAlgn="ctr"/>
                      <a:endParaRPr lang="en-US" sz="1200" b="0" i="0" u="none" strike="noStrike" dirty="0">
                        <a:solidFill>
                          <a:srgbClr val="000000"/>
                        </a:solidFill>
                        <a:effectLst/>
                        <a:latin typeface="Arial" panose="020B0604020202020204" pitchFamily="34" charset="0"/>
                      </a:endParaRP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200" b="0" i="0" u="none" strike="noStrike" dirty="0">
                          <a:solidFill>
                            <a:srgbClr val="000000"/>
                          </a:solidFill>
                          <a:effectLst/>
                          <a:latin typeface="Arial" panose="020B0604020202020204" pitchFamily="34" charset="0"/>
                        </a:rPr>
                        <a:t>&lt;50 K</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200" b="0" i="0" u="none" strike="noStrike">
                          <a:solidFill>
                            <a:srgbClr val="000000"/>
                          </a:solidFill>
                          <a:effectLst/>
                          <a:latin typeface="Arial" panose="020B0604020202020204" pitchFamily="34" charset="0"/>
                        </a:rPr>
                        <a:t>50 K - 1 Lakh</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200" b="0" i="0" u="none" strike="noStrike">
                          <a:solidFill>
                            <a:srgbClr val="000000"/>
                          </a:solidFill>
                          <a:effectLst/>
                          <a:latin typeface="Arial" panose="020B0604020202020204" pitchFamily="34" charset="0"/>
                        </a:rPr>
                        <a:t>1-3 Lakh</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200" b="0" i="0" u="none" strike="noStrike">
                          <a:solidFill>
                            <a:srgbClr val="000000"/>
                          </a:solidFill>
                          <a:effectLst/>
                          <a:latin typeface="Arial" panose="020B0604020202020204" pitchFamily="34" charset="0"/>
                        </a:rPr>
                        <a:t>3-10 Lakh</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tc>
                  <a:txBody>
                    <a:bodyPr/>
                    <a:lstStyle/>
                    <a:p>
                      <a:pPr algn="ctr" rtl="0" fontAlgn="ctr"/>
                      <a:r>
                        <a:rPr lang="en-US" sz="1200" b="0" i="0" u="none" strike="noStrike" dirty="0">
                          <a:solidFill>
                            <a:srgbClr val="000000"/>
                          </a:solidFill>
                          <a:effectLst/>
                          <a:latin typeface="Arial" panose="020B0604020202020204" pitchFamily="34" charset="0"/>
                        </a:rPr>
                        <a:t>&gt;10 Lakh</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EF"/>
                    </a:solidFill>
                  </a:tcPr>
                </a:tc>
                <a:extLst>
                  <a:ext uri="{0D108BD9-81ED-4DB2-BD59-A6C34878D82A}">
                    <a16:rowId xmlns:a16="http://schemas.microsoft.com/office/drawing/2014/main" val="10001"/>
                  </a:ext>
                </a:extLst>
              </a:tr>
              <a:tr h="606142">
                <a:tc>
                  <a:txBody>
                    <a:bodyPr/>
                    <a:lstStyle/>
                    <a:p>
                      <a:pPr algn="ctr" rtl="0" fontAlgn="ctr"/>
                      <a:r>
                        <a:rPr lang="en-US" sz="1200" b="1" i="0" u="none" strike="noStrike" dirty="0">
                          <a:solidFill>
                            <a:srgbClr val="000000"/>
                          </a:solidFill>
                          <a:effectLst/>
                          <a:latin typeface="Arial" panose="020B0604020202020204" pitchFamily="34" charset="0"/>
                        </a:rPr>
                        <a:t>Sample respondent</a:t>
                      </a:r>
                      <a:r>
                        <a:rPr lang="en-US" sz="1200" b="1" i="0" u="none" strike="noStrike" baseline="0" dirty="0">
                          <a:solidFill>
                            <a:srgbClr val="000000"/>
                          </a:solidFill>
                          <a:effectLst/>
                          <a:latin typeface="Arial" panose="020B0604020202020204" pitchFamily="34" charset="0"/>
                        </a:rPr>
                        <a:t> count</a:t>
                      </a:r>
                    </a:p>
                    <a:p>
                      <a:pPr algn="ctr" rtl="0" fontAlgn="ctr"/>
                      <a:r>
                        <a:rPr lang="en-US" sz="1200" b="0" i="0" u="none" strike="noStrike" baseline="0" dirty="0">
                          <a:solidFill>
                            <a:srgbClr val="FF0000"/>
                          </a:solidFill>
                          <a:effectLst/>
                          <a:latin typeface="Arial" panose="020B0604020202020204" pitchFamily="34" charset="0"/>
                        </a:rPr>
                        <a:t>(On-Call for Qtr-1 &amp; 2) </a:t>
                      </a:r>
                      <a:endParaRPr lang="en-US" sz="1200" b="0" i="0" u="none" strike="noStrike" dirty="0">
                        <a:solidFill>
                          <a:srgbClr val="FF0000"/>
                        </a:solidFill>
                        <a:effectLst/>
                        <a:latin typeface="Arial" panose="020B0604020202020204" pitchFamily="34" charset="0"/>
                      </a:endParaRP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endParaRPr lang="en-US" sz="1200" b="1" i="0" u="none" strike="noStrike" dirty="0">
                        <a:solidFill>
                          <a:srgbClr val="000000"/>
                        </a:solidFill>
                        <a:effectLst/>
                        <a:latin typeface="Arial" panose="020B0604020202020204" pitchFamily="34" charset="0"/>
                      </a:endParaRP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50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60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80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100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120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606142">
                <a:tc>
                  <a:txBody>
                    <a:bodyPr/>
                    <a:lstStyle/>
                    <a:p>
                      <a:pPr algn="ctr" rtl="0" fontAlgn="ctr"/>
                      <a:r>
                        <a:rPr lang="en-US" sz="1200" b="1" i="0" u="none" strike="noStrike" dirty="0">
                          <a:solidFill>
                            <a:srgbClr val="000000"/>
                          </a:solidFill>
                          <a:effectLst/>
                          <a:latin typeface="Arial" panose="020B0604020202020204" pitchFamily="34" charset="0"/>
                        </a:rPr>
                        <a:t>Sample respondent</a:t>
                      </a:r>
                      <a:r>
                        <a:rPr lang="en-US" sz="1200" b="1" i="0" u="none" strike="noStrike" baseline="0" dirty="0">
                          <a:solidFill>
                            <a:srgbClr val="000000"/>
                          </a:solidFill>
                          <a:effectLst/>
                          <a:latin typeface="Arial" panose="020B0604020202020204" pitchFamily="34" charset="0"/>
                        </a:rPr>
                        <a:t> count</a:t>
                      </a:r>
                    </a:p>
                    <a:p>
                      <a:pPr algn="ctr" rtl="0" fontAlgn="ctr"/>
                      <a:r>
                        <a:rPr lang="en-US" sz="1200" b="0" i="0" u="none" strike="noStrike" baseline="0" dirty="0">
                          <a:solidFill>
                            <a:srgbClr val="FF0000"/>
                          </a:solidFill>
                          <a:effectLst/>
                          <a:latin typeface="Arial" panose="020B0604020202020204" pitchFamily="34" charset="0"/>
                        </a:rPr>
                        <a:t>(On-Field for Qtr-3) </a:t>
                      </a:r>
                      <a:endParaRPr lang="en-US" sz="1200" b="0" i="0" u="none" strike="noStrike" dirty="0">
                        <a:solidFill>
                          <a:srgbClr val="FF0000"/>
                        </a:solidFill>
                        <a:effectLst/>
                        <a:latin typeface="Arial" panose="020B0604020202020204" pitchFamily="34" charset="0"/>
                      </a:endParaRP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endParaRPr lang="en-US" sz="1200" b="1" i="0" u="none" strike="noStrike" dirty="0">
                        <a:solidFill>
                          <a:srgbClr val="000000"/>
                        </a:solidFill>
                        <a:effectLst/>
                        <a:latin typeface="Arial" panose="020B0604020202020204" pitchFamily="34" charset="0"/>
                      </a:endParaRP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100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125</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150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175</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rtl="0" fontAlgn="ctr"/>
                      <a:r>
                        <a:rPr lang="en-US" sz="1200" b="1" i="0" u="none" strike="noStrike" dirty="0">
                          <a:solidFill>
                            <a:srgbClr val="000000"/>
                          </a:solidFill>
                          <a:effectLst/>
                          <a:latin typeface="Arial" panose="020B0604020202020204" pitchFamily="34" charset="0"/>
                        </a:rPr>
                        <a:t>300</a:t>
                      </a:r>
                    </a:p>
                  </a:txBody>
                  <a:tcPr marL="13758" marR="13758" marT="1375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903404113"/>
                  </a:ext>
                </a:extLst>
              </a:tr>
            </a:tbl>
          </a:graphicData>
        </a:graphic>
      </p:graphicFrame>
      <p:pic>
        <p:nvPicPr>
          <p:cNvPr id="5" name="Picture 4">
            <a:extLst>
              <a:ext uri="{FF2B5EF4-FFF2-40B4-BE49-F238E27FC236}">
                <a16:creationId xmlns:a16="http://schemas.microsoft.com/office/drawing/2014/main" id="{79A72982-AA90-4278-81B8-F546BFC27F70}"/>
              </a:ext>
            </a:extLst>
          </p:cNvPr>
          <p:cNvPicPr>
            <a:picLocks noChangeAspect="1"/>
          </p:cNvPicPr>
          <p:nvPr/>
        </p:nvPicPr>
        <p:blipFill>
          <a:blip r:embed="rId3"/>
          <a:stretch>
            <a:fillRect/>
          </a:stretch>
        </p:blipFill>
        <p:spPr>
          <a:xfrm>
            <a:off x="-3234" y="4770209"/>
            <a:ext cx="6876953" cy="2880259"/>
          </a:xfrm>
          <a:prstGeom prst="rect">
            <a:avLst/>
          </a:prstGeom>
        </p:spPr>
      </p:pic>
      <p:pic>
        <p:nvPicPr>
          <p:cNvPr id="3" name="Picture 2">
            <a:extLst>
              <a:ext uri="{FF2B5EF4-FFF2-40B4-BE49-F238E27FC236}">
                <a16:creationId xmlns:a16="http://schemas.microsoft.com/office/drawing/2014/main" id="{C4F751F9-E185-4669-8129-FF58C863EABD}"/>
              </a:ext>
            </a:extLst>
          </p:cNvPr>
          <p:cNvPicPr>
            <a:picLocks noChangeAspect="1"/>
          </p:cNvPicPr>
          <p:nvPr/>
        </p:nvPicPr>
        <p:blipFill>
          <a:blip r:embed="rId4"/>
          <a:stretch>
            <a:fillRect/>
          </a:stretch>
        </p:blipFill>
        <p:spPr>
          <a:xfrm>
            <a:off x="9467" y="7828427"/>
            <a:ext cx="6835834" cy="1425193"/>
          </a:xfrm>
          <a:prstGeom prst="rect">
            <a:avLst/>
          </a:prstGeom>
        </p:spPr>
      </p:pic>
      <p:sp>
        <p:nvSpPr>
          <p:cNvPr id="6" name="TextBox 5">
            <a:extLst>
              <a:ext uri="{FF2B5EF4-FFF2-40B4-BE49-F238E27FC236}">
                <a16:creationId xmlns:a16="http://schemas.microsoft.com/office/drawing/2014/main" id="{750828AC-AFCD-4203-9A41-84275A776E98}"/>
              </a:ext>
            </a:extLst>
          </p:cNvPr>
          <p:cNvSpPr txBox="1"/>
          <p:nvPr/>
        </p:nvSpPr>
        <p:spPr>
          <a:xfrm>
            <a:off x="12035022" y="6441978"/>
            <a:ext cx="66038" cy="492443"/>
          </a:xfrm>
          <a:prstGeom prst="rect">
            <a:avLst/>
          </a:prstGeom>
          <a:noFill/>
        </p:spPr>
        <p:txBody>
          <a:bodyPr wrap="square" rtlCol="0">
            <a:spAutoFit/>
          </a:bodyPr>
          <a:lstStyle/>
          <a:p>
            <a:endParaRPr lang="en-IN" sz="2600" dirty="0"/>
          </a:p>
        </p:txBody>
      </p:sp>
      <p:sp>
        <p:nvSpPr>
          <p:cNvPr id="11" name="Slide Number Placeholder 10">
            <a:extLst>
              <a:ext uri="{FF2B5EF4-FFF2-40B4-BE49-F238E27FC236}">
                <a16:creationId xmlns:a16="http://schemas.microsoft.com/office/drawing/2014/main" id="{645519E8-2F7A-4DC0-8A7F-0CAE87D51399}"/>
              </a:ext>
            </a:extLst>
          </p:cNvPr>
          <p:cNvSpPr>
            <a:spLocks noGrp="1"/>
          </p:cNvSpPr>
          <p:nvPr>
            <p:ph type="sldNum" sz="quarter" idx="12"/>
          </p:nvPr>
        </p:nvSpPr>
        <p:spPr/>
        <p:txBody>
          <a:bodyPr/>
          <a:lstStyle/>
          <a:p>
            <a:fld id="{871FDAF4-F9BA-4E6E-AE28-9371978FF90C}" type="slidenum">
              <a:rPr lang="en-US" smtClean="0"/>
              <a:t>76</a:t>
            </a:fld>
            <a:endParaRPr lang="en-US"/>
          </a:p>
        </p:txBody>
      </p:sp>
    </p:spTree>
    <p:extLst>
      <p:ext uri="{BB962C8B-B14F-4D97-AF65-F5344CB8AC3E}">
        <p14:creationId xmlns:p14="http://schemas.microsoft.com/office/powerpoint/2010/main" val="39635696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E058F91-6EA3-469A-9A97-14119FF9CEE9}"/>
              </a:ext>
            </a:extLst>
          </p:cNvPr>
          <p:cNvGrpSpPr/>
          <p:nvPr/>
        </p:nvGrpSpPr>
        <p:grpSpPr>
          <a:xfrm>
            <a:off x="105402" y="3598903"/>
            <a:ext cx="6644565" cy="5854103"/>
            <a:chOff x="1331454" y="898490"/>
            <a:chExt cx="10701140" cy="9428088"/>
          </a:xfrm>
        </p:grpSpPr>
        <p:graphicFrame>
          <p:nvGraphicFramePr>
            <p:cNvPr id="24" name="Chart 23">
              <a:extLst>
                <a:ext uri="{FF2B5EF4-FFF2-40B4-BE49-F238E27FC236}">
                  <a16:creationId xmlns:a16="http://schemas.microsoft.com/office/drawing/2014/main" id="{64B0A57F-2892-FC4F-9D17-9CE281A09F5C}"/>
                </a:ext>
              </a:extLst>
            </p:cNvPr>
            <p:cNvGraphicFramePr>
              <a:graphicFrameLocks/>
            </p:cNvGraphicFramePr>
            <p:nvPr>
              <p:extLst>
                <p:ext uri="{D42A27DB-BD31-4B8C-83A1-F6EECF244321}">
                  <p14:modId xmlns:p14="http://schemas.microsoft.com/office/powerpoint/2010/main" val="3416223142"/>
                </p:ext>
              </p:extLst>
            </p:nvPr>
          </p:nvGraphicFramePr>
          <p:xfrm>
            <a:off x="1534323" y="1510841"/>
            <a:ext cx="10498270" cy="8562622"/>
          </p:xfrm>
          <a:graphic>
            <a:graphicData uri="http://schemas.openxmlformats.org/drawingml/2006/chart">
              <c:chart xmlns:c="http://schemas.openxmlformats.org/drawingml/2006/chart" xmlns:r="http://schemas.openxmlformats.org/officeDocument/2006/relationships" r:id="rId3"/>
            </a:graphicData>
          </a:graphic>
        </p:graphicFrame>
        <p:sp>
          <p:nvSpPr>
            <p:cNvPr id="58" name="TextBox 57">
              <a:extLst>
                <a:ext uri="{FF2B5EF4-FFF2-40B4-BE49-F238E27FC236}">
                  <a16:creationId xmlns:a16="http://schemas.microsoft.com/office/drawing/2014/main" id="{D94CE45E-6C2E-4D4B-8199-D3B55DE1BE47}"/>
                </a:ext>
              </a:extLst>
            </p:cNvPr>
            <p:cNvSpPr txBox="1"/>
            <p:nvPr/>
          </p:nvSpPr>
          <p:spPr>
            <a:xfrm rot="4064791">
              <a:off x="7539166" y="5150231"/>
              <a:ext cx="866417" cy="495678"/>
            </a:xfrm>
            <a:prstGeom prst="rect">
              <a:avLst/>
            </a:prstGeom>
            <a:noFill/>
            <a:ln>
              <a:solidFill>
                <a:schemeClr val="bg1"/>
              </a:solidFill>
            </a:ln>
            <a:scene3d>
              <a:camera prst="orthographicFront"/>
              <a:lightRig rig="threePt" dir="t"/>
            </a:scene3d>
            <a:sp3d>
              <a:bevelT/>
            </a:sp3d>
          </p:spPr>
          <p:txBody>
            <a:bodyPr wrap="square" rtlCol="0">
              <a:spAutoFit/>
            </a:bodyPr>
            <a:lstStyle/>
            <a:p>
              <a:pPr defTabSz="1320816">
                <a:defRPr/>
              </a:pPr>
              <a:r>
                <a:rPr lang="en-US" sz="1400" b="1" dirty="0">
                  <a:latin typeface="Calibri" panose="020F0502020204030204"/>
                </a:rPr>
                <a:t>40%</a:t>
              </a:r>
            </a:p>
          </p:txBody>
        </p:sp>
        <p:sp>
          <p:nvSpPr>
            <p:cNvPr id="60" name="TextBox 1">
              <a:extLst>
                <a:ext uri="{FF2B5EF4-FFF2-40B4-BE49-F238E27FC236}">
                  <a16:creationId xmlns:a16="http://schemas.microsoft.com/office/drawing/2014/main" id="{954A1A68-047A-8E4D-8EC2-D9043EAFA345}"/>
                </a:ext>
              </a:extLst>
            </p:cNvPr>
            <p:cNvSpPr txBox="1"/>
            <p:nvPr/>
          </p:nvSpPr>
          <p:spPr>
            <a:xfrm rot="616827">
              <a:off x="3828235" y="7313967"/>
              <a:ext cx="4413012" cy="1644261"/>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            Certification</a:t>
              </a:r>
            </a:p>
            <a:p>
              <a:pPr lvl="0" algn="ctr">
                <a:defRPr/>
              </a:pPr>
              <a:r>
                <a:rPr lang="en-US" sz="1400" dirty="0"/>
                <a:t>GFC for Star Rating      1,250</a:t>
              </a:r>
            </a:p>
            <a:p>
              <a:pPr lvl="0" algn="ctr">
                <a:defRPr/>
              </a:pPr>
              <a:r>
                <a:rPr lang="en-US" sz="1400" dirty="0"/>
                <a:t>ODF+/ODF++/Water+ 1,000  </a:t>
              </a:r>
            </a:p>
            <a:p>
              <a:pPr algn="ctr" defTabSz="1320816">
                <a:defRPr/>
              </a:pPr>
              <a:endParaRPr lang="en-US" sz="1600" b="1" dirty="0">
                <a:latin typeface="Calibri" panose="020F0502020204030204"/>
              </a:endParaRPr>
            </a:p>
          </p:txBody>
        </p:sp>
        <p:sp>
          <p:nvSpPr>
            <p:cNvPr id="65" name="TextBox 1">
              <a:extLst>
                <a:ext uri="{FF2B5EF4-FFF2-40B4-BE49-F238E27FC236}">
                  <a16:creationId xmlns:a16="http://schemas.microsoft.com/office/drawing/2014/main" id="{36D49681-A34C-2C47-A0D6-4DD26DD90584}"/>
                </a:ext>
              </a:extLst>
            </p:cNvPr>
            <p:cNvSpPr txBox="1"/>
            <p:nvPr/>
          </p:nvSpPr>
          <p:spPr>
            <a:xfrm rot="18838638">
              <a:off x="2786936" y="3027728"/>
              <a:ext cx="4241071" cy="243806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 People First</a:t>
              </a:r>
            </a:p>
            <a:p>
              <a:pPr algn="ctr">
                <a:defRPr/>
              </a:pPr>
              <a:r>
                <a:rPr lang="en-US" sz="1400" dirty="0"/>
                <a:t>Feedback, Engagement, Experience, </a:t>
              </a:r>
              <a:r>
                <a:rPr lang="en-US" sz="1400" dirty="0" err="1"/>
                <a:t>SwachhataApp</a:t>
              </a:r>
              <a:r>
                <a:rPr lang="en-US" sz="1400" dirty="0"/>
                <a:t>, Epidemic Response Preparedness  and Innovation </a:t>
              </a:r>
            </a:p>
            <a:p>
              <a:pPr algn="ctr" defTabSz="1320816">
                <a:defRPr/>
              </a:pPr>
              <a:endParaRPr lang="en-US" sz="1600" b="1" dirty="0">
                <a:latin typeface="Calibri" panose="020F0502020204030204"/>
              </a:endParaRPr>
            </a:p>
            <a:p>
              <a:pPr algn="ctr" defTabSz="1320816">
                <a:defRPr/>
              </a:pPr>
              <a:endParaRPr lang="en-US" sz="1600" b="1" dirty="0">
                <a:latin typeface="Calibri" panose="020F0502020204030204"/>
              </a:endParaRPr>
            </a:p>
          </p:txBody>
        </p:sp>
        <p:sp>
          <p:nvSpPr>
            <p:cNvPr id="67" name="TextBox 66">
              <a:extLst>
                <a:ext uri="{FF2B5EF4-FFF2-40B4-BE49-F238E27FC236}">
                  <a16:creationId xmlns:a16="http://schemas.microsoft.com/office/drawing/2014/main" id="{DC0235BD-04C1-CD45-90A2-A9CB7CBA3438}"/>
                </a:ext>
              </a:extLst>
            </p:cNvPr>
            <p:cNvSpPr txBox="1"/>
            <p:nvPr/>
          </p:nvSpPr>
          <p:spPr>
            <a:xfrm rot="18542239">
              <a:off x="5486888" y="4733854"/>
              <a:ext cx="884930" cy="495678"/>
            </a:xfrm>
            <a:prstGeom prst="rect">
              <a:avLst/>
            </a:prstGeom>
            <a:noFill/>
            <a:ln>
              <a:solidFill>
                <a:schemeClr val="bg1"/>
              </a:solidFill>
            </a:ln>
            <a:effectLst/>
          </p:spPr>
          <p:txBody>
            <a:bodyPr wrap="square" rtlCol="0">
              <a:spAutoFit/>
            </a:bodyPr>
            <a:lstStyle/>
            <a:p>
              <a:pPr defTabSz="1320816">
                <a:defRPr/>
              </a:pPr>
              <a:r>
                <a:rPr lang="en-US" sz="1400" b="1" dirty="0">
                  <a:latin typeface="Calibri" panose="020F0502020204030204"/>
                </a:rPr>
                <a:t>30%</a:t>
              </a:r>
            </a:p>
          </p:txBody>
        </p:sp>
        <p:sp>
          <p:nvSpPr>
            <p:cNvPr id="68" name="TextBox 1">
              <a:extLst>
                <a:ext uri="{FF2B5EF4-FFF2-40B4-BE49-F238E27FC236}">
                  <a16:creationId xmlns:a16="http://schemas.microsoft.com/office/drawing/2014/main" id="{D813F682-307C-A347-8A60-050197FDC511}"/>
                </a:ext>
              </a:extLst>
            </p:cNvPr>
            <p:cNvSpPr txBox="1"/>
            <p:nvPr/>
          </p:nvSpPr>
          <p:spPr>
            <a:xfrm>
              <a:off x="9152488" y="2082550"/>
              <a:ext cx="2880106" cy="853549"/>
            </a:xfrm>
            <a:prstGeom prst="rect">
              <a:avLst/>
            </a:prstGeom>
            <a:solidFill>
              <a:schemeClr val="accent1">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3,000</a:t>
              </a:r>
              <a:r>
                <a:rPr lang="en-US" sz="1600" dirty="0">
                  <a:latin typeface="Calibri" panose="020F0502020204030204"/>
                </a:rPr>
                <a:t> Marks </a:t>
              </a:r>
            </a:p>
            <a:p>
              <a:pPr algn="ctr" defTabSz="1320816">
                <a:defRPr/>
              </a:pPr>
              <a:r>
                <a:rPr lang="en-US" sz="1200" dirty="0">
                  <a:latin typeface="Calibri" panose="020F0502020204030204"/>
                </a:rPr>
                <a:t>(SS-2021 Marks 2,400)</a:t>
              </a:r>
            </a:p>
          </p:txBody>
        </p:sp>
        <p:sp>
          <p:nvSpPr>
            <p:cNvPr id="69" name="TextBox 1">
              <a:extLst>
                <a:ext uri="{FF2B5EF4-FFF2-40B4-BE49-F238E27FC236}">
                  <a16:creationId xmlns:a16="http://schemas.microsoft.com/office/drawing/2014/main" id="{B77A25AD-ACE3-1548-91D2-1FFDA0B7B135}"/>
                </a:ext>
              </a:extLst>
            </p:cNvPr>
            <p:cNvSpPr txBox="1"/>
            <p:nvPr/>
          </p:nvSpPr>
          <p:spPr>
            <a:xfrm>
              <a:off x="3843077" y="9338818"/>
              <a:ext cx="2987364" cy="987760"/>
            </a:xfrm>
            <a:prstGeom prst="rect">
              <a:avLst/>
            </a:prstGeom>
            <a:solidFill>
              <a:schemeClr val="accent2">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2,250 </a:t>
              </a:r>
              <a:r>
                <a:rPr lang="en-US" sz="1600" dirty="0">
                  <a:latin typeface="Calibri" panose="020F0502020204030204"/>
                </a:rPr>
                <a:t>Marks</a:t>
              </a:r>
            </a:p>
            <a:p>
              <a:pPr algn="ctr" defTabSz="1320816">
                <a:defRPr/>
              </a:pPr>
              <a:r>
                <a:rPr lang="en-US" sz="1200" dirty="0">
                  <a:latin typeface="Calibri" panose="020F0502020204030204"/>
                </a:rPr>
                <a:t>(SS-2021 Marks 1,800)</a:t>
              </a:r>
            </a:p>
          </p:txBody>
        </p:sp>
        <p:sp>
          <p:nvSpPr>
            <p:cNvPr id="70" name="TextBox 1">
              <a:extLst>
                <a:ext uri="{FF2B5EF4-FFF2-40B4-BE49-F238E27FC236}">
                  <a16:creationId xmlns:a16="http://schemas.microsoft.com/office/drawing/2014/main" id="{A582F6D4-1035-8740-8184-4A8903F10147}"/>
                </a:ext>
              </a:extLst>
            </p:cNvPr>
            <p:cNvSpPr txBox="1"/>
            <p:nvPr/>
          </p:nvSpPr>
          <p:spPr>
            <a:xfrm>
              <a:off x="1331454" y="2006463"/>
              <a:ext cx="3073601" cy="1117055"/>
            </a:xfrm>
            <a:prstGeom prst="rect">
              <a:avLst/>
            </a:prstGeom>
            <a:solidFill>
              <a:schemeClr val="accent6">
                <a:lumMod val="40000"/>
                <a:lumOff val="6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2,250</a:t>
              </a:r>
              <a:r>
                <a:rPr lang="en-US" sz="1600" dirty="0">
                  <a:latin typeface="Calibri" panose="020F0502020204030204"/>
                </a:rPr>
                <a:t> Marks </a:t>
              </a:r>
            </a:p>
            <a:p>
              <a:pPr algn="ctr" defTabSz="1320816">
                <a:defRPr/>
              </a:pPr>
              <a:r>
                <a:rPr lang="en-US" sz="1200" dirty="0">
                  <a:latin typeface="Calibri" panose="020F0502020204030204"/>
                </a:rPr>
                <a:t>(SS-2021 Marks 1,800)</a:t>
              </a:r>
            </a:p>
          </p:txBody>
        </p:sp>
        <p:sp>
          <p:nvSpPr>
            <p:cNvPr id="31" name="TextBox 1">
              <a:extLst>
                <a:ext uri="{FF2B5EF4-FFF2-40B4-BE49-F238E27FC236}">
                  <a16:creationId xmlns:a16="http://schemas.microsoft.com/office/drawing/2014/main" id="{373FD1EC-AD39-B141-A739-08F11A2AFEC1}"/>
                </a:ext>
              </a:extLst>
            </p:cNvPr>
            <p:cNvSpPr txBox="1"/>
            <p:nvPr/>
          </p:nvSpPr>
          <p:spPr>
            <a:xfrm rot="3946900">
              <a:off x="6367140" y="3638264"/>
              <a:ext cx="4946747" cy="261496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Service Level Progress</a:t>
              </a:r>
            </a:p>
            <a:p>
              <a:pPr lvl="0" algn="ctr">
                <a:defRPr/>
              </a:pPr>
              <a:r>
                <a:rPr lang="en-US" sz="1400" dirty="0"/>
                <a:t>Segregated Collection, Processing &amp; Disposal, Sustainable Sanitation, </a:t>
              </a:r>
              <a:r>
                <a:rPr lang="en-US" sz="1400" dirty="0" err="1"/>
                <a:t>SafaiMitra</a:t>
              </a:r>
              <a:r>
                <a:rPr lang="en-US" sz="1400" dirty="0"/>
                <a:t> Suraksha</a:t>
              </a:r>
            </a:p>
            <a:p>
              <a:pPr lvl="0" algn="ctr">
                <a:defRPr/>
              </a:pPr>
              <a:r>
                <a:rPr lang="en-US" sz="1400" dirty="0"/>
                <a:t>Digital  Tracking &amp; </a:t>
              </a:r>
              <a:r>
                <a:rPr lang="en-US" sz="1400" dirty="0" err="1"/>
                <a:t>Learnin</a:t>
              </a:r>
              <a:endParaRPr lang="en-US" sz="1400" b="1" dirty="0">
                <a:latin typeface="Calibri" panose="020F0502020204030204"/>
              </a:endParaRPr>
            </a:p>
          </p:txBody>
        </p:sp>
        <p:sp>
          <p:nvSpPr>
            <p:cNvPr id="27" name="TextBox 1">
              <a:extLst>
                <a:ext uri="{FF2B5EF4-FFF2-40B4-BE49-F238E27FC236}">
                  <a16:creationId xmlns:a16="http://schemas.microsoft.com/office/drawing/2014/main" id="{043D7FC6-BC1B-4FE6-BBE9-D31202633E5D}"/>
                </a:ext>
              </a:extLst>
            </p:cNvPr>
            <p:cNvSpPr txBox="1"/>
            <p:nvPr/>
          </p:nvSpPr>
          <p:spPr>
            <a:xfrm>
              <a:off x="4837784" y="898490"/>
              <a:ext cx="4016600" cy="653012"/>
            </a:xfrm>
            <a:prstGeom prst="rect">
              <a:avLst/>
            </a:prstGeom>
            <a:solidFill>
              <a:schemeClr val="bg2">
                <a:lumMod val="9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2000" b="1" dirty="0">
                  <a:latin typeface="Calibri" panose="020F0502020204030204"/>
                </a:rPr>
                <a:t>Total Marks 7,500 </a:t>
              </a:r>
            </a:p>
          </p:txBody>
        </p:sp>
        <p:sp>
          <p:nvSpPr>
            <p:cNvPr id="30" name="TextBox 29">
              <a:extLst>
                <a:ext uri="{FF2B5EF4-FFF2-40B4-BE49-F238E27FC236}">
                  <a16:creationId xmlns:a16="http://schemas.microsoft.com/office/drawing/2014/main" id="{F3723060-0068-0045-B7B6-F72413808325}"/>
                </a:ext>
              </a:extLst>
            </p:cNvPr>
            <p:cNvSpPr txBox="1"/>
            <p:nvPr/>
          </p:nvSpPr>
          <p:spPr>
            <a:xfrm rot="671293">
              <a:off x="6180315" y="6819655"/>
              <a:ext cx="884930" cy="495678"/>
            </a:xfrm>
            <a:prstGeom prst="rect">
              <a:avLst/>
            </a:prstGeom>
            <a:noFill/>
            <a:ln>
              <a:solidFill>
                <a:schemeClr val="bg1"/>
              </a:solidFill>
            </a:ln>
            <a:effectLst/>
          </p:spPr>
          <p:txBody>
            <a:bodyPr wrap="square" rtlCol="0">
              <a:spAutoFit/>
            </a:bodyPr>
            <a:lstStyle/>
            <a:p>
              <a:pPr defTabSz="1320816">
                <a:defRPr/>
              </a:pPr>
              <a:r>
                <a:rPr lang="en-US" sz="1400" b="1" dirty="0">
                  <a:latin typeface="Calibri" panose="020F0502020204030204"/>
                </a:rPr>
                <a:t>30%</a:t>
              </a:r>
            </a:p>
          </p:txBody>
        </p:sp>
      </p:grpSp>
      <p:grpSp>
        <p:nvGrpSpPr>
          <p:cNvPr id="3" name="Group 2">
            <a:extLst>
              <a:ext uri="{FF2B5EF4-FFF2-40B4-BE49-F238E27FC236}">
                <a16:creationId xmlns:a16="http://schemas.microsoft.com/office/drawing/2014/main" id="{A71D40F3-496A-46B3-BACA-64CE0AE4BD56}"/>
              </a:ext>
            </a:extLst>
          </p:cNvPr>
          <p:cNvGrpSpPr/>
          <p:nvPr/>
        </p:nvGrpSpPr>
        <p:grpSpPr>
          <a:xfrm>
            <a:off x="395408" y="1548546"/>
            <a:ext cx="5816065" cy="1758785"/>
            <a:chOff x="-6373994" y="2491440"/>
            <a:chExt cx="6354052" cy="4866990"/>
          </a:xfrm>
        </p:grpSpPr>
        <p:sp>
          <p:nvSpPr>
            <p:cNvPr id="25" name="TextBox 24">
              <a:extLst>
                <a:ext uri="{FF2B5EF4-FFF2-40B4-BE49-F238E27FC236}">
                  <a16:creationId xmlns:a16="http://schemas.microsoft.com/office/drawing/2014/main" id="{971D2D14-DC9E-0A47-99E1-127A138DF2B4}"/>
                </a:ext>
              </a:extLst>
            </p:cNvPr>
            <p:cNvSpPr txBox="1"/>
            <p:nvPr/>
          </p:nvSpPr>
          <p:spPr>
            <a:xfrm>
              <a:off x="-4111169" y="2523358"/>
              <a:ext cx="4091227" cy="902087"/>
            </a:xfrm>
            <a:prstGeom prst="rect">
              <a:avLst/>
            </a:prstGeom>
            <a:solidFill>
              <a:schemeClr val="accent2">
                <a:lumMod val="40000"/>
                <a:lumOff val="60000"/>
              </a:schemeClr>
            </a:solidFill>
            <a:ln w="28575">
              <a:solidFill>
                <a:schemeClr val="tx1"/>
              </a:solidFill>
            </a:ln>
          </p:spPr>
          <p:txBody>
            <a:bodyPr wrap="square" rtlCol="0">
              <a:spAutoFit/>
            </a:bodyPr>
            <a:lstStyle/>
            <a:p>
              <a:pPr algn="ctr"/>
              <a:r>
                <a:rPr lang="en-US" b="1" dirty="0">
                  <a:solidFill>
                    <a:prstClr val="black"/>
                  </a:solidFill>
                </a:rPr>
                <a:t>CERTIFICATION: 2,250 / 7,500 Marks</a:t>
              </a:r>
            </a:p>
          </p:txBody>
        </p:sp>
        <p:sp>
          <p:nvSpPr>
            <p:cNvPr id="28" name="TextBox 27">
              <a:extLst>
                <a:ext uri="{FF2B5EF4-FFF2-40B4-BE49-F238E27FC236}">
                  <a16:creationId xmlns:a16="http://schemas.microsoft.com/office/drawing/2014/main" id="{620F4E47-4678-ED41-9F34-79525D6343DF}"/>
                </a:ext>
              </a:extLst>
            </p:cNvPr>
            <p:cNvSpPr txBox="1"/>
            <p:nvPr/>
          </p:nvSpPr>
          <p:spPr>
            <a:xfrm>
              <a:off x="-4146808" y="6301600"/>
              <a:ext cx="4126866" cy="1022032"/>
            </a:xfrm>
            <a:prstGeom prst="rect">
              <a:avLst/>
            </a:prstGeom>
            <a:solidFill>
              <a:schemeClr val="accent2">
                <a:lumMod val="40000"/>
                <a:lumOff val="60000"/>
              </a:schemeClr>
            </a:solidFill>
            <a:ln w="28575">
              <a:solidFill>
                <a:schemeClr val="tx1"/>
              </a:solidFill>
            </a:ln>
          </p:spPr>
          <p:txBody>
            <a:bodyPr wrap="square" rtlCol="0">
              <a:spAutoFit/>
            </a:bodyPr>
            <a:lstStyle/>
            <a:p>
              <a:pPr algn="ctr"/>
              <a:r>
                <a:rPr lang="en-US" b="1" dirty="0">
                  <a:solidFill>
                    <a:prstClr val="black"/>
                  </a:solidFill>
                </a:rPr>
                <a:t>Total Number of Indicators: 2</a:t>
              </a:r>
            </a:p>
          </p:txBody>
        </p:sp>
        <p:pic>
          <p:nvPicPr>
            <p:cNvPr id="23" name="Picture 22">
              <a:extLst>
                <a:ext uri="{FF2B5EF4-FFF2-40B4-BE49-F238E27FC236}">
                  <a16:creationId xmlns:a16="http://schemas.microsoft.com/office/drawing/2014/main" id="{BD42F9B5-F06B-BE46-90C4-2B79DFDC799B}"/>
                </a:ext>
              </a:extLst>
            </p:cNvPr>
            <p:cNvPicPr>
              <a:picLocks noChangeAspect="1"/>
            </p:cNvPicPr>
            <p:nvPr/>
          </p:nvPicPr>
          <p:blipFill>
            <a:blip r:embed="rId4"/>
            <a:stretch>
              <a:fillRect/>
            </a:stretch>
          </p:blipFill>
          <p:spPr>
            <a:xfrm>
              <a:off x="-6373994" y="2491440"/>
              <a:ext cx="2313541" cy="4866990"/>
            </a:xfrm>
            <a:prstGeom prst="rect">
              <a:avLst/>
            </a:prstGeom>
          </p:spPr>
        </p:pic>
      </p:grpSp>
      <p:sp>
        <p:nvSpPr>
          <p:cNvPr id="2" name="Rectangle 1">
            <a:extLst>
              <a:ext uri="{FF2B5EF4-FFF2-40B4-BE49-F238E27FC236}">
                <a16:creationId xmlns:a16="http://schemas.microsoft.com/office/drawing/2014/main" id="{F4C920CA-CD25-304C-A5C6-C923A1563D0F}"/>
              </a:ext>
            </a:extLst>
          </p:cNvPr>
          <p:cNvSpPr/>
          <p:nvPr/>
        </p:nvSpPr>
        <p:spPr>
          <a:xfrm>
            <a:off x="0" y="762000"/>
            <a:ext cx="6858000" cy="696401"/>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CERTIFICATION</a:t>
            </a:r>
          </a:p>
        </p:txBody>
      </p:sp>
      <p:sp>
        <p:nvSpPr>
          <p:cNvPr id="6" name="Slide Number Placeholder 5">
            <a:extLst>
              <a:ext uri="{FF2B5EF4-FFF2-40B4-BE49-F238E27FC236}">
                <a16:creationId xmlns:a16="http://schemas.microsoft.com/office/drawing/2014/main" id="{BA16F633-442D-4E37-B802-753A0BC8B070}"/>
              </a:ext>
            </a:extLst>
          </p:cNvPr>
          <p:cNvSpPr>
            <a:spLocks noGrp="1"/>
          </p:cNvSpPr>
          <p:nvPr>
            <p:ph type="sldNum" sz="quarter" idx="12"/>
          </p:nvPr>
        </p:nvSpPr>
        <p:spPr/>
        <p:txBody>
          <a:bodyPr/>
          <a:lstStyle/>
          <a:p>
            <a:fld id="{871FDAF4-F9BA-4E6E-AE28-9371978FF90C}" type="slidenum">
              <a:rPr lang="en-US" smtClean="0"/>
              <a:t>77</a:t>
            </a:fld>
            <a:endParaRPr lang="en-US"/>
          </a:p>
        </p:txBody>
      </p:sp>
    </p:spTree>
    <p:extLst>
      <p:ext uri="{BB962C8B-B14F-4D97-AF65-F5344CB8AC3E}">
        <p14:creationId xmlns:p14="http://schemas.microsoft.com/office/powerpoint/2010/main" val="4059550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1E50DB-E7E3-45DD-9208-B2DEFAD28DA5}"/>
              </a:ext>
            </a:extLst>
          </p:cNvPr>
          <p:cNvSpPr/>
          <p:nvPr/>
        </p:nvSpPr>
        <p:spPr>
          <a:xfrm>
            <a:off x="0" y="809600"/>
            <a:ext cx="6858000" cy="90963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7" name="Picture 26">
            <a:extLst>
              <a:ext uri="{FF2B5EF4-FFF2-40B4-BE49-F238E27FC236}">
                <a16:creationId xmlns:a16="http://schemas.microsoft.com/office/drawing/2014/main" id="{9AC52573-2356-4205-ADB1-8A95A6003F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026121">
            <a:off x="96057" y="1519586"/>
            <a:ext cx="788855" cy="810956"/>
          </a:xfrm>
          <a:prstGeom prst="rect">
            <a:avLst/>
          </a:prstGeom>
          <a:solidFill>
            <a:schemeClr val="bg1"/>
          </a:solidFill>
        </p:spPr>
      </p:pic>
      <p:sp>
        <p:nvSpPr>
          <p:cNvPr id="4" name="TextBox 3"/>
          <p:cNvSpPr txBox="1"/>
          <p:nvPr/>
        </p:nvSpPr>
        <p:spPr>
          <a:xfrm>
            <a:off x="-34161" y="669900"/>
            <a:ext cx="6858000" cy="584775"/>
          </a:xfrm>
          <a:prstGeom prst="rect">
            <a:avLst/>
          </a:prstGeom>
          <a:noFill/>
          <a:ln w="28575">
            <a:noFill/>
          </a:ln>
        </p:spPr>
        <p:txBody>
          <a:bodyPr wrap="square" rtlCol="0">
            <a:spAutoFit/>
          </a:bodyPr>
          <a:lstStyle/>
          <a:p>
            <a:pPr algn="ctr" defTabSz="1320816">
              <a:defRPr/>
            </a:pPr>
            <a:r>
              <a:rPr lang="en-US" sz="3200" b="1" dirty="0">
                <a:solidFill>
                  <a:srgbClr val="0070C0"/>
                </a:solidFill>
                <a:latin typeface="Calibri" panose="020F0502020204030204"/>
              </a:rPr>
              <a:t>CERTIFICATION: 2,250 / 7,500 Marks</a:t>
            </a:r>
          </a:p>
        </p:txBody>
      </p:sp>
      <p:graphicFrame>
        <p:nvGraphicFramePr>
          <p:cNvPr id="10" name="Table 9">
            <a:extLst>
              <a:ext uri="{FF2B5EF4-FFF2-40B4-BE49-F238E27FC236}">
                <a16:creationId xmlns:a16="http://schemas.microsoft.com/office/drawing/2014/main" id="{D83A3577-567E-422E-BE90-658F7CDB1E72}"/>
              </a:ext>
            </a:extLst>
          </p:cNvPr>
          <p:cNvGraphicFramePr>
            <a:graphicFrameLocks noGrp="1"/>
          </p:cNvGraphicFramePr>
          <p:nvPr>
            <p:extLst>
              <p:ext uri="{D42A27DB-BD31-4B8C-83A1-F6EECF244321}">
                <p14:modId xmlns:p14="http://schemas.microsoft.com/office/powerpoint/2010/main" val="3151083192"/>
              </p:ext>
            </p:extLst>
          </p:nvPr>
        </p:nvGraphicFramePr>
        <p:xfrm>
          <a:off x="0" y="2412918"/>
          <a:ext cx="3340250" cy="4720449"/>
        </p:xfrm>
        <a:graphic>
          <a:graphicData uri="http://schemas.openxmlformats.org/drawingml/2006/table">
            <a:tbl>
              <a:tblPr firstRow="1" bandRow="1">
                <a:tableStyleId>{FABFCF23-3B69-468F-B69F-88F6DE6A72F2}</a:tableStyleId>
              </a:tblPr>
              <a:tblGrid>
                <a:gridCol w="2105979">
                  <a:extLst>
                    <a:ext uri="{9D8B030D-6E8A-4147-A177-3AD203B41FA5}">
                      <a16:colId xmlns:a16="http://schemas.microsoft.com/office/drawing/2014/main" val="20000"/>
                    </a:ext>
                  </a:extLst>
                </a:gridCol>
                <a:gridCol w="1234271">
                  <a:extLst>
                    <a:ext uri="{9D8B030D-6E8A-4147-A177-3AD203B41FA5}">
                      <a16:colId xmlns:a16="http://schemas.microsoft.com/office/drawing/2014/main" val="20001"/>
                    </a:ext>
                  </a:extLst>
                </a:gridCol>
              </a:tblGrid>
              <a:tr h="943177">
                <a:tc>
                  <a:txBody>
                    <a:bodyPr/>
                    <a:lstStyle/>
                    <a:p>
                      <a:r>
                        <a:rPr lang="en-US" sz="1600" dirty="0"/>
                        <a:t>Scheme of Ranking</a:t>
                      </a:r>
                    </a:p>
                  </a:txBody>
                  <a:tcPr marL="93236" marR="93236" marT="46618" marB="46618" anchor="ctr"/>
                </a:tc>
                <a:tc>
                  <a:txBody>
                    <a:bodyPr/>
                    <a:lstStyle/>
                    <a:p>
                      <a:pPr algn="ctr"/>
                      <a:r>
                        <a:rPr lang="en-US" sz="1600" dirty="0"/>
                        <a:t>Marks</a:t>
                      </a:r>
                    </a:p>
                  </a:txBody>
                  <a:tcPr marL="93236" marR="93236" marT="46618" marB="46618" anchor="ctr"/>
                </a:tc>
                <a:extLst>
                  <a:ext uri="{0D108BD9-81ED-4DB2-BD59-A6C34878D82A}">
                    <a16:rowId xmlns:a16="http://schemas.microsoft.com/office/drawing/2014/main" val="10000"/>
                  </a:ext>
                </a:extLst>
              </a:tr>
              <a:tr h="944318">
                <a:tc>
                  <a:txBody>
                    <a:bodyPr/>
                    <a:lstStyle/>
                    <a:p>
                      <a:r>
                        <a:rPr lang="en-US" sz="1600" b="1" baseline="0" dirty="0"/>
                        <a:t>7 Star City</a:t>
                      </a:r>
                      <a:r>
                        <a:rPr lang="en-US" sz="1600" b="0" baseline="0" dirty="0"/>
                        <a:t> (Water+ mandatory)Certified</a:t>
                      </a:r>
                    </a:p>
                  </a:txBody>
                  <a:tcPr marL="93236" marR="93236" marT="46618" marB="46618" anchor="ctr"/>
                </a:tc>
                <a:tc>
                  <a:txBody>
                    <a:bodyPr/>
                    <a:lstStyle/>
                    <a:p>
                      <a:pPr algn="ctr"/>
                      <a:r>
                        <a:rPr lang="en-US" sz="1600" b="1" dirty="0"/>
                        <a:t>1,250</a:t>
                      </a:r>
                    </a:p>
                  </a:txBody>
                  <a:tcPr marL="93236" marR="93236" marT="46618" marB="46618" anchor="ctr"/>
                </a:tc>
                <a:extLst>
                  <a:ext uri="{0D108BD9-81ED-4DB2-BD59-A6C34878D82A}">
                    <a16:rowId xmlns:a16="http://schemas.microsoft.com/office/drawing/2014/main" val="10001"/>
                  </a:ext>
                </a:extLst>
              </a:tr>
              <a:tr h="944318">
                <a:tc>
                  <a:txBody>
                    <a:bodyPr/>
                    <a:lstStyle/>
                    <a:p>
                      <a:r>
                        <a:rPr lang="en-US" sz="1600" b="1" baseline="0" dirty="0"/>
                        <a:t>5 Star City</a:t>
                      </a:r>
                      <a:r>
                        <a:rPr lang="en-US" sz="1600" b="0" baseline="0" dirty="0"/>
                        <a:t> (ODF++ mandatory) Certified</a:t>
                      </a:r>
                    </a:p>
                  </a:txBody>
                  <a:tcPr marL="93236" marR="93236" marT="46618" marB="46618" anchor="ctr"/>
                </a:tc>
                <a:tc>
                  <a:txBody>
                    <a:bodyPr/>
                    <a:lstStyle/>
                    <a:p>
                      <a:pPr algn="ctr"/>
                      <a:r>
                        <a:rPr lang="en-US" sz="1600" b="1" dirty="0"/>
                        <a:t>1,000</a:t>
                      </a:r>
                    </a:p>
                  </a:txBody>
                  <a:tcPr marL="93236" marR="93236" marT="46618" marB="46618" anchor="ctr"/>
                </a:tc>
                <a:extLst>
                  <a:ext uri="{0D108BD9-81ED-4DB2-BD59-A6C34878D82A}">
                    <a16:rowId xmlns:a16="http://schemas.microsoft.com/office/drawing/2014/main" val="10003"/>
                  </a:ext>
                </a:extLst>
              </a:tr>
              <a:tr h="944318">
                <a:tc>
                  <a:txBody>
                    <a:bodyPr/>
                    <a:lstStyle/>
                    <a:p>
                      <a:r>
                        <a:rPr lang="en-US" sz="1600" b="1" baseline="0" dirty="0"/>
                        <a:t>3 Star City</a:t>
                      </a:r>
                      <a:r>
                        <a:rPr lang="en-US" sz="1600" b="0" baseline="0" dirty="0"/>
                        <a:t> (ODF++ mandatory)   Certified</a:t>
                      </a:r>
                    </a:p>
                  </a:txBody>
                  <a:tcPr marL="93236" marR="93236" marT="46618" marB="46618" anchor="ctr"/>
                </a:tc>
                <a:tc>
                  <a:txBody>
                    <a:bodyPr/>
                    <a:lstStyle/>
                    <a:p>
                      <a:pPr algn="ctr"/>
                      <a:r>
                        <a:rPr lang="en-US" sz="1600" b="1" dirty="0"/>
                        <a:t>800</a:t>
                      </a:r>
                    </a:p>
                  </a:txBody>
                  <a:tcPr marL="93236" marR="93236" marT="46618" marB="46618" anchor="ctr"/>
                </a:tc>
                <a:extLst>
                  <a:ext uri="{0D108BD9-81ED-4DB2-BD59-A6C34878D82A}">
                    <a16:rowId xmlns:a16="http://schemas.microsoft.com/office/drawing/2014/main" val="10008"/>
                  </a:ext>
                </a:extLst>
              </a:tr>
              <a:tr h="944318">
                <a:tc>
                  <a:txBody>
                    <a:bodyPr/>
                    <a:lstStyle/>
                    <a:p>
                      <a:r>
                        <a:rPr lang="en-US" sz="1600" b="1" baseline="0" dirty="0"/>
                        <a:t>1 Star City</a:t>
                      </a:r>
                      <a:r>
                        <a:rPr lang="en-US" sz="1600" b="0" baseline="0" dirty="0"/>
                        <a:t> (ODF+ mandatory)   Certified</a:t>
                      </a:r>
                    </a:p>
                  </a:txBody>
                  <a:tcPr marL="93236" marR="93236" marT="46618" marB="46618" anchor="ctr"/>
                </a:tc>
                <a:tc>
                  <a:txBody>
                    <a:bodyPr/>
                    <a:lstStyle/>
                    <a:p>
                      <a:pPr algn="ctr"/>
                      <a:r>
                        <a:rPr lang="en-US" sz="1600" b="1" dirty="0"/>
                        <a:t>500</a:t>
                      </a:r>
                    </a:p>
                  </a:txBody>
                  <a:tcPr marL="93236" marR="93236" marT="46618" marB="46618" anchor="ctr"/>
                </a:tc>
                <a:extLst>
                  <a:ext uri="{0D108BD9-81ED-4DB2-BD59-A6C34878D82A}">
                    <a16:rowId xmlns:a16="http://schemas.microsoft.com/office/drawing/2014/main" val="1378520554"/>
                  </a:ext>
                </a:extLst>
              </a:tr>
            </a:tbl>
          </a:graphicData>
        </a:graphic>
      </p:graphicFrame>
      <p:sp>
        <p:nvSpPr>
          <p:cNvPr id="2" name="TextBox 1"/>
          <p:cNvSpPr txBox="1"/>
          <p:nvPr/>
        </p:nvSpPr>
        <p:spPr>
          <a:xfrm>
            <a:off x="695543" y="1497297"/>
            <a:ext cx="2722368" cy="830997"/>
          </a:xfrm>
          <a:prstGeom prst="rect">
            <a:avLst/>
          </a:prstGeom>
          <a:noFill/>
        </p:spPr>
        <p:txBody>
          <a:bodyPr wrap="square" rtlCol="0">
            <a:spAutoFit/>
          </a:bodyPr>
          <a:lstStyle/>
          <a:p>
            <a:pPr algn="ctr" defTabSz="1320816">
              <a:defRPr/>
            </a:pPr>
            <a:r>
              <a:rPr lang="en-US" sz="1600" b="1" dirty="0">
                <a:solidFill>
                  <a:prstClr val="black"/>
                </a:solidFill>
                <a:latin typeface="Calibri" panose="020F0502020204030204"/>
              </a:rPr>
              <a:t>Certified GFC Star Rating Status </a:t>
            </a:r>
          </a:p>
          <a:p>
            <a:pPr algn="ctr" defTabSz="1320816">
              <a:defRPr/>
            </a:pPr>
            <a:r>
              <a:rPr lang="en-US" sz="1600" dirty="0">
                <a:solidFill>
                  <a:prstClr val="black"/>
                </a:solidFill>
                <a:latin typeface="Calibri" panose="020F0502020204030204"/>
              </a:rPr>
              <a:t>(as on 31.01.2022)</a:t>
            </a:r>
          </a:p>
        </p:txBody>
      </p:sp>
      <p:graphicFrame>
        <p:nvGraphicFramePr>
          <p:cNvPr id="11" name="Table 10">
            <a:extLst>
              <a:ext uri="{FF2B5EF4-FFF2-40B4-BE49-F238E27FC236}">
                <a16:creationId xmlns:a16="http://schemas.microsoft.com/office/drawing/2014/main" id="{D83A3577-567E-422E-BE90-658F7CDB1E72}"/>
              </a:ext>
            </a:extLst>
          </p:cNvPr>
          <p:cNvGraphicFramePr>
            <a:graphicFrameLocks noGrp="1"/>
          </p:cNvGraphicFramePr>
          <p:nvPr>
            <p:extLst>
              <p:ext uri="{D42A27DB-BD31-4B8C-83A1-F6EECF244321}">
                <p14:modId xmlns:p14="http://schemas.microsoft.com/office/powerpoint/2010/main" val="4057934910"/>
              </p:ext>
            </p:extLst>
          </p:nvPr>
        </p:nvGraphicFramePr>
        <p:xfrm>
          <a:off x="3479650" y="2412915"/>
          <a:ext cx="3340250" cy="4720448"/>
        </p:xfrm>
        <a:graphic>
          <a:graphicData uri="http://schemas.openxmlformats.org/drawingml/2006/table">
            <a:tbl>
              <a:tblPr firstRow="1" bandRow="1">
                <a:tableStyleId>{FABFCF23-3B69-468F-B69F-88F6DE6A72F2}</a:tableStyleId>
              </a:tblPr>
              <a:tblGrid>
                <a:gridCol w="2345784">
                  <a:extLst>
                    <a:ext uri="{9D8B030D-6E8A-4147-A177-3AD203B41FA5}">
                      <a16:colId xmlns:a16="http://schemas.microsoft.com/office/drawing/2014/main" val="20000"/>
                    </a:ext>
                  </a:extLst>
                </a:gridCol>
                <a:gridCol w="994466">
                  <a:extLst>
                    <a:ext uri="{9D8B030D-6E8A-4147-A177-3AD203B41FA5}">
                      <a16:colId xmlns:a16="http://schemas.microsoft.com/office/drawing/2014/main" val="20001"/>
                    </a:ext>
                  </a:extLst>
                </a:gridCol>
              </a:tblGrid>
              <a:tr h="985484">
                <a:tc>
                  <a:txBody>
                    <a:bodyPr/>
                    <a:lstStyle/>
                    <a:p>
                      <a:r>
                        <a:rPr lang="en-US" sz="1600" dirty="0"/>
                        <a:t>Scheme of Ranking</a:t>
                      </a:r>
                    </a:p>
                  </a:txBody>
                  <a:tcPr marL="124098" marR="124098" marT="62049" marB="62049" anchor="ctr"/>
                </a:tc>
                <a:tc>
                  <a:txBody>
                    <a:bodyPr/>
                    <a:lstStyle/>
                    <a:p>
                      <a:pPr algn="ctr"/>
                      <a:r>
                        <a:rPr lang="en-US" sz="1600" dirty="0"/>
                        <a:t>Marks</a:t>
                      </a:r>
                    </a:p>
                  </a:txBody>
                  <a:tcPr marL="124098" marR="124098" marT="62049" marB="62049" anchor="ctr"/>
                </a:tc>
                <a:extLst>
                  <a:ext uri="{0D108BD9-81ED-4DB2-BD59-A6C34878D82A}">
                    <a16:rowId xmlns:a16="http://schemas.microsoft.com/office/drawing/2014/main" val="10000"/>
                  </a:ext>
                </a:extLst>
              </a:tr>
              <a:tr h="1141638">
                <a:tc>
                  <a:txBody>
                    <a:bodyPr/>
                    <a:lstStyle/>
                    <a:p>
                      <a:r>
                        <a:rPr lang="en-US" sz="1600" b="1" baseline="0" dirty="0"/>
                        <a:t>Water+ </a:t>
                      </a:r>
                      <a:r>
                        <a:rPr lang="en-US" sz="1600" b="0" baseline="0" dirty="0"/>
                        <a:t>City    Certified</a:t>
                      </a:r>
                    </a:p>
                  </a:txBody>
                  <a:tcPr marL="124098" marR="124098" marT="62049" marB="62049" anchor="ctr"/>
                </a:tc>
                <a:tc>
                  <a:txBody>
                    <a:bodyPr/>
                    <a:lstStyle/>
                    <a:p>
                      <a:pPr algn="ctr"/>
                      <a:r>
                        <a:rPr lang="en-US" sz="1600" b="1" dirty="0"/>
                        <a:t>1,000</a:t>
                      </a:r>
                    </a:p>
                  </a:txBody>
                  <a:tcPr marL="124098" marR="124098" marT="62049" marB="62049" anchor="ctr"/>
                </a:tc>
                <a:extLst>
                  <a:ext uri="{0D108BD9-81ED-4DB2-BD59-A6C34878D82A}">
                    <a16:rowId xmlns:a16="http://schemas.microsoft.com/office/drawing/2014/main" val="10001"/>
                  </a:ext>
                </a:extLst>
              </a:tr>
              <a:tr h="1296663">
                <a:tc>
                  <a:txBody>
                    <a:bodyPr/>
                    <a:lstStyle/>
                    <a:p>
                      <a:r>
                        <a:rPr lang="en-US" sz="1600" b="1" baseline="0" dirty="0"/>
                        <a:t>ODF++ </a:t>
                      </a:r>
                      <a:r>
                        <a:rPr lang="en-US" sz="1600" b="0" baseline="0" dirty="0"/>
                        <a:t>City     Certified</a:t>
                      </a:r>
                    </a:p>
                  </a:txBody>
                  <a:tcPr marL="124098" marR="124098" marT="62049" marB="62049" anchor="ctr"/>
                </a:tc>
                <a:tc>
                  <a:txBody>
                    <a:bodyPr/>
                    <a:lstStyle/>
                    <a:p>
                      <a:pPr algn="ctr"/>
                      <a:r>
                        <a:rPr lang="en-US" sz="1600" b="1" dirty="0"/>
                        <a:t>800</a:t>
                      </a:r>
                    </a:p>
                  </a:txBody>
                  <a:tcPr marL="124098" marR="124098" marT="62049" marB="62049" anchor="ctr"/>
                </a:tc>
                <a:extLst>
                  <a:ext uri="{0D108BD9-81ED-4DB2-BD59-A6C34878D82A}">
                    <a16:rowId xmlns:a16="http://schemas.microsoft.com/office/drawing/2014/main" val="10008"/>
                  </a:ext>
                </a:extLst>
              </a:tr>
              <a:tr h="1296663">
                <a:tc>
                  <a:txBody>
                    <a:bodyPr/>
                    <a:lstStyle/>
                    <a:p>
                      <a:r>
                        <a:rPr lang="en-US" sz="1600" b="1" baseline="0" dirty="0"/>
                        <a:t>ODF+ </a:t>
                      </a:r>
                      <a:r>
                        <a:rPr lang="en-US" sz="1600" b="0" baseline="0" dirty="0"/>
                        <a:t>City       Certified</a:t>
                      </a:r>
                    </a:p>
                  </a:txBody>
                  <a:tcPr marL="124098" marR="124098" marT="62049" marB="62049" anchor="ctr"/>
                </a:tc>
                <a:tc>
                  <a:txBody>
                    <a:bodyPr/>
                    <a:lstStyle/>
                    <a:p>
                      <a:pPr algn="ctr"/>
                      <a:r>
                        <a:rPr lang="en-US" sz="1600" b="0" dirty="0"/>
                        <a:t>400</a:t>
                      </a:r>
                    </a:p>
                  </a:txBody>
                  <a:tcPr marL="124098" marR="124098" marT="62049" marB="62049" anchor="ctr"/>
                </a:tc>
                <a:extLst>
                  <a:ext uri="{0D108BD9-81ED-4DB2-BD59-A6C34878D82A}">
                    <a16:rowId xmlns:a16="http://schemas.microsoft.com/office/drawing/2014/main" val="1407612884"/>
                  </a:ext>
                </a:extLst>
              </a:tr>
            </a:tbl>
          </a:graphicData>
        </a:graphic>
      </p:graphicFrame>
      <p:sp>
        <p:nvSpPr>
          <p:cNvPr id="12" name="TextBox 11"/>
          <p:cNvSpPr txBox="1"/>
          <p:nvPr/>
        </p:nvSpPr>
        <p:spPr>
          <a:xfrm>
            <a:off x="4473354" y="1472384"/>
            <a:ext cx="1917700" cy="584775"/>
          </a:xfrm>
          <a:prstGeom prst="rect">
            <a:avLst/>
          </a:prstGeom>
          <a:noFill/>
        </p:spPr>
        <p:txBody>
          <a:bodyPr wrap="square" rtlCol="0">
            <a:spAutoFit/>
          </a:bodyPr>
          <a:lstStyle/>
          <a:p>
            <a:pPr algn="ctr" defTabSz="1320816">
              <a:defRPr/>
            </a:pPr>
            <a:r>
              <a:rPr lang="en-US" sz="1600" b="1" dirty="0">
                <a:solidFill>
                  <a:prstClr val="black"/>
                </a:solidFill>
                <a:latin typeface="Calibri" panose="020F0502020204030204"/>
              </a:rPr>
              <a:t>Certified ODF Status </a:t>
            </a:r>
          </a:p>
          <a:p>
            <a:pPr algn="ctr" defTabSz="1320816">
              <a:defRPr/>
            </a:pPr>
            <a:r>
              <a:rPr lang="en-US" sz="1600" dirty="0">
                <a:solidFill>
                  <a:prstClr val="black"/>
                </a:solidFill>
                <a:latin typeface="Calibri" panose="020F0502020204030204"/>
              </a:rPr>
              <a:t>(as on 31.01.2022)</a:t>
            </a:r>
          </a:p>
        </p:txBody>
      </p:sp>
      <p:sp>
        <p:nvSpPr>
          <p:cNvPr id="16" name="Rectangle 15"/>
          <p:cNvSpPr/>
          <p:nvPr/>
        </p:nvSpPr>
        <p:spPr>
          <a:xfrm>
            <a:off x="18564" y="8888508"/>
            <a:ext cx="6798695" cy="10174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8875" tIns="78875" rIns="78875" bIns="78875" rtlCol="0" anchor="ctr"/>
          <a:lstStyle/>
          <a:p>
            <a:pPr algn="ctr" defTabSz="1320547">
              <a:defRPr/>
            </a:pPr>
            <a:r>
              <a:rPr lang="en-US" sz="2000" dirty="0">
                <a:solidFill>
                  <a:prstClr val="black"/>
                </a:solidFill>
                <a:latin typeface="Calibri" panose="020F0502020204030204"/>
              </a:rPr>
              <a:t>Multiple lenses for Ranking  - </a:t>
            </a:r>
            <a:r>
              <a:rPr lang="en-US" sz="2000" b="1" dirty="0">
                <a:solidFill>
                  <a:prstClr val="black"/>
                </a:solidFill>
                <a:latin typeface="Calibri" panose="020F0502020204030204"/>
              </a:rPr>
              <a:t>SS, GFC and ODF  </a:t>
            </a:r>
            <a:r>
              <a:rPr lang="en-US" sz="2000" dirty="0">
                <a:solidFill>
                  <a:prstClr val="black"/>
                </a:solidFill>
                <a:latin typeface="Calibri" panose="020F0502020204030204"/>
              </a:rPr>
              <a:t>are </a:t>
            </a:r>
            <a:r>
              <a:rPr lang="en-US" sz="2000" b="1" dirty="0">
                <a:solidFill>
                  <a:prstClr val="black"/>
                </a:solidFill>
                <a:latin typeface="Calibri" panose="020F0502020204030204"/>
              </a:rPr>
              <a:t>3 independent assessments</a:t>
            </a:r>
          </a:p>
        </p:txBody>
      </p:sp>
      <p:pic>
        <p:nvPicPr>
          <p:cNvPr id="28" name="Picture 27">
            <a:extLst>
              <a:ext uri="{FF2B5EF4-FFF2-40B4-BE49-F238E27FC236}">
                <a16:creationId xmlns:a16="http://schemas.microsoft.com/office/drawing/2014/main" id="{47F57E65-4DAD-4964-B977-19FE305F7A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026121">
            <a:off x="3619038" y="1499167"/>
            <a:ext cx="751838" cy="772902"/>
          </a:xfrm>
          <a:prstGeom prst="rect">
            <a:avLst/>
          </a:prstGeom>
        </p:spPr>
      </p:pic>
      <p:sp>
        <p:nvSpPr>
          <p:cNvPr id="14" name="Rectangle 13">
            <a:extLst>
              <a:ext uri="{FF2B5EF4-FFF2-40B4-BE49-F238E27FC236}">
                <a16:creationId xmlns:a16="http://schemas.microsoft.com/office/drawing/2014/main" id="{D96FD531-323E-4BF2-A1D1-9751167D2780}"/>
              </a:ext>
            </a:extLst>
          </p:cNvPr>
          <p:cNvSpPr/>
          <p:nvPr/>
        </p:nvSpPr>
        <p:spPr>
          <a:xfrm>
            <a:off x="21465" y="7133368"/>
            <a:ext cx="6789674" cy="1755141"/>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20816">
              <a:defRPr/>
            </a:pPr>
            <a:r>
              <a:rPr lang="en-US" b="1" dirty="0">
                <a:solidFill>
                  <a:prstClr val="black"/>
                </a:solidFill>
                <a:latin typeface="Calibri" panose="020F0502020204030204"/>
              </a:rPr>
              <a:t>Note: </a:t>
            </a:r>
          </a:p>
          <a:p>
            <a:pPr marL="495307" indent="-495307" defTabSz="1320816">
              <a:buFontTx/>
              <a:buAutoNum type="arabicPeriod"/>
              <a:defRPr/>
            </a:pPr>
            <a:r>
              <a:rPr lang="en-US" dirty="0">
                <a:solidFill>
                  <a:prstClr val="black"/>
                </a:solidFill>
                <a:latin typeface="Calibri" panose="020F0502020204030204"/>
              </a:rPr>
              <a:t>Existing certifications are based on 2020 progress/requests.  For SS-2022, fresh application/certification required.</a:t>
            </a:r>
          </a:p>
        </p:txBody>
      </p:sp>
      <p:sp>
        <p:nvSpPr>
          <p:cNvPr id="6" name="Slide Number Placeholder 5">
            <a:extLst>
              <a:ext uri="{FF2B5EF4-FFF2-40B4-BE49-F238E27FC236}">
                <a16:creationId xmlns:a16="http://schemas.microsoft.com/office/drawing/2014/main" id="{2541483E-AF23-4A10-AF66-98C67B0E5E06}"/>
              </a:ext>
            </a:extLst>
          </p:cNvPr>
          <p:cNvSpPr>
            <a:spLocks noGrp="1"/>
          </p:cNvSpPr>
          <p:nvPr>
            <p:ph type="sldNum" sz="quarter" idx="12"/>
          </p:nvPr>
        </p:nvSpPr>
        <p:spPr/>
        <p:txBody>
          <a:bodyPr/>
          <a:lstStyle/>
          <a:p>
            <a:fld id="{871FDAF4-F9BA-4E6E-AE28-9371978FF90C}" type="slidenum">
              <a:rPr lang="en-US" smtClean="0"/>
              <a:t>78</a:t>
            </a:fld>
            <a:endParaRPr lang="en-US"/>
          </a:p>
        </p:txBody>
      </p:sp>
    </p:spTree>
    <p:extLst>
      <p:ext uri="{BB962C8B-B14F-4D97-AF65-F5344CB8AC3E}">
        <p14:creationId xmlns:p14="http://schemas.microsoft.com/office/powerpoint/2010/main" val="19548711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a:extLst>
              <a:ext uri="{FF2B5EF4-FFF2-40B4-BE49-F238E27FC236}">
                <a16:creationId xmlns:a16="http://schemas.microsoft.com/office/drawing/2014/main" id="{64B0A57F-2892-FC4F-9D17-9CE281A09F5C}"/>
              </a:ext>
            </a:extLst>
          </p:cNvPr>
          <p:cNvGraphicFramePr>
            <a:graphicFrameLocks/>
          </p:cNvGraphicFramePr>
          <p:nvPr>
            <p:extLst>
              <p:ext uri="{D42A27DB-BD31-4B8C-83A1-F6EECF244321}">
                <p14:modId xmlns:p14="http://schemas.microsoft.com/office/powerpoint/2010/main" val="933234532"/>
              </p:ext>
            </p:extLst>
          </p:nvPr>
        </p:nvGraphicFramePr>
        <p:xfrm>
          <a:off x="695243" y="4721321"/>
          <a:ext cx="5677943" cy="5196951"/>
        </p:xfrm>
        <a:graphic>
          <a:graphicData uri="http://schemas.openxmlformats.org/drawingml/2006/chart">
            <c:chart xmlns:c="http://schemas.openxmlformats.org/drawingml/2006/chart" xmlns:r="http://schemas.openxmlformats.org/officeDocument/2006/relationships" r:id="rId3"/>
          </a:graphicData>
        </a:graphic>
      </p:graphicFrame>
      <p:grpSp>
        <p:nvGrpSpPr>
          <p:cNvPr id="4" name="Group 3">
            <a:extLst>
              <a:ext uri="{FF2B5EF4-FFF2-40B4-BE49-F238E27FC236}">
                <a16:creationId xmlns:a16="http://schemas.microsoft.com/office/drawing/2014/main" id="{34938A9C-7554-43A8-A2E3-4B17907A0072}"/>
              </a:ext>
            </a:extLst>
          </p:cNvPr>
          <p:cNvGrpSpPr/>
          <p:nvPr/>
        </p:nvGrpSpPr>
        <p:grpSpPr>
          <a:xfrm>
            <a:off x="52018" y="1504210"/>
            <a:ext cx="6667605" cy="2420978"/>
            <a:chOff x="-5835360" y="2480783"/>
            <a:chExt cx="11204127" cy="4922483"/>
          </a:xfrm>
        </p:grpSpPr>
        <p:sp>
          <p:nvSpPr>
            <p:cNvPr id="28" name="TextBox 27">
              <a:extLst>
                <a:ext uri="{FF2B5EF4-FFF2-40B4-BE49-F238E27FC236}">
                  <a16:creationId xmlns:a16="http://schemas.microsoft.com/office/drawing/2014/main" id="{620F4E47-4678-ED41-9F34-79525D6343DF}"/>
                </a:ext>
              </a:extLst>
            </p:cNvPr>
            <p:cNvSpPr txBox="1"/>
            <p:nvPr/>
          </p:nvSpPr>
          <p:spPr>
            <a:xfrm>
              <a:off x="-2291813" y="6652317"/>
              <a:ext cx="7625297" cy="750949"/>
            </a:xfrm>
            <a:prstGeom prst="rect">
              <a:avLst/>
            </a:prstGeom>
            <a:solidFill>
              <a:schemeClr val="accent6">
                <a:lumMod val="40000"/>
                <a:lumOff val="60000"/>
              </a:schemeClr>
            </a:solidFill>
            <a:ln w="28575">
              <a:solidFill>
                <a:schemeClr val="tx1"/>
              </a:solidFill>
            </a:ln>
          </p:spPr>
          <p:txBody>
            <a:bodyPr wrap="square" rtlCol="0" anchor="ctr">
              <a:spAutoFit/>
            </a:bodyPr>
            <a:lstStyle/>
            <a:p>
              <a:pPr algn="ctr"/>
              <a:r>
                <a:rPr lang="en-US" b="1" dirty="0">
                  <a:solidFill>
                    <a:prstClr val="black"/>
                  </a:solidFill>
                </a:rPr>
                <a:t>Total Number of Indicators: 31</a:t>
              </a:r>
            </a:p>
          </p:txBody>
        </p:sp>
        <p:sp>
          <p:nvSpPr>
            <p:cNvPr id="25" name="TextBox 24">
              <a:extLst>
                <a:ext uri="{FF2B5EF4-FFF2-40B4-BE49-F238E27FC236}">
                  <a16:creationId xmlns:a16="http://schemas.microsoft.com/office/drawing/2014/main" id="{971D2D14-DC9E-0A47-99E1-127A138DF2B4}"/>
                </a:ext>
              </a:extLst>
            </p:cNvPr>
            <p:cNvSpPr txBox="1"/>
            <p:nvPr/>
          </p:nvSpPr>
          <p:spPr>
            <a:xfrm>
              <a:off x="-2256530" y="2512986"/>
              <a:ext cx="7625297" cy="750949"/>
            </a:xfrm>
            <a:prstGeom prst="rect">
              <a:avLst/>
            </a:prstGeom>
            <a:solidFill>
              <a:schemeClr val="accent6">
                <a:lumMod val="40000"/>
                <a:lumOff val="60000"/>
              </a:schemeClr>
            </a:solidFill>
            <a:ln w="28575">
              <a:solidFill>
                <a:schemeClr val="tx1"/>
              </a:solidFill>
            </a:ln>
          </p:spPr>
          <p:txBody>
            <a:bodyPr wrap="square" rtlCol="0" anchor="ctr">
              <a:spAutoFit/>
            </a:bodyPr>
            <a:lstStyle/>
            <a:p>
              <a:pPr algn="ctr"/>
              <a:r>
                <a:rPr lang="en-US" sz="1800" b="1" dirty="0">
                  <a:solidFill>
                    <a:schemeClr val="tx1"/>
                  </a:solidFill>
                </a:rPr>
                <a:t>CITIZENS’ VOICE</a:t>
              </a:r>
              <a:r>
                <a:rPr lang="en-US" b="1" dirty="0">
                  <a:solidFill>
                    <a:prstClr val="black"/>
                  </a:solidFill>
                </a:rPr>
                <a:t>: 2,250 / 7,500 Marks</a:t>
              </a:r>
            </a:p>
          </p:txBody>
        </p:sp>
        <p:pic>
          <p:nvPicPr>
            <p:cNvPr id="23" name="Picture 22">
              <a:extLst>
                <a:ext uri="{FF2B5EF4-FFF2-40B4-BE49-F238E27FC236}">
                  <a16:creationId xmlns:a16="http://schemas.microsoft.com/office/drawing/2014/main" id="{BD42F9B5-F06B-BE46-90C4-2B79DFDC799B}"/>
                </a:ext>
              </a:extLst>
            </p:cNvPr>
            <p:cNvPicPr>
              <a:picLocks noChangeAspect="1"/>
            </p:cNvPicPr>
            <p:nvPr/>
          </p:nvPicPr>
          <p:blipFill>
            <a:blip r:embed="rId4"/>
            <a:stretch>
              <a:fillRect/>
            </a:stretch>
          </p:blipFill>
          <p:spPr>
            <a:xfrm>
              <a:off x="-5835360" y="2480783"/>
              <a:ext cx="4091226" cy="4866989"/>
            </a:xfrm>
            <a:prstGeom prst="rect">
              <a:avLst/>
            </a:prstGeom>
          </p:spPr>
        </p:pic>
      </p:grpSp>
      <p:sp>
        <p:nvSpPr>
          <p:cNvPr id="2" name="Rectangle 1">
            <a:extLst>
              <a:ext uri="{FF2B5EF4-FFF2-40B4-BE49-F238E27FC236}">
                <a16:creationId xmlns:a16="http://schemas.microsoft.com/office/drawing/2014/main" id="{F4C920CA-CD25-304C-A5C6-C923A1563D0F}"/>
              </a:ext>
            </a:extLst>
          </p:cNvPr>
          <p:cNvSpPr/>
          <p:nvPr/>
        </p:nvSpPr>
        <p:spPr>
          <a:xfrm>
            <a:off x="14024" y="727456"/>
            <a:ext cx="6840785" cy="65351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CITIZENS’ VOICE</a:t>
            </a:r>
          </a:p>
        </p:txBody>
      </p:sp>
      <p:grpSp>
        <p:nvGrpSpPr>
          <p:cNvPr id="5" name="Group 4">
            <a:extLst>
              <a:ext uri="{FF2B5EF4-FFF2-40B4-BE49-F238E27FC236}">
                <a16:creationId xmlns:a16="http://schemas.microsoft.com/office/drawing/2014/main" id="{8F7A4243-89D6-4518-BE80-A6B8BE4C87F0}"/>
              </a:ext>
            </a:extLst>
          </p:cNvPr>
          <p:cNvGrpSpPr/>
          <p:nvPr/>
        </p:nvGrpSpPr>
        <p:grpSpPr>
          <a:xfrm>
            <a:off x="232199" y="4060686"/>
            <a:ext cx="6268602" cy="5619322"/>
            <a:chOff x="1608157" y="1478913"/>
            <a:chExt cx="9177860" cy="7479316"/>
          </a:xfrm>
        </p:grpSpPr>
        <p:sp>
          <p:nvSpPr>
            <p:cNvPr id="58" name="TextBox 57">
              <a:extLst>
                <a:ext uri="{FF2B5EF4-FFF2-40B4-BE49-F238E27FC236}">
                  <a16:creationId xmlns:a16="http://schemas.microsoft.com/office/drawing/2014/main" id="{D94CE45E-6C2E-4D4B-8199-D3B55DE1BE47}"/>
                </a:ext>
              </a:extLst>
            </p:cNvPr>
            <p:cNvSpPr txBox="1"/>
            <p:nvPr/>
          </p:nvSpPr>
          <p:spPr>
            <a:xfrm rot="3839435">
              <a:off x="7539165" y="5172763"/>
              <a:ext cx="866418" cy="450616"/>
            </a:xfrm>
            <a:prstGeom prst="rect">
              <a:avLst/>
            </a:prstGeom>
            <a:noFill/>
            <a:ln>
              <a:solidFill>
                <a:schemeClr val="bg1"/>
              </a:solidFill>
            </a:ln>
            <a:scene3d>
              <a:camera prst="orthographicFront"/>
              <a:lightRig rig="threePt" dir="t"/>
            </a:scene3d>
            <a:sp3d>
              <a:bevelT/>
            </a:sp3d>
          </p:spPr>
          <p:txBody>
            <a:bodyPr wrap="square" rtlCol="0">
              <a:spAutoFit/>
            </a:bodyPr>
            <a:lstStyle/>
            <a:p>
              <a:pPr defTabSz="1320816">
                <a:defRPr/>
              </a:pPr>
              <a:r>
                <a:rPr lang="en-US" sz="1400" b="1" dirty="0">
                  <a:latin typeface="Calibri" panose="020F0502020204030204"/>
                </a:rPr>
                <a:t>40%</a:t>
              </a:r>
            </a:p>
          </p:txBody>
        </p:sp>
        <p:sp>
          <p:nvSpPr>
            <p:cNvPr id="60" name="TextBox 1">
              <a:extLst>
                <a:ext uri="{FF2B5EF4-FFF2-40B4-BE49-F238E27FC236}">
                  <a16:creationId xmlns:a16="http://schemas.microsoft.com/office/drawing/2014/main" id="{954A1A68-047A-8E4D-8EC2-D9043EAFA345}"/>
                </a:ext>
              </a:extLst>
            </p:cNvPr>
            <p:cNvSpPr txBox="1"/>
            <p:nvPr/>
          </p:nvSpPr>
          <p:spPr>
            <a:xfrm rot="1042178">
              <a:off x="3828234" y="7313967"/>
              <a:ext cx="4413012" cy="164426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1320816">
                <a:defRPr/>
              </a:pPr>
              <a:r>
                <a:rPr lang="en-US" sz="1600" b="1" dirty="0">
                  <a:latin typeface="Calibri" panose="020F0502020204030204"/>
                </a:rPr>
                <a:t>            Certification</a:t>
              </a:r>
            </a:p>
            <a:p>
              <a:pPr lvl="0">
                <a:defRPr/>
              </a:pPr>
              <a:r>
                <a:rPr lang="en-US" sz="1400" dirty="0"/>
                <a:t>GFC for Star Rating      1,250</a:t>
              </a:r>
            </a:p>
            <a:p>
              <a:pPr lvl="0">
                <a:defRPr/>
              </a:pPr>
              <a:r>
                <a:rPr lang="en-US" sz="1400" dirty="0"/>
                <a:t>ODF+/ODF++/Water+ 1,000  </a:t>
              </a:r>
            </a:p>
            <a:p>
              <a:pPr defTabSz="1320816">
                <a:defRPr/>
              </a:pPr>
              <a:endParaRPr lang="en-US" sz="1600" b="1" dirty="0">
                <a:latin typeface="Calibri" panose="020F0502020204030204"/>
              </a:endParaRPr>
            </a:p>
          </p:txBody>
        </p:sp>
        <p:sp>
          <p:nvSpPr>
            <p:cNvPr id="65" name="TextBox 1">
              <a:extLst>
                <a:ext uri="{FF2B5EF4-FFF2-40B4-BE49-F238E27FC236}">
                  <a16:creationId xmlns:a16="http://schemas.microsoft.com/office/drawing/2014/main" id="{36D49681-A34C-2C47-A0D6-4DD26DD90584}"/>
                </a:ext>
              </a:extLst>
            </p:cNvPr>
            <p:cNvSpPr txBox="1"/>
            <p:nvPr/>
          </p:nvSpPr>
          <p:spPr>
            <a:xfrm rot="18475112">
              <a:off x="2795799" y="3480137"/>
              <a:ext cx="3589992" cy="2438063"/>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Citizens’ Voice</a:t>
              </a:r>
            </a:p>
            <a:p>
              <a:pPr algn="ctr">
                <a:defRPr/>
              </a:pPr>
              <a:r>
                <a:rPr lang="en-US" sz="1400" dirty="0"/>
                <a:t>Feedback, Engagement, Experience, </a:t>
              </a:r>
              <a:r>
                <a:rPr lang="en-US" sz="1400" dirty="0" err="1"/>
                <a:t>Swachhata</a:t>
              </a:r>
              <a:r>
                <a:rPr lang="en-US" sz="1400" dirty="0"/>
                <a:t> App, Disaster/Epidemic Response Preparedness, Voice of Freedom Fighters  and Innovation </a:t>
              </a:r>
            </a:p>
            <a:p>
              <a:pPr algn="ctr" defTabSz="1320816">
                <a:defRPr/>
              </a:pPr>
              <a:endParaRPr lang="en-US" sz="1600" b="1" dirty="0">
                <a:latin typeface="Calibri" panose="020F0502020204030204"/>
              </a:endParaRPr>
            </a:p>
            <a:p>
              <a:pPr algn="ctr" defTabSz="1320816">
                <a:defRPr/>
              </a:pPr>
              <a:endParaRPr lang="en-US" sz="1600" b="1" dirty="0">
                <a:latin typeface="Calibri" panose="020F0502020204030204"/>
              </a:endParaRPr>
            </a:p>
          </p:txBody>
        </p:sp>
        <p:sp>
          <p:nvSpPr>
            <p:cNvPr id="67" name="TextBox 66">
              <a:extLst>
                <a:ext uri="{FF2B5EF4-FFF2-40B4-BE49-F238E27FC236}">
                  <a16:creationId xmlns:a16="http://schemas.microsoft.com/office/drawing/2014/main" id="{DC0235BD-04C1-CD45-90A2-A9CB7CBA3438}"/>
                </a:ext>
              </a:extLst>
            </p:cNvPr>
            <p:cNvSpPr txBox="1"/>
            <p:nvPr/>
          </p:nvSpPr>
          <p:spPr>
            <a:xfrm rot="18354951">
              <a:off x="5371126" y="5006913"/>
              <a:ext cx="884930" cy="450616"/>
            </a:xfrm>
            <a:prstGeom prst="rect">
              <a:avLst/>
            </a:prstGeom>
            <a:noFill/>
            <a:ln>
              <a:solidFill>
                <a:schemeClr val="bg1"/>
              </a:solidFill>
            </a:ln>
            <a:effectLst/>
          </p:spPr>
          <p:txBody>
            <a:bodyPr wrap="square" rtlCol="0">
              <a:spAutoFit/>
            </a:bodyPr>
            <a:lstStyle/>
            <a:p>
              <a:pPr defTabSz="1320816">
                <a:defRPr/>
              </a:pPr>
              <a:r>
                <a:rPr lang="en-US" sz="1400" b="1" dirty="0">
                  <a:latin typeface="Calibri" panose="020F0502020204030204"/>
                </a:rPr>
                <a:t>30%</a:t>
              </a:r>
            </a:p>
          </p:txBody>
        </p:sp>
        <p:sp>
          <p:nvSpPr>
            <p:cNvPr id="68" name="TextBox 1">
              <a:extLst>
                <a:ext uri="{FF2B5EF4-FFF2-40B4-BE49-F238E27FC236}">
                  <a16:creationId xmlns:a16="http://schemas.microsoft.com/office/drawing/2014/main" id="{D813F682-307C-A347-8A60-050197FDC511}"/>
                </a:ext>
              </a:extLst>
            </p:cNvPr>
            <p:cNvSpPr txBox="1"/>
            <p:nvPr/>
          </p:nvSpPr>
          <p:spPr>
            <a:xfrm>
              <a:off x="8069570" y="2498960"/>
              <a:ext cx="2716447" cy="682617"/>
            </a:xfrm>
            <a:prstGeom prst="rect">
              <a:avLst/>
            </a:prstGeom>
            <a:solidFill>
              <a:schemeClr val="accent1">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3,000</a:t>
              </a:r>
              <a:r>
                <a:rPr lang="en-US" sz="1600" dirty="0">
                  <a:latin typeface="Calibri" panose="020F0502020204030204"/>
                </a:rPr>
                <a:t> Marks </a:t>
              </a:r>
            </a:p>
            <a:p>
              <a:pPr algn="ctr" defTabSz="1320816">
                <a:defRPr/>
              </a:pPr>
              <a:r>
                <a:rPr lang="en-US" sz="1200" dirty="0">
                  <a:latin typeface="Calibri" panose="020F0502020204030204"/>
                </a:rPr>
                <a:t>(SS-2021 Marks 2,400)</a:t>
              </a:r>
            </a:p>
          </p:txBody>
        </p:sp>
        <p:sp>
          <p:nvSpPr>
            <p:cNvPr id="69" name="TextBox 1">
              <a:extLst>
                <a:ext uri="{FF2B5EF4-FFF2-40B4-BE49-F238E27FC236}">
                  <a16:creationId xmlns:a16="http://schemas.microsoft.com/office/drawing/2014/main" id="{B77A25AD-ACE3-1548-91D2-1FFDA0B7B135}"/>
                </a:ext>
              </a:extLst>
            </p:cNvPr>
            <p:cNvSpPr txBox="1"/>
            <p:nvPr/>
          </p:nvSpPr>
          <p:spPr>
            <a:xfrm>
              <a:off x="1608157" y="8136098"/>
              <a:ext cx="2987361" cy="701223"/>
            </a:xfrm>
            <a:prstGeom prst="rect">
              <a:avLst/>
            </a:prstGeom>
            <a:solidFill>
              <a:schemeClr val="accent2">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2,250 </a:t>
              </a:r>
              <a:r>
                <a:rPr lang="en-US" sz="1600" dirty="0">
                  <a:latin typeface="Calibri" panose="020F0502020204030204"/>
                </a:rPr>
                <a:t>Marks</a:t>
              </a:r>
            </a:p>
            <a:p>
              <a:pPr algn="ctr" defTabSz="1320816">
                <a:defRPr/>
              </a:pPr>
              <a:r>
                <a:rPr lang="en-US" sz="1200" dirty="0">
                  <a:latin typeface="Calibri" panose="020F0502020204030204"/>
                </a:rPr>
                <a:t>(SS-2021 Marks 1,800)</a:t>
              </a:r>
            </a:p>
          </p:txBody>
        </p:sp>
        <p:sp>
          <p:nvSpPr>
            <p:cNvPr id="70" name="TextBox 1">
              <a:extLst>
                <a:ext uri="{FF2B5EF4-FFF2-40B4-BE49-F238E27FC236}">
                  <a16:creationId xmlns:a16="http://schemas.microsoft.com/office/drawing/2014/main" id="{A582F6D4-1035-8740-8184-4A8903F10147}"/>
                </a:ext>
              </a:extLst>
            </p:cNvPr>
            <p:cNvSpPr txBox="1"/>
            <p:nvPr/>
          </p:nvSpPr>
          <p:spPr>
            <a:xfrm>
              <a:off x="1978011" y="2666078"/>
              <a:ext cx="2500194" cy="701223"/>
            </a:xfrm>
            <a:prstGeom prst="rect">
              <a:avLst/>
            </a:prstGeom>
            <a:solidFill>
              <a:schemeClr val="accent6">
                <a:lumMod val="40000"/>
                <a:lumOff val="60000"/>
              </a:schemeClr>
            </a:solidFill>
            <a:ln>
              <a:solidFill>
                <a:schemeClr val="tx1"/>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2,250</a:t>
              </a:r>
              <a:r>
                <a:rPr lang="en-US" sz="1600" dirty="0">
                  <a:latin typeface="Calibri" panose="020F0502020204030204"/>
                </a:rPr>
                <a:t> Marks </a:t>
              </a:r>
            </a:p>
            <a:p>
              <a:pPr algn="ctr" defTabSz="1320816">
                <a:defRPr/>
              </a:pPr>
              <a:r>
                <a:rPr lang="en-US" sz="1200" dirty="0">
                  <a:latin typeface="Calibri" panose="020F0502020204030204"/>
                </a:rPr>
                <a:t>(SS-2021 Marks 1,800)</a:t>
              </a:r>
            </a:p>
          </p:txBody>
        </p:sp>
        <p:sp>
          <p:nvSpPr>
            <p:cNvPr id="31" name="TextBox 1">
              <a:extLst>
                <a:ext uri="{FF2B5EF4-FFF2-40B4-BE49-F238E27FC236}">
                  <a16:creationId xmlns:a16="http://schemas.microsoft.com/office/drawing/2014/main" id="{373FD1EC-AD39-B141-A739-08F11A2AFEC1}"/>
                </a:ext>
              </a:extLst>
            </p:cNvPr>
            <p:cNvSpPr txBox="1"/>
            <p:nvPr/>
          </p:nvSpPr>
          <p:spPr>
            <a:xfrm rot="3918453">
              <a:off x="6070967" y="3869502"/>
              <a:ext cx="4585651" cy="229797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1600" b="1" dirty="0">
                  <a:latin typeface="Calibri" panose="020F0502020204030204"/>
                </a:rPr>
                <a:t>Service Level Progress</a:t>
              </a:r>
            </a:p>
            <a:p>
              <a:pPr lvl="0" algn="ctr">
                <a:defRPr/>
              </a:pPr>
              <a:r>
                <a:rPr lang="en-US" sz="1400" dirty="0"/>
                <a:t>Segregated Collection, Processing &amp; Disposal, Sustainable Sanitation, </a:t>
              </a:r>
              <a:r>
                <a:rPr lang="en-US" sz="1400" dirty="0" err="1"/>
                <a:t>SafaiMitra</a:t>
              </a:r>
              <a:r>
                <a:rPr lang="en-US" sz="1400" dirty="0"/>
                <a:t> Suraksha Digital  Tracking &amp; </a:t>
              </a:r>
              <a:r>
                <a:rPr lang="en-US" sz="1400" dirty="0" err="1"/>
                <a:t>Learnin</a:t>
              </a:r>
              <a:endParaRPr lang="en-US" sz="1400" b="1" dirty="0">
                <a:latin typeface="Calibri" panose="020F0502020204030204"/>
              </a:endParaRPr>
            </a:p>
          </p:txBody>
        </p:sp>
        <p:sp>
          <p:nvSpPr>
            <p:cNvPr id="27" name="TextBox 1">
              <a:extLst>
                <a:ext uri="{FF2B5EF4-FFF2-40B4-BE49-F238E27FC236}">
                  <a16:creationId xmlns:a16="http://schemas.microsoft.com/office/drawing/2014/main" id="{043D7FC6-BC1B-4FE6-BBE9-D31202633E5D}"/>
                </a:ext>
              </a:extLst>
            </p:cNvPr>
            <p:cNvSpPr txBox="1"/>
            <p:nvPr/>
          </p:nvSpPr>
          <p:spPr>
            <a:xfrm>
              <a:off x="4611304" y="1478913"/>
              <a:ext cx="3651454" cy="593647"/>
            </a:xfrm>
            <a:prstGeom prst="rect">
              <a:avLst/>
            </a:prstGeom>
            <a:solidFill>
              <a:schemeClr val="bg2">
                <a:lumMod val="90000"/>
              </a:schemeClr>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1320816">
                <a:defRPr/>
              </a:pPr>
              <a:r>
                <a:rPr lang="en-US" sz="2000" b="1" dirty="0">
                  <a:latin typeface="Calibri" panose="020F0502020204030204"/>
                </a:rPr>
                <a:t>Total Marks 7,500 </a:t>
              </a:r>
            </a:p>
          </p:txBody>
        </p:sp>
        <p:sp>
          <p:nvSpPr>
            <p:cNvPr id="30" name="TextBox 29">
              <a:extLst>
                <a:ext uri="{FF2B5EF4-FFF2-40B4-BE49-F238E27FC236}">
                  <a16:creationId xmlns:a16="http://schemas.microsoft.com/office/drawing/2014/main" id="{F3723060-0068-0045-B7B6-F72413808325}"/>
                </a:ext>
              </a:extLst>
            </p:cNvPr>
            <p:cNvSpPr txBox="1"/>
            <p:nvPr/>
          </p:nvSpPr>
          <p:spPr>
            <a:xfrm rot="1109233">
              <a:off x="5669749" y="6782459"/>
              <a:ext cx="884930" cy="409651"/>
            </a:xfrm>
            <a:prstGeom prst="rect">
              <a:avLst/>
            </a:prstGeom>
            <a:noFill/>
            <a:ln>
              <a:solidFill>
                <a:schemeClr val="bg1"/>
              </a:solidFill>
            </a:ln>
            <a:effectLst/>
          </p:spPr>
          <p:txBody>
            <a:bodyPr wrap="square" rtlCol="0">
              <a:spAutoFit/>
            </a:bodyPr>
            <a:lstStyle/>
            <a:p>
              <a:pPr defTabSz="1320816">
                <a:defRPr/>
              </a:pPr>
              <a:r>
                <a:rPr lang="en-US" sz="1400" b="1" dirty="0">
                  <a:latin typeface="Calibri" panose="020F0502020204030204"/>
                </a:rPr>
                <a:t>30%</a:t>
              </a:r>
            </a:p>
          </p:txBody>
        </p:sp>
        <p:pic>
          <p:nvPicPr>
            <p:cNvPr id="20" name="Picture 19">
              <a:extLst>
                <a:ext uri="{FF2B5EF4-FFF2-40B4-BE49-F238E27FC236}">
                  <a16:creationId xmlns:a16="http://schemas.microsoft.com/office/drawing/2014/main" id="{61F7E523-ADDA-5440-B749-87E050B4A0BD}"/>
                </a:ext>
              </a:extLst>
            </p:cNvPr>
            <p:cNvPicPr>
              <a:picLocks noChangeAspect="1"/>
            </p:cNvPicPr>
            <p:nvPr/>
          </p:nvPicPr>
          <p:blipFill>
            <a:blip r:embed="rId5"/>
            <a:stretch>
              <a:fillRect/>
            </a:stretch>
          </p:blipFill>
          <p:spPr>
            <a:xfrm rot="21178723">
              <a:off x="5241853" y="2700266"/>
              <a:ext cx="1014397" cy="680150"/>
            </a:xfrm>
            <a:prstGeom prst="rect">
              <a:avLst/>
            </a:prstGeom>
          </p:spPr>
        </p:pic>
      </p:grpSp>
      <p:sp>
        <p:nvSpPr>
          <p:cNvPr id="6" name="Slide Number Placeholder 5">
            <a:extLst>
              <a:ext uri="{FF2B5EF4-FFF2-40B4-BE49-F238E27FC236}">
                <a16:creationId xmlns:a16="http://schemas.microsoft.com/office/drawing/2014/main" id="{120738DC-6E02-476B-97D1-16DAC4472FE2}"/>
              </a:ext>
            </a:extLst>
          </p:cNvPr>
          <p:cNvSpPr>
            <a:spLocks noGrp="1"/>
          </p:cNvSpPr>
          <p:nvPr>
            <p:ph type="sldNum" sz="quarter" idx="12"/>
          </p:nvPr>
        </p:nvSpPr>
        <p:spPr/>
        <p:txBody>
          <a:bodyPr/>
          <a:lstStyle/>
          <a:p>
            <a:fld id="{871FDAF4-F9BA-4E6E-AE28-9371978FF90C}" type="slidenum">
              <a:rPr lang="en-US" smtClean="0"/>
              <a:t>79</a:t>
            </a:fld>
            <a:endParaRPr lang="en-US"/>
          </a:p>
        </p:txBody>
      </p:sp>
    </p:spTree>
    <p:extLst>
      <p:ext uri="{BB962C8B-B14F-4D97-AF65-F5344CB8AC3E}">
        <p14:creationId xmlns:p14="http://schemas.microsoft.com/office/powerpoint/2010/main" val="939232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rot="16200000">
            <a:off x="-2147122" y="4537888"/>
            <a:ext cx="5048086" cy="6395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2000" b="1" dirty="0">
                <a:solidFill>
                  <a:srgbClr val="0070C0"/>
                </a:solidFill>
                <a:latin typeface="Calibri" panose="020F0502020204030204"/>
              </a:rPr>
              <a:t>Assessments of</a:t>
            </a:r>
          </a:p>
          <a:p>
            <a:pPr algn="ctr" defTabSz="1320816">
              <a:defRPr/>
            </a:pPr>
            <a:r>
              <a:rPr lang="en-US" sz="2000" b="1" dirty="0">
                <a:solidFill>
                  <a:srgbClr val="0070C0"/>
                </a:solidFill>
                <a:latin typeface="Calibri" panose="020F0502020204030204"/>
              </a:rPr>
              <a:t>Service Level Progress</a:t>
            </a:r>
          </a:p>
        </p:txBody>
      </p:sp>
      <p:sp>
        <p:nvSpPr>
          <p:cNvPr id="41" name="Rectangle 40"/>
          <p:cNvSpPr/>
          <p:nvPr/>
        </p:nvSpPr>
        <p:spPr>
          <a:xfrm>
            <a:off x="3631896" y="7715289"/>
            <a:ext cx="1328211" cy="3839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100" b="1" dirty="0">
                <a:solidFill>
                  <a:prstClr val="black"/>
                </a:solidFill>
                <a:latin typeface="Calibri" panose="020F0502020204030204"/>
              </a:rPr>
              <a:t>Total</a:t>
            </a:r>
          </a:p>
          <a:p>
            <a:pPr algn="ctr" defTabSz="1320816">
              <a:defRPr/>
            </a:pPr>
            <a:r>
              <a:rPr lang="en-US" sz="1100" b="1" dirty="0">
                <a:solidFill>
                  <a:prstClr val="black"/>
                </a:solidFill>
                <a:latin typeface="Calibri" panose="020F0502020204030204"/>
              </a:rPr>
              <a:t>3,000 marks</a:t>
            </a:r>
          </a:p>
        </p:txBody>
      </p:sp>
      <p:pic>
        <p:nvPicPr>
          <p:cNvPr id="36" name="Picture 35">
            <a:extLst>
              <a:ext uri="{FF2B5EF4-FFF2-40B4-BE49-F238E27FC236}">
                <a16:creationId xmlns:a16="http://schemas.microsoft.com/office/drawing/2014/main" id="{50EBB7E2-AB3D-4142-BE2F-2E3F217CC12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19750" y="77444"/>
            <a:ext cx="2492647" cy="908266"/>
          </a:xfrm>
          <a:prstGeom prst="rect">
            <a:avLst/>
          </a:prstGeom>
        </p:spPr>
      </p:pic>
      <p:sp>
        <p:nvSpPr>
          <p:cNvPr id="7" name="Rectangle 6">
            <a:extLst>
              <a:ext uri="{FF2B5EF4-FFF2-40B4-BE49-F238E27FC236}">
                <a16:creationId xmlns:a16="http://schemas.microsoft.com/office/drawing/2014/main" id="{533EF958-4CB2-4044-9C2C-E72CAC76AE87}"/>
              </a:ext>
            </a:extLst>
          </p:cNvPr>
          <p:cNvSpPr/>
          <p:nvPr/>
        </p:nvSpPr>
        <p:spPr>
          <a:xfrm>
            <a:off x="24064" y="8631155"/>
            <a:ext cx="6784696" cy="742181"/>
          </a:xfrm>
          <a:prstGeom prst="rect">
            <a:avLst/>
          </a:prstGeom>
          <a:solidFill>
            <a:schemeClr val="tx1">
              <a:lumMod val="50000"/>
              <a:lumOff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20816">
              <a:defRPr/>
            </a:pPr>
            <a:r>
              <a:rPr lang="en-US" sz="1400" b="1" dirty="0">
                <a:solidFill>
                  <a:prstClr val="white"/>
                </a:solidFill>
                <a:latin typeface="Calibri" panose="020F0502020204030204"/>
              </a:rPr>
              <a:t>Note: Ph-1 &amp; 2 will be assessed on the basis of Service Level Progress indicators designed for SS-2021</a:t>
            </a:r>
          </a:p>
        </p:txBody>
      </p:sp>
      <p:grpSp>
        <p:nvGrpSpPr>
          <p:cNvPr id="12" name="Group 11">
            <a:extLst>
              <a:ext uri="{FF2B5EF4-FFF2-40B4-BE49-F238E27FC236}">
                <a16:creationId xmlns:a16="http://schemas.microsoft.com/office/drawing/2014/main" id="{B7DC0240-F0B3-4876-859A-B5860A5893C9}"/>
              </a:ext>
            </a:extLst>
          </p:cNvPr>
          <p:cNvGrpSpPr/>
          <p:nvPr/>
        </p:nvGrpSpPr>
        <p:grpSpPr>
          <a:xfrm>
            <a:off x="749421" y="2378195"/>
            <a:ext cx="6035275" cy="783720"/>
            <a:chOff x="1144574" y="1356877"/>
            <a:chExt cx="10752973" cy="1279364"/>
          </a:xfrm>
        </p:grpSpPr>
        <p:sp>
          <p:nvSpPr>
            <p:cNvPr id="6" name="Rectangle 5"/>
            <p:cNvSpPr/>
            <p:nvPr/>
          </p:nvSpPr>
          <p:spPr>
            <a:xfrm>
              <a:off x="1144574" y="1535340"/>
              <a:ext cx="2123716" cy="85463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200" b="1" dirty="0">
                  <a:solidFill>
                    <a:prstClr val="black"/>
                  </a:solidFill>
                  <a:latin typeface="Calibri" panose="020F0502020204030204"/>
                </a:rPr>
                <a:t>Ph-1</a:t>
              </a:r>
            </a:p>
            <a:p>
              <a:pPr algn="ctr" defTabSz="1320816">
                <a:defRPr/>
              </a:pPr>
              <a:r>
                <a:rPr lang="en-US" sz="1200" dirty="0">
                  <a:solidFill>
                    <a:prstClr val="black"/>
                  </a:solidFill>
                  <a:latin typeface="Calibri" panose="020F0502020204030204"/>
                </a:rPr>
                <a:t>July - Aug</a:t>
              </a:r>
            </a:p>
          </p:txBody>
        </p:sp>
        <p:sp>
          <p:nvSpPr>
            <p:cNvPr id="9" name="Down Arrow 8"/>
            <p:cNvSpPr/>
            <p:nvPr/>
          </p:nvSpPr>
          <p:spPr>
            <a:xfrm>
              <a:off x="6280245" y="1384425"/>
              <a:ext cx="2248444" cy="1251816"/>
            </a:xfrm>
            <a:prstGeom prst="roundRect">
              <a:avLst>
                <a:gd name="adj" fmla="val 692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000" b="1" dirty="0">
                <a:solidFill>
                  <a:prstClr val="black"/>
                </a:solidFill>
                <a:latin typeface="Calibri" panose="020F0502020204030204"/>
              </a:endParaRPr>
            </a:p>
            <a:p>
              <a:pPr algn="ctr" defTabSz="1320816">
                <a:defRPr/>
              </a:pPr>
              <a:r>
                <a:rPr lang="en-US" sz="1000" b="1" dirty="0">
                  <a:solidFill>
                    <a:prstClr val="black"/>
                  </a:solidFill>
                  <a:latin typeface="Calibri" panose="020F0502020204030204"/>
                </a:rPr>
                <a:t>Ph-1</a:t>
              </a:r>
            </a:p>
            <a:p>
              <a:pPr algn="ctr" defTabSz="1320816">
                <a:defRPr/>
              </a:pPr>
              <a:r>
                <a:rPr lang="en-US" sz="1000" b="1" dirty="0">
                  <a:solidFill>
                    <a:prstClr val="black"/>
                  </a:solidFill>
                  <a:latin typeface="Calibri" panose="020F0502020204030204"/>
                </a:rPr>
                <a:t>400 Marks</a:t>
              </a:r>
            </a:p>
            <a:p>
              <a:pPr algn="ctr" defTabSz="1320816">
                <a:defRPr/>
              </a:pPr>
              <a:endParaRPr lang="en-US" sz="400" b="1" dirty="0">
                <a:solidFill>
                  <a:prstClr val="black"/>
                </a:solidFill>
                <a:latin typeface="Calibri" panose="020F0502020204030204"/>
              </a:endParaRPr>
            </a:p>
            <a:p>
              <a:pPr algn="ctr" defTabSz="1320816">
                <a:defRPr/>
              </a:pPr>
              <a:endParaRPr lang="en-US" sz="1000" b="1" dirty="0">
                <a:solidFill>
                  <a:prstClr val="black"/>
                </a:solidFill>
                <a:latin typeface="Calibri" panose="020F0502020204030204"/>
              </a:endParaRPr>
            </a:p>
          </p:txBody>
        </p:sp>
        <p:sp>
          <p:nvSpPr>
            <p:cNvPr id="3" name="TextBox 2">
              <a:extLst>
                <a:ext uri="{FF2B5EF4-FFF2-40B4-BE49-F238E27FC236}">
                  <a16:creationId xmlns:a16="http://schemas.microsoft.com/office/drawing/2014/main" id="{01FCE0BE-0B5F-4348-9757-C9C7EDDA2BC3}"/>
                </a:ext>
              </a:extLst>
            </p:cNvPr>
            <p:cNvSpPr txBox="1"/>
            <p:nvPr/>
          </p:nvSpPr>
          <p:spPr>
            <a:xfrm>
              <a:off x="6372262" y="2194494"/>
              <a:ext cx="2063227" cy="401937"/>
            </a:xfrm>
            <a:prstGeom prst="rect">
              <a:avLst/>
            </a:prstGeom>
            <a:noFill/>
          </p:spPr>
          <p:txBody>
            <a:bodyPr wrap="square" rtlCol="0">
              <a:spAutoFit/>
            </a:bodyPr>
            <a:lstStyle/>
            <a:p>
              <a:pPr algn="ctr" defTabSz="1320816">
                <a:defRPr/>
              </a:pPr>
              <a:r>
                <a:rPr lang="en-US" sz="1000" dirty="0">
                  <a:solidFill>
                    <a:prstClr val="black"/>
                  </a:solidFill>
                  <a:latin typeface="Calibri" panose="020F0502020204030204"/>
                </a:rPr>
                <a:t>(13% of 3,000) </a:t>
              </a:r>
              <a:r>
                <a:rPr lang="en-US" sz="1000" b="1" dirty="0">
                  <a:solidFill>
                    <a:prstClr val="black"/>
                  </a:solidFill>
                  <a:latin typeface="Calibri" panose="020F0502020204030204"/>
                </a:rPr>
                <a:t> </a:t>
              </a:r>
              <a:endParaRPr lang="en-US" sz="1000" dirty="0">
                <a:solidFill>
                  <a:prstClr val="black"/>
                </a:solidFill>
                <a:latin typeface="Calibri" panose="020F0502020204030204"/>
              </a:endParaRPr>
            </a:p>
          </p:txBody>
        </p:sp>
        <p:sp>
          <p:nvSpPr>
            <p:cNvPr id="16" name="Frame 15">
              <a:extLst>
                <a:ext uri="{FF2B5EF4-FFF2-40B4-BE49-F238E27FC236}">
                  <a16:creationId xmlns:a16="http://schemas.microsoft.com/office/drawing/2014/main" id="{393DB9A5-6589-4EB1-81B7-B28DBB5B9B97}"/>
                </a:ext>
              </a:extLst>
            </p:cNvPr>
            <p:cNvSpPr/>
            <p:nvPr/>
          </p:nvSpPr>
          <p:spPr>
            <a:xfrm>
              <a:off x="8770809" y="1356877"/>
              <a:ext cx="3126738" cy="1211557"/>
            </a:xfrm>
            <a:prstGeom prst="frame">
              <a:avLst>
                <a:gd name="adj1" fmla="val 1417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100" b="1" dirty="0">
                  <a:solidFill>
                    <a:prstClr val="black"/>
                  </a:solidFill>
                  <a:latin typeface="Calibri" panose="020F0502020204030204"/>
                </a:rPr>
                <a:t>On-Call Validation</a:t>
              </a:r>
            </a:p>
            <a:p>
              <a:pPr algn="ctr" defTabSz="1320816">
                <a:defRPr/>
              </a:pPr>
              <a:r>
                <a:rPr lang="en-US" sz="1100" dirty="0">
                  <a:solidFill>
                    <a:prstClr val="black"/>
                  </a:solidFill>
                  <a:latin typeface="Calibri" panose="020F0502020204030204"/>
                </a:rPr>
                <a:t>in Oct 2021</a:t>
              </a:r>
            </a:p>
          </p:txBody>
        </p:sp>
        <p:sp>
          <p:nvSpPr>
            <p:cNvPr id="22" name="Rectangle 21">
              <a:extLst>
                <a:ext uri="{FF2B5EF4-FFF2-40B4-BE49-F238E27FC236}">
                  <a16:creationId xmlns:a16="http://schemas.microsoft.com/office/drawing/2014/main" id="{FBF074EE-CAC0-45FF-A284-7A78BB729350}"/>
                </a:ext>
              </a:extLst>
            </p:cNvPr>
            <p:cNvSpPr/>
            <p:nvPr/>
          </p:nvSpPr>
          <p:spPr>
            <a:xfrm>
              <a:off x="3682792" y="1806395"/>
              <a:ext cx="2355334" cy="69425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100" dirty="0">
                  <a:solidFill>
                    <a:prstClr val="black"/>
                  </a:solidFill>
                  <a:latin typeface="Calibri" panose="020F0502020204030204"/>
                </a:rPr>
                <a:t>Ph-1</a:t>
              </a:r>
            </a:p>
          </p:txBody>
        </p:sp>
        <p:sp>
          <p:nvSpPr>
            <p:cNvPr id="31" name="Rectangle 30">
              <a:extLst>
                <a:ext uri="{FF2B5EF4-FFF2-40B4-BE49-F238E27FC236}">
                  <a16:creationId xmlns:a16="http://schemas.microsoft.com/office/drawing/2014/main" id="{76770447-4B5E-4105-89B8-E721A51C933A}"/>
                </a:ext>
              </a:extLst>
            </p:cNvPr>
            <p:cNvSpPr/>
            <p:nvPr/>
          </p:nvSpPr>
          <p:spPr>
            <a:xfrm>
              <a:off x="3691162" y="1461697"/>
              <a:ext cx="2346964" cy="296889"/>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IN" sz="1050" b="1" dirty="0">
                  <a:solidFill>
                    <a:prstClr val="black"/>
                  </a:solidFill>
                  <a:latin typeface="Calibri" panose="020F0502020204030204"/>
                </a:rPr>
                <a:t>SS-2021 Indicators</a:t>
              </a:r>
            </a:p>
          </p:txBody>
        </p:sp>
        <p:sp>
          <p:nvSpPr>
            <p:cNvPr id="11" name="Isosceles Triangle 10">
              <a:extLst>
                <a:ext uri="{FF2B5EF4-FFF2-40B4-BE49-F238E27FC236}">
                  <a16:creationId xmlns:a16="http://schemas.microsoft.com/office/drawing/2014/main" id="{E4168C13-4958-43C6-ABC9-7339A5AAF412}"/>
                </a:ext>
              </a:extLst>
            </p:cNvPr>
            <p:cNvSpPr/>
            <p:nvPr/>
          </p:nvSpPr>
          <p:spPr>
            <a:xfrm rot="5400000">
              <a:off x="3071223" y="1851078"/>
              <a:ext cx="660400" cy="1785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20816">
                <a:defRPr/>
              </a:pPr>
              <a:endParaRPr lang="en-US" sz="1050">
                <a:solidFill>
                  <a:prstClr val="white"/>
                </a:solidFill>
                <a:latin typeface="Calibri" panose="020F0502020204030204"/>
              </a:endParaRPr>
            </a:p>
          </p:txBody>
        </p:sp>
      </p:grpSp>
      <p:grpSp>
        <p:nvGrpSpPr>
          <p:cNvPr id="13" name="Group 12">
            <a:extLst>
              <a:ext uri="{FF2B5EF4-FFF2-40B4-BE49-F238E27FC236}">
                <a16:creationId xmlns:a16="http://schemas.microsoft.com/office/drawing/2014/main" id="{9112FF85-2BF7-48BE-961D-5EEDF0B44D65}"/>
              </a:ext>
            </a:extLst>
          </p:cNvPr>
          <p:cNvGrpSpPr/>
          <p:nvPr/>
        </p:nvGrpSpPr>
        <p:grpSpPr>
          <a:xfrm>
            <a:off x="786611" y="4515833"/>
            <a:ext cx="6014238" cy="869991"/>
            <a:chOff x="1152941" y="2802778"/>
            <a:chExt cx="10813334" cy="1420196"/>
          </a:xfrm>
        </p:grpSpPr>
        <p:sp>
          <p:nvSpPr>
            <p:cNvPr id="5" name="Rectangle 4"/>
            <p:cNvSpPr/>
            <p:nvPr/>
          </p:nvSpPr>
          <p:spPr>
            <a:xfrm>
              <a:off x="1152941" y="3039231"/>
              <a:ext cx="2123716" cy="898098"/>
            </a:xfrm>
            <a:prstGeom prst="rect">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200" b="1" dirty="0">
                  <a:solidFill>
                    <a:prstClr val="black"/>
                  </a:solidFill>
                  <a:latin typeface="Calibri" panose="020F0502020204030204"/>
                </a:rPr>
                <a:t>Ph-2</a:t>
              </a:r>
            </a:p>
            <a:p>
              <a:pPr algn="ctr" defTabSz="1320816">
                <a:defRPr/>
              </a:pPr>
              <a:r>
                <a:rPr lang="en-US" sz="1200" dirty="0">
                  <a:solidFill>
                    <a:prstClr val="black"/>
                  </a:solidFill>
                  <a:latin typeface="Calibri" panose="020F0502020204030204"/>
                </a:rPr>
                <a:t>Sept - Oct</a:t>
              </a:r>
            </a:p>
          </p:txBody>
        </p:sp>
        <p:sp>
          <p:nvSpPr>
            <p:cNvPr id="26" name="Down Arrow 25"/>
            <p:cNvSpPr/>
            <p:nvPr/>
          </p:nvSpPr>
          <p:spPr>
            <a:xfrm>
              <a:off x="6289170" y="2802778"/>
              <a:ext cx="2248444" cy="1420196"/>
            </a:xfrm>
            <a:prstGeom prst="roundRect">
              <a:avLst>
                <a:gd name="adj" fmla="val 3681"/>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050" b="1" dirty="0">
                  <a:solidFill>
                    <a:prstClr val="black"/>
                  </a:solidFill>
                  <a:latin typeface="Calibri" panose="020F0502020204030204"/>
                </a:rPr>
                <a:t>Ph-2</a:t>
              </a:r>
            </a:p>
            <a:p>
              <a:pPr algn="ctr" defTabSz="1320816">
                <a:defRPr/>
              </a:pPr>
              <a:r>
                <a:rPr lang="en-US" sz="1050" b="1" dirty="0">
                  <a:solidFill>
                    <a:prstClr val="black"/>
                  </a:solidFill>
                  <a:latin typeface="Calibri" panose="020F0502020204030204"/>
                </a:rPr>
                <a:t>600 Marks</a:t>
              </a:r>
            </a:p>
            <a:p>
              <a:pPr algn="ctr" defTabSz="1320816">
                <a:defRPr/>
              </a:pPr>
              <a:endParaRPr lang="en-US" sz="1050" b="1" dirty="0">
                <a:solidFill>
                  <a:prstClr val="black"/>
                </a:solidFill>
                <a:latin typeface="Calibri" panose="020F0502020204030204"/>
              </a:endParaRPr>
            </a:p>
            <a:p>
              <a:pPr algn="ctr" defTabSz="1320816">
                <a:defRPr/>
              </a:pPr>
              <a:endParaRPr lang="en-US" sz="1050" b="1" dirty="0">
                <a:solidFill>
                  <a:prstClr val="black"/>
                </a:solidFill>
                <a:latin typeface="Calibri" panose="020F0502020204030204"/>
              </a:endParaRPr>
            </a:p>
          </p:txBody>
        </p:sp>
        <p:sp>
          <p:nvSpPr>
            <p:cNvPr id="8" name="TextBox 7">
              <a:extLst>
                <a:ext uri="{FF2B5EF4-FFF2-40B4-BE49-F238E27FC236}">
                  <a16:creationId xmlns:a16="http://schemas.microsoft.com/office/drawing/2014/main" id="{0E4BF1BB-4304-455E-AEF9-FE95BD8FC320}"/>
                </a:ext>
              </a:extLst>
            </p:cNvPr>
            <p:cNvSpPr txBox="1"/>
            <p:nvPr/>
          </p:nvSpPr>
          <p:spPr>
            <a:xfrm>
              <a:off x="6466664" y="3514808"/>
              <a:ext cx="1871728" cy="401938"/>
            </a:xfrm>
            <a:prstGeom prst="rect">
              <a:avLst/>
            </a:prstGeom>
            <a:noFill/>
          </p:spPr>
          <p:txBody>
            <a:bodyPr wrap="square" rtlCol="0">
              <a:spAutoFit/>
            </a:bodyPr>
            <a:lstStyle/>
            <a:p>
              <a:pPr algn="ctr" defTabSz="1320816">
                <a:defRPr/>
              </a:pPr>
              <a:r>
                <a:rPr lang="en-US" sz="1000" dirty="0">
                  <a:solidFill>
                    <a:prstClr val="black"/>
                  </a:solidFill>
                  <a:latin typeface="Calibri" panose="020F0502020204030204"/>
                </a:rPr>
                <a:t>(20% of 3,000)</a:t>
              </a:r>
            </a:p>
          </p:txBody>
        </p:sp>
        <p:sp>
          <p:nvSpPr>
            <p:cNvPr id="37" name="Frame 36">
              <a:extLst>
                <a:ext uri="{FF2B5EF4-FFF2-40B4-BE49-F238E27FC236}">
                  <a16:creationId xmlns:a16="http://schemas.microsoft.com/office/drawing/2014/main" id="{EC3C8266-DEF2-4EDE-BC87-0EFE75FE885A}"/>
                </a:ext>
              </a:extLst>
            </p:cNvPr>
            <p:cNvSpPr/>
            <p:nvPr/>
          </p:nvSpPr>
          <p:spPr>
            <a:xfrm>
              <a:off x="8839537" y="2870724"/>
              <a:ext cx="3126738" cy="1203459"/>
            </a:xfrm>
            <a:prstGeom prst="frame">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100" b="1" dirty="0">
                  <a:solidFill>
                    <a:prstClr val="black"/>
                  </a:solidFill>
                  <a:latin typeface="Calibri" panose="020F0502020204030204"/>
                </a:rPr>
                <a:t>On-Call Validation</a:t>
              </a:r>
            </a:p>
            <a:p>
              <a:pPr algn="ctr" defTabSz="1320816">
                <a:defRPr/>
              </a:pPr>
              <a:r>
                <a:rPr lang="en-US" sz="1100" dirty="0">
                  <a:solidFill>
                    <a:prstClr val="black"/>
                  </a:solidFill>
                  <a:latin typeface="Calibri" panose="020F0502020204030204"/>
                </a:rPr>
                <a:t>in Nov-Dec 2021</a:t>
              </a:r>
            </a:p>
          </p:txBody>
        </p:sp>
        <p:sp>
          <p:nvSpPr>
            <p:cNvPr id="23" name="Rectangle 22">
              <a:extLst>
                <a:ext uri="{FF2B5EF4-FFF2-40B4-BE49-F238E27FC236}">
                  <a16:creationId xmlns:a16="http://schemas.microsoft.com/office/drawing/2014/main" id="{AB8B6D7F-AED3-4EEA-9EB4-7FB516C96445}"/>
                </a:ext>
              </a:extLst>
            </p:cNvPr>
            <p:cNvSpPr/>
            <p:nvPr/>
          </p:nvSpPr>
          <p:spPr>
            <a:xfrm>
              <a:off x="3669299" y="3296632"/>
              <a:ext cx="2293019" cy="695487"/>
            </a:xfrm>
            <a:prstGeom prst="rect">
              <a:avLst/>
            </a:prstGeom>
            <a:solidFill>
              <a:srgbClr val="FFFF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100" dirty="0">
                  <a:solidFill>
                    <a:prstClr val="black"/>
                  </a:solidFill>
                  <a:latin typeface="Calibri" panose="020F0502020204030204"/>
                </a:rPr>
                <a:t>Ph-2</a:t>
              </a:r>
            </a:p>
          </p:txBody>
        </p:sp>
        <p:sp>
          <p:nvSpPr>
            <p:cNvPr id="27" name="Rectangle 26">
              <a:extLst>
                <a:ext uri="{FF2B5EF4-FFF2-40B4-BE49-F238E27FC236}">
                  <a16:creationId xmlns:a16="http://schemas.microsoft.com/office/drawing/2014/main" id="{3FA765D7-F208-BE43-9FAA-12DD31A0519A}"/>
                </a:ext>
              </a:extLst>
            </p:cNvPr>
            <p:cNvSpPr/>
            <p:nvPr/>
          </p:nvSpPr>
          <p:spPr>
            <a:xfrm>
              <a:off x="3682792" y="2951057"/>
              <a:ext cx="2292048" cy="30320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IN" sz="1050" b="1" dirty="0">
                  <a:solidFill>
                    <a:prstClr val="black"/>
                  </a:solidFill>
                  <a:latin typeface="Calibri" panose="020F0502020204030204"/>
                </a:rPr>
                <a:t>SS-2021 Indicators</a:t>
              </a:r>
            </a:p>
          </p:txBody>
        </p:sp>
        <p:sp>
          <p:nvSpPr>
            <p:cNvPr id="35" name="Isosceles Triangle 34">
              <a:extLst>
                <a:ext uri="{FF2B5EF4-FFF2-40B4-BE49-F238E27FC236}">
                  <a16:creationId xmlns:a16="http://schemas.microsoft.com/office/drawing/2014/main" id="{4B9BBB01-CE6A-47EB-88E5-20FDDCB84F6A}"/>
                </a:ext>
              </a:extLst>
            </p:cNvPr>
            <p:cNvSpPr/>
            <p:nvPr/>
          </p:nvSpPr>
          <p:spPr>
            <a:xfrm rot="5400000">
              <a:off x="3082166" y="3459559"/>
              <a:ext cx="660400" cy="1785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20816">
                <a:defRPr/>
              </a:pPr>
              <a:endParaRPr lang="en-US" sz="1050">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9BEE1E13-1438-4804-951C-2652FE7555BF}"/>
              </a:ext>
            </a:extLst>
          </p:cNvPr>
          <p:cNvGrpSpPr/>
          <p:nvPr/>
        </p:nvGrpSpPr>
        <p:grpSpPr>
          <a:xfrm>
            <a:off x="778007" y="6711796"/>
            <a:ext cx="6006689" cy="753094"/>
            <a:chOff x="1144575" y="4371461"/>
            <a:chExt cx="10821700" cy="1229370"/>
          </a:xfrm>
        </p:grpSpPr>
        <p:sp>
          <p:nvSpPr>
            <p:cNvPr id="25" name="Down Arrow 24"/>
            <p:cNvSpPr/>
            <p:nvPr/>
          </p:nvSpPr>
          <p:spPr>
            <a:xfrm>
              <a:off x="6325598" y="4371461"/>
              <a:ext cx="2248444" cy="1229370"/>
            </a:xfrm>
            <a:prstGeom prst="roundRect">
              <a:avLst>
                <a:gd name="adj" fmla="val 10055"/>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endParaRPr lang="en-US" sz="1050" b="1" dirty="0">
                <a:solidFill>
                  <a:prstClr val="black"/>
                </a:solidFill>
                <a:latin typeface="Calibri" panose="020F0502020204030204"/>
              </a:endParaRPr>
            </a:p>
            <a:p>
              <a:pPr algn="ctr" defTabSz="1320816">
                <a:defRPr/>
              </a:pPr>
              <a:r>
                <a:rPr lang="en-US" sz="1050" b="1" dirty="0">
                  <a:solidFill>
                    <a:prstClr val="black"/>
                  </a:solidFill>
                  <a:latin typeface="Calibri" panose="020F0502020204030204"/>
                </a:rPr>
                <a:t>Ph-3</a:t>
              </a:r>
            </a:p>
            <a:p>
              <a:pPr algn="ctr" defTabSz="1320816">
                <a:defRPr/>
              </a:pPr>
              <a:r>
                <a:rPr lang="en-US" sz="1050" b="1" dirty="0">
                  <a:solidFill>
                    <a:prstClr val="black"/>
                  </a:solidFill>
                  <a:latin typeface="Calibri" panose="020F0502020204030204"/>
                </a:rPr>
                <a:t>2,000 Marks</a:t>
              </a:r>
            </a:p>
            <a:p>
              <a:pPr algn="ctr" defTabSz="1320816">
                <a:defRPr/>
              </a:pPr>
              <a:endParaRPr lang="en-US" sz="1050" b="1" dirty="0">
                <a:solidFill>
                  <a:prstClr val="black"/>
                </a:solidFill>
                <a:latin typeface="Calibri" panose="020F0502020204030204"/>
              </a:endParaRPr>
            </a:p>
            <a:p>
              <a:pPr algn="ctr" defTabSz="1320816">
                <a:defRPr/>
              </a:pPr>
              <a:endParaRPr lang="en-US" sz="1050" b="1" dirty="0">
                <a:solidFill>
                  <a:prstClr val="black"/>
                </a:solidFill>
                <a:latin typeface="Calibri" panose="020F0502020204030204"/>
              </a:endParaRPr>
            </a:p>
          </p:txBody>
        </p:sp>
        <p:sp>
          <p:nvSpPr>
            <p:cNvPr id="10" name="TextBox 9">
              <a:extLst>
                <a:ext uri="{FF2B5EF4-FFF2-40B4-BE49-F238E27FC236}">
                  <a16:creationId xmlns:a16="http://schemas.microsoft.com/office/drawing/2014/main" id="{1C6576DA-57A3-4DA8-A109-4F0736B53138}"/>
                </a:ext>
              </a:extLst>
            </p:cNvPr>
            <p:cNvSpPr txBox="1"/>
            <p:nvPr/>
          </p:nvSpPr>
          <p:spPr>
            <a:xfrm>
              <a:off x="6513379" y="5048833"/>
              <a:ext cx="1946759" cy="401937"/>
            </a:xfrm>
            <a:prstGeom prst="rect">
              <a:avLst/>
            </a:prstGeom>
            <a:noFill/>
          </p:spPr>
          <p:txBody>
            <a:bodyPr wrap="square" rtlCol="0">
              <a:spAutoFit/>
            </a:bodyPr>
            <a:lstStyle/>
            <a:p>
              <a:pPr algn="ctr" defTabSz="1320816">
                <a:defRPr/>
              </a:pPr>
              <a:r>
                <a:rPr lang="en-US" sz="1000" dirty="0">
                  <a:solidFill>
                    <a:prstClr val="black"/>
                  </a:solidFill>
                  <a:latin typeface="Calibri" panose="020F0502020204030204"/>
                </a:rPr>
                <a:t>(67% of 3,000)</a:t>
              </a:r>
            </a:p>
          </p:txBody>
        </p:sp>
        <p:sp>
          <p:nvSpPr>
            <p:cNvPr id="34" name="Rectangle 33">
              <a:extLst>
                <a:ext uri="{FF2B5EF4-FFF2-40B4-BE49-F238E27FC236}">
                  <a16:creationId xmlns:a16="http://schemas.microsoft.com/office/drawing/2014/main" id="{9C4C5726-D20E-47B5-8180-91B84CEBF10B}"/>
                </a:ext>
              </a:extLst>
            </p:cNvPr>
            <p:cNvSpPr/>
            <p:nvPr/>
          </p:nvSpPr>
          <p:spPr>
            <a:xfrm>
              <a:off x="1144575" y="4552238"/>
              <a:ext cx="2123715" cy="89583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200" b="1" dirty="0">
                  <a:solidFill>
                    <a:prstClr val="black"/>
                  </a:solidFill>
                  <a:latin typeface="Calibri" panose="020F0502020204030204"/>
                </a:rPr>
                <a:t>Ph-3</a:t>
              </a:r>
            </a:p>
            <a:p>
              <a:pPr algn="ctr" defTabSz="1320816">
                <a:defRPr/>
              </a:pPr>
              <a:r>
                <a:rPr lang="en-US" sz="1200" dirty="0">
                  <a:solidFill>
                    <a:prstClr val="black"/>
                  </a:solidFill>
                  <a:latin typeface="Calibri" panose="020F0502020204030204"/>
                </a:rPr>
                <a:t>Nov - Jan</a:t>
              </a:r>
            </a:p>
          </p:txBody>
        </p:sp>
        <p:sp>
          <p:nvSpPr>
            <p:cNvPr id="38" name="Frame 37">
              <a:extLst>
                <a:ext uri="{FF2B5EF4-FFF2-40B4-BE49-F238E27FC236}">
                  <a16:creationId xmlns:a16="http://schemas.microsoft.com/office/drawing/2014/main" id="{75A4EC83-2958-4A64-8760-75C0C97B0A2B}"/>
                </a:ext>
              </a:extLst>
            </p:cNvPr>
            <p:cNvSpPr/>
            <p:nvPr/>
          </p:nvSpPr>
          <p:spPr>
            <a:xfrm>
              <a:off x="8860426" y="4376473"/>
              <a:ext cx="3105849" cy="1180429"/>
            </a:xfrm>
            <a:prstGeom prst="fram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100" b="1" dirty="0">
                  <a:solidFill>
                    <a:prstClr val="black"/>
                  </a:solidFill>
                  <a:latin typeface="Calibri" panose="020F0502020204030204"/>
                </a:rPr>
                <a:t>On-Field Validation </a:t>
              </a:r>
            </a:p>
            <a:p>
              <a:pPr algn="ctr" defTabSz="1320816">
                <a:defRPr/>
              </a:pPr>
              <a:r>
                <a:rPr lang="en-US" sz="1100" dirty="0">
                  <a:solidFill>
                    <a:prstClr val="black"/>
                  </a:solidFill>
                  <a:latin typeface="Calibri" panose="020F0502020204030204"/>
                </a:rPr>
                <a:t>in February 2022</a:t>
              </a:r>
            </a:p>
          </p:txBody>
        </p:sp>
        <p:sp>
          <p:nvSpPr>
            <p:cNvPr id="28" name="Rectangle 27">
              <a:extLst>
                <a:ext uri="{FF2B5EF4-FFF2-40B4-BE49-F238E27FC236}">
                  <a16:creationId xmlns:a16="http://schemas.microsoft.com/office/drawing/2014/main" id="{A6B29971-6DED-446E-939C-D1C225322351}"/>
                </a:ext>
              </a:extLst>
            </p:cNvPr>
            <p:cNvSpPr/>
            <p:nvPr/>
          </p:nvSpPr>
          <p:spPr>
            <a:xfrm>
              <a:off x="3669299" y="4784040"/>
              <a:ext cx="2282082" cy="732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US" sz="1100" dirty="0">
                  <a:solidFill>
                    <a:prstClr val="black"/>
                  </a:solidFill>
                  <a:latin typeface="Calibri" panose="020F0502020204030204"/>
                </a:rPr>
                <a:t>Ph-3</a:t>
              </a:r>
            </a:p>
          </p:txBody>
        </p:sp>
        <p:sp>
          <p:nvSpPr>
            <p:cNvPr id="30" name="Rectangle 29">
              <a:extLst>
                <a:ext uri="{FF2B5EF4-FFF2-40B4-BE49-F238E27FC236}">
                  <a16:creationId xmlns:a16="http://schemas.microsoft.com/office/drawing/2014/main" id="{CF44DAB5-10AC-4835-B719-603C6E548C68}"/>
                </a:ext>
              </a:extLst>
            </p:cNvPr>
            <p:cNvSpPr/>
            <p:nvPr/>
          </p:nvSpPr>
          <p:spPr>
            <a:xfrm>
              <a:off x="3675929" y="4465458"/>
              <a:ext cx="2292048" cy="303207"/>
            </a:xfrm>
            <a:prstGeom prst="rect">
              <a:avLst/>
            </a:prstGeom>
            <a:solidFill>
              <a:schemeClr val="accent1">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20816">
                <a:defRPr/>
              </a:pPr>
              <a:r>
                <a:rPr lang="en-IN" sz="1050" b="1" dirty="0">
                  <a:solidFill>
                    <a:prstClr val="black"/>
                  </a:solidFill>
                  <a:latin typeface="Calibri" panose="020F0502020204030204"/>
                </a:rPr>
                <a:t>SS-2022 Indicators</a:t>
              </a:r>
            </a:p>
          </p:txBody>
        </p:sp>
        <p:sp>
          <p:nvSpPr>
            <p:cNvPr id="39" name="Isosceles Triangle 38">
              <a:extLst>
                <a:ext uri="{FF2B5EF4-FFF2-40B4-BE49-F238E27FC236}">
                  <a16:creationId xmlns:a16="http://schemas.microsoft.com/office/drawing/2014/main" id="{7D35F1A2-4AB4-4314-AFB0-C7CBD1F6CA3C}"/>
                </a:ext>
              </a:extLst>
            </p:cNvPr>
            <p:cNvSpPr/>
            <p:nvPr/>
          </p:nvSpPr>
          <p:spPr>
            <a:xfrm rot="5400000">
              <a:off x="3071223" y="4903880"/>
              <a:ext cx="660400" cy="178526"/>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20816">
                <a:defRPr/>
              </a:pPr>
              <a:endParaRPr lang="en-US" sz="1050">
                <a:solidFill>
                  <a:prstClr val="white"/>
                </a:solidFill>
                <a:latin typeface="Calibri" panose="020F0502020204030204"/>
              </a:endParaRPr>
            </a:p>
          </p:txBody>
        </p:sp>
      </p:grpSp>
      <p:sp>
        <p:nvSpPr>
          <p:cNvPr id="17" name="Frame 16">
            <a:extLst>
              <a:ext uri="{FF2B5EF4-FFF2-40B4-BE49-F238E27FC236}">
                <a16:creationId xmlns:a16="http://schemas.microsoft.com/office/drawing/2014/main" id="{FCAD705D-DF0E-466D-B6C2-45A56C179D5C}"/>
              </a:ext>
            </a:extLst>
          </p:cNvPr>
          <p:cNvSpPr/>
          <p:nvPr/>
        </p:nvSpPr>
        <p:spPr>
          <a:xfrm>
            <a:off x="3601303" y="1997242"/>
            <a:ext cx="1373318" cy="6151007"/>
          </a:xfrm>
          <a:prstGeom prst="frame">
            <a:avLst>
              <a:gd name="adj1" fmla="val 1807"/>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1320816">
              <a:defRPr/>
            </a:pPr>
            <a:endParaRPr lang="en-US" sz="1050">
              <a:solidFill>
                <a:prstClr val="black"/>
              </a:solidFill>
              <a:latin typeface="Calibri" panose="020F0502020204030204"/>
            </a:endParaRPr>
          </a:p>
        </p:txBody>
      </p:sp>
      <p:cxnSp>
        <p:nvCxnSpPr>
          <p:cNvPr id="40" name="Straight Connector 39">
            <a:extLst>
              <a:ext uri="{FF2B5EF4-FFF2-40B4-BE49-F238E27FC236}">
                <a16:creationId xmlns:a16="http://schemas.microsoft.com/office/drawing/2014/main" id="{4B7ED683-9022-4F8E-B633-A9E98EBF283E}"/>
              </a:ext>
            </a:extLst>
          </p:cNvPr>
          <p:cNvCxnSpPr>
            <a:cxnSpLocks/>
          </p:cNvCxnSpPr>
          <p:nvPr/>
        </p:nvCxnSpPr>
        <p:spPr>
          <a:xfrm flipH="1">
            <a:off x="57151" y="1041205"/>
            <a:ext cx="6727545" cy="0"/>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Slide Number Placeholder 13">
            <a:extLst>
              <a:ext uri="{FF2B5EF4-FFF2-40B4-BE49-F238E27FC236}">
                <a16:creationId xmlns:a16="http://schemas.microsoft.com/office/drawing/2014/main" id="{4BB50752-B99D-4F63-85B5-6995A6736288}"/>
              </a:ext>
            </a:extLst>
          </p:cNvPr>
          <p:cNvSpPr>
            <a:spLocks noGrp="1"/>
          </p:cNvSpPr>
          <p:nvPr>
            <p:ph type="sldNum" sz="quarter" idx="12"/>
          </p:nvPr>
        </p:nvSpPr>
        <p:spPr/>
        <p:txBody>
          <a:bodyPr/>
          <a:lstStyle/>
          <a:p>
            <a:fld id="{871FDAF4-F9BA-4E6E-AE28-9371978FF90C}" type="slidenum">
              <a:rPr lang="en-US" smtClean="0"/>
              <a:t>8</a:t>
            </a:fld>
            <a:endParaRPr lang="en-US"/>
          </a:p>
        </p:txBody>
      </p:sp>
    </p:spTree>
    <p:extLst>
      <p:ext uri="{BB962C8B-B14F-4D97-AF65-F5344CB8AC3E}">
        <p14:creationId xmlns:p14="http://schemas.microsoft.com/office/powerpoint/2010/main" val="3596375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6016638" y="2486"/>
          <a:ext cx="2292" cy="2292"/>
        </p:xfrm>
        <a:graphic>
          <a:graphicData uri="http://schemas.openxmlformats.org/presentationml/2006/ole">
            <mc:AlternateContent xmlns:mc="http://schemas.openxmlformats.org/markup-compatibility/2006">
              <mc:Choice xmlns:v="urn:schemas-microsoft-com:vml" Requires="v">
                <p:oleObj spid="_x0000_s9220"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6016638" y="2486"/>
                        <a:ext cx="2292" cy="2292"/>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FEC83D2-2C40-4B6E-B382-E0B21BB78D79}"/>
              </a:ext>
            </a:extLst>
          </p:cNvPr>
          <p:cNvSpPr/>
          <p:nvPr/>
        </p:nvSpPr>
        <p:spPr>
          <a:xfrm>
            <a:off x="0" y="830178"/>
            <a:ext cx="6858000" cy="81213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9" name="Picture 18">
            <a:extLst>
              <a:ext uri="{FF2B5EF4-FFF2-40B4-BE49-F238E27FC236}">
                <a16:creationId xmlns:a16="http://schemas.microsoft.com/office/drawing/2014/main" id="{5ED55CFE-FBBA-457C-B035-8482096AB9DD}"/>
              </a:ext>
            </a:extLst>
          </p:cNvPr>
          <p:cNvPicPr>
            <a:picLocks noChangeAspect="1"/>
          </p:cNvPicPr>
          <p:nvPr/>
        </p:nvPicPr>
        <p:blipFill>
          <a:blip r:embed="rId7"/>
          <a:stretch>
            <a:fillRect/>
          </a:stretch>
        </p:blipFill>
        <p:spPr>
          <a:xfrm>
            <a:off x="44093" y="1982143"/>
            <a:ext cx="6825939" cy="6858000"/>
          </a:xfrm>
          <a:prstGeom prst="rect">
            <a:avLst/>
          </a:prstGeom>
        </p:spPr>
      </p:pic>
      <p:sp>
        <p:nvSpPr>
          <p:cNvPr id="20" name="TextBox 19">
            <a:extLst>
              <a:ext uri="{FF2B5EF4-FFF2-40B4-BE49-F238E27FC236}">
                <a16:creationId xmlns:a16="http://schemas.microsoft.com/office/drawing/2014/main" id="{6ABEEC3E-680C-4189-87BF-DCCC4144E279}"/>
              </a:ext>
            </a:extLst>
          </p:cNvPr>
          <p:cNvSpPr txBox="1"/>
          <p:nvPr/>
        </p:nvSpPr>
        <p:spPr>
          <a:xfrm rot="18696492">
            <a:off x="1945907" y="4039490"/>
            <a:ext cx="1306779" cy="430887"/>
          </a:xfrm>
          <a:prstGeom prst="rect">
            <a:avLst/>
          </a:prstGeom>
          <a:solidFill>
            <a:schemeClr val="accent2"/>
          </a:solidFill>
        </p:spPr>
        <p:txBody>
          <a:bodyPr wrap="square" rtlCol="0">
            <a:spAutoFit/>
          </a:bodyPr>
          <a:lstStyle/>
          <a:p>
            <a:pPr algn="ctr"/>
            <a:r>
              <a:rPr lang="en-US" sz="1100" b="1" dirty="0">
                <a:solidFill>
                  <a:schemeClr val="bg1"/>
                </a:solidFill>
              </a:rPr>
              <a:t>Citizens’ </a:t>
            </a:r>
          </a:p>
          <a:p>
            <a:pPr algn="ctr"/>
            <a:r>
              <a:rPr lang="en-US" sz="1100" b="1" dirty="0">
                <a:solidFill>
                  <a:schemeClr val="bg1"/>
                </a:solidFill>
              </a:rPr>
              <a:t>Feedback</a:t>
            </a:r>
          </a:p>
        </p:txBody>
      </p:sp>
      <p:sp>
        <p:nvSpPr>
          <p:cNvPr id="21" name="TextBox 20">
            <a:extLst>
              <a:ext uri="{FF2B5EF4-FFF2-40B4-BE49-F238E27FC236}">
                <a16:creationId xmlns:a16="http://schemas.microsoft.com/office/drawing/2014/main" id="{82D432CC-B87C-456F-8673-AE11FCF9A3EF}"/>
              </a:ext>
            </a:extLst>
          </p:cNvPr>
          <p:cNvSpPr txBox="1"/>
          <p:nvPr/>
        </p:nvSpPr>
        <p:spPr>
          <a:xfrm rot="5400000">
            <a:off x="4193098" y="5159069"/>
            <a:ext cx="1006729" cy="461665"/>
          </a:xfrm>
          <a:prstGeom prst="rect">
            <a:avLst/>
          </a:prstGeom>
          <a:solidFill>
            <a:schemeClr val="accent6">
              <a:lumMod val="40000"/>
              <a:lumOff val="60000"/>
            </a:schemeClr>
          </a:solidFill>
        </p:spPr>
        <p:txBody>
          <a:bodyPr wrap="square" rtlCol="0">
            <a:spAutoFit/>
          </a:bodyPr>
          <a:lstStyle/>
          <a:p>
            <a:pPr algn="ctr"/>
            <a:r>
              <a:rPr lang="en-US" sz="1200" b="1" dirty="0">
                <a:solidFill>
                  <a:srgbClr val="002060"/>
                </a:solidFill>
              </a:rPr>
              <a:t>Citizens’ </a:t>
            </a:r>
          </a:p>
          <a:p>
            <a:pPr algn="ctr"/>
            <a:r>
              <a:rPr lang="en-US" sz="1200" b="1" dirty="0">
                <a:solidFill>
                  <a:srgbClr val="002060"/>
                </a:solidFill>
              </a:rPr>
              <a:t>Engagement</a:t>
            </a:r>
          </a:p>
        </p:txBody>
      </p:sp>
      <p:sp>
        <p:nvSpPr>
          <p:cNvPr id="22" name="TextBox 21">
            <a:extLst>
              <a:ext uri="{FF2B5EF4-FFF2-40B4-BE49-F238E27FC236}">
                <a16:creationId xmlns:a16="http://schemas.microsoft.com/office/drawing/2014/main" id="{2A1EE1DF-41AA-47EF-9AA3-353B432C7545}"/>
              </a:ext>
            </a:extLst>
          </p:cNvPr>
          <p:cNvSpPr txBox="1"/>
          <p:nvPr/>
        </p:nvSpPr>
        <p:spPr>
          <a:xfrm rot="2030395">
            <a:off x="3215779" y="3968559"/>
            <a:ext cx="1747839" cy="461665"/>
          </a:xfrm>
          <a:prstGeom prst="rect">
            <a:avLst/>
          </a:prstGeom>
          <a:solidFill>
            <a:schemeClr val="accent1">
              <a:lumMod val="60000"/>
              <a:lumOff val="40000"/>
            </a:schemeClr>
          </a:solidFill>
        </p:spPr>
        <p:txBody>
          <a:bodyPr wrap="square" rtlCol="0">
            <a:spAutoFit/>
          </a:bodyPr>
          <a:lstStyle/>
          <a:p>
            <a:pPr algn="ctr"/>
            <a:r>
              <a:rPr lang="en-US" sz="1200" b="1" dirty="0">
                <a:solidFill>
                  <a:srgbClr val="002060"/>
                </a:solidFill>
              </a:rPr>
              <a:t>Voice of our </a:t>
            </a:r>
            <a:r>
              <a:rPr lang="en-US" sz="1200" b="1" dirty="0" err="1">
                <a:solidFill>
                  <a:srgbClr val="002060"/>
                </a:solidFill>
              </a:rPr>
              <a:t>Sr.Citizens</a:t>
            </a:r>
            <a:r>
              <a:rPr lang="en-US" sz="1200" b="1" dirty="0">
                <a:solidFill>
                  <a:srgbClr val="002060"/>
                </a:solidFill>
              </a:rPr>
              <a:t>/Young Adults</a:t>
            </a:r>
          </a:p>
        </p:txBody>
      </p:sp>
      <p:sp>
        <p:nvSpPr>
          <p:cNvPr id="23" name="TextBox 22">
            <a:extLst>
              <a:ext uri="{FF2B5EF4-FFF2-40B4-BE49-F238E27FC236}">
                <a16:creationId xmlns:a16="http://schemas.microsoft.com/office/drawing/2014/main" id="{ED43709F-CD5E-46E5-A9E3-B4AFADBF7B33}"/>
              </a:ext>
            </a:extLst>
          </p:cNvPr>
          <p:cNvSpPr txBox="1"/>
          <p:nvPr/>
        </p:nvSpPr>
        <p:spPr>
          <a:xfrm rot="18610988">
            <a:off x="3973302" y="6099530"/>
            <a:ext cx="898246" cy="461665"/>
          </a:xfrm>
          <a:prstGeom prst="rect">
            <a:avLst/>
          </a:prstGeom>
          <a:solidFill>
            <a:schemeClr val="accent2">
              <a:lumMod val="20000"/>
              <a:lumOff val="80000"/>
            </a:schemeClr>
          </a:solidFill>
        </p:spPr>
        <p:txBody>
          <a:bodyPr wrap="square" rtlCol="0">
            <a:spAutoFit/>
          </a:bodyPr>
          <a:lstStyle/>
          <a:p>
            <a:pPr algn="ctr"/>
            <a:r>
              <a:rPr lang="en-US" sz="1200" b="1" dirty="0">
                <a:solidFill>
                  <a:srgbClr val="002060"/>
                </a:solidFill>
              </a:rPr>
              <a:t>Citizens’ Experience</a:t>
            </a:r>
          </a:p>
        </p:txBody>
      </p:sp>
      <p:sp>
        <p:nvSpPr>
          <p:cNvPr id="24" name="TextBox 23">
            <a:extLst>
              <a:ext uri="{FF2B5EF4-FFF2-40B4-BE49-F238E27FC236}">
                <a16:creationId xmlns:a16="http://schemas.microsoft.com/office/drawing/2014/main" id="{7CD0F37F-6206-47EB-908C-6D7E628A0C44}"/>
              </a:ext>
            </a:extLst>
          </p:cNvPr>
          <p:cNvSpPr txBox="1"/>
          <p:nvPr/>
        </p:nvSpPr>
        <p:spPr>
          <a:xfrm>
            <a:off x="2744081" y="4801501"/>
            <a:ext cx="1345618" cy="646331"/>
          </a:xfrm>
          <a:prstGeom prst="rect">
            <a:avLst/>
          </a:prstGeom>
          <a:solidFill>
            <a:schemeClr val="tx2">
              <a:lumMod val="20000"/>
              <a:lumOff val="80000"/>
            </a:schemeClr>
          </a:solidFill>
        </p:spPr>
        <p:txBody>
          <a:bodyPr wrap="square" rtlCol="0">
            <a:spAutoFit/>
          </a:bodyPr>
          <a:lstStyle/>
          <a:p>
            <a:pPr algn="ctr"/>
            <a:r>
              <a:rPr lang="en-US" sz="1200" b="1" dirty="0">
                <a:solidFill>
                  <a:srgbClr val="002060"/>
                </a:solidFill>
              </a:rPr>
              <a:t>Disaster/Epidemic </a:t>
            </a:r>
          </a:p>
          <a:p>
            <a:pPr algn="ctr"/>
            <a:r>
              <a:rPr lang="en-US" sz="1200" b="1" dirty="0">
                <a:solidFill>
                  <a:srgbClr val="002060"/>
                </a:solidFill>
              </a:rPr>
              <a:t>Response Preparedness </a:t>
            </a:r>
          </a:p>
        </p:txBody>
      </p:sp>
      <p:sp>
        <p:nvSpPr>
          <p:cNvPr id="25" name="TextBox 24">
            <a:extLst>
              <a:ext uri="{FF2B5EF4-FFF2-40B4-BE49-F238E27FC236}">
                <a16:creationId xmlns:a16="http://schemas.microsoft.com/office/drawing/2014/main" id="{58E03302-3C57-48D6-9995-467D82934682}"/>
              </a:ext>
            </a:extLst>
          </p:cNvPr>
          <p:cNvSpPr txBox="1"/>
          <p:nvPr/>
        </p:nvSpPr>
        <p:spPr>
          <a:xfrm>
            <a:off x="2899778" y="6378798"/>
            <a:ext cx="1145943" cy="461665"/>
          </a:xfrm>
          <a:prstGeom prst="rect">
            <a:avLst/>
          </a:prstGeom>
          <a:solidFill>
            <a:schemeClr val="accent2">
              <a:lumMod val="60000"/>
              <a:lumOff val="40000"/>
            </a:schemeClr>
          </a:solidFill>
        </p:spPr>
        <p:txBody>
          <a:bodyPr wrap="square" rtlCol="0">
            <a:spAutoFit/>
          </a:bodyPr>
          <a:lstStyle/>
          <a:p>
            <a:pPr algn="ctr"/>
            <a:r>
              <a:rPr lang="en-US" sz="1200" b="1" dirty="0" err="1">
                <a:solidFill>
                  <a:srgbClr val="002060"/>
                </a:solidFill>
              </a:rPr>
              <a:t>Swachhata</a:t>
            </a:r>
            <a:endParaRPr lang="en-US" sz="1200" b="1" dirty="0">
              <a:solidFill>
                <a:srgbClr val="002060"/>
              </a:solidFill>
            </a:endParaRPr>
          </a:p>
          <a:p>
            <a:pPr algn="ctr"/>
            <a:r>
              <a:rPr lang="en-US" sz="1200" b="1" dirty="0">
                <a:solidFill>
                  <a:srgbClr val="002060"/>
                </a:solidFill>
              </a:rPr>
              <a:t>App</a:t>
            </a:r>
          </a:p>
        </p:txBody>
      </p:sp>
      <p:sp>
        <p:nvSpPr>
          <p:cNvPr id="26" name="TextBox 25">
            <a:extLst>
              <a:ext uri="{FF2B5EF4-FFF2-40B4-BE49-F238E27FC236}">
                <a16:creationId xmlns:a16="http://schemas.microsoft.com/office/drawing/2014/main" id="{7A6CA309-5BAB-4D0D-845A-BA1E17F74942}"/>
              </a:ext>
            </a:extLst>
          </p:cNvPr>
          <p:cNvSpPr txBox="1"/>
          <p:nvPr/>
        </p:nvSpPr>
        <p:spPr>
          <a:xfrm rot="4009661">
            <a:off x="1688640" y="5546522"/>
            <a:ext cx="1555380" cy="461665"/>
          </a:xfrm>
          <a:prstGeom prst="rect">
            <a:avLst/>
          </a:prstGeom>
          <a:solidFill>
            <a:srgbClr val="FFC000"/>
          </a:solidFill>
        </p:spPr>
        <p:txBody>
          <a:bodyPr wrap="square" rtlCol="0">
            <a:spAutoFit/>
          </a:bodyPr>
          <a:lstStyle/>
          <a:p>
            <a:pPr algn="ctr"/>
            <a:r>
              <a:rPr lang="en-US" sz="1200" b="1" dirty="0">
                <a:solidFill>
                  <a:srgbClr val="002060"/>
                </a:solidFill>
              </a:rPr>
              <a:t>Innovations &amp; Best Practices</a:t>
            </a:r>
          </a:p>
        </p:txBody>
      </p:sp>
      <p:sp>
        <p:nvSpPr>
          <p:cNvPr id="27" name="Rectangle 26">
            <a:extLst>
              <a:ext uri="{FF2B5EF4-FFF2-40B4-BE49-F238E27FC236}">
                <a16:creationId xmlns:a16="http://schemas.microsoft.com/office/drawing/2014/main" id="{909D8EE7-7EC7-4ADD-99F3-D99DA0BA7E0E}"/>
              </a:ext>
            </a:extLst>
          </p:cNvPr>
          <p:cNvSpPr/>
          <p:nvPr/>
        </p:nvSpPr>
        <p:spPr>
          <a:xfrm>
            <a:off x="32061" y="825801"/>
            <a:ext cx="4077666" cy="95273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Citizens’ Voice</a:t>
            </a:r>
          </a:p>
        </p:txBody>
      </p:sp>
      <p:sp>
        <p:nvSpPr>
          <p:cNvPr id="28" name="Rectangle 27">
            <a:extLst>
              <a:ext uri="{FF2B5EF4-FFF2-40B4-BE49-F238E27FC236}">
                <a16:creationId xmlns:a16="http://schemas.microsoft.com/office/drawing/2014/main" id="{A7434613-3749-4FBE-8B1F-E666E4F009E6}"/>
              </a:ext>
            </a:extLst>
          </p:cNvPr>
          <p:cNvSpPr/>
          <p:nvPr/>
        </p:nvSpPr>
        <p:spPr>
          <a:xfrm>
            <a:off x="3317585" y="8505624"/>
            <a:ext cx="3532248" cy="7878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rPr>
              <a:t>People First</a:t>
            </a:r>
          </a:p>
        </p:txBody>
      </p:sp>
      <p:sp>
        <p:nvSpPr>
          <p:cNvPr id="14" name="Slide Number Placeholder 6">
            <a:extLst>
              <a:ext uri="{FF2B5EF4-FFF2-40B4-BE49-F238E27FC236}">
                <a16:creationId xmlns:a16="http://schemas.microsoft.com/office/drawing/2014/main" id="{F58ACDDA-33C3-44D5-ABAA-1B6F21E514C1}"/>
              </a:ext>
            </a:extLst>
          </p:cNvPr>
          <p:cNvSpPr txBox="1">
            <a:spLocks/>
          </p:cNvSpPr>
          <p:nvPr/>
        </p:nvSpPr>
        <p:spPr>
          <a:xfrm>
            <a:off x="4759239" y="9109205"/>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80</a:t>
            </a:r>
          </a:p>
        </p:txBody>
      </p:sp>
    </p:spTree>
    <p:extLst>
      <p:ext uri="{BB962C8B-B14F-4D97-AF65-F5344CB8AC3E}">
        <p14:creationId xmlns:p14="http://schemas.microsoft.com/office/powerpoint/2010/main" val="679501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3DB8D37-013E-4360-B19C-0D7083C55A26}"/>
              </a:ext>
            </a:extLst>
          </p:cNvPr>
          <p:cNvSpPr/>
          <p:nvPr/>
        </p:nvSpPr>
        <p:spPr>
          <a:xfrm>
            <a:off x="-5145" y="786170"/>
            <a:ext cx="6863145" cy="9168353"/>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6" dirty="0">
              <a:solidFill>
                <a:prstClr val="white"/>
              </a:solidFill>
            </a:endParaRPr>
          </a:p>
        </p:txBody>
      </p:sp>
      <p:sp>
        <p:nvSpPr>
          <p:cNvPr id="26" name="TextBox 25">
            <a:extLst>
              <a:ext uri="{FF2B5EF4-FFF2-40B4-BE49-F238E27FC236}">
                <a16:creationId xmlns:a16="http://schemas.microsoft.com/office/drawing/2014/main" id="{E829E7AD-CAA0-4809-9520-7514BC4DB505}"/>
              </a:ext>
            </a:extLst>
          </p:cNvPr>
          <p:cNvSpPr txBox="1"/>
          <p:nvPr/>
        </p:nvSpPr>
        <p:spPr>
          <a:xfrm>
            <a:off x="0" y="734190"/>
            <a:ext cx="6863145" cy="614477"/>
          </a:xfrm>
          <a:prstGeom prst="rect">
            <a:avLst/>
          </a:prstGeom>
          <a:solidFill>
            <a:schemeClr val="accent6">
              <a:lumMod val="50000"/>
            </a:schemeClr>
          </a:solidFill>
        </p:spPr>
        <p:txBody>
          <a:bodyPr wrap="square" rtlCol="0">
            <a:spAutoFit/>
          </a:bodyPr>
          <a:lstStyle/>
          <a:p>
            <a:pPr algn="ctr"/>
            <a:r>
              <a:rPr lang="en-US" sz="2400" b="1" dirty="0">
                <a:solidFill>
                  <a:schemeClr val="bg1"/>
                </a:solidFill>
              </a:rPr>
              <a:t>CITIZEN’S FEEDBACK – 600/2,250 Marks</a:t>
            </a:r>
          </a:p>
        </p:txBody>
      </p:sp>
      <p:sp>
        <p:nvSpPr>
          <p:cNvPr id="45" name="Oval 44">
            <a:extLst>
              <a:ext uri="{FF2B5EF4-FFF2-40B4-BE49-F238E27FC236}">
                <a16:creationId xmlns:a16="http://schemas.microsoft.com/office/drawing/2014/main" id="{005F601E-735B-4765-9C62-4739266BFDB4}"/>
              </a:ext>
            </a:extLst>
          </p:cNvPr>
          <p:cNvSpPr/>
          <p:nvPr/>
        </p:nvSpPr>
        <p:spPr>
          <a:xfrm>
            <a:off x="0" y="1503142"/>
            <a:ext cx="4239696" cy="275475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Citizen’s Feedback will be collected from </a:t>
            </a:r>
          </a:p>
          <a:p>
            <a:pPr algn="ctr"/>
            <a:r>
              <a:rPr lang="en-US" sz="2000" dirty="0">
                <a:solidFill>
                  <a:srgbClr val="FFFF00"/>
                </a:solidFill>
              </a:rPr>
              <a:t>1</a:t>
            </a:r>
            <a:r>
              <a:rPr lang="en-US" sz="2000" baseline="30000" dirty="0">
                <a:solidFill>
                  <a:srgbClr val="FFFF00"/>
                </a:solidFill>
              </a:rPr>
              <a:t>st</a:t>
            </a:r>
            <a:r>
              <a:rPr lang="en-US" sz="2000" dirty="0">
                <a:solidFill>
                  <a:srgbClr val="FFFF00"/>
                </a:solidFill>
              </a:rPr>
              <a:t> January 2022 </a:t>
            </a:r>
          </a:p>
          <a:p>
            <a:pPr algn="ctr"/>
            <a:r>
              <a:rPr lang="en-US" sz="2000" dirty="0">
                <a:solidFill>
                  <a:srgbClr val="FFFF00"/>
                </a:solidFill>
              </a:rPr>
              <a:t>to </a:t>
            </a:r>
          </a:p>
          <a:p>
            <a:pPr algn="ctr"/>
            <a:r>
              <a:rPr lang="en-US" sz="2000" dirty="0">
                <a:solidFill>
                  <a:srgbClr val="FFFF00"/>
                </a:solidFill>
              </a:rPr>
              <a:t>28</a:t>
            </a:r>
            <a:r>
              <a:rPr lang="en-US" sz="2000" baseline="30000" dirty="0">
                <a:solidFill>
                  <a:srgbClr val="FFFF00"/>
                </a:solidFill>
              </a:rPr>
              <a:t>th</a:t>
            </a:r>
            <a:r>
              <a:rPr lang="en-US" sz="2000" dirty="0">
                <a:solidFill>
                  <a:srgbClr val="FFFF00"/>
                </a:solidFill>
              </a:rPr>
              <a:t> February 2022</a:t>
            </a:r>
          </a:p>
          <a:p>
            <a:pPr algn="ctr"/>
            <a:endParaRPr lang="en-US" sz="2000" dirty="0"/>
          </a:p>
        </p:txBody>
      </p:sp>
      <p:sp>
        <p:nvSpPr>
          <p:cNvPr id="46" name="Rectangle 45">
            <a:extLst>
              <a:ext uri="{FF2B5EF4-FFF2-40B4-BE49-F238E27FC236}">
                <a16:creationId xmlns:a16="http://schemas.microsoft.com/office/drawing/2014/main" id="{C6B12AC6-20D7-495E-AB5F-E4952CEFF43D}"/>
              </a:ext>
            </a:extLst>
          </p:cNvPr>
          <p:cNvSpPr/>
          <p:nvPr/>
        </p:nvSpPr>
        <p:spPr>
          <a:xfrm>
            <a:off x="4236457" y="1612232"/>
            <a:ext cx="2577791" cy="26195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dirty="0"/>
              <a:t>Pool of 10 Questions</a:t>
            </a:r>
          </a:p>
          <a:p>
            <a:pPr marL="342900" indent="-342900">
              <a:buFont typeface="Arial" panose="020B0604020202020204" pitchFamily="34" charset="0"/>
              <a:buChar char="•"/>
            </a:pPr>
            <a:r>
              <a:rPr lang="en-US" dirty="0"/>
              <a:t>Any 4 will appear randomly </a:t>
            </a:r>
          </a:p>
          <a:p>
            <a:pPr marL="342900" indent="-342900">
              <a:buFont typeface="Arial" panose="020B0604020202020204" pitchFamily="34" charset="0"/>
              <a:buChar char="•"/>
            </a:pPr>
            <a:r>
              <a:rPr lang="en-US" dirty="0"/>
              <a:t>Questions sequence will be dynamic – different sequence (each time) before giving the feedback</a:t>
            </a:r>
          </a:p>
        </p:txBody>
      </p:sp>
      <p:grpSp>
        <p:nvGrpSpPr>
          <p:cNvPr id="8" name="Group 7">
            <a:extLst>
              <a:ext uri="{FF2B5EF4-FFF2-40B4-BE49-F238E27FC236}">
                <a16:creationId xmlns:a16="http://schemas.microsoft.com/office/drawing/2014/main" id="{260BDE4B-C644-4442-9383-6BB85EDDA5A1}"/>
              </a:ext>
            </a:extLst>
          </p:cNvPr>
          <p:cNvGrpSpPr/>
          <p:nvPr/>
        </p:nvGrpSpPr>
        <p:grpSpPr>
          <a:xfrm>
            <a:off x="-5145" y="4380973"/>
            <a:ext cx="6863146" cy="5561520"/>
            <a:chOff x="6253378" y="30996"/>
            <a:chExt cx="6051252" cy="7057223"/>
          </a:xfrm>
        </p:grpSpPr>
        <p:pic>
          <p:nvPicPr>
            <p:cNvPr id="27" name="Picture 26">
              <a:extLst>
                <a:ext uri="{FF2B5EF4-FFF2-40B4-BE49-F238E27FC236}">
                  <a16:creationId xmlns:a16="http://schemas.microsoft.com/office/drawing/2014/main" id="{7E1BB524-8E37-431F-A5D5-FF3D6D0D907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9377" y="596340"/>
              <a:ext cx="2388804" cy="1373196"/>
            </a:xfrm>
            <a:prstGeom prst="rect">
              <a:avLst/>
            </a:prstGeom>
            <a:ln w="76200">
              <a:solidFill>
                <a:schemeClr val="tx1"/>
              </a:solidFill>
            </a:ln>
          </p:spPr>
        </p:pic>
        <p:sp>
          <p:nvSpPr>
            <p:cNvPr id="28" name="TextBox 27">
              <a:extLst>
                <a:ext uri="{FF2B5EF4-FFF2-40B4-BE49-F238E27FC236}">
                  <a16:creationId xmlns:a16="http://schemas.microsoft.com/office/drawing/2014/main" id="{A67FB804-091F-48A4-B495-9C332F8F0A51}"/>
                </a:ext>
              </a:extLst>
            </p:cNvPr>
            <p:cNvSpPr txBox="1"/>
            <p:nvPr/>
          </p:nvSpPr>
          <p:spPr>
            <a:xfrm>
              <a:off x="6325415" y="2053083"/>
              <a:ext cx="2553221" cy="422227"/>
            </a:xfrm>
            <a:prstGeom prst="rect">
              <a:avLst/>
            </a:prstGeom>
            <a:solidFill>
              <a:schemeClr val="tx1">
                <a:lumMod val="75000"/>
                <a:lumOff val="25000"/>
              </a:schemeClr>
            </a:solidFill>
          </p:spPr>
          <p:txBody>
            <a:bodyPr wrap="square" rtlCol="0">
              <a:spAutoFit/>
            </a:bodyPr>
            <a:lstStyle/>
            <a:p>
              <a:pPr algn="ctr"/>
              <a:r>
                <a:rPr lang="en-US" sz="1000" b="1" dirty="0">
                  <a:solidFill>
                    <a:schemeClr val="bg1"/>
                  </a:solidFill>
                </a:rPr>
                <a:t>Face to Face</a:t>
              </a:r>
            </a:p>
          </p:txBody>
        </p:sp>
        <p:pic>
          <p:nvPicPr>
            <p:cNvPr id="29" name="Picture 4" descr="Image result for Swachhata app logo mohua">
              <a:extLst>
                <a:ext uri="{FF2B5EF4-FFF2-40B4-BE49-F238E27FC236}">
                  <a16:creationId xmlns:a16="http://schemas.microsoft.com/office/drawing/2014/main" id="{4A0E9D87-E552-4538-A225-3B0ADFF7593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442600" y="4525088"/>
              <a:ext cx="2260521" cy="17390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833DC5D-232A-4948-BEA5-40B0E7EAA57F}"/>
                </a:ext>
              </a:extLst>
            </p:cNvPr>
            <p:cNvSpPr txBox="1"/>
            <p:nvPr/>
          </p:nvSpPr>
          <p:spPr>
            <a:xfrm>
              <a:off x="9136666" y="6194245"/>
              <a:ext cx="3022797" cy="422227"/>
            </a:xfrm>
            <a:prstGeom prst="rect">
              <a:avLst/>
            </a:prstGeom>
            <a:solidFill>
              <a:schemeClr val="tx1">
                <a:lumMod val="75000"/>
                <a:lumOff val="25000"/>
              </a:schemeClr>
            </a:solidFill>
          </p:spPr>
          <p:txBody>
            <a:bodyPr wrap="square" rtlCol="0">
              <a:spAutoFit/>
            </a:bodyPr>
            <a:lstStyle/>
            <a:p>
              <a:pPr algn="ctr"/>
              <a:r>
                <a:rPr lang="en-US" sz="1000" b="1" dirty="0" err="1">
                  <a:solidFill>
                    <a:schemeClr val="bg1"/>
                  </a:solidFill>
                </a:rPr>
                <a:t>SwachhataApp</a:t>
              </a:r>
              <a:endParaRPr lang="en-US" sz="1000" b="1" dirty="0">
                <a:solidFill>
                  <a:schemeClr val="bg1"/>
                </a:solidFill>
              </a:endParaRPr>
            </a:p>
          </p:txBody>
        </p:sp>
        <p:pic>
          <p:nvPicPr>
            <p:cNvPr id="31" name="Picture 30">
              <a:extLst>
                <a:ext uri="{FF2B5EF4-FFF2-40B4-BE49-F238E27FC236}">
                  <a16:creationId xmlns:a16="http://schemas.microsoft.com/office/drawing/2014/main" id="{920A2903-96B0-4860-9AA7-61D93E4105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1829" y="2650177"/>
              <a:ext cx="1367913" cy="1557645"/>
            </a:xfrm>
            <a:prstGeom prst="rect">
              <a:avLst/>
            </a:prstGeom>
            <a:ln w="38100">
              <a:solidFill>
                <a:schemeClr val="tx1"/>
              </a:solidFill>
            </a:ln>
          </p:spPr>
        </p:pic>
        <p:sp>
          <p:nvSpPr>
            <p:cNvPr id="32" name="TextBox 31">
              <a:extLst>
                <a:ext uri="{FF2B5EF4-FFF2-40B4-BE49-F238E27FC236}">
                  <a16:creationId xmlns:a16="http://schemas.microsoft.com/office/drawing/2014/main" id="{5719A1AF-D3E4-4A8D-99E1-51004C57092F}"/>
                </a:ext>
              </a:extLst>
            </p:cNvPr>
            <p:cNvSpPr txBox="1"/>
            <p:nvPr/>
          </p:nvSpPr>
          <p:spPr>
            <a:xfrm>
              <a:off x="6345893" y="4048696"/>
              <a:ext cx="2524825" cy="422227"/>
            </a:xfrm>
            <a:prstGeom prst="rect">
              <a:avLst/>
            </a:prstGeom>
            <a:solidFill>
              <a:schemeClr val="tx1">
                <a:lumMod val="75000"/>
                <a:lumOff val="25000"/>
              </a:schemeClr>
            </a:solidFill>
          </p:spPr>
          <p:txBody>
            <a:bodyPr wrap="square" rtlCol="0">
              <a:spAutoFit/>
            </a:bodyPr>
            <a:lstStyle/>
            <a:p>
              <a:pPr algn="ctr"/>
              <a:r>
                <a:rPr lang="en-US" sz="1000" b="1" dirty="0">
                  <a:solidFill>
                    <a:schemeClr val="bg1"/>
                  </a:solidFill>
                </a:rPr>
                <a:t>1969 Helpline</a:t>
              </a:r>
            </a:p>
          </p:txBody>
        </p:sp>
        <p:pic>
          <p:nvPicPr>
            <p:cNvPr id="33" name="Picture 32">
              <a:extLst>
                <a:ext uri="{FF2B5EF4-FFF2-40B4-BE49-F238E27FC236}">
                  <a16:creationId xmlns:a16="http://schemas.microsoft.com/office/drawing/2014/main" id="{BA3CCBAD-852F-4C6B-8D1F-256B90C032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82501" y="2650177"/>
              <a:ext cx="1052592" cy="1398092"/>
            </a:xfrm>
            <a:prstGeom prst="rect">
              <a:avLst/>
            </a:prstGeom>
            <a:ln w="38100">
              <a:solidFill>
                <a:schemeClr val="tx1"/>
              </a:solidFill>
            </a:ln>
          </p:spPr>
        </p:pic>
        <p:pic>
          <p:nvPicPr>
            <p:cNvPr id="34" name="Picture 33">
              <a:extLst>
                <a:ext uri="{FF2B5EF4-FFF2-40B4-BE49-F238E27FC236}">
                  <a16:creationId xmlns:a16="http://schemas.microsoft.com/office/drawing/2014/main" id="{037D0EE6-D3BF-4F4C-9D1F-537D37DFCC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00813" y="4507832"/>
              <a:ext cx="2413614" cy="1673565"/>
            </a:xfrm>
            <a:prstGeom prst="rect">
              <a:avLst/>
            </a:prstGeom>
            <a:ln w="38100">
              <a:solidFill>
                <a:schemeClr val="tx1"/>
              </a:solidFill>
            </a:ln>
          </p:spPr>
        </p:pic>
        <p:sp>
          <p:nvSpPr>
            <p:cNvPr id="36" name="TextBox 35">
              <a:extLst>
                <a:ext uri="{FF2B5EF4-FFF2-40B4-BE49-F238E27FC236}">
                  <a16:creationId xmlns:a16="http://schemas.microsoft.com/office/drawing/2014/main" id="{C9F75D29-920F-4C64-A1D4-CFCC6D400E25}"/>
                </a:ext>
              </a:extLst>
            </p:cNvPr>
            <p:cNvSpPr txBox="1"/>
            <p:nvPr/>
          </p:nvSpPr>
          <p:spPr>
            <a:xfrm>
              <a:off x="6321044" y="6214482"/>
              <a:ext cx="2629203" cy="422227"/>
            </a:xfrm>
            <a:prstGeom prst="rect">
              <a:avLst/>
            </a:prstGeom>
            <a:solidFill>
              <a:schemeClr val="tx1">
                <a:lumMod val="75000"/>
                <a:lumOff val="25000"/>
              </a:schemeClr>
            </a:solidFill>
          </p:spPr>
          <p:txBody>
            <a:bodyPr wrap="square" rtlCol="0">
              <a:spAutoFit/>
            </a:bodyPr>
            <a:lstStyle/>
            <a:p>
              <a:pPr algn="ctr"/>
              <a:r>
                <a:rPr lang="en-US" sz="1000" b="1" dirty="0">
                  <a:solidFill>
                    <a:schemeClr val="bg1"/>
                  </a:solidFill>
                </a:rPr>
                <a:t>SS2022 Portal</a:t>
              </a:r>
            </a:p>
          </p:txBody>
        </p:sp>
        <p:sp>
          <p:nvSpPr>
            <p:cNvPr id="37" name="TextBox 36">
              <a:extLst>
                <a:ext uri="{FF2B5EF4-FFF2-40B4-BE49-F238E27FC236}">
                  <a16:creationId xmlns:a16="http://schemas.microsoft.com/office/drawing/2014/main" id="{67607F50-2E12-46A5-B64D-9E2D6D498D6A}"/>
                </a:ext>
              </a:extLst>
            </p:cNvPr>
            <p:cNvSpPr txBox="1"/>
            <p:nvPr/>
          </p:nvSpPr>
          <p:spPr>
            <a:xfrm>
              <a:off x="6257914" y="30996"/>
              <a:ext cx="5928938" cy="429604"/>
            </a:xfrm>
            <a:prstGeom prst="rect">
              <a:avLst/>
            </a:prstGeom>
            <a:solidFill>
              <a:schemeClr val="tx1"/>
            </a:solidFill>
            <a:ln w="38100">
              <a:solidFill>
                <a:schemeClr val="bg1"/>
              </a:solidFill>
            </a:ln>
          </p:spPr>
          <p:txBody>
            <a:bodyPr wrap="square" rtlCol="0">
              <a:spAutoFit/>
            </a:bodyPr>
            <a:lstStyle/>
            <a:p>
              <a:pPr algn="ctr"/>
              <a:r>
                <a:rPr lang="en-US" sz="1600" b="1" dirty="0">
                  <a:solidFill>
                    <a:schemeClr val="bg1"/>
                  </a:solidFill>
                </a:rPr>
                <a:t>6 Channels to Collect Citizens Feedback</a:t>
              </a:r>
            </a:p>
          </p:txBody>
        </p:sp>
        <p:sp>
          <p:nvSpPr>
            <p:cNvPr id="38" name="Rectangle 37">
              <a:extLst>
                <a:ext uri="{FF2B5EF4-FFF2-40B4-BE49-F238E27FC236}">
                  <a16:creationId xmlns:a16="http://schemas.microsoft.com/office/drawing/2014/main" id="{14C5F54F-4819-40BC-A237-25A8D67F28AE}"/>
                </a:ext>
              </a:extLst>
            </p:cNvPr>
            <p:cNvSpPr/>
            <p:nvPr/>
          </p:nvSpPr>
          <p:spPr>
            <a:xfrm>
              <a:off x="6253378" y="6616471"/>
              <a:ext cx="6051252" cy="47174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One Citizen One Feedback</a:t>
              </a:r>
            </a:p>
          </p:txBody>
        </p:sp>
        <p:pic>
          <p:nvPicPr>
            <p:cNvPr id="39" name="Picture 38">
              <a:extLst>
                <a:ext uri="{FF2B5EF4-FFF2-40B4-BE49-F238E27FC236}">
                  <a16:creationId xmlns:a16="http://schemas.microsoft.com/office/drawing/2014/main" id="{6C6C36C2-AA4A-414D-8AE6-8BCDE63FCFC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523573" y="532880"/>
              <a:ext cx="1273480" cy="1621013"/>
            </a:xfrm>
            <a:prstGeom prst="rect">
              <a:avLst/>
            </a:prstGeom>
          </p:spPr>
        </p:pic>
        <p:pic>
          <p:nvPicPr>
            <p:cNvPr id="40" name="Picture 39">
              <a:extLst>
                <a:ext uri="{FF2B5EF4-FFF2-40B4-BE49-F238E27FC236}">
                  <a16:creationId xmlns:a16="http://schemas.microsoft.com/office/drawing/2014/main" id="{3AD481AB-C883-48F8-A778-2CF529DBB9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922251" y="532022"/>
              <a:ext cx="1194292" cy="1479674"/>
            </a:xfrm>
            <a:prstGeom prst="rect">
              <a:avLst/>
            </a:prstGeom>
          </p:spPr>
        </p:pic>
        <p:sp>
          <p:nvSpPr>
            <p:cNvPr id="41" name="TextBox 40">
              <a:extLst>
                <a:ext uri="{FF2B5EF4-FFF2-40B4-BE49-F238E27FC236}">
                  <a16:creationId xmlns:a16="http://schemas.microsoft.com/office/drawing/2014/main" id="{E674243C-DAEA-4170-BCEA-8C21C13B4B21}"/>
                </a:ext>
              </a:extLst>
            </p:cNvPr>
            <p:cNvSpPr txBox="1"/>
            <p:nvPr/>
          </p:nvSpPr>
          <p:spPr>
            <a:xfrm>
              <a:off x="8890872" y="2010234"/>
              <a:ext cx="1242899" cy="422227"/>
            </a:xfrm>
            <a:prstGeom prst="rect">
              <a:avLst/>
            </a:prstGeom>
            <a:solidFill>
              <a:schemeClr val="tx1">
                <a:lumMod val="75000"/>
                <a:lumOff val="25000"/>
              </a:schemeClr>
            </a:solidFill>
          </p:spPr>
          <p:txBody>
            <a:bodyPr wrap="square" rtlCol="0">
              <a:spAutoFit/>
            </a:bodyPr>
            <a:lstStyle/>
            <a:p>
              <a:pPr algn="ctr"/>
              <a:r>
                <a:rPr lang="en-US" sz="1000" b="1" dirty="0">
                  <a:solidFill>
                    <a:schemeClr val="bg1"/>
                  </a:solidFill>
                </a:rPr>
                <a:t>MyGov</a:t>
              </a:r>
            </a:p>
          </p:txBody>
        </p:sp>
        <p:pic>
          <p:nvPicPr>
            <p:cNvPr id="47" name="Picture 46">
              <a:extLst>
                <a:ext uri="{FF2B5EF4-FFF2-40B4-BE49-F238E27FC236}">
                  <a16:creationId xmlns:a16="http://schemas.microsoft.com/office/drawing/2014/main" id="{848B96F0-635F-4505-946F-124B79C6D31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05234" y="2619508"/>
              <a:ext cx="2846196" cy="1428761"/>
            </a:xfrm>
            <a:prstGeom prst="rect">
              <a:avLst/>
            </a:prstGeom>
            <a:ln w="38100">
              <a:solidFill>
                <a:schemeClr val="tx1"/>
              </a:solidFill>
            </a:ln>
          </p:spPr>
        </p:pic>
        <p:sp>
          <p:nvSpPr>
            <p:cNvPr id="48" name="TextBox 47">
              <a:extLst>
                <a:ext uri="{FF2B5EF4-FFF2-40B4-BE49-F238E27FC236}">
                  <a16:creationId xmlns:a16="http://schemas.microsoft.com/office/drawing/2014/main" id="{B2ACE582-E73D-4005-9B4B-94B6D5D601FF}"/>
                </a:ext>
              </a:extLst>
            </p:cNvPr>
            <p:cNvSpPr txBox="1"/>
            <p:nvPr/>
          </p:nvSpPr>
          <p:spPr>
            <a:xfrm>
              <a:off x="10196389" y="2041557"/>
              <a:ext cx="1990465" cy="395837"/>
            </a:xfrm>
            <a:prstGeom prst="rect">
              <a:avLst/>
            </a:prstGeom>
            <a:solidFill>
              <a:schemeClr val="tx1">
                <a:lumMod val="75000"/>
                <a:lumOff val="25000"/>
              </a:schemeClr>
            </a:solidFill>
          </p:spPr>
          <p:txBody>
            <a:bodyPr wrap="square" rtlCol="0">
              <a:spAutoFit/>
            </a:bodyPr>
            <a:lstStyle/>
            <a:p>
              <a:pPr algn="ctr"/>
              <a:r>
                <a:rPr lang="en-US" sz="900" b="1" dirty="0">
                  <a:solidFill>
                    <a:schemeClr val="bg1"/>
                  </a:solidFill>
                </a:rPr>
                <a:t>Vote For Your City</a:t>
              </a:r>
            </a:p>
          </p:txBody>
        </p:sp>
        <p:sp>
          <p:nvSpPr>
            <p:cNvPr id="49" name="TextBox 48">
              <a:extLst>
                <a:ext uri="{FF2B5EF4-FFF2-40B4-BE49-F238E27FC236}">
                  <a16:creationId xmlns:a16="http://schemas.microsoft.com/office/drawing/2014/main" id="{AD46CED0-7AD1-4E89-882A-2DD4CD3FBD6E}"/>
                </a:ext>
              </a:extLst>
            </p:cNvPr>
            <p:cNvSpPr txBox="1"/>
            <p:nvPr/>
          </p:nvSpPr>
          <p:spPr>
            <a:xfrm>
              <a:off x="8932737" y="4070467"/>
              <a:ext cx="3254116" cy="422227"/>
            </a:xfrm>
            <a:prstGeom prst="rect">
              <a:avLst/>
            </a:prstGeom>
            <a:solidFill>
              <a:schemeClr val="tx1">
                <a:lumMod val="75000"/>
                <a:lumOff val="25000"/>
              </a:schemeClr>
            </a:solidFill>
          </p:spPr>
          <p:txBody>
            <a:bodyPr wrap="square" rtlCol="0">
              <a:spAutoFit/>
            </a:bodyPr>
            <a:lstStyle/>
            <a:p>
              <a:pPr algn="ctr"/>
              <a:r>
                <a:rPr lang="en-US" sz="1000" b="1" dirty="0">
                  <a:solidFill>
                    <a:schemeClr val="bg1"/>
                  </a:solidFill>
                </a:rPr>
                <a:t>QR Code Based Feedback</a:t>
              </a:r>
            </a:p>
          </p:txBody>
        </p:sp>
        <p:pic>
          <p:nvPicPr>
            <p:cNvPr id="50" name="Picture 49">
              <a:extLst>
                <a:ext uri="{FF2B5EF4-FFF2-40B4-BE49-F238E27FC236}">
                  <a16:creationId xmlns:a16="http://schemas.microsoft.com/office/drawing/2014/main" id="{89B94F06-A7A6-4FDE-A7B4-01209C69EED5}"/>
                </a:ext>
              </a:extLst>
            </p:cNvPr>
            <p:cNvPicPr>
              <a:picLocks noChangeAspect="1"/>
            </p:cNvPicPr>
            <p:nvPr/>
          </p:nvPicPr>
          <p:blipFill>
            <a:blip r:embed="rId11"/>
            <a:stretch>
              <a:fillRect/>
            </a:stretch>
          </p:blipFill>
          <p:spPr>
            <a:xfrm>
              <a:off x="6418194" y="5323661"/>
              <a:ext cx="1286644" cy="720649"/>
            </a:xfrm>
            <a:prstGeom prst="rect">
              <a:avLst/>
            </a:prstGeom>
          </p:spPr>
        </p:pic>
      </p:grpSp>
      <p:sp>
        <p:nvSpPr>
          <p:cNvPr id="3" name="Slide Number Placeholder 2">
            <a:extLst>
              <a:ext uri="{FF2B5EF4-FFF2-40B4-BE49-F238E27FC236}">
                <a16:creationId xmlns:a16="http://schemas.microsoft.com/office/drawing/2014/main" id="{E9690FEE-B191-4883-8267-4B0089266013}"/>
              </a:ext>
            </a:extLst>
          </p:cNvPr>
          <p:cNvSpPr>
            <a:spLocks noGrp="1"/>
          </p:cNvSpPr>
          <p:nvPr>
            <p:ph type="sldNum" sz="quarter" idx="12"/>
          </p:nvPr>
        </p:nvSpPr>
        <p:spPr/>
        <p:txBody>
          <a:bodyPr/>
          <a:lstStyle/>
          <a:p>
            <a:fld id="{871FDAF4-F9BA-4E6E-AE28-9371978FF90C}" type="slidenum">
              <a:rPr lang="en-US" smtClean="0"/>
              <a:t>81</a:t>
            </a:fld>
            <a:endParaRPr lang="en-US"/>
          </a:p>
        </p:txBody>
      </p:sp>
    </p:spTree>
    <p:extLst>
      <p:ext uri="{BB962C8B-B14F-4D97-AF65-F5344CB8AC3E}">
        <p14:creationId xmlns:p14="http://schemas.microsoft.com/office/powerpoint/2010/main" val="460216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C45133-5D9D-4917-A9B1-B35B7B5EF555}"/>
              </a:ext>
            </a:extLst>
          </p:cNvPr>
          <p:cNvSpPr/>
          <p:nvPr/>
        </p:nvSpPr>
        <p:spPr>
          <a:xfrm>
            <a:off x="0" y="773108"/>
            <a:ext cx="6858000" cy="9132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object 2">
            <a:extLst>
              <a:ext uri="{FF2B5EF4-FFF2-40B4-BE49-F238E27FC236}">
                <a16:creationId xmlns:a16="http://schemas.microsoft.com/office/drawing/2014/main" id="{1E72D717-524F-4D5B-9399-23EF7F7A8668}"/>
              </a:ext>
            </a:extLst>
          </p:cNvPr>
          <p:cNvSpPr/>
          <p:nvPr/>
        </p:nvSpPr>
        <p:spPr>
          <a:xfrm>
            <a:off x="5723765" y="2292569"/>
            <a:ext cx="42032" cy="101413"/>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050">
              <a:solidFill>
                <a:prstClr val="black"/>
              </a:solidFill>
            </a:endParaRPr>
          </a:p>
        </p:txBody>
      </p:sp>
      <p:sp>
        <p:nvSpPr>
          <p:cNvPr id="23" name="object 4">
            <a:extLst>
              <a:ext uri="{FF2B5EF4-FFF2-40B4-BE49-F238E27FC236}">
                <a16:creationId xmlns:a16="http://schemas.microsoft.com/office/drawing/2014/main" id="{811A4E3F-E2D0-43F0-8EF5-E4A010D21666}"/>
              </a:ext>
            </a:extLst>
          </p:cNvPr>
          <p:cNvSpPr/>
          <p:nvPr/>
        </p:nvSpPr>
        <p:spPr>
          <a:xfrm>
            <a:off x="5734657" y="2334830"/>
            <a:ext cx="32511" cy="16904"/>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050">
              <a:solidFill>
                <a:prstClr val="black"/>
              </a:solidFill>
            </a:endParaRPr>
          </a:p>
        </p:txBody>
      </p:sp>
      <p:sp>
        <p:nvSpPr>
          <p:cNvPr id="24" name="Rounded Rectangle 7">
            <a:extLst>
              <a:ext uri="{FF2B5EF4-FFF2-40B4-BE49-F238E27FC236}">
                <a16:creationId xmlns:a16="http://schemas.microsoft.com/office/drawing/2014/main" id="{B7A7BD17-393F-4555-AB86-BCD5758B29D8}"/>
              </a:ext>
            </a:extLst>
          </p:cNvPr>
          <p:cNvSpPr/>
          <p:nvPr/>
        </p:nvSpPr>
        <p:spPr>
          <a:xfrm>
            <a:off x="0" y="7793585"/>
            <a:ext cx="6741301" cy="58268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dirty="0">
                <a:solidFill>
                  <a:srgbClr val="000000"/>
                </a:solidFill>
                <a:ea typeface="Times New Roman"/>
                <a:cs typeface="Arial"/>
              </a:rPr>
              <a:t>8. Are you aware that your city is participating in </a:t>
            </a:r>
            <a:r>
              <a:rPr lang="en-US" sz="1600" b="1" dirty="0">
                <a:solidFill>
                  <a:srgbClr val="000000"/>
                </a:solidFill>
                <a:ea typeface="Times New Roman"/>
                <a:cs typeface="Arial"/>
              </a:rPr>
              <a:t>Swachh </a:t>
            </a:r>
            <a:r>
              <a:rPr lang="en-US" sz="1600" b="1" dirty="0" err="1">
                <a:solidFill>
                  <a:srgbClr val="000000"/>
                </a:solidFill>
                <a:ea typeface="Times New Roman"/>
                <a:cs typeface="Arial"/>
              </a:rPr>
              <a:t>Survekshan</a:t>
            </a:r>
            <a:r>
              <a:rPr lang="en-US" sz="1600" b="1" dirty="0">
                <a:solidFill>
                  <a:srgbClr val="000000"/>
                </a:solidFill>
                <a:ea typeface="Times New Roman"/>
                <a:cs typeface="Arial"/>
              </a:rPr>
              <a:t> 2022?  (Yes/No) </a:t>
            </a:r>
          </a:p>
        </p:txBody>
      </p:sp>
      <p:sp>
        <p:nvSpPr>
          <p:cNvPr id="27" name="Rounded Rectangle 8">
            <a:extLst>
              <a:ext uri="{FF2B5EF4-FFF2-40B4-BE49-F238E27FC236}">
                <a16:creationId xmlns:a16="http://schemas.microsoft.com/office/drawing/2014/main" id="{7D9B48E9-7671-440B-9AD8-ECAC38C7CD37}"/>
              </a:ext>
            </a:extLst>
          </p:cNvPr>
          <p:cNvSpPr/>
          <p:nvPr/>
        </p:nvSpPr>
        <p:spPr>
          <a:xfrm>
            <a:off x="63797" y="2807226"/>
            <a:ext cx="6741301" cy="41656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1. </a:t>
            </a:r>
            <a:r>
              <a:rPr lang="en-US" sz="1600" dirty="0">
                <a:solidFill>
                  <a:srgbClr val="000000"/>
                </a:solidFill>
                <a:ea typeface="Times New Roman"/>
                <a:cs typeface="Arial"/>
              </a:rPr>
              <a:t>Whether </a:t>
            </a:r>
            <a:r>
              <a:rPr lang="en-US" sz="1600" b="1" dirty="0">
                <a:solidFill>
                  <a:srgbClr val="000000"/>
                </a:solidFill>
                <a:ea typeface="Times New Roman"/>
                <a:cs typeface="Arial"/>
              </a:rPr>
              <a:t>waste collected daily </a:t>
            </a:r>
            <a:r>
              <a:rPr lang="en-US" sz="1600" dirty="0">
                <a:solidFill>
                  <a:srgbClr val="000000"/>
                </a:solidFill>
                <a:ea typeface="Times New Roman"/>
                <a:cs typeface="Arial"/>
              </a:rPr>
              <a:t>from your household?  </a:t>
            </a:r>
            <a:r>
              <a:rPr lang="en-US" sz="1600" b="1" dirty="0">
                <a:solidFill>
                  <a:srgbClr val="000000"/>
                </a:solidFill>
                <a:ea typeface="Times New Roman"/>
                <a:cs typeface="Arial"/>
              </a:rPr>
              <a:t>(Yes/No)</a:t>
            </a:r>
          </a:p>
        </p:txBody>
      </p:sp>
      <p:sp>
        <p:nvSpPr>
          <p:cNvPr id="28" name="Rounded Rectangle 12">
            <a:extLst>
              <a:ext uri="{FF2B5EF4-FFF2-40B4-BE49-F238E27FC236}">
                <a16:creationId xmlns:a16="http://schemas.microsoft.com/office/drawing/2014/main" id="{00647551-06E4-425D-A10B-6AA562847744}"/>
              </a:ext>
            </a:extLst>
          </p:cNvPr>
          <p:cNvSpPr/>
          <p:nvPr/>
        </p:nvSpPr>
        <p:spPr>
          <a:xfrm>
            <a:off x="26990" y="3291112"/>
            <a:ext cx="6741301" cy="763846"/>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2. </a:t>
            </a:r>
            <a:r>
              <a:rPr lang="en-US" sz="1600" dirty="0">
                <a:solidFill>
                  <a:srgbClr val="000000"/>
                </a:solidFill>
                <a:ea typeface="Times New Roman"/>
                <a:cs typeface="Arial"/>
              </a:rPr>
              <a:t>Do you give </a:t>
            </a:r>
            <a:r>
              <a:rPr lang="en-US" sz="1600" b="1" dirty="0">
                <a:solidFill>
                  <a:srgbClr val="000000"/>
                </a:solidFill>
                <a:ea typeface="Times New Roman"/>
                <a:cs typeface="Arial"/>
              </a:rPr>
              <a:t>segregated</a:t>
            </a:r>
            <a:r>
              <a:rPr lang="en-US" sz="1600" dirty="0">
                <a:solidFill>
                  <a:srgbClr val="000000"/>
                </a:solidFill>
                <a:ea typeface="Times New Roman"/>
                <a:cs typeface="Arial"/>
              </a:rPr>
              <a:t> </a:t>
            </a:r>
            <a:r>
              <a:rPr lang="en-US" sz="1600" b="1" dirty="0">
                <a:solidFill>
                  <a:srgbClr val="000000"/>
                </a:solidFill>
                <a:ea typeface="Times New Roman"/>
                <a:cs typeface="Arial"/>
              </a:rPr>
              <a:t>waste (Wet &amp; Dry) </a:t>
            </a:r>
            <a:r>
              <a:rPr lang="en-US" sz="1600" dirty="0">
                <a:solidFill>
                  <a:srgbClr val="000000"/>
                </a:solidFill>
                <a:ea typeface="Times New Roman"/>
                <a:cs typeface="Arial"/>
              </a:rPr>
              <a:t>to</a:t>
            </a:r>
            <a:r>
              <a:rPr lang="en-US" sz="1600" b="1" dirty="0">
                <a:solidFill>
                  <a:srgbClr val="000000"/>
                </a:solidFill>
                <a:ea typeface="Times New Roman"/>
                <a:cs typeface="Arial"/>
              </a:rPr>
              <a:t> your waste collector?  (Yes/No)</a:t>
            </a:r>
            <a:endParaRPr lang="en-US" sz="1600" dirty="0">
              <a:solidFill>
                <a:srgbClr val="000000"/>
              </a:solidFill>
              <a:ea typeface="Times New Roman"/>
              <a:cs typeface="Arial"/>
            </a:endParaRPr>
          </a:p>
        </p:txBody>
      </p:sp>
      <p:sp>
        <p:nvSpPr>
          <p:cNvPr id="29" name="Rounded Rectangle 13">
            <a:extLst>
              <a:ext uri="{FF2B5EF4-FFF2-40B4-BE49-F238E27FC236}">
                <a16:creationId xmlns:a16="http://schemas.microsoft.com/office/drawing/2014/main" id="{4F66B823-FBF2-49E1-9672-9E6CB951B340}"/>
              </a:ext>
            </a:extLst>
          </p:cNvPr>
          <p:cNvSpPr/>
          <p:nvPr/>
        </p:nvSpPr>
        <p:spPr>
          <a:xfrm>
            <a:off x="40614" y="4138130"/>
            <a:ext cx="6741301" cy="41656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3. </a:t>
            </a:r>
            <a:r>
              <a:rPr lang="en-US" sz="1600" dirty="0">
                <a:solidFill>
                  <a:schemeClr val="tx1"/>
                </a:solidFill>
              </a:rPr>
              <a:t>Do you know you can search nearest </a:t>
            </a:r>
            <a:r>
              <a:rPr lang="en-US" sz="1600" b="1" dirty="0">
                <a:solidFill>
                  <a:schemeClr val="tx1"/>
                </a:solidFill>
              </a:rPr>
              <a:t>Public Toilet on Google?  (Yes/No)</a:t>
            </a:r>
            <a:endParaRPr lang="en-US" sz="1600" b="1" dirty="0">
              <a:solidFill>
                <a:srgbClr val="000000"/>
              </a:solidFill>
              <a:ea typeface="Times New Roman"/>
              <a:cs typeface="Arial"/>
            </a:endParaRPr>
          </a:p>
        </p:txBody>
      </p:sp>
      <p:sp>
        <p:nvSpPr>
          <p:cNvPr id="30" name="Rounded Rectangle 14">
            <a:extLst>
              <a:ext uri="{FF2B5EF4-FFF2-40B4-BE49-F238E27FC236}">
                <a16:creationId xmlns:a16="http://schemas.microsoft.com/office/drawing/2014/main" id="{6A1E757D-A7CB-4164-A63F-1C963B9BC1C4}"/>
              </a:ext>
            </a:extLst>
          </p:cNvPr>
          <p:cNvSpPr/>
          <p:nvPr/>
        </p:nvSpPr>
        <p:spPr>
          <a:xfrm>
            <a:off x="52901" y="4672223"/>
            <a:ext cx="6815038" cy="645307"/>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4. </a:t>
            </a:r>
            <a:r>
              <a:rPr lang="en-US" sz="1600" dirty="0">
                <a:solidFill>
                  <a:schemeClr val="tx1"/>
                </a:solidFill>
              </a:rPr>
              <a:t>Have you downloaded </a:t>
            </a:r>
            <a:r>
              <a:rPr lang="en-US" sz="1600" b="1" dirty="0" err="1">
                <a:solidFill>
                  <a:schemeClr val="tx1"/>
                </a:solidFill>
              </a:rPr>
              <a:t>SwachhataApp</a:t>
            </a:r>
            <a:r>
              <a:rPr lang="en-US" sz="1600" b="1" dirty="0">
                <a:solidFill>
                  <a:schemeClr val="tx1"/>
                </a:solidFill>
              </a:rPr>
              <a:t> or City Based </a:t>
            </a:r>
            <a:r>
              <a:rPr lang="en-US" sz="1600" dirty="0">
                <a:solidFill>
                  <a:schemeClr val="tx1"/>
                </a:solidFill>
              </a:rPr>
              <a:t>App to resolve your sanitation related complaints? </a:t>
            </a:r>
            <a:r>
              <a:rPr lang="en-US" sz="1600" b="1" dirty="0">
                <a:solidFill>
                  <a:srgbClr val="000000"/>
                </a:solidFill>
                <a:ea typeface="Times New Roman"/>
                <a:cs typeface="Arial"/>
              </a:rPr>
              <a:t>(No/Yes)</a:t>
            </a:r>
          </a:p>
        </p:txBody>
      </p:sp>
      <p:sp>
        <p:nvSpPr>
          <p:cNvPr id="31" name="Rounded Rectangle 15">
            <a:extLst>
              <a:ext uri="{FF2B5EF4-FFF2-40B4-BE49-F238E27FC236}">
                <a16:creationId xmlns:a16="http://schemas.microsoft.com/office/drawing/2014/main" id="{B794EEF0-F811-4505-BCA2-5CDD258E0FA8}"/>
              </a:ext>
            </a:extLst>
          </p:cNvPr>
          <p:cNvSpPr/>
          <p:nvPr/>
        </p:nvSpPr>
        <p:spPr>
          <a:xfrm>
            <a:off x="52901" y="5395197"/>
            <a:ext cx="6741302" cy="70401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5. </a:t>
            </a:r>
            <a:r>
              <a:rPr lang="en-US" sz="1600" dirty="0">
                <a:solidFill>
                  <a:srgbClr val="000000"/>
                </a:solidFill>
                <a:ea typeface="Times New Roman"/>
                <a:cs typeface="Arial"/>
              </a:rPr>
              <a:t>Do you find your </a:t>
            </a:r>
            <a:r>
              <a:rPr lang="en-US" sz="1600" b="1" dirty="0" err="1">
                <a:solidFill>
                  <a:srgbClr val="000000"/>
                </a:solidFill>
                <a:ea typeface="Times New Roman"/>
                <a:cs typeface="Arial"/>
              </a:rPr>
              <a:t>neighbourhood</a:t>
            </a:r>
            <a:r>
              <a:rPr lang="en-US" sz="1600" b="1" dirty="0">
                <a:solidFill>
                  <a:srgbClr val="000000"/>
                </a:solidFill>
                <a:ea typeface="Times New Roman"/>
                <a:cs typeface="Arial"/>
              </a:rPr>
              <a:t>  </a:t>
            </a:r>
            <a:r>
              <a:rPr lang="en-US" sz="1600" dirty="0">
                <a:solidFill>
                  <a:srgbClr val="000000"/>
                </a:solidFill>
                <a:ea typeface="Times New Roman"/>
                <a:cs typeface="Arial"/>
              </a:rPr>
              <a:t>area </a:t>
            </a:r>
            <a:r>
              <a:rPr lang="en-US" sz="1600" b="1" dirty="0">
                <a:solidFill>
                  <a:srgbClr val="000000"/>
                </a:solidFill>
                <a:ea typeface="Times New Roman"/>
                <a:cs typeface="Arial"/>
              </a:rPr>
              <a:t>always clean?     (No/Yes)</a:t>
            </a:r>
          </a:p>
        </p:txBody>
      </p:sp>
      <p:sp>
        <p:nvSpPr>
          <p:cNvPr id="32" name="Rounded Rectangle 16">
            <a:extLst>
              <a:ext uri="{FF2B5EF4-FFF2-40B4-BE49-F238E27FC236}">
                <a16:creationId xmlns:a16="http://schemas.microsoft.com/office/drawing/2014/main" id="{619981AB-CC4E-4CBE-B6FE-0E2C4B6B0BDC}"/>
              </a:ext>
            </a:extLst>
          </p:cNvPr>
          <p:cNvSpPr/>
          <p:nvPr/>
        </p:nvSpPr>
        <p:spPr>
          <a:xfrm>
            <a:off x="26989" y="6174818"/>
            <a:ext cx="6741302" cy="70401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6. </a:t>
            </a:r>
            <a:r>
              <a:rPr lang="en-US" sz="1600" dirty="0">
                <a:solidFill>
                  <a:srgbClr val="000000"/>
                </a:solidFill>
                <a:ea typeface="Times New Roman"/>
                <a:cs typeface="Arial"/>
              </a:rPr>
              <a:t>Do you know about </a:t>
            </a:r>
            <a:r>
              <a:rPr lang="en-US" sz="1600" b="1" dirty="0">
                <a:solidFill>
                  <a:srgbClr val="000000"/>
                </a:solidFill>
                <a:ea typeface="Times New Roman"/>
                <a:cs typeface="Arial"/>
              </a:rPr>
              <a:t>home composting?     (No/Yes)</a:t>
            </a:r>
          </a:p>
        </p:txBody>
      </p:sp>
      <p:sp>
        <p:nvSpPr>
          <p:cNvPr id="33" name="Rounded Rectangle 17">
            <a:extLst>
              <a:ext uri="{FF2B5EF4-FFF2-40B4-BE49-F238E27FC236}">
                <a16:creationId xmlns:a16="http://schemas.microsoft.com/office/drawing/2014/main" id="{948658F0-11E6-4B49-B43B-3170F33A5491}"/>
              </a:ext>
            </a:extLst>
          </p:cNvPr>
          <p:cNvSpPr/>
          <p:nvPr/>
        </p:nvSpPr>
        <p:spPr>
          <a:xfrm>
            <a:off x="26989" y="6981976"/>
            <a:ext cx="6741302" cy="70401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b="1" dirty="0">
                <a:solidFill>
                  <a:srgbClr val="000000"/>
                </a:solidFill>
                <a:ea typeface="Times New Roman"/>
                <a:cs typeface="Arial"/>
              </a:rPr>
              <a:t>7. </a:t>
            </a:r>
            <a:r>
              <a:rPr lang="en-US" sz="1600" dirty="0">
                <a:solidFill>
                  <a:srgbClr val="000000"/>
                </a:solidFill>
                <a:ea typeface="Times New Roman"/>
                <a:cs typeface="Arial"/>
              </a:rPr>
              <a:t>Do you know that old books, broken toys, clothes, footwears etc. can be </a:t>
            </a:r>
            <a:r>
              <a:rPr lang="en-US" sz="1600" b="1" dirty="0">
                <a:solidFill>
                  <a:srgbClr val="000000"/>
                </a:solidFill>
                <a:ea typeface="Times New Roman"/>
                <a:cs typeface="Arial"/>
              </a:rPr>
              <a:t>reused/recycled?     (No/Yes)</a:t>
            </a:r>
          </a:p>
        </p:txBody>
      </p:sp>
      <p:sp>
        <p:nvSpPr>
          <p:cNvPr id="34" name="Rectangle 33">
            <a:extLst>
              <a:ext uri="{FF2B5EF4-FFF2-40B4-BE49-F238E27FC236}">
                <a16:creationId xmlns:a16="http://schemas.microsoft.com/office/drawing/2014/main" id="{88A18146-AA4B-4C9B-9445-5F2115FBB9DA}"/>
              </a:ext>
            </a:extLst>
          </p:cNvPr>
          <p:cNvSpPr/>
          <p:nvPr/>
        </p:nvSpPr>
        <p:spPr>
          <a:xfrm>
            <a:off x="52901" y="2308234"/>
            <a:ext cx="6729014" cy="45499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Any </a:t>
            </a:r>
            <a:r>
              <a:rPr lang="en-US" dirty="0">
                <a:solidFill>
                  <a:schemeClr val="accent4">
                    <a:lumMod val="40000"/>
                    <a:lumOff val="60000"/>
                  </a:schemeClr>
                </a:solidFill>
              </a:rPr>
              <a:t>4 Questions </a:t>
            </a:r>
            <a:r>
              <a:rPr lang="en-US" dirty="0"/>
              <a:t>to be answered X </a:t>
            </a:r>
            <a:r>
              <a:rPr lang="en-US" dirty="0">
                <a:solidFill>
                  <a:schemeClr val="accent4">
                    <a:lumMod val="40000"/>
                    <a:lumOff val="60000"/>
                  </a:schemeClr>
                </a:solidFill>
              </a:rPr>
              <a:t>50 marks each </a:t>
            </a:r>
            <a:r>
              <a:rPr lang="en-US" dirty="0"/>
              <a:t>= </a:t>
            </a:r>
            <a:r>
              <a:rPr lang="en-US" dirty="0">
                <a:solidFill>
                  <a:schemeClr val="accent4">
                    <a:lumMod val="40000"/>
                    <a:lumOff val="60000"/>
                  </a:schemeClr>
                </a:solidFill>
              </a:rPr>
              <a:t>Total 200 Marks</a:t>
            </a:r>
          </a:p>
        </p:txBody>
      </p:sp>
      <p:sp>
        <p:nvSpPr>
          <p:cNvPr id="35" name="Rounded Rectangle 18">
            <a:extLst>
              <a:ext uri="{FF2B5EF4-FFF2-40B4-BE49-F238E27FC236}">
                <a16:creationId xmlns:a16="http://schemas.microsoft.com/office/drawing/2014/main" id="{CD7E2980-4C57-4164-ADEF-B6652E341750}"/>
              </a:ext>
            </a:extLst>
          </p:cNvPr>
          <p:cNvSpPr/>
          <p:nvPr/>
        </p:nvSpPr>
        <p:spPr>
          <a:xfrm>
            <a:off x="0" y="8473473"/>
            <a:ext cx="6741301" cy="58268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dirty="0">
                <a:solidFill>
                  <a:srgbClr val="000000"/>
                </a:solidFill>
                <a:ea typeface="Times New Roman"/>
                <a:cs typeface="Arial"/>
              </a:rPr>
              <a:t>9. Do you know </a:t>
            </a:r>
            <a:r>
              <a:rPr lang="en-US" sz="1600" b="1" dirty="0">
                <a:solidFill>
                  <a:srgbClr val="000000"/>
                </a:solidFill>
                <a:ea typeface="Times New Roman"/>
                <a:cs typeface="Arial"/>
              </a:rPr>
              <a:t>Open Urination Spots ‘Yellow Spots’  </a:t>
            </a:r>
            <a:r>
              <a:rPr lang="en-US" sz="1600" dirty="0">
                <a:solidFill>
                  <a:srgbClr val="000000"/>
                </a:solidFill>
                <a:ea typeface="Times New Roman"/>
                <a:cs typeface="Arial"/>
              </a:rPr>
              <a:t>can be transformed through </a:t>
            </a:r>
            <a:r>
              <a:rPr lang="en-US" sz="1600" dirty="0" err="1">
                <a:solidFill>
                  <a:srgbClr val="000000"/>
                </a:solidFill>
                <a:ea typeface="Times New Roman"/>
                <a:cs typeface="Arial"/>
              </a:rPr>
              <a:t>SwachhataApp</a:t>
            </a:r>
            <a:r>
              <a:rPr lang="en-US" sz="1600" dirty="0">
                <a:solidFill>
                  <a:srgbClr val="000000"/>
                </a:solidFill>
                <a:ea typeface="Times New Roman"/>
                <a:cs typeface="Arial"/>
              </a:rPr>
              <a:t>?  </a:t>
            </a:r>
            <a:r>
              <a:rPr lang="en-US" sz="1600" b="1" dirty="0">
                <a:solidFill>
                  <a:srgbClr val="000000"/>
                </a:solidFill>
                <a:ea typeface="Times New Roman"/>
                <a:cs typeface="Arial"/>
              </a:rPr>
              <a:t>(Yes/No) </a:t>
            </a:r>
          </a:p>
        </p:txBody>
      </p:sp>
      <p:sp>
        <p:nvSpPr>
          <p:cNvPr id="36" name="Rounded Rectangle 19">
            <a:extLst>
              <a:ext uri="{FF2B5EF4-FFF2-40B4-BE49-F238E27FC236}">
                <a16:creationId xmlns:a16="http://schemas.microsoft.com/office/drawing/2014/main" id="{1BF3F189-F58F-45D8-827C-77BDEA33FE83}"/>
              </a:ext>
            </a:extLst>
          </p:cNvPr>
          <p:cNvSpPr/>
          <p:nvPr/>
        </p:nvSpPr>
        <p:spPr>
          <a:xfrm>
            <a:off x="63797" y="9153361"/>
            <a:ext cx="6741301" cy="58268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600" dirty="0">
                <a:solidFill>
                  <a:srgbClr val="000000"/>
                </a:solidFill>
                <a:ea typeface="Times New Roman"/>
                <a:cs typeface="Arial"/>
              </a:rPr>
              <a:t>10. Do you know </a:t>
            </a:r>
            <a:r>
              <a:rPr lang="en-US" sz="1600" b="1" dirty="0">
                <a:solidFill>
                  <a:srgbClr val="000000"/>
                </a:solidFill>
                <a:ea typeface="Times New Roman"/>
                <a:cs typeface="Arial"/>
              </a:rPr>
              <a:t>Waste is collected separately from Homes Quarantined </a:t>
            </a:r>
            <a:r>
              <a:rPr lang="en-US" sz="1600" dirty="0">
                <a:solidFill>
                  <a:srgbClr val="000000"/>
                </a:solidFill>
                <a:ea typeface="Times New Roman"/>
                <a:cs typeface="Arial"/>
              </a:rPr>
              <a:t>under Covid-19 ? </a:t>
            </a:r>
            <a:r>
              <a:rPr lang="en-US" sz="1600" b="1" dirty="0">
                <a:solidFill>
                  <a:srgbClr val="000000"/>
                </a:solidFill>
                <a:ea typeface="Times New Roman"/>
                <a:cs typeface="Arial"/>
              </a:rPr>
              <a:t>(Yes/No) </a:t>
            </a:r>
          </a:p>
        </p:txBody>
      </p:sp>
      <p:sp>
        <p:nvSpPr>
          <p:cNvPr id="37" name="Oval 36">
            <a:extLst>
              <a:ext uri="{FF2B5EF4-FFF2-40B4-BE49-F238E27FC236}">
                <a16:creationId xmlns:a16="http://schemas.microsoft.com/office/drawing/2014/main" id="{ECDA70C9-22EB-4DEE-B8DA-F941D1476C7B}"/>
              </a:ext>
            </a:extLst>
          </p:cNvPr>
          <p:cNvSpPr/>
          <p:nvPr/>
        </p:nvSpPr>
        <p:spPr>
          <a:xfrm>
            <a:off x="42237" y="804631"/>
            <a:ext cx="713768" cy="81413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A</a:t>
            </a:r>
          </a:p>
        </p:txBody>
      </p:sp>
      <p:sp>
        <p:nvSpPr>
          <p:cNvPr id="38" name="Rectangle 37">
            <a:extLst>
              <a:ext uri="{FF2B5EF4-FFF2-40B4-BE49-F238E27FC236}">
                <a16:creationId xmlns:a16="http://schemas.microsoft.com/office/drawing/2014/main" id="{BF921CC9-1611-4D40-A3FE-D8542DE4ADD6}"/>
              </a:ext>
            </a:extLst>
          </p:cNvPr>
          <p:cNvSpPr/>
          <p:nvPr/>
        </p:nvSpPr>
        <p:spPr>
          <a:xfrm>
            <a:off x="-31359" y="1746154"/>
            <a:ext cx="6858000" cy="546280"/>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Feedback received from </a:t>
            </a:r>
          </a:p>
          <a:p>
            <a:pPr algn="ctr"/>
            <a:r>
              <a:rPr lang="en-US" sz="1400" b="1" dirty="0">
                <a:solidFill>
                  <a:schemeClr val="tx1"/>
                </a:solidFill>
              </a:rPr>
              <a:t>Youth ‘</a:t>
            </a:r>
            <a:r>
              <a:rPr lang="en-US" sz="1400" b="1" i="1" dirty="0" err="1">
                <a:solidFill>
                  <a:schemeClr val="tx1"/>
                </a:solidFill>
              </a:rPr>
              <a:t>Yuva</a:t>
            </a:r>
            <a:r>
              <a:rPr lang="en-US" sz="1400" b="1" dirty="0">
                <a:solidFill>
                  <a:schemeClr val="tx1"/>
                </a:solidFill>
              </a:rPr>
              <a:t>’ (15-29 Yrs.) will be given 50% weightage in Scoring</a:t>
            </a:r>
          </a:p>
        </p:txBody>
      </p:sp>
      <p:pic>
        <p:nvPicPr>
          <p:cNvPr id="25" name="Picture 24">
            <a:extLst>
              <a:ext uri="{FF2B5EF4-FFF2-40B4-BE49-F238E27FC236}">
                <a16:creationId xmlns:a16="http://schemas.microsoft.com/office/drawing/2014/main" id="{249F07BF-B5C2-4C17-8A5B-D5781DB819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547" b="12483"/>
          <a:stretch/>
        </p:blipFill>
        <p:spPr>
          <a:xfrm>
            <a:off x="799453" y="829147"/>
            <a:ext cx="5910222" cy="883161"/>
          </a:xfrm>
          <a:prstGeom prst="rect">
            <a:avLst/>
          </a:prstGeom>
        </p:spPr>
      </p:pic>
      <p:pic>
        <p:nvPicPr>
          <p:cNvPr id="26" name="Picture 25" descr="noun_648143_cc.png">
            <a:extLst>
              <a:ext uri="{FF2B5EF4-FFF2-40B4-BE49-F238E27FC236}">
                <a16:creationId xmlns:a16="http://schemas.microsoft.com/office/drawing/2014/main" id="{4CAF1079-CE6C-4CA2-AD3E-95187E7E4A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36311" y="773109"/>
            <a:ext cx="1058971" cy="814138"/>
          </a:xfrm>
          <a:prstGeom prst="rect">
            <a:avLst/>
          </a:prstGeom>
        </p:spPr>
      </p:pic>
      <p:sp>
        <p:nvSpPr>
          <p:cNvPr id="3" name="Slide Number Placeholder 2">
            <a:extLst>
              <a:ext uri="{FF2B5EF4-FFF2-40B4-BE49-F238E27FC236}">
                <a16:creationId xmlns:a16="http://schemas.microsoft.com/office/drawing/2014/main" id="{3868BED5-901E-43C9-A16C-3A656143A0E6}"/>
              </a:ext>
            </a:extLst>
          </p:cNvPr>
          <p:cNvSpPr>
            <a:spLocks noGrp="1"/>
          </p:cNvSpPr>
          <p:nvPr>
            <p:ph type="sldNum" sz="quarter" idx="12"/>
          </p:nvPr>
        </p:nvSpPr>
        <p:spPr/>
        <p:txBody>
          <a:bodyPr/>
          <a:lstStyle/>
          <a:p>
            <a:fld id="{871FDAF4-F9BA-4E6E-AE28-9371978FF90C}" type="slidenum">
              <a:rPr lang="en-US" smtClean="0"/>
              <a:t>82</a:t>
            </a:fld>
            <a:endParaRPr lang="en-US"/>
          </a:p>
        </p:txBody>
      </p:sp>
    </p:spTree>
    <p:extLst>
      <p:ext uri="{BB962C8B-B14F-4D97-AF65-F5344CB8AC3E}">
        <p14:creationId xmlns:p14="http://schemas.microsoft.com/office/powerpoint/2010/main" val="25371818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DB9F6856-A73A-4F8B-870E-25D7E26FD8BB}"/>
              </a:ext>
            </a:extLst>
          </p:cNvPr>
          <p:cNvSpPr/>
          <p:nvPr/>
        </p:nvSpPr>
        <p:spPr>
          <a:xfrm>
            <a:off x="0" y="757988"/>
            <a:ext cx="6858000" cy="9148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9" name="Oval 48">
            <a:extLst>
              <a:ext uri="{FF2B5EF4-FFF2-40B4-BE49-F238E27FC236}">
                <a16:creationId xmlns:a16="http://schemas.microsoft.com/office/drawing/2014/main" id="{202B5637-8D48-40BF-BE5A-541870646B5E}"/>
              </a:ext>
            </a:extLst>
          </p:cNvPr>
          <p:cNvSpPr/>
          <p:nvPr/>
        </p:nvSpPr>
        <p:spPr>
          <a:xfrm>
            <a:off x="74681" y="936973"/>
            <a:ext cx="648880" cy="81413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B</a:t>
            </a:r>
          </a:p>
        </p:txBody>
      </p:sp>
      <p:pic>
        <p:nvPicPr>
          <p:cNvPr id="53" name="Picture 52">
            <a:extLst>
              <a:ext uri="{FF2B5EF4-FFF2-40B4-BE49-F238E27FC236}">
                <a16:creationId xmlns:a16="http://schemas.microsoft.com/office/drawing/2014/main" id="{E768D34A-D73F-4AA8-BA66-107C19DACE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547" b="12483"/>
          <a:stretch/>
        </p:blipFill>
        <p:spPr>
          <a:xfrm>
            <a:off x="799453" y="961489"/>
            <a:ext cx="5910222" cy="883161"/>
          </a:xfrm>
          <a:prstGeom prst="rect">
            <a:avLst/>
          </a:prstGeom>
        </p:spPr>
      </p:pic>
      <p:pic>
        <p:nvPicPr>
          <p:cNvPr id="54" name="Picture 53" descr="noun_648143_cc.png">
            <a:extLst>
              <a:ext uri="{FF2B5EF4-FFF2-40B4-BE49-F238E27FC236}">
                <a16:creationId xmlns:a16="http://schemas.microsoft.com/office/drawing/2014/main" id="{69AEA96B-3153-4C67-8048-CE5E5A94DCE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36311" y="905451"/>
            <a:ext cx="1058971" cy="814138"/>
          </a:xfrm>
          <a:prstGeom prst="rect">
            <a:avLst/>
          </a:prstGeom>
        </p:spPr>
      </p:pic>
      <p:sp>
        <p:nvSpPr>
          <p:cNvPr id="55" name="Rectangle 54">
            <a:extLst>
              <a:ext uri="{FF2B5EF4-FFF2-40B4-BE49-F238E27FC236}">
                <a16:creationId xmlns:a16="http://schemas.microsoft.com/office/drawing/2014/main" id="{0F1A65BF-F15A-4CEE-9F7E-AA6131C91910}"/>
              </a:ext>
            </a:extLst>
          </p:cNvPr>
          <p:cNvSpPr/>
          <p:nvPr/>
        </p:nvSpPr>
        <p:spPr>
          <a:xfrm>
            <a:off x="0" y="1905875"/>
            <a:ext cx="6857999" cy="464755"/>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From </a:t>
            </a:r>
            <a:r>
              <a:rPr lang="en-US" sz="1600" b="1" dirty="0" err="1">
                <a:solidFill>
                  <a:schemeClr val="tx1"/>
                </a:solidFill>
              </a:rPr>
              <a:t>Sr.Citizens</a:t>
            </a:r>
            <a:r>
              <a:rPr lang="en-US" sz="1600" b="1" dirty="0">
                <a:solidFill>
                  <a:schemeClr val="tx1"/>
                </a:solidFill>
              </a:rPr>
              <a:t> (&gt;60 Yrs. Age) Total= 400 Marks</a:t>
            </a:r>
          </a:p>
        </p:txBody>
      </p:sp>
      <p:sp>
        <p:nvSpPr>
          <p:cNvPr id="57" name="Rectangle 56">
            <a:extLst>
              <a:ext uri="{FF2B5EF4-FFF2-40B4-BE49-F238E27FC236}">
                <a16:creationId xmlns:a16="http://schemas.microsoft.com/office/drawing/2014/main" id="{FC3DDE2F-581A-4E6F-BC74-ECEA7FD6DD79}"/>
              </a:ext>
            </a:extLst>
          </p:cNvPr>
          <p:cNvSpPr/>
          <p:nvPr/>
        </p:nvSpPr>
        <p:spPr>
          <a:xfrm>
            <a:off x="482227" y="2717524"/>
            <a:ext cx="6300087" cy="55416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4">
                    <a:lumMod val="40000"/>
                    <a:lumOff val="60000"/>
                  </a:schemeClr>
                </a:solidFill>
              </a:rPr>
              <a:t>4 Questions </a:t>
            </a:r>
            <a:r>
              <a:rPr lang="en-US" sz="1600" dirty="0"/>
              <a:t>under Solid Waste Management: </a:t>
            </a:r>
            <a:r>
              <a:rPr lang="en-US" sz="1600" dirty="0">
                <a:solidFill>
                  <a:schemeClr val="accent4">
                    <a:lumMod val="40000"/>
                    <a:lumOff val="60000"/>
                  </a:schemeClr>
                </a:solidFill>
              </a:rPr>
              <a:t>4x40</a:t>
            </a:r>
            <a:r>
              <a:rPr lang="en-US" sz="1600" dirty="0"/>
              <a:t> = </a:t>
            </a:r>
            <a:r>
              <a:rPr lang="en-US" sz="1600" dirty="0">
                <a:solidFill>
                  <a:schemeClr val="accent4">
                    <a:lumMod val="40000"/>
                    <a:lumOff val="60000"/>
                  </a:schemeClr>
                </a:solidFill>
              </a:rPr>
              <a:t>Total 160 Marks</a:t>
            </a:r>
          </a:p>
        </p:txBody>
      </p:sp>
      <p:sp>
        <p:nvSpPr>
          <p:cNvPr id="59" name="Rectangle 58">
            <a:extLst>
              <a:ext uri="{FF2B5EF4-FFF2-40B4-BE49-F238E27FC236}">
                <a16:creationId xmlns:a16="http://schemas.microsoft.com/office/drawing/2014/main" id="{C006F5AA-CAF7-46E0-9738-19BF949EAA2C}"/>
              </a:ext>
            </a:extLst>
          </p:cNvPr>
          <p:cNvSpPr/>
          <p:nvPr/>
        </p:nvSpPr>
        <p:spPr>
          <a:xfrm>
            <a:off x="207413" y="3263369"/>
            <a:ext cx="6611556" cy="3118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Overall Experience sharing </a:t>
            </a:r>
            <a:r>
              <a:rPr lang="en-US" sz="1400" b="1" dirty="0"/>
              <a:t>under SBM </a:t>
            </a:r>
            <a:r>
              <a:rPr lang="en-US" sz="1400" dirty="0"/>
              <a:t>in comparison with </a:t>
            </a:r>
            <a:r>
              <a:rPr lang="en-US" sz="1400" b="1" dirty="0"/>
              <a:t>Pre-SBM</a:t>
            </a:r>
            <a:r>
              <a:rPr lang="en-US" sz="1400" dirty="0"/>
              <a:t> period</a:t>
            </a:r>
          </a:p>
        </p:txBody>
      </p:sp>
      <p:sp>
        <p:nvSpPr>
          <p:cNvPr id="58" name="Oval 57">
            <a:extLst>
              <a:ext uri="{FF2B5EF4-FFF2-40B4-BE49-F238E27FC236}">
                <a16:creationId xmlns:a16="http://schemas.microsoft.com/office/drawing/2014/main" id="{6EAF4C9F-F9C4-4C66-A696-79A700D7E4A9}"/>
              </a:ext>
            </a:extLst>
          </p:cNvPr>
          <p:cNvSpPr/>
          <p:nvPr/>
        </p:nvSpPr>
        <p:spPr>
          <a:xfrm>
            <a:off x="25717" y="2783304"/>
            <a:ext cx="746808" cy="818698"/>
          </a:xfrm>
          <a:prstGeom prst="ellipse">
            <a:avLst/>
          </a:prstGeom>
          <a:solidFill>
            <a:schemeClr val="accent4">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solidFill>
                  <a:schemeClr val="tx1"/>
                </a:solidFill>
              </a:rPr>
              <a:t>1</a:t>
            </a:r>
          </a:p>
        </p:txBody>
      </p:sp>
      <p:sp>
        <p:nvSpPr>
          <p:cNvPr id="60" name="Rounded Rectangle 8">
            <a:extLst>
              <a:ext uri="{FF2B5EF4-FFF2-40B4-BE49-F238E27FC236}">
                <a16:creationId xmlns:a16="http://schemas.microsoft.com/office/drawing/2014/main" id="{E53EFBE8-2F29-4EA0-8D1D-B975FA03D85B}"/>
              </a:ext>
            </a:extLst>
          </p:cNvPr>
          <p:cNvSpPr/>
          <p:nvPr/>
        </p:nvSpPr>
        <p:spPr>
          <a:xfrm>
            <a:off x="77668" y="4091887"/>
            <a:ext cx="6741301" cy="288607"/>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400" b="1" dirty="0">
                <a:solidFill>
                  <a:srgbClr val="000000"/>
                </a:solidFill>
                <a:ea typeface="Times New Roman"/>
                <a:cs typeface="Arial"/>
              </a:rPr>
              <a:t>i. </a:t>
            </a:r>
            <a:r>
              <a:rPr lang="en-US" sz="1400" dirty="0">
                <a:solidFill>
                  <a:srgbClr val="000000"/>
                </a:solidFill>
                <a:ea typeface="Times New Roman"/>
                <a:cs typeface="Arial"/>
              </a:rPr>
              <a:t>Do you find your city more cleaner than before?  </a:t>
            </a:r>
            <a:endParaRPr lang="en-US" sz="1400" b="1" dirty="0">
              <a:solidFill>
                <a:srgbClr val="000000"/>
              </a:solidFill>
              <a:ea typeface="Times New Roman"/>
              <a:cs typeface="Arial"/>
            </a:endParaRPr>
          </a:p>
        </p:txBody>
      </p:sp>
      <p:sp>
        <p:nvSpPr>
          <p:cNvPr id="61" name="Rounded Rectangle 20">
            <a:extLst>
              <a:ext uri="{FF2B5EF4-FFF2-40B4-BE49-F238E27FC236}">
                <a16:creationId xmlns:a16="http://schemas.microsoft.com/office/drawing/2014/main" id="{5027CBE8-6FF9-4EEA-A1DE-F233FC170C05}"/>
              </a:ext>
            </a:extLst>
          </p:cNvPr>
          <p:cNvSpPr/>
          <p:nvPr/>
        </p:nvSpPr>
        <p:spPr>
          <a:xfrm>
            <a:off x="74680" y="5027064"/>
            <a:ext cx="6719239" cy="737668"/>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400" dirty="0">
                <a:solidFill>
                  <a:srgbClr val="000000"/>
                </a:solidFill>
                <a:ea typeface="Times New Roman"/>
                <a:cs typeface="Arial"/>
              </a:rPr>
              <a:t>ii. Are you satisfied with door to door waste collection services provided by municipal </a:t>
            </a:r>
            <a:r>
              <a:rPr lang="en-US" sz="1400" dirty="0" err="1">
                <a:solidFill>
                  <a:srgbClr val="000000"/>
                </a:solidFill>
                <a:ea typeface="Times New Roman"/>
                <a:cs typeface="Arial"/>
              </a:rPr>
              <a:t>corpn</a:t>
            </a:r>
            <a:r>
              <a:rPr lang="en-US" sz="1400" dirty="0">
                <a:solidFill>
                  <a:srgbClr val="000000"/>
                </a:solidFill>
                <a:ea typeface="Times New Roman"/>
                <a:cs typeface="Arial"/>
              </a:rPr>
              <a:t>./council/cant. board?</a:t>
            </a:r>
          </a:p>
        </p:txBody>
      </p:sp>
      <p:sp>
        <p:nvSpPr>
          <p:cNvPr id="62" name="Rectangle 61">
            <a:extLst>
              <a:ext uri="{FF2B5EF4-FFF2-40B4-BE49-F238E27FC236}">
                <a16:creationId xmlns:a16="http://schemas.microsoft.com/office/drawing/2014/main" id="{6C6E6EC1-F2E9-47C7-A3D8-97251F4AE9F3}"/>
              </a:ext>
            </a:extLst>
          </p:cNvPr>
          <p:cNvSpPr/>
          <p:nvPr/>
        </p:nvSpPr>
        <p:spPr>
          <a:xfrm>
            <a:off x="35521" y="4531539"/>
            <a:ext cx="980041"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Yes</a:t>
            </a:r>
          </a:p>
        </p:txBody>
      </p:sp>
      <p:sp>
        <p:nvSpPr>
          <p:cNvPr id="63" name="Rectangle 62">
            <a:extLst>
              <a:ext uri="{FF2B5EF4-FFF2-40B4-BE49-F238E27FC236}">
                <a16:creationId xmlns:a16="http://schemas.microsoft.com/office/drawing/2014/main" id="{66609F7E-71F4-4D23-BC6B-8276D7D51198}"/>
              </a:ext>
            </a:extLst>
          </p:cNvPr>
          <p:cNvSpPr/>
          <p:nvPr/>
        </p:nvSpPr>
        <p:spPr>
          <a:xfrm>
            <a:off x="2478104" y="4523447"/>
            <a:ext cx="821146"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Partially</a:t>
            </a:r>
          </a:p>
        </p:txBody>
      </p:sp>
      <p:sp>
        <p:nvSpPr>
          <p:cNvPr id="64" name="Rectangle 63">
            <a:extLst>
              <a:ext uri="{FF2B5EF4-FFF2-40B4-BE49-F238E27FC236}">
                <a16:creationId xmlns:a16="http://schemas.microsoft.com/office/drawing/2014/main" id="{6127D2EF-58D5-4EB6-B32E-74ABE536A132}"/>
              </a:ext>
            </a:extLst>
          </p:cNvPr>
          <p:cNvSpPr/>
          <p:nvPr/>
        </p:nvSpPr>
        <p:spPr>
          <a:xfrm>
            <a:off x="4701210" y="4513984"/>
            <a:ext cx="980041"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No</a:t>
            </a:r>
          </a:p>
        </p:txBody>
      </p:sp>
      <p:sp>
        <p:nvSpPr>
          <p:cNvPr id="65" name="Rectangle 64">
            <a:extLst>
              <a:ext uri="{FF2B5EF4-FFF2-40B4-BE49-F238E27FC236}">
                <a16:creationId xmlns:a16="http://schemas.microsoft.com/office/drawing/2014/main" id="{667E3406-E0E9-47C3-A3B4-0D45138D8D90}"/>
              </a:ext>
            </a:extLst>
          </p:cNvPr>
          <p:cNvSpPr/>
          <p:nvPr/>
        </p:nvSpPr>
        <p:spPr>
          <a:xfrm>
            <a:off x="1124759" y="4523447"/>
            <a:ext cx="821145"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40 Marks</a:t>
            </a:r>
          </a:p>
        </p:txBody>
      </p:sp>
      <p:sp>
        <p:nvSpPr>
          <p:cNvPr id="66" name="Rectangle 65">
            <a:extLst>
              <a:ext uri="{FF2B5EF4-FFF2-40B4-BE49-F238E27FC236}">
                <a16:creationId xmlns:a16="http://schemas.microsoft.com/office/drawing/2014/main" id="{B429B487-68D5-45F3-87A9-749804FA3133}"/>
              </a:ext>
            </a:extLst>
          </p:cNvPr>
          <p:cNvSpPr/>
          <p:nvPr/>
        </p:nvSpPr>
        <p:spPr>
          <a:xfrm>
            <a:off x="5972775" y="4524476"/>
            <a:ext cx="821145"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 Marks</a:t>
            </a:r>
          </a:p>
        </p:txBody>
      </p:sp>
      <p:sp>
        <p:nvSpPr>
          <p:cNvPr id="67" name="Rectangle 66">
            <a:extLst>
              <a:ext uri="{FF2B5EF4-FFF2-40B4-BE49-F238E27FC236}">
                <a16:creationId xmlns:a16="http://schemas.microsoft.com/office/drawing/2014/main" id="{8FCAC198-1576-43F6-A898-ADD7A0D6D1BC}"/>
              </a:ext>
            </a:extLst>
          </p:cNvPr>
          <p:cNvSpPr/>
          <p:nvPr/>
        </p:nvSpPr>
        <p:spPr>
          <a:xfrm>
            <a:off x="3347864" y="4521043"/>
            <a:ext cx="821145"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 Marks</a:t>
            </a:r>
          </a:p>
        </p:txBody>
      </p:sp>
      <p:sp>
        <p:nvSpPr>
          <p:cNvPr id="68" name="Rectangle 67">
            <a:extLst>
              <a:ext uri="{FF2B5EF4-FFF2-40B4-BE49-F238E27FC236}">
                <a16:creationId xmlns:a16="http://schemas.microsoft.com/office/drawing/2014/main" id="{1B447741-B20A-4454-B9C4-4B36B4356875}"/>
              </a:ext>
            </a:extLst>
          </p:cNvPr>
          <p:cNvSpPr/>
          <p:nvPr/>
        </p:nvSpPr>
        <p:spPr>
          <a:xfrm>
            <a:off x="74681" y="5896791"/>
            <a:ext cx="940882"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Yes</a:t>
            </a:r>
          </a:p>
        </p:txBody>
      </p:sp>
      <p:sp>
        <p:nvSpPr>
          <p:cNvPr id="69" name="Rectangle 68">
            <a:extLst>
              <a:ext uri="{FF2B5EF4-FFF2-40B4-BE49-F238E27FC236}">
                <a16:creationId xmlns:a16="http://schemas.microsoft.com/office/drawing/2014/main" id="{02CD2168-66DE-4A3B-A8D7-4A5F91C518F4}"/>
              </a:ext>
            </a:extLst>
          </p:cNvPr>
          <p:cNvSpPr/>
          <p:nvPr/>
        </p:nvSpPr>
        <p:spPr>
          <a:xfrm>
            <a:off x="2450555" y="5887853"/>
            <a:ext cx="848695"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Partially</a:t>
            </a:r>
          </a:p>
        </p:txBody>
      </p:sp>
      <p:sp>
        <p:nvSpPr>
          <p:cNvPr id="70" name="Rectangle 69">
            <a:extLst>
              <a:ext uri="{FF2B5EF4-FFF2-40B4-BE49-F238E27FC236}">
                <a16:creationId xmlns:a16="http://schemas.microsoft.com/office/drawing/2014/main" id="{3A67E379-8230-43D1-A7E5-C67F3D4C29BA}"/>
              </a:ext>
            </a:extLst>
          </p:cNvPr>
          <p:cNvSpPr/>
          <p:nvPr/>
        </p:nvSpPr>
        <p:spPr>
          <a:xfrm>
            <a:off x="1124759" y="5896791"/>
            <a:ext cx="821145"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40 Marks</a:t>
            </a:r>
          </a:p>
        </p:txBody>
      </p:sp>
      <p:sp>
        <p:nvSpPr>
          <p:cNvPr id="71" name="Rectangle 70">
            <a:extLst>
              <a:ext uri="{FF2B5EF4-FFF2-40B4-BE49-F238E27FC236}">
                <a16:creationId xmlns:a16="http://schemas.microsoft.com/office/drawing/2014/main" id="{A554657F-B4EB-4C9B-9BAD-0D741A69853B}"/>
              </a:ext>
            </a:extLst>
          </p:cNvPr>
          <p:cNvSpPr/>
          <p:nvPr/>
        </p:nvSpPr>
        <p:spPr>
          <a:xfrm>
            <a:off x="3416469" y="5896791"/>
            <a:ext cx="821144"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 Marks</a:t>
            </a:r>
          </a:p>
        </p:txBody>
      </p:sp>
      <p:sp>
        <p:nvSpPr>
          <p:cNvPr id="72" name="Rounded Rectangle 33">
            <a:extLst>
              <a:ext uri="{FF2B5EF4-FFF2-40B4-BE49-F238E27FC236}">
                <a16:creationId xmlns:a16="http://schemas.microsoft.com/office/drawing/2014/main" id="{80F12612-21B5-419F-B9A8-B786B407DB8E}"/>
              </a:ext>
            </a:extLst>
          </p:cNvPr>
          <p:cNvSpPr/>
          <p:nvPr/>
        </p:nvSpPr>
        <p:spPr>
          <a:xfrm>
            <a:off x="53435" y="6420126"/>
            <a:ext cx="6741301" cy="288607"/>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400" dirty="0">
                <a:solidFill>
                  <a:srgbClr val="000000"/>
                </a:solidFill>
                <a:ea typeface="Times New Roman"/>
                <a:cs typeface="Arial"/>
              </a:rPr>
              <a:t>iii. Do you give segregated waste to your waste collector?</a:t>
            </a:r>
          </a:p>
        </p:txBody>
      </p:sp>
      <p:sp>
        <p:nvSpPr>
          <p:cNvPr id="73" name="Rectangle 72">
            <a:extLst>
              <a:ext uri="{FF2B5EF4-FFF2-40B4-BE49-F238E27FC236}">
                <a16:creationId xmlns:a16="http://schemas.microsoft.com/office/drawing/2014/main" id="{E06CD07E-DA62-43EC-BA56-95095C9F91B2}"/>
              </a:ext>
            </a:extLst>
          </p:cNvPr>
          <p:cNvSpPr/>
          <p:nvPr/>
        </p:nvSpPr>
        <p:spPr>
          <a:xfrm>
            <a:off x="71375" y="6959348"/>
            <a:ext cx="940882"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Always</a:t>
            </a:r>
          </a:p>
        </p:txBody>
      </p:sp>
      <p:sp>
        <p:nvSpPr>
          <p:cNvPr id="74" name="Rectangle 73">
            <a:extLst>
              <a:ext uri="{FF2B5EF4-FFF2-40B4-BE49-F238E27FC236}">
                <a16:creationId xmlns:a16="http://schemas.microsoft.com/office/drawing/2014/main" id="{05C1F427-541D-4294-A5D8-19C92351DE4B}"/>
              </a:ext>
            </a:extLst>
          </p:cNvPr>
          <p:cNvSpPr/>
          <p:nvPr/>
        </p:nvSpPr>
        <p:spPr>
          <a:xfrm>
            <a:off x="2420219" y="6938315"/>
            <a:ext cx="1164833"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Only when asked</a:t>
            </a:r>
          </a:p>
        </p:txBody>
      </p:sp>
      <p:sp>
        <p:nvSpPr>
          <p:cNvPr id="75" name="Rectangle 74">
            <a:extLst>
              <a:ext uri="{FF2B5EF4-FFF2-40B4-BE49-F238E27FC236}">
                <a16:creationId xmlns:a16="http://schemas.microsoft.com/office/drawing/2014/main" id="{0BE7C4CF-0D4B-423C-9237-DBB9825A9E4E}"/>
              </a:ext>
            </a:extLst>
          </p:cNvPr>
          <p:cNvSpPr/>
          <p:nvPr/>
        </p:nvSpPr>
        <p:spPr>
          <a:xfrm>
            <a:off x="1157568" y="6949389"/>
            <a:ext cx="788336"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40 Marks</a:t>
            </a:r>
          </a:p>
        </p:txBody>
      </p:sp>
      <p:sp>
        <p:nvSpPr>
          <p:cNvPr id="76" name="Rectangle 75">
            <a:extLst>
              <a:ext uri="{FF2B5EF4-FFF2-40B4-BE49-F238E27FC236}">
                <a16:creationId xmlns:a16="http://schemas.microsoft.com/office/drawing/2014/main" id="{9E5DECDB-A22C-4DBD-9872-02E55451EFFB}"/>
              </a:ext>
            </a:extLst>
          </p:cNvPr>
          <p:cNvSpPr/>
          <p:nvPr/>
        </p:nvSpPr>
        <p:spPr>
          <a:xfrm>
            <a:off x="3665235" y="6946335"/>
            <a:ext cx="730562"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 Marks</a:t>
            </a:r>
          </a:p>
        </p:txBody>
      </p:sp>
      <p:sp>
        <p:nvSpPr>
          <p:cNvPr id="77" name="Rounded Rectangle 38">
            <a:extLst>
              <a:ext uri="{FF2B5EF4-FFF2-40B4-BE49-F238E27FC236}">
                <a16:creationId xmlns:a16="http://schemas.microsoft.com/office/drawing/2014/main" id="{787884BA-01F8-4324-B08A-FEFD92DB82C4}"/>
              </a:ext>
            </a:extLst>
          </p:cNvPr>
          <p:cNvSpPr/>
          <p:nvPr/>
        </p:nvSpPr>
        <p:spPr>
          <a:xfrm>
            <a:off x="21664" y="7462307"/>
            <a:ext cx="6789611" cy="348856"/>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400" dirty="0">
                <a:solidFill>
                  <a:srgbClr val="000000"/>
                </a:solidFill>
                <a:ea typeface="Times New Roman"/>
                <a:cs typeface="Arial"/>
              </a:rPr>
              <a:t>iv. Do you see people’s </a:t>
            </a:r>
            <a:r>
              <a:rPr lang="en-US" sz="1400" dirty="0" err="1">
                <a:solidFill>
                  <a:srgbClr val="000000"/>
                </a:solidFill>
                <a:ea typeface="Times New Roman"/>
                <a:cs typeface="Arial"/>
              </a:rPr>
              <a:t>behaviour</a:t>
            </a:r>
            <a:r>
              <a:rPr lang="en-US" sz="1400" dirty="0">
                <a:solidFill>
                  <a:srgbClr val="000000"/>
                </a:solidFill>
                <a:ea typeface="Times New Roman"/>
                <a:cs typeface="Arial"/>
              </a:rPr>
              <a:t> has now changed in managing their waste responsibly?</a:t>
            </a:r>
          </a:p>
        </p:txBody>
      </p:sp>
      <p:sp>
        <p:nvSpPr>
          <p:cNvPr id="78" name="Rectangle 77">
            <a:extLst>
              <a:ext uri="{FF2B5EF4-FFF2-40B4-BE49-F238E27FC236}">
                <a16:creationId xmlns:a16="http://schemas.microsoft.com/office/drawing/2014/main" id="{D380609A-447B-474A-AF52-0FF30738D2A9}"/>
              </a:ext>
            </a:extLst>
          </p:cNvPr>
          <p:cNvSpPr/>
          <p:nvPr/>
        </p:nvSpPr>
        <p:spPr>
          <a:xfrm>
            <a:off x="33768" y="8061777"/>
            <a:ext cx="980041"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Yes</a:t>
            </a:r>
          </a:p>
        </p:txBody>
      </p:sp>
      <p:sp>
        <p:nvSpPr>
          <p:cNvPr id="79" name="Rectangle 78">
            <a:extLst>
              <a:ext uri="{FF2B5EF4-FFF2-40B4-BE49-F238E27FC236}">
                <a16:creationId xmlns:a16="http://schemas.microsoft.com/office/drawing/2014/main" id="{BB885549-D192-4098-8371-082EAA9DB745}"/>
              </a:ext>
            </a:extLst>
          </p:cNvPr>
          <p:cNvSpPr/>
          <p:nvPr/>
        </p:nvSpPr>
        <p:spPr>
          <a:xfrm>
            <a:off x="2442399" y="8116460"/>
            <a:ext cx="1118626"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Partially</a:t>
            </a:r>
          </a:p>
        </p:txBody>
      </p:sp>
      <p:sp>
        <p:nvSpPr>
          <p:cNvPr id="80" name="Rectangle 79">
            <a:extLst>
              <a:ext uri="{FF2B5EF4-FFF2-40B4-BE49-F238E27FC236}">
                <a16:creationId xmlns:a16="http://schemas.microsoft.com/office/drawing/2014/main" id="{43BA5907-F362-4B8B-B0F9-57EF0E91F2AF}"/>
              </a:ext>
            </a:extLst>
          </p:cNvPr>
          <p:cNvSpPr/>
          <p:nvPr/>
        </p:nvSpPr>
        <p:spPr>
          <a:xfrm>
            <a:off x="1119962" y="8061777"/>
            <a:ext cx="788336"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40 Marks</a:t>
            </a:r>
          </a:p>
        </p:txBody>
      </p:sp>
      <p:sp>
        <p:nvSpPr>
          <p:cNvPr id="81" name="Rectangle 80">
            <a:extLst>
              <a:ext uri="{FF2B5EF4-FFF2-40B4-BE49-F238E27FC236}">
                <a16:creationId xmlns:a16="http://schemas.microsoft.com/office/drawing/2014/main" id="{176D52D6-2E25-4504-B542-30FF50BD2E53}"/>
              </a:ext>
            </a:extLst>
          </p:cNvPr>
          <p:cNvSpPr/>
          <p:nvPr/>
        </p:nvSpPr>
        <p:spPr>
          <a:xfrm>
            <a:off x="3614437" y="8124480"/>
            <a:ext cx="730562"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20 Marks</a:t>
            </a:r>
          </a:p>
        </p:txBody>
      </p:sp>
      <p:sp>
        <p:nvSpPr>
          <p:cNvPr id="82" name="Rectangle 81">
            <a:extLst>
              <a:ext uri="{FF2B5EF4-FFF2-40B4-BE49-F238E27FC236}">
                <a16:creationId xmlns:a16="http://schemas.microsoft.com/office/drawing/2014/main" id="{85E88DFB-7654-4668-9E0C-7A385B2BA85A}"/>
              </a:ext>
            </a:extLst>
          </p:cNvPr>
          <p:cNvSpPr/>
          <p:nvPr/>
        </p:nvSpPr>
        <p:spPr>
          <a:xfrm>
            <a:off x="4715064" y="6931740"/>
            <a:ext cx="966188"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No</a:t>
            </a:r>
          </a:p>
        </p:txBody>
      </p:sp>
      <p:sp>
        <p:nvSpPr>
          <p:cNvPr id="83" name="Rectangle 82">
            <a:extLst>
              <a:ext uri="{FF2B5EF4-FFF2-40B4-BE49-F238E27FC236}">
                <a16:creationId xmlns:a16="http://schemas.microsoft.com/office/drawing/2014/main" id="{1F98CD1D-48AB-4F21-B6D4-EC5F45D160C4}"/>
              </a:ext>
            </a:extLst>
          </p:cNvPr>
          <p:cNvSpPr/>
          <p:nvPr/>
        </p:nvSpPr>
        <p:spPr>
          <a:xfrm>
            <a:off x="6011899" y="6938316"/>
            <a:ext cx="809539"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 Marks</a:t>
            </a:r>
          </a:p>
        </p:txBody>
      </p:sp>
      <p:sp>
        <p:nvSpPr>
          <p:cNvPr id="84" name="Rectangle 83">
            <a:extLst>
              <a:ext uri="{FF2B5EF4-FFF2-40B4-BE49-F238E27FC236}">
                <a16:creationId xmlns:a16="http://schemas.microsoft.com/office/drawing/2014/main" id="{D15CB34B-2171-4C3B-86BB-C97BEF2FA301}"/>
              </a:ext>
            </a:extLst>
          </p:cNvPr>
          <p:cNvSpPr/>
          <p:nvPr/>
        </p:nvSpPr>
        <p:spPr>
          <a:xfrm>
            <a:off x="4701210" y="8147997"/>
            <a:ext cx="966188"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No</a:t>
            </a:r>
          </a:p>
        </p:txBody>
      </p:sp>
      <p:sp>
        <p:nvSpPr>
          <p:cNvPr id="85" name="Rectangle 84">
            <a:extLst>
              <a:ext uri="{FF2B5EF4-FFF2-40B4-BE49-F238E27FC236}">
                <a16:creationId xmlns:a16="http://schemas.microsoft.com/office/drawing/2014/main" id="{D216A125-C9C4-40E2-88DF-8650AD8B7490}"/>
              </a:ext>
            </a:extLst>
          </p:cNvPr>
          <p:cNvSpPr/>
          <p:nvPr/>
        </p:nvSpPr>
        <p:spPr>
          <a:xfrm>
            <a:off x="5972775" y="8155060"/>
            <a:ext cx="809539"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 Marks</a:t>
            </a:r>
          </a:p>
        </p:txBody>
      </p:sp>
      <p:sp>
        <p:nvSpPr>
          <p:cNvPr id="86" name="Rectangle 85">
            <a:extLst>
              <a:ext uri="{FF2B5EF4-FFF2-40B4-BE49-F238E27FC236}">
                <a16:creationId xmlns:a16="http://schemas.microsoft.com/office/drawing/2014/main" id="{CBC65D24-053D-49C5-8858-F853C22A5B04}"/>
              </a:ext>
            </a:extLst>
          </p:cNvPr>
          <p:cNvSpPr/>
          <p:nvPr/>
        </p:nvSpPr>
        <p:spPr>
          <a:xfrm>
            <a:off x="4701210" y="5908876"/>
            <a:ext cx="980042"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No</a:t>
            </a:r>
          </a:p>
        </p:txBody>
      </p:sp>
      <p:sp>
        <p:nvSpPr>
          <p:cNvPr id="87" name="Rectangle 86">
            <a:extLst>
              <a:ext uri="{FF2B5EF4-FFF2-40B4-BE49-F238E27FC236}">
                <a16:creationId xmlns:a16="http://schemas.microsoft.com/office/drawing/2014/main" id="{DCDE4D54-D717-49DA-BE28-4456406DA011}"/>
              </a:ext>
            </a:extLst>
          </p:cNvPr>
          <p:cNvSpPr/>
          <p:nvPr/>
        </p:nvSpPr>
        <p:spPr>
          <a:xfrm>
            <a:off x="5955995" y="5911113"/>
            <a:ext cx="827324"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0 Marks</a:t>
            </a:r>
          </a:p>
        </p:txBody>
      </p:sp>
      <p:sp>
        <p:nvSpPr>
          <p:cNvPr id="3" name="Slide Number Placeholder 2">
            <a:extLst>
              <a:ext uri="{FF2B5EF4-FFF2-40B4-BE49-F238E27FC236}">
                <a16:creationId xmlns:a16="http://schemas.microsoft.com/office/drawing/2014/main" id="{B27D7658-1DC2-4799-937A-EFCDE33F9FC1}"/>
              </a:ext>
            </a:extLst>
          </p:cNvPr>
          <p:cNvSpPr>
            <a:spLocks noGrp="1"/>
          </p:cNvSpPr>
          <p:nvPr>
            <p:ph type="sldNum" sz="quarter" idx="12"/>
          </p:nvPr>
        </p:nvSpPr>
        <p:spPr/>
        <p:txBody>
          <a:bodyPr/>
          <a:lstStyle/>
          <a:p>
            <a:fld id="{871FDAF4-F9BA-4E6E-AE28-9371978FF90C}" type="slidenum">
              <a:rPr lang="en-US" smtClean="0"/>
              <a:t>83</a:t>
            </a:fld>
            <a:endParaRPr lang="en-US"/>
          </a:p>
        </p:txBody>
      </p:sp>
    </p:spTree>
    <p:extLst>
      <p:ext uri="{BB962C8B-B14F-4D97-AF65-F5344CB8AC3E}">
        <p14:creationId xmlns:p14="http://schemas.microsoft.com/office/powerpoint/2010/main" val="4001626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DB7084A-B893-4DDD-BB5C-CF6BEB6C8D19}"/>
              </a:ext>
            </a:extLst>
          </p:cNvPr>
          <p:cNvSpPr/>
          <p:nvPr/>
        </p:nvSpPr>
        <p:spPr>
          <a:xfrm>
            <a:off x="0" y="881390"/>
            <a:ext cx="6858000" cy="902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0" name="Oval 39">
            <a:extLst>
              <a:ext uri="{FF2B5EF4-FFF2-40B4-BE49-F238E27FC236}">
                <a16:creationId xmlns:a16="http://schemas.microsoft.com/office/drawing/2014/main" id="{20C1A204-DE16-48CB-8FEB-4B34196AA119}"/>
              </a:ext>
            </a:extLst>
          </p:cNvPr>
          <p:cNvSpPr/>
          <p:nvPr/>
        </p:nvSpPr>
        <p:spPr>
          <a:xfrm>
            <a:off x="74681" y="973072"/>
            <a:ext cx="648880" cy="81413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B</a:t>
            </a:r>
          </a:p>
        </p:txBody>
      </p:sp>
      <p:pic>
        <p:nvPicPr>
          <p:cNvPr id="41" name="Picture 40">
            <a:extLst>
              <a:ext uri="{FF2B5EF4-FFF2-40B4-BE49-F238E27FC236}">
                <a16:creationId xmlns:a16="http://schemas.microsoft.com/office/drawing/2014/main" id="{9A7ED704-82D2-4E96-A6CF-83189D5AB42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547" b="12483"/>
          <a:stretch/>
        </p:blipFill>
        <p:spPr>
          <a:xfrm>
            <a:off x="799453" y="997588"/>
            <a:ext cx="5910222" cy="883161"/>
          </a:xfrm>
          <a:prstGeom prst="rect">
            <a:avLst/>
          </a:prstGeom>
        </p:spPr>
      </p:pic>
      <p:pic>
        <p:nvPicPr>
          <p:cNvPr id="42" name="Picture 41" descr="noun_648143_cc.png">
            <a:extLst>
              <a:ext uri="{FF2B5EF4-FFF2-40B4-BE49-F238E27FC236}">
                <a16:creationId xmlns:a16="http://schemas.microsoft.com/office/drawing/2014/main" id="{90E321E2-8F6E-487D-BBB1-7EC909BFB56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36311" y="941550"/>
            <a:ext cx="1058971" cy="814138"/>
          </a:xfrm>
          <a:prstGeom prst="rect">
            <a:avLst/>
          </a:prstGeom>
        </p:spPr>
      </p:pic>
      <p:sp>
        <p:nvSpPr>
          <p:cNvPr id="43" name="Rectangle 42">
            <a:extLst>
              <a:ext uri="{FF2B5EF4-FFF2-40B4-BE49-F238E27FC236}">
                <a16:creationId xmlns:a16="http://schemas.microsoft.com/office/drawing/2014/main" id="{17D86065-A3B3-484D-91A3-0488DC26CFB3}"/>
              </a:ext>
            </a:extLst>
          </p:cNvPr>
          <p:cNvSpPr/>
          <p:nvPr/>
        </p:nvSpPr>
        <p:spPr>
          <a:xfrm>
            <a:off x="0" y="1998734"/>
            <a:ext cx="6858000" cy="394548"/>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From </a:t>
            </a:r>
            <a:r>
              <a:rPr lang="en-US" sz="2000" b="1" dirty="0" err="1">
                <a:solidFill>
                  <a:schemeClr val="tx1"/>
                </a:solidFill>
              </a:rPr>
              <a:t>Sr.Citizens</a:t>
            </a:r>
            <a:r>
              <a:rPr lang="en-US" sz="2000" b="1" dirty="0">
                <a:solidFill>
                  <a:schemeClr val="tx1"/>
                </a:solidFill>
              </a:rPr>
              <a:t>  (&gt;60 Yrs. Age)</a:t>
            </a:r>
          </a:p>
        </p:txBody>
      </p:sp>
      <p:sp>
        <p:nvSpPr>
          <p:cNvPr id="46" name="Rectangle 45">
            <a:extLst>
              <a:ext uri="{FF2B5EF4-FFF2-40B4-BE49-F238E27FC236}">
                <a16:creationId xmlns:a16="http://schemas.microsoft.com/office/drawing/2014/main" id="{EAD13BE2-BE5C-4303-8FAA-012D5686D98C}"/>
              </a:ext>
            </a:extLst>
          </p:cNvPr>
          <p:cNvSpPr/>
          <p:nvPr/>
        </p:nvSpPr>
        <p:spPr>
          <a:xfrm>
            <a:off x="621963" y="2581381"/>
            <a:ext cx="6122592" cy="52890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4">
                    <a:lumMod val="40000"/>
                    <a:lumOff val="60000"/>
                  </a:schemeClr>
                </a:solidFill>
              </a:rPr>
              <a:t>4 Questions </a:t>
            </a:r>
            <a:r>
              <a:rPr lang="en-US" dirty="0"/>
              <a:t>under Sustainable Sanitation: </a:t>
            </a:r>
            <a:r>
              <a:rPr lang="en-US" dirty="0">
                <a:solidFill>
                  <a:schemeClr val="accent4">
                    <a:lumMod val="40000"/>
                    <a:lumOff val="60000"/>
                  </a:schemeClr>
                </a:solidFill>
              </a:rPr>
              <a:t>4x40</a:t>
            </a:r>
            <a:r>
              <a:rPr lang="en-US" dirty="0"/>
              <a:t> = </a:t>
            </a:r>
            <a:r>
              <a:rPr lang="en-US" dirty="0">
                <a:solidFill>
                  <a:schemeClr val="accent4">
                    <a:lumMod val="40000"/>
                    <a:lumOff val="60000"/>
                  </a:schemeClr>
                </a:solidFill>
              </a:rPr>
              <a:t>Total 160 Marks</a:t>
            </a:r>
          </a:p>
        </p:txBody>
      </p:sp>
      <p:sp>
        <p:nvSpPr>
          <p:cNvPr id="60" name="Rectangle 59">
            <a:extLst>
              <a:ext uri="{FF2B5EF4-FFF2-40B4-BE49-F238E27FC236}">
                <a16:creationId xmlns:a16="http://schemas.microsoft.com/office/drawing/2014/main" id="{4A9A6540-E2FC-4802-8ED9-74EFAC014204}"/>
              </a:ext>
            </a:extLst>
          </p:cNvPr>
          <p:cNvSpPr/>
          <p:nvPr/>
        </p:nvSpPr>
        <p:spPr>
          <a:xfrm>
            <a:off x="621963" y="3150703"/>
            <a:ext cx="6114875" cy="5173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Overall Experience sharing </a:t>
            </a:r>
            <a:r>
              <a:rPr lang="en-US" sz="1600" b="1" dirty="0"/>
              <a:t>under SBM(U) </a:t>
            </a:r>
            <a:r>
              <a:rPr lang="en-US" sz="1600" dirty="0"/>
              <a:t>in comparison with </a:t>
            </a:r>
            <a:r>
              <a:rPr lang="en-US" sz="1600" b="1" dirty="0"/>
              <a:t>Pre-SBM(U)</a:t>
            </a:r>
            <a:r>
              <a:rPr lang="en-US" sz="1600" dirty="0"/>
              <a:t> period</a:t>
            </a:r>
          </a:p>
        </p:txBody>
      </p:sp>
      <p:sp>
        <p:nvSpPr>
          <p:cNvPr id="47" name="Oval 46">
            <a:extLst>
              <a:ext uri="{FF2B5EF4-FFF2-40B4-BE49-F238E27FC236}">
                <a16:creationId xmlns:a16="http://schemas.microsoft.com/office/drawing/2014/main" id="{C2BC79B7-7B64-4178-8128-7BB4FAA4FB3F}"/>
              </a:ext>
            </a:extLst>
          </p:cNvPr>
          <p:cNvSpPr/>
          <p:nvPr/>
        </p:nvSpPr>
        <p:spPr>
          <a:xfrm>
            <a:off x="39712" y="2667234"/>
            <a:ext cx="754077" cy="785302"/>
          </a:xfrm>
          <a:prstGeom prst="ellipse">
            <a:avLst/>
          </a:prstGeom>
          <a:solidFill>
            <a:schemeClr val="accent4">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dirty="0">
                <a:solidFill>
                  <a:schemeClr val="tx1"/>
                </a:solidFill>
              </a:rPr>
              <a:t>2</a:t>
            </a:r>
            <a:endParaRPr lang="en-US" sz="2800" dirty="0">
              <a:solidFill>
                <a:schemeClr val="tx1"/>
              </a:solidFill>
            </a:endParaRPr>
          </a:p>
        </p:txBody>
      </p:sp>
      <p:sp>
        <p:nvSpPr>
          <p:cNvPr id="61" name="Rounded Rectangle 8">
            <a:extLst>
              <a:ext uri="{FF2B5EF4-FFF2-40B4-BE49-F238E27FC236}">
                <a16:creationId xmlns:a16="http://schemas.microsoft.com/office/drawing/2014/main" id="{523AFE41-DB41-41D7-97A7-146C8B58E626}"/>
              </a:ext>
            </a:extLst>
          </p:cNvPr>
          <p:cNvSpPr/>
          <p:nvPr/>
        </p:nvSpPr>
        <p:spPr>
          <a:xfrm>
            <a:off x="52407" y="4250016"/>
            <a:ext cx="6741301" cy="672100"/>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b="1" dirty="0" err="1">
                <a:solidFill>
                  <a:srgbClr val="000000"/>
                </a:solidFill>
                <a:ea typeface="Times New Roman"/>
                <a:cs typeface="Arial"/>
              </a:rPr>
              <a:t>i</a:t>
            </a:r>
            <a:r>
              <a:rPr lang="en-US" sz="2000" b="1" dirty="0">
                <a:solidFill>
                  <a:srgbClr val="000000"/>
                </a:solidFill>
                <a:ea typeface="Times New Roman"/>
                <a:cs typeface="Arial"/>
              </a:rPr>
              <a:t>. </a:t>
            </a:r>
            <a:r>
              <a:rPr lang="en-US" sz="2000" dirty="0">
                <a:solidFill>
                  <a:srgbClr val="000000"/>
                </a:solidFill>
                <a:ea typeface="Times New Roman"/>
                <a:cs typeface="Arial"/>
              </a:rPr>
              <a:t>Do you we see people are now more sensitive towards not defecating/urinating in the open?</a:t>
            </a:r>
            <a:r>
              <a:rPr lang="en-US" sz="2000" b="1" dirty="0">
                <a:solidFill>
                  <a:srgbClr val="000000"/>
                </a:solidFill>
                <a:ea typeface="Times New Roman"/>
                <a:cs typeface="Arial"/>
              </a:rPr>
              <a:t> </a:t>
            </a:r>
          </a:p>
        </p:txBody>
      </p:sp>
      <p:sp>
        <p:nvSpPr>
          <p:cNvPr id="62" name="Rounded Rectangle 20">
            <a:extLst>
              <a:ext uri="{FF2B5EF4-FFF2-40B4-BE49-F238E27FC236}">
                <a16:creationId xmlns:a16="http://schemas.microsoft.com/office/drawing/2014/main" id="{1D7909E3-22F7-49BC-88D6-89E0DDD14773}"/>
              </a:ext>
            </a:extLst>
          </p:cNvPr>
          <p:cNvSpPr/>
          <p:nvPr/>
        </p:nvSpPr>
        <p:spPr>
          <a:xfrm>
            <a:off x="77185" y="5499309"/>
            <a:ext cx="6741301" cy="672100"/>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dirty="0">
                <a:solidFill>
                  <a:srgbClr val="000000"/>
                </a:solidFill>
                <a:ea typeface="Times New Roman"/>
                <a:cs typeface="Arial"/>
              </a:rPr>
              <a:t>ii. Do you find public/community toilets are more accessible and cleaner than before?</a:t>
            </a:r>
          </a:p>
        </p:txBody>
      </p:sp>
      <p:sp>
        <p:nvSpPr>
          <p:cNvPr id="63" name="Rectangle 62">
            <a:extLst>
              <a:ext uri="{FF2B5EF4-FFF2-40B4-BE49-F238E27FC236}">
                <a16:creationId xmlns:a16="http://schemas.microsoft.com/office/drawing/2014/main" id="{678F67E8-0816-498C-9E35-64EB76B46501}"/>
              </a:ext>
            </a:extLst>
          </p:cNvPr>
          <p:cNvSpPr/>
          <p:nvPr/>
        </p:nvSpPr>
        <p:spPr>
          <a:xfrm>
            <a:off x="47643" y="5080242"/>
            <a:ext cx="1185850" cy="269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Yes</a:t>
            </a:r>
          </a:p>
        </p:txBody>
      </p:sp>
      <p:sp>
        <p:nvSpPr>
          <p:cNvPr id="64" name="Rectangle 63">
            <a:extLst>
              <a:ext uri="{FF2B5EF4-FFF2-40B4-BE49-F238E27FC236}">
                <a16:creationId xmlns:a16="http://schemas.microsoft.com/office/drawing/2014/main" id="{D405005A-7485-43E7-8398-628D565721C9}"/>
              </a:ext>
            </a:extLst>
          </p:cNvPr>
          <p:cNvSpPr/>
          <p:nvPr/>
        </p:nvSpPr>
        <p:spPr>
          <a:xfrm>
            <a:off x="2353513" y="5055877"/>
            <a:ext cx="1277773"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Partially</a:t>
            </a:r>
          </a:p>
        </p:txBody>
      </p:sp>
      <p:sp>
        <p:nvSpPr>
          <p:cNvPr id="65" name="Rectangle 64">
            <a:extLst>
              <a:ext uri="{FF2B5EF4-FFF2-40B4-BE49-F238E27FC236}">
                <a16:creationId xmlns:a16="http://schemas.microsoft.com/office/drawing/2014/main" id="{B5547DB2-9BCE-494A-8CAA-345C732C5C86}"/>
              </a:ext>
            </a:extLst>
          </p:cNvPr>
          <p:cNvSpPr/>
          <p:nvPr/>
        </p:nvSpPr>
        <p:spPr>
          <a:xfrm>
            <a:off x="4982277" y="5043724"/>
            <a:ext cx="669381"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No</a:t>
            </a:r>
          </a:p>
        </p:txBody>
      </p:sp>
      <p:sp>
        <p:nvSpPr>
          <p:cNvPr id="66" name="Rectangle 65">
            <a:extLst>
              <a:ext uri="{FF2B5EF4-FFF2-40B4-BE49-F238E27FC236}">
                <a16:creationId xmlns:a16="http://schemas.microsoft.com/office/drawing/2014/main" id="{CF45F552-7AD2-4E1B-9BEF-A041505A5726}"/>
              </a:ext>
            </a:extLst>
          </p:cNvPr>
          <p:cNvSpPr/>
          <p:nvPr/>
        </p:nvSpPr>
        <p:spPr>
          <a:xfrm>
            <a:off x="1199734" y="5080242"/>
            <a:ext cx="993586" cy="2695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40 Marks</a:t>
            </a:r>
          </a:p>
        </p:txBody>
      </p:sp>
      <p:sp>
        <p:nvSpPr>
          <p:cNvPr id="67" name="Rectangle 66">
            <a:extLst>
              <a:ext uri="{FF2B5EF4-FFF2-40B4-BE49-F238E27FC236}">
                <a16:creationId xmlns:a16="http://schemas.microsoft.com/office/drawing/2014/main" id="{5A33C90B-22ED-4120-A0EA-DF2655A75A33}"/>
              </a:ext>
            </a:extLst>
          </p:cNvPr>
          <p:cNvSpPr/>
          <p:nvPr/>
        </p:nvSpPr>
        <p:spPr>
          <a:xfrm>
            <a:off x="5616585" y="5042607"/>
            <a:ext cx="993586"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68" name="Rectangle 67">
            <a:extLst>
              <a:ext uri="{FF2B5EF4-FFF2-40B4-BE49-F238E27FC236}">
                <a16:creationId xmlns:a16="http://schemas.microsoft.com/office/drawing/2014/main" id="{13E13B20-1E2C-4384-98FF-474F695C09F1}"/>
              </a:ext>
            </a:extLst>
          </p:cNvPr>
          <p:cNvSpPr/>
          <p:nvPr/>
        </p:nvSpPr>
        <p:spPr>
          <a:xfrm>
            <a:off x="3553184" y="5059733"/>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 Marks</a:t>
            </a:r>
          </a:p>
        </p:txBody>
      </p:sp>
      <p:sp>
        <p:nvSpPr>
          <p:cNvPr id="69" name="Rectangle 68">
            <a:extLst>
              <a:ext uri="{FF2B5EF4-FFF2-40B4-BE49-F238E27FC236}">
                <a16:creationId xmlns:a16="http://schemas.microsoft.com/office/drawing/2014/main" id="{DBAD767F-38B0-4530-AC5E-1BCBD29F6788}"/>
              </a:ext>
            </a:extLst>
          </p:cNvPr>
          <p:cNvSpPr/>
          <p:nvPr/>
        </p:nvSpPr>
        <p:spPr>
          <a:xfrm>
            <a:off x="81292" y="6368471"/>
            <a:ext cx="1185850" cy="269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Yes</a:t>
            </a:r>
          </a:p>
        </p:txBody>
      </p:sp>
      <p:sp>
        <p:nvSpPr>
          <p:cNvPr id="70" name="Rectangle 69">
            <a:extLst>
              <a:ext uri="{FF2B5EF4-FFF2-40B4-BE49-F238E27FC236}">
                <a16:creationId xmlns:a16="http://schemas.microsoft.com/office/drawing/2014/main" id="{74C59245-507F-43F0-A20D-F15411DC6D41}"/>
              </a:ext>
            </a:extLst>
          </p:cNvPr>
          <p:cNvSpPr/>
          <p:nvPr/>
        </p:nvSpPr>
        <p:spPr>
          <a:xfrm>
            <a:off x="1233383" y="6368471"/>
            <a:ext cx="993586" cy="2695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40 Marks</a:t>
            </a:r>
          </a:p>
        </p:txBody>
      </p:sp>
      <p:sp>
        <p:nvSpPr>
          <p:cNvPr id="71" name="Rounded Rectangle 33">
            <a:extLst>
              <a:ext uri="{FF2B5EF4-FFF2-40B4-BE49-F238E27FC236}">
                <a16:creationId xmlns:a16="http://schemas.microsoft.com/office/drawing/2014/main" id="{56DEFCBB-16FB-477E-B037-85D1EEB3558B}"/>
              </a:ext>
            </a:extLst>
          </p:cNvPr>
          <p:cNvSpPr/>
          <p:nvPr/>
        </p:nvSpPr>
        <p:spPr>
          <a:xfrm>
            <a:off x="75206" y="6827862"/>
            <a:ext cx="6741301" cy="672100"/>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dirty="0">
                <a:solidFill>
                  <a:srgbClr val="000000"/>
                </a:solidFill>
                <a:ea typeface="Times New Roman"/>
                <a:cs typeface="Arial"/>
              </a:rPr>
              <a:t>iii. Do you see issues related with choked sewer lines or desludging of septic tanks are attended on priority?</a:t>
            </a:r>
          </a:p>
        </p:txBody>
      </p:sp>
      <p:sp>
        <p:nvSpPr>
          <p:cNvPr id="72" name="Rectangle 71">
            <a:extLst>
              <a:ext uri="{FF2B5EF4-FFF2-40B4-BE49-F238E27FC236}">
                <a16:creationId xmlns:a16="http://schemas.microsoft.com/office/drawing/2014/main" id="{B81CAD8C-07E6-4C49-B6EE-F2CBEF85665A}"/>
              </a:ext>
            </a:extLst>
          </p:cNvPr>
          <p:cNvSpPr/>
          <p:nvPr/>
        </p:nvSpPr>
        <p:spPr>
          <a:xfrm>
            <a:off x="67438" y="7704199"/>
            <a:ext cx="1185850" cy="269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Always</a:t>
            </a:r>
          </a:p>
        </p:txBody>
      </p:sp>
      <p:sp>
        <p:nvSpPr>
          <p:cNvPr id="73" name="Rectangle 72">
            <a:extLst>
              <a:ext uri="{FF2B5EF4-FFF2-40B4-BE49-F238E27FC236}">
                <a16:creationId xmlns:a16="http://schemas.microsoft.com/office/drawing/2014/main" id="{D06A30E8-AA09-4E31-B809-4B17193EF977}"/>
              </a:ext>
            </a:extLst>
          </p:cNvPr>
          <p:cNvSpPr/>
          <p:nvPr/>
        </p:nvSpPr>
        <p:spPr>
          <a:xfrm>
            <a:off x="1219529" y="7704199"/>
            <a:ext cx="993586" cy="2695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40 Marks</a:t>
            </a:r>
          </a:p>
        </p:txBody>
      </p:sp>
      <p:sp>
        <p:nvSpPr>
          <p:cNvPr id="74" name="Rounded Rectangle 38">
            <a:extLst>
              <a:ext uri="{FF2B5EF4-FFF2-40B4-BE49-F238E27FC236}">
                <a16:creationId xmlns:a16="http://schemas.microsoft.com/office/drawing/2014/main" id="{05D52035-E3C1-419A-B095-8172BEE85CE0}"/>
              </a:ext>
            </a:extLst>
          </p:cNvPr>
          <p:cNvSpPr/>
          <p:nvPr/>
        </p:nvSpPr>
        <p:spPr>
          <a:xfrm>
            <a:off x="37600" y="8139841"/>
            <a:ext cx="6741301" cy="672100"/>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dirty="0">
                <a:solidFill>
                  <a:srgbClr val="000000"/>
                </a:solidFill>
                <a:ea typeface="Times New Roman"/>
                <a:cs typeface="Arial"/>
              </a:rPr>
              <a:t>iv. Do you see sanitation workers cleaning septic tanks/sewer lines wearing safety gears?</a:t>
            </a:r>
          </a:p>
        </p:txBody>
      </p:sp>
      <p:sp>
        <p:nvSpPr>
          <p:cNvPr id="75" name="Rectangle 74">
            <a:extLst>
              <a:ext uri="{FF2B5EF4-FFF2-40B4-BE49-F238E27FC236}">
                <a16:creationId xmlns:a16="http://schemas.microsoft.com/office/drawing/2014/main" id="{9EFD05B3-8211-42FF-BFEC-4085B425EB1D}"/>
              </a:ext>
            </a:extLst>
          </p:cNvPr>
          <p:cNvSpPr/>
          <p:nvPr/>
        </p:nvSpPr>
        <p:spPr>
          <a:xfrm>
            <a:off x="2341853" y="7682300"/>
            <a:ext cx="1287237"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Sometimes</a:t>
            </a:r>
          </a:p>
        </p:txBody>
      </p:sp>
      <p:sp>
        <p:nvSpPr>
          <p:cNvPr id="76" name="Rectangle 75">
            <a:extLst>
              <a:ext uri="{FF2B5EF4-FFF2-40B4-BE49-F238E27FC236}">
                <a16:creationId xmlns:a16="http://schemas.microsoft.com/office/drawing/2014/main" id="{076B483F-EFAB-4F13-8BD4-B3449DB14E64}"/>
              </a:ext>
            </a:extLst>
          </p:cNvPr>
          <p:cNvSpPr/>
          <p:nvPr/>
        </p:nvSpPr>
        <p:spPr>
          <a:xfrm>
            <a:off x="3559121" y="7687970"/>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 Marks</a:t>
            </a:r>
          </a:p>
        </p:txBody>
      </p:sp>
      <p:sp>
        <p:nvSpPr>
          <p:cNvPr id="77" name="Rectangle 76">
            <a:extLst>
              <a:ext uri="{FF2B5EF4-FFF2-40B4-BE49-F238E27FC236}">
                <a16:creationId xmlns:a16="http://schemas.microsoft.com/office/drawing/2014/main" id="{72D2E913-7182-4134-890D-56DFC996B248}"/>
              </a:ext>
            </a:extLst>
          </p:cNvPr>
          <p:cNvSpPr/>
          <p:nvPr/>
        </p:nvSpPr>
        <p:spPr>
          <a:xfrm>
            <a:off x="2330708" y="6335772"/>
            <a:ext cx="1281825"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78" name="Rectangle 77">
            <a:extLst>
              <a:ext uri="{FF2B5EF4-FFF2-40B4-BE49-F238E27FC236}">
                <a16:creationId xmlns:a16="http://schemas.microsoft.com/office/drawing/2014/main" id="{EDC5622E-2CF2-421F-95D4-BF403BC5ACA8}"/>
              </a:ext>
            </a:extLst>
          </p:cNvPr>
          <p:cNvSpPr/>
          <p:nvPr/>
        </p:nvSpPr>
        <p:spPr>
          <a:xfrm>
            <a:off x="3549233" y="6341442"/>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79" name="Rectangle 78">
            <a:extLst>
              <a:ext uri="{FF2B5EF4-FFF2-40B4-BE49-F238E27FC236}">
                <a16:creationId xmlns:a16="http://schemas.microsoft.com/office/drawing/2014/main" id="{F7BA10AF-3891-49CC-9A7E-05816AE32403}"/>
              </a:ext>
            </a:extLst>
          </p:cNvPr>
          <p:cNvSpPr/>
          <p:nvPr/>
        </p:nvSpPr>
        <p:spPr>
          <a:xfrm>
            <a:off x="4934151" y="7679732"/>
            <a:ext cx="726612"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Never</a:t>
            </a:r>
          </a:p>
        </p:txBody>
      </p:sp>
      <p:sp>
        <p:nvSpPr>
          <p:cNvPr id="80" name="Rectangle 79">
            <a:extLst>
              <a:ext uri="{FF2B5EF4-FFF2-40B4-BE49-F238E27FC236}">
                <a16:creationId xmlns:a16="http://schemas.microsoft.com/office/drawing/2014/main" id="{5403F517-D1FA-4E70-88EF-32B7561198D7}"/>
              </a:ext>
            </a:extLst>
          </p:cNvPr>
          <p:cNvSpPr/>
          <p:nvPr/>
        </p:nvSpPr>
        <p:spPr>
          <a:xfrm>
            <a:off x="5669510" y="7683589"/>
            <a:ext cx="993586"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81" name="Rectangle 80">
            <a:extLst>
              <a:ext uri="{FF2B5EF4-FFF2-40B4-BE49-F238E27FC236}">
                <a16:creationId xmlns:a16="http://schemas.microsoft.com/office/drawing/2014/main" id="{0C2287F9-31E2-4414-A1A7-9F061BDB91E0}"/>
              </a:ext>
            </a:extLst>
          </p:cNvPr>
          <p:cNvSpPr/>
          <p:nvPr/>
        </p:nvSpPr>
        <p:spPr>
          <a:xfrm>
            <a:off x="89211" y="8980547"/>
            <a:ext cx="1185850" cy="269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Always</a:t>
            </a:r>
          </a:p>
        </p:txBody>
      </p:sp>
      <p:sp>
        <p:nvSpPr>
          <p:cNvPr id="82" name="Rectangle 81">
            <a:extLst>
              <a:ext uri="{FF2B5EF4-FFF2-40B4-BE49-F238E27FC236}">
                <a16:creationId xmlns:a16="http://schemas.microsoft.com/office/drawing/2014/main" id="{4E1E5EA8-05F0-4F04-87E8-636B1ADC6628}"/>
              </a:ext>
            </a:extLst>
          </p:cNvPr>
          <p:cNvSpPr/>
          <p:nvPr/>
        </p:nvSpPr>
        <p:spPr>
          <a:xfrm>
            <a:off x="1241302" y="8980547"/>
            <a:ext cx="993586" cy="26958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40 Marks</a:t>
            </a:r>
          </a:p>
        </p:txBody>
      </p:sp>
      <p:sp>
        <p:nvSpPr>
          <p:cNvPr id="83" name="Rectangle 82">
            <a:extLst>
              <a:ext uri="{FF2B5EF4-FFF2-40B4-BE49-F238E27FC236}">
                <a16:creationId xmlns:a16="http://schemas.microsoft.com/office/drawing/2014/main" id="{6AC3AF4A-6DA0-4C60-B1C3-CD9FD1D57A22}"/>
              </a:ext>
            </a:extLst>
          </p:cNvPr>
          <p:cNvSpPr/>
          <p:nvPr/>
        </p:nvSpPr>
        <p:spPr>
          <a:xfrm>
            <a:off x="2363626" y="8981322"/>
            <a:ext cx="1287237"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Sometimes</a:t>
            </a:r>
          </a:p>
        </p:txBody>
      </p:sp>
      <p:sp>
        <p:nvSpPr>
          <p:cNvPr id="84" name="Rectangle 83">
            <a:extLst>
              <a:ext uri="{FF2B5EF4-FFF2-40B4-BE49-F238E27FC236}">
                <a16:creationId xmlns:a16="http://schemas.microsoft.com/office/drawing/2014/main" id="{C0FD92EA-D097-4173-B401-D2A7C002CD20}"/>
              </a:ext>
            </a:extLst>
          </p:cNvPr>
          <p:cNvSpPr/>
          <p:nvPr/>
        </p:nvSpPr>
        <p:spPr>
          <a:xfrm>
            <a:off x="3580894" y="8983364"/>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 Marks</a:t>
            </a:r>
          </a:p>
        </p:txBody>
      </p:sp>
      <p:sp>
        <p:nvSpPr>
          <p:cNvPr id="85" name="Rectangle 84">
            <a:extLst>
              <a:ext uri="{FF2B5EF4-FFF2-40B4-BE49-F238E27FC236}">
                <a16:creationId xmlns:a16="http://schemas.microsoft.com/office/drawing/2014/main" id="{A32EE057-2DA5-422E-9B94-6AF4410A2510}"/>
              </a:ext>
            </a:extLst>
          </p:cNvPr>
          <p:cNvSpPr/>
          <p:nvPr/>
        </p:nvSpPr>
        <p:spPr>
          <a:xfrm>
            <a:off x="4955924" y="8975130"/>
            <a:ext cx="726612" cy="35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Never</a:t>
            </a:r>
          </a:p>
        </p:txBody>
      </p:sp>
      <p:sp>
        <p:nvSpPr>
          <p:cNvPr id="86" name="Rectangle 85">
            <a:extLst>
              <a:ext uri="{FF2B5EF4-FFF2-40B4-BE49-F238E27FC236}">
                <a16:creationId xmlns:a16="http://schemas.microsoft.com/office/drawing/2014/main" id="{50B01A34-1C1B-40B4-B36E-6BE0CF50167E}"/>
              </a:ext>
            </a:extLst>
          </p:cNvPr>
          <p:cNvSpPr/>
          <p:nvPr/>
        </p:nvSpPr>
        <p:spPr>
          <a:xfrm>
            <a:off x="5691283" y="8966287"/>
            <a:ext cx="993586" cy="35881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3" name="Slide Number Placeholder 2">
            <a:extLst>
              <a:ext uri="{FF2B5EF4-FFF2-40B4-BE49-F238E27FC236}">
                <a16:creationId xmlns:a16="http://schemas.microsoft.com/office/drawing/2014/main" id="{A5ECF093-75BF-42D4-B2EB-8817BA139E23}"/>
              </a:ext>
            </a:extLst>
          </p:cNvPr>
          <p:cNvSpPr>
            <a:spLocks noGrp="1"/>
          </p:cNvSpPr>
          <p:nvPr>
            <p:ph type="sldNum" sz="quarter" idx="12"/>
          </p:nvPr>
        </p:nvSpPr>
        <p:spPr/>
        <p:txBody>
          <a:bodyPr/>
          <a:lstStyle/>
          <a:p>
            <a:fld id="{871FDAF4-F9BA-4E6E-AE28-9371978FF90C}" type="slidenum">
              <a:rPr lang="en-US" smtClean="0"/>
              <a:t>84</a:t>
            </a:fld>
            <a:endParaRPr lang="en-US"/>
          </a:p>
        </p:txBody>
      </p:sp>
    </p:spTree>
    <p:extLst>
      <p:ext uri="{BB962C8B-B14F-4D97-AF65-F5344CB8AC3E}">
        <p14:creationId xmlns:p14="http://schemas.microsoft.com/office/powerpoint/2010/main" val="9735301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3652054-E83C-4BB3-85EB-8E5DFB1A0C5B}"/>
              </a:ext>
            </a:extLst>
          </p:cNvPr>
          <p:cNvSpPr/>
          <p:nvPr/>
        </p:nvSpPr>
        <p:spPr>
          <a:xfrm>
            <a:off x="0" y="830179"/>
            <a:ext cx="6858000" cy="90789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6" name="Oval 35">
            <a:extLst>
              <a:ext uri="{FF2B5EF4-FFF2-40B4-BE49-F238E27FC236}">
                <a16:creationId xmlns:a16="http://schemas.microsoft.com/office/drawing/2014/main" id="{7069F9BF-2F8E-442C-BE3A-AA7A7E453C96}"/>
              </a:ext>
            </a:extLst>
          </p:cNvPr>
          <p:cNvSpPr/>
          <p:nvPr/>
        </p:nvSpPr>
        <p:spPr>
          <a:xfrm>
            <a:off x="74681" y="1117448"/>
            <a:ext cx="648880" cy="81413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600" b="1" dirty="0"/>
              <a:t>B</a:t>
            </a:r>
          </a:p>
        </p:txBody>
      </p:sp>
      <p:pic>
        <p:nvPicPr>
          <p:cNvPr id="38" name="Picture 37">
            <a:extLst>
              <a:ext uri="{FF2B5EF4-FFF2-40B4-BE49-F238E27FC236}">
                <a16:creationId xmlns:a16="http://schemas.microsoft.com/office/drawing/2014/main" id="{0BCDF254-0405-4EA2-99C2-14AE1A9CD3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8547" b="12483"/>
          <a:stretch/>
        </p:blipFill>
        <p:spPr>
          <a:xfrm>
            <a:off x="799453" y="1141964"/>
            <a:ext cx="5910222" cy="883161"/>
          </a:xfrm>
          <a:prstGeom prst="rect">
            <a:avLst/>
          </a:prstGeom>
        </p:spPr>
      </p:pic>
      <p:pic>
        <p:nvPicPr>
          <p:cNvPr id="40" name="Picture 39" descr="noun_648143_cc.png">
            <a:extLst>
              <a:ext uri="{FF2B5EF4-FFF2-40B4-BE49-F238E27FC236}">
                <a16:creationId xmlns:a16="http://schemas.microsoft.com/office/drawing/2014/main" id="{8DA9180B-D44A-4DDC-812E-F8040C58F42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4861" y="1036034"/>
            <a:ext cx="1164868" cy="895552"/>
          </a:xfrm>
          <a:prstGeom prst="rect">
            <a:avLst/>
          </a:prstGeom>
        </p:spPr>
      </p:pic>
      <p:sp>
        <p:nvSpPr>
          <p:cNvPr id="41" name="Rectangle 40">
            <a:extLst>
              <a:ext uri="{FF2B5EF4-FFF2-40B4-BE49-F238E27FC236}">
                <a16:creationId xmlns:a16="http://schemas.microsoft.com/office/drawing/2014/main" id="{C53BE481-788F-4D33-B74C-CCA388CB2690}"/>
              </a:ext>
            </a:extLst>
          </p:cNvPr>
          <p:cNvSpPr/>
          <p:nvPr/>
        </p:nvSpPr>
        <p:spPr>
          <a:xfrm>
            <a:off x="-1" y="2062870"/>
            <a:ext cx="6857999" cy="39693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From </a:t>
            </a:r>
            <a:r>
              <a:rPr lang="en-US" sz="2000" b="1" dirty="0" err="1">
                <a:solidFill>
                  <a:schemeClr val="tx1"/>
                </a:solidFill>
              </a:rPr>
              <a:t>Sr.Citizens</a:t>
            </a:r>
            <a:r>
              <a:rPr lang="en-US" sz="2000" b="1" dirty="0">
                <a:solidFill>
                  <a:schemeClr val="tx1"/>
                </a:solidFill>
              </a:rPr>
              <a:t> (&gt;60 Yrs. Age)</a:t>
            </a:r>
          </a:p>
        </p:txBody>
      </p:sp>
      <p:sp>
        <p:nvSpPr>
          <p:cNvPr id="42" name="Rectangle 41">
            <a:extLst>
              <a:ext uri="{FF2B5EF4-FFF2-40B4-BE49-F238E27FC236}">
                <a16:creationId xmlns:a16="http://schemas.microsoft.com/office/drawing/2014/main" id="{3B3BE696-45DD-4131-8FD2-5054A1951B34}"/>
              </a:ext>
            </a:extLst>
          </p:cNvPr>
          <p:cNvSpPr/>
          <p:nvPr/>
        </p:nvSpPr>
        <p:spPr>
          <a:xfrm>
            <a:off x="482227" y="2585179"/>
            <a:ext cx="6300087" cy="554165"/>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4">
                    <a:lumMod val="40000"/>
                    <a:lumOff val="60000"/>
                  </a:schemeClr>
                </a:solidFill>
              </a:rPr>
              <a:t>4 Questions </a:t>
            </a:r>
            <a:r>
              <a:rPr lang="en-US" sz="1600" dirty="0"/>
              <a:t>under Public Awareness: </a:t>
            </a:r>
            <a:r>
              <a:rPr lang="en-US" sz="1600" dirty="0">
                <a:solidFill>
                  <a:schemeClr val="accent4">
                    <a:lumMod val="40000"/>
                    <a:lumOff val="60000"/>
                  </a:schemeClr>
                </a:solidFill>
              </a:rPr>
              <a:t>4x20</a:t>
            </a:r>
            <a:r>
              <a:rPr lang="en-US" sz="1600" dirty="0"/>
              <a:t> = </a:t>
            </a:r>
            <a:r>
              <a:rPr lang="en-US" sz="1600" dirty="0">
                <a:solidFill>
                  <a:schemeClr val="accent4">
                    <a:lumMod val="40000"/>
                    <a:lumOff val="60000"/>
                  </a:schemeClr>
                </a:solidFill>
              </a:rPr>
              <a:t>Total 80 Marks</a:t>
            </a:r>
          </a:p>
        </p:txBody>
      </p:sp>
      <p:sp>
        <p:nvSpPr>
          <p:cNvPr id="43" name="Rectangle 42">
            <a:extLst>
              <a:ext uri="{FF2B5EF4-FFF2-40B4-BE49-F238E27FC236}">
                <a16:creationId xmlns:a16="http://schemas.microsoft.com/office/drawing/2014/main" id="{856BC5CD-1F05-4033-93D9-70FEE7E3A3E7}"/>
              </a:ext>
            </a:extLst>
          </p:cNvPr>
          <p:cNvSpPr/>
          <p:nvPr/>
        </p:nvSpPr>
        <p:spPr>
          <a:xfrm>
            <a:off x="207413" y="3131024"/>
            <a:ext cx="6611556" cy="31187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a:t>Overall Experience sharing </a:t>
            </a:r>
            <a:r>
              <a:rPr lang="en-US" sz="1400" b="1" dirty="0"/>
              <a:t>under SBM(U) </a:t>
            </a:r>
            <a:r>
              <a:rPr lang="en-US" sz="1400" dirty="0"/>
              <a:t>in comparison with </a:t>
            </a:r>
            <a:r>
              <a:rPr lang="en-US" sz="1400" b="1" dirty="0"/>
              <a:t>Pre-SBM(U)</a:t>
            </a:r>
            <a:r>
              <a:rPr lang="en-US" sz="1400" dirty="0"/>
              <a:t> period</a:t>
            </a:r>
          </a:p>
        </p:txBody>
      </p:sp>
      <p:sp>
        <p:nvSpPr>
          <p:cNvPr id="46" name="Oval 45">
            <a:extLst>
              <a:ext uri="{FF2B5EF4-FFF2-40B4-BE49-F238E27FC236}">
                <a16:creationId xmlns:a16="http://schemas.microsoft.com/office/drawing/2014/main" id="{CB78B21A-993F-4805-BF38-FD09B741DF7D}"/>
              </a:ext>
            </a:extLst>
          </p:cNvPr>
          <p:cNvSpPr/>
          <p:nvPr/>
        </p:nvSpPr>
        <p:spPr>
          <a:xfrm>
            <a:off x="25717" y="2650959"/>
            <a:ext cx="746808" cy="818698"/>
          </a:xfrm>
          <a:prstGeom prst="ellipse">
            <a:avLst/>
          </a:prstGeom>
          <a:solidFill>
            <a:schemeClr val="accent4">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solidFill>
                  <a:schemeClr val="tx1"/>
                </a:solidFill>
              </a:rPr>
              <a:t>3</a:t>
            </a:r>
          </a:p>
        </p:txBody>
      </p:sp>
      <p:sp>
        <p:nvSpPr>
          <p:cNvPr id="47" name="Rounded Rectangle 8">
            <a:extLst>
              <a:ext uri="{FF2B5EF4-FFF2-40B4-BE49-F238E27FC236}">
                <a16:creationId xmlns:a16="http://schemas.microsoft.com/office/drawing/2014/main" id="{3E053B52-CB76-4A70-AF80-D012295620EC}"/>
              </a:ext>
            </a:extLst>
          </p:cNvPr>
          <p:cNvSpPr/>
          <p:nvPr/>
        </p:nvSpPr>
        <p:spPr>
          <a:xfrm>
            <a:off x="33357" y="4130107"/>
            <a:ext cx="6741301" cy="618658"/>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b="1" dirty="0" err="1">
                <a:solidFill>
                  <a:srgbClr val="000000"/>
                </a:solidFill>
                <a:ea typeface="Times New Roman"/>
                <a:cs typeface="Arial"/>
              </a:rPr>
              <a:t>i</a:t>
            </a:r>
            <a:r>
              <a:rPr lang="en-US" sz="2000" b="1" dirty="0">
                <a:solidFill>
                  <a:srgbClr val="000000"/>
                </a:solidFill>
                <a:ea typeface="Times New Roman"/>
                <a:cs typeface="Arial"/>
              </a:rPr>
              <a:t>.  </a:t>
            </a:r>
            <a:r>
              <a:rPr lang="en-US" sz="2000" dirty="0">
                <a:solidFill>
                  <a:srgbClr val="000000"/>
                </a:solidFill>
                <a:ea typeface="Times New Roman"/>
                <a:cs typeface="Arial"/>
              </a:rPr>
              <a:t>Do you see more awareness messages around ‘cleanliness’ in your city than before?</a:t>
            </a:r>
            <a:r>
              <a:rPr lang="en-US" sz="2000" b="1" dirty="0">
                <a:solidFill>
                  <a:srgbClr val="000000"/>
                </a:solidFill>
                <a:ea typeface="Times New Roman"/>
                <a:cs typeface="Arial"/>
              </a:rPr>
              <a:t> </a:t>
            </a:r>
          </a:p>
        </p:txBody>
      </p:sp>
      <p:sp>
        <p:nvSpPr>
          <p:cNvPr id="49" name="Rounded Rectangle 20">
            <a:extLst>
              <a:ext uri="{FF2B5EF4-FFF2-40B4-BE49-F238E27FC236}">
                <a16:creationId xmlns:a16="http://schemas.microsoft.com/office/drawing/2014/main" id="{CB4BF300-D00C-44A3-9C75-EBA8C1AB35F4}"/>
              </a:ext>
            </a:extLst>
          </p:cNvPr>
          <p:cNvSpPr/>
          <p:nvPr/>
        </p:nvSpPr>
        <p:spPr>
          <a:xfrm>
            <a:off x="81186" y="5315112"/>
            <a:ext cx="6801051" cy="82343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dirty="0">
                <a:solidFill>
                  <a:srgbClr val="000000"/>
                </a:solidFill>
                <a:ea typeface="Times New Roman"/>
                <a:cs typeface="Arial"/>
              </a:rPr>
              <a:t>ii. Do you feel more engaged by your Municipal </a:t>
            </a:r>
            <a:r>
              <a:rPr lang="en-US" sz="2000" dirty="0" err="1">
                <a:solidFill>
                  <a:srgbClr val="000000"/>
                </a:solidFill>
                <a:ea typeface="Times New Roman"/>
                <a:cs typeface="Arial"/>
              </a:rPr>
              <a:t>Corpn</a:t>
            </a:r>
            <a:r>
              <a:rPr lang="en-US" sz="2000" dirty="0">
                <a:solidFill>
                  <a:srgbClr val="000000"/>
                </a:solidFill>
                <a:ea typeface="Times New Roman"/>
                <a:cs typeface="Arial"/>
              </a:rPr>
              <a:t>./Council/Cantt Board in following good sanitation practices? </a:t>
            </a:r>
          </a:p>
        </p:txBody>
      </p:sp>
      <p:sp>
        <p:nvSpPr>
          <p:cNvPr id="53" name="Rectangle 52">
            <a:extLst>
              <a:ext uri="{FF2B5EF4-FFF2-40B4-BE49-F238E27FC236}">
                <a16:creationId xmlns:a16="http://schemas.microsoft.com/office/drawing/2014/main" id="{4A75DA32-5806-4BF7-B9EB-1660A6107D31}"/>
              </a:ext>
            </a:extLst>
          </p:cNvPr>
          <p:cNvSpPr/>
          <p:nvPr/>
        </p:nvSpPr>
        <p:spPr>
          <a:xfrm>
            <a:off x="303843" y="4902330"/>
            <a:ext cx="1078045"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58" name="Rectangle 57">
            <a:extLst>
              <a:ext uri="{FF2B5EF4-FFF2-40B4-BE49-F238E27FC236}">
                <a16:creationId xmlns:a16="http://schemas.microsoft.com/office/drawing/2014/main" id="{B9AE86D1-4D21-4521-B517-1BF2D6F404B4}"/>
              </a:ext>
            </a:extLst>
          </p:cNvPr>
          <p:cNvSpPr/>
          <p:nvPr/>
        </p:nvSpPr>
        <p:spPr>
          <a:xfrm>
            <a:off x="3077446" y="4918805"/>
            <a:ext cx="960010"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Partially</a:t>
            </a:r>
          </a:p>
        </p:txBody>
      </p:sp>
      <p:sp>
        <p:nvSpPr>
          <p:cNvPr id="59" name="Rectangle 58">
            <a:extLst>
              <a:ext uri="{FF2B5EF4-FFF2-40B4-BE49-F238E27FC236}">
                <a16:creationId xmlns:a16="http://schemas.microsoft.com/office/drawing/2014/main" id="{60232179-0CE9-4778-B9AF-CF067D9194E8}"/>
              </a:ext>
            </a:extLst>
          </p:cNvPr>
          <p:cNvSpPr/>
          <p:nvPr/>
        </p:nvSpPr>
        <p:spPr>
          <a:xfrm>
            <a:off x="5276738" y="4912032"/>
            <a:ext cx="457195"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60" name="Rectangle 59">
            <a:extLst>
              <a:ext uri="{FF2B5EF4-FFF2-40B4-BE49-F238E27FC236}">
                <a16:creationId xmlns:a16="http://schemas.microsoft.com/office/drawing/2014/main" id="{D9BAC4FA-8971-4B65-B127-F724E69B965D}"/>
              </a:ext>
            </a:extLst>
          </p:cNvPr>
          <p:cNvSpPr/>
          <p:nvPr/>
        </p:nvSpPr>
        <p:spPr>
          <a:xfrm>
            <a:off x="1376839" y="4911185"/>
            <a:ext cx="1454710" cy="28006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 Marks</a:t>
            </a:r>
          </a:p>
        </p:txBody>
      </p:sp>
      <p:sp>
        <p:nvSpPr>
          <p:cNvPr id="61" name="Rectangle 60">
            <a:extLst>
              <a:ext uri="{FF2B5EF4-FFF2-40B4-BE49-F238E27FC236}">
                <a16:creationId xmlns:a16="http://schemas.microsoft.com/office/drawing/2014/main" id="{93D67D12-6691-4417-A430-25B90C4FC77A}"/>
              </a:ext>
            </a:extLst>
          </p:cNvPr>
          <p:cNvSpPr/>
          <p:nvPr/>
        </p:nvSpPr>
        <p:spPr>
          <a:xfrm>
            <a:off x="5713906" y="4914393"/>
            <a:ext cx="1058967"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62" name="Rectangle 61">
            <a:extLst>
              <a:ext uri="{FF2B5EF4-FFF2-40B4-BE49-F238E27FC236}">
                <a16:creationId xmlns:a16="http://schemas.microsoft.com/office/drawing/2014/main" id="{C8B438A6-0FC5-4BF2-9C91-2D27802686D9}"/>
              </a:ext>
            </a:extLst>
          </p:cNvPr>
          <p:cNvSpPr/>
          <p:nvPr/>
        </p:nvSpPr>
        <p:spPr>
          <a:xfrm>
            <a:off x="4028671" y="4917925"/>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10 Marks</a:t>
            </a:r>
          </a:p>
        </p:txBody>
      </p:sp>
      <p:sp>
        <p:nvSpPr>
          <p:cNvPr id="63" name="Rectangle 62">
            <a:extLst>
              <a:ext uri="{FF2B5EF4-FFF2-40B4-BE49-F238E27FC236}">
                <a16:creationId xmlns:a16="http://schemas.microsoft.com/office/drawing/2014/main" id="{067ECEB8-B706-4E46-8DA2-C8EDF95B5BBF}"/>
              </a:ext>
            </a:extLst>
          </p:cNvPr>
          <p:cNvSpPr/>
          <p:nvPr/>
        </p:nvSpPr>
        <p:spPr>
          <a:xfrm>
            <a:off x="275708" y="6327002"/>
            <a:ext cx="1078045"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64" name="Rectangle 63">
            <a:extLst>
              <a:ext uri="{FF2B5EF4-FFF2-40B4-BE49-F238E27FC236}">
                <a16:creationId xmlns:a16="http://schemas.microsoft.com/office/drawing/2014/main" id="{0FE868BC-43B3-4296-8D16-EB7354089868}"/>
              </a:ext>
            </a:extLst>
          </p:cNvPr>
          <p:cNvSpPr/>
          <p:nvPr/>
        </p:nvSpPr>
        <p:spPr>
          <a:xfrm>
            <a:off x="1362039" y="6327002"/>
            <a:ext cx="1454710"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 Marks</a:t>
            </a:r>
          </a:p>
        </p:txBody>
      </p:sp>
      <p:sp>
        <p:nvSpPr>
          <p:cNvPr id="65" name="Rounded Rectangle 33">
            <a:extLst>
              <a:ext uri="{FF2B5EF4-FFF2-40B4-BE49-F238E27FC236}">
                <a16:creationId xmlns:a16="http://schemas.microsoft.com/office/drawing/2014/main" id="{3AAEE394-AE10-4B34-A9C6-A0D10F2C7C82}"/>
              </a:ext>
            </a:extLst>
          </p:cNvPr>
          <p:cNvSpPr/>
          <p:nvPr/>
        </p:nvSpPr>
        <p:spPr>
          <a:xfrm>
            <a:off x="56156" y="6700815"/>
            <a:ext cx="6741301" cy="82343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dirty="0">
                <a:solidFill>
                  <a:srgbClr val="000000"/>
                </a:solidFill>
                <a:ea typeface="Times New Roman"/>
                <a:cs typeface="Arial"/>
              </a:rPr>
              <a:t>iii. Do you see people are more sensitive towards carrying their own bag for buying vegetables than before?</a:t>
            </a:r>
          </a:p>
        </p:txBody>
      </p:sp>
      <p:sp>
        <p:nvSpPr>
          <p:cNvPr id="66" name="Rectangle 65">
            <a:extLst>
              <a:ext uri="{FF2B5EF4-FFF2-40B4-BE49-F238E27FC236}">
                <a16:creationId xmlns:a16="http://schemas.microsoft.com/office/drawing/2014/main" id="{FE8EF5BB-E940-4D3F-981B-FCA5A28478F6}"/>
              </a:ext>
            </a:extLst>
          </p:cNvPr>
          <p:cNvSpPr/>
          <p:nvPr/>
        </p:nvSpPr>
        <p:spPr>
          <a:xfrm>
            <a:off x="250306" y="7637036"/>
            <a:ext cx="1078045"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67" name="Rectangle 66">
            <a:extLst>
              <a:ext uri="{FF2B5EF4-FFF2-40B4-BE49-F238E27FC236}">
                <a16:creationId xmlns:a16="http://schemas.microsoft.com/office/drawing/2014/main" id="{4E9EB89A-E980-4C86-BB92-49EF580E4346}"/>
              </a:ext>
            </a:extLst>
          </p:cNvPr>
          <p:cNvSpPr/>
          <p:nvPr/>
        </p:nvSpPr>
        <p:spPr>
          <a:xfrm>
            <a:off x="1332996" y="7639111"/>
            <a:ext cx="1454710" cy="28709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 Marks</a:t>
            </a:r>
          </a:p>
        </p:txBody>
      </p:sp>
      <p:sp>
        <p:nvSpPr>
          <p:cNvPr id="68" name="Rounded Rectangle 38">
            <a:extLst>
              <a:ext uri="{FF2B5EF4-FFF2-40B4-BE49-F238E27FC236}">
                <a16:creationId xmlns:a16="http://schemas.microsoft.com/office/drawing/2014/main" id="{F6B63D8F-65AE-44C8-AAF9-FF064E41D510}"/>
              </a:ext>
            </a:extLst>
          </p:cNvPr>
          <p:cNvSpPr/>
          <p:nvPr/>
        </p:nvSpPr>
        <p:spPr>
          <a:xfrm>
            <a:off x="18550" y="8050894"/>
            <a:ext cx="6741301" cy="82343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2000" dirty="0">
                <a:solidFill>
                  <a:srgbClr val="000000"/>
                </a:solidFill>
                <a:ea typeface="Times New Roman"/>
                <a:cs typeface="Arial"/>
              </a:rPr>
              <a:t>iv. Do you see shopkeepers/vendors discourage keeping or giving plastic bags than before? </a:t>
            </a:r>
          </a:p>
        </p:txBody>
      </p:sp>
      <p:sp>
        <p:nvSpPr>
          <p:cNvPr id="69" name="Rectangle 68">
            <a:extLst>
              <a:ext uri="{FF2B5EF4-FFF2-40B4-BE49-F238E27FC236}">
                <a16:creationId xmlns:a16="http://schemas.microsoft.com/office/drawing/2014/main" id="{3F55C395-7C4F-415E-B889-BD1CAEAD43CA}"/>
              </a:ext>
            </a:extLst>
          </p:cNvPr>
          <p:cNvSpPr/>
          <p:nvPr/>
        </p:nvSpPr>
        <p:spPr>
          <a:xfrm>
            <a:off x="3088736" y="7627154"/>
            <a:ext cx="967120"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70" name="Rectangle 69">
            <a:extLst>
              <a:ext uri="{FF2B5EF4-FFF2-40B4-BE49-F238E27FC236}">
                <a16:creationId xmlns:a16="http://schemas.microsoft.com/office/drawing/2014/main" id="{7E2BD174-D5AB-44D8-916F-29D62E9F147C}"/>
              </a:ext>
            </a:extLst>
          </p:cNvPr>
          <p:cNvSpPr/>
          <p:nvPr/>
        </p:nvSpPr>
        <p:spPr>
          <a:xfrm>
            <a:off x="4034608" y="7632653"/>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71" name="Rectangle 70">
            <a:extLst>
              <a:ext uri="{FF2B5EF4-FFF2-40B4-BE49-F238E27FC236}">
                <a16:creationId xmlns:a16="http://schemas.microsoft.com/office/drawing/2014/main" id="{D0A5AD50-EA71-4685-8014-B614C7B560F2}"/>
              </a:ext>
            </a:extLst>
          </p:cNvPr>
          <p:cNvSpPr/>
          <p:nvPr/>
        </p:nvSpPr>
        <p:spPr>
          <a:xfrm>
            <a:off x="3054489" y="6327002"/>
            <a:ext cx="963054"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72" name="Rectangle 71">
            <a:extLst>
              <a:ext uri="{FF2B5EF4-FFF2-40B4-BE49-F238E27FC236}">
                <a16:creationId xmlns:a16="http://schemas.microsoft.com/office/drawing/2014/main" id="{001FF2B0-38DC-4340-8EF4-3275D29E8DE9}"/>
              </a:ext>
            </a:extLst>
          </p:cNvPr>
          <p:cNvSpPr/>
          <p:nvPr/>
        </p:nvSpPr>
        <p:spPr>
          <a:xfrm>
            <a:off x="4024720" y="6328259"/>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73" name="Rectangle 72">
            <a:extLst>
              <a:ext uri="{FF2B5EF4-FFF2-40B4-BE49-F238E27FC236}">
                <a16:creationId xmlns:a16="http://schemas.microsoft.com/office/drawing/2014/main" id="{0F5560E3-0F2D-4F67-9C7D-BE0763729DC4}"/>
              </a:ext>
            </a:extLst>
          </p:cNvPr>
          <p:cNvSpPr/>
          <p:nvPr/>
        </p:nvSpPr>
        <p:spPr>
          <a:xfrm>
            <a:off x="258913" y="9014254"/>
            <a:ext cx="1078045"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Yes</a:t>
            </a:r>
          </a:p>
        </p:txBody>
      </p:sp>
      <p:sp>
        <p:nvSpPr>
          <p:cNvPr id="74" name="Rectangle 73">
            <a:extLst>
              <a:ext uri="{FF2B5EF4-FFF2-40B4-BE49-F238E27FC236}">
                <a16:creationId xmlns:a16="http://schemas.microsoft.com/office/drawing/2014/main" id="{E4C60117-BA90-43FE-8A81-6F46A4470C9F}"/>
              </a:ext>
            </a:extLst>
          </p:cNvPr>
          <p:cNvSpPr/>
          <p:nvPr/>
        </p:nvSpPr>
        <p:spPr>
          <a:xfrm>
            <a:off x="1328351" y="9014035"/>
            <a:ext cx="1454710" cy="28723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20 Marks</a:t>
            </a:r>
          </a:p>
        </p:txBody>
      </p:sp>
      <p:sp>
        <p:nvSpPr>
          <p:cNvPr id="75" name="Rectangle 74">
            <a:extLst>
              <a:ext uri="{FF2B5EF4-FFF2-40B4-BE49-F238E27FC236}">
                <a16:creationId xmlns:a16="http://schemas.microsoft.com/office/drawing/2014/main" id="{DD6856B8-4FE6-42BB-8405-08683F6DFD9C}"/>
              </a:ext>
            </a:extLst>
          </p:cNvPr>
          <p:cNvSpPr/>
          <p:nvPr/>
        </p:nvSpPr>
        <p:spPr>
          <a:xfrm>
            <a:off x="3070336" y="9029112"/>
            <a:ext cx="967120" cy="296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a:t>
            </a:r>
          </a:p>
        </p:txBody>
      </p:sp>
      <p:sp>
        <p:nvSpPr>
          <p:cNvPr id="76" name="Rectangle 75">
            <a:extLst>
              <a:ext uri="{FF2B5EF4-FFF2-40B4-BE49-F238E27FC236}">
                <a16:creationId xmlns:a16="http://schemas.microsoft.com/office/drawing/2014/main" id="{62CA4E63-28FF-486A-8216-91D8E87D8AD9}"/>
              </a:ext>
            </a:extLst>
          </p:cNvPr>
          <p:cNvSpPr/>
          <p:nvPr/>
        </p:nvSpPr>
        <p:spPr>
          <a:xfrm>
            <a:off x="4046856" y="9023560"/>
            <a:ext cx="1092945" cy="29654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0 Marks</a:t>
            </a:r>
          </a:p>
        </p:txBody>
      </p:sp>
      <p:sp>
        <p:nvSpPr>
          <p:cNvPr id="3" name="Slide Number Placeholder 2">
            <a:extLst>
              <a:ext uri="{FF2B5EF4-FFF2-40B4-BE49-F238E27FC236}">
                <a16:creationId xmlns:a16="http://schemas.microsoft.com/office/drawing/2014/main" id="{FE53A6C9-8FA3-434C-ABA0-9ABCD0F877FF}"/>
              </a:ext>
            </a:extLst>
          </p:cNvPr>
          <p:cNvSpPr>
            <a:spLocks noGrp="1"/>
          </p:cNvSpPr>
          <p:nvPr>
            <p:ph type="sldNum" sz="quarter" idx="12"/>
          </p:nvPr>
        </p:nvSpPr>
        <p:spPr/>
        <p:txBody>
          <a:bodyPr/>
          <a:lstStyle/>
          <a:p>
            <a:fld id="{871FDAF4-F9BA-4E6E-AE28-9371978FF90C}" type="slidenum">
              <a:rPr lang="en-US" smtClean="0"/>
              <a:t>85</a:t>
            </a:fld>
            <a:endParaRPr lang="en-US"/>
          </a:p>
        </p:txBody>
      </p:sp>
    </p:spTree>
    <p:extLst>
      <p:ext uri="{BB962C8B-B14F-4D97-AF65-F5344CB8AC3E}">
        <p14:creationId xmlns:p14="http://schemas.microsoft.com/office/powerpoint/2010/main" val="2070532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CAD803-782C-43A0-AC14-F13A3D087CE1}"/>
              </a:ext>
            </a:extLst>
          </p:cNvPr>
          <p:cNvPicPr>
            <a:picLocks noChangeAspect="1"/>
          </p:cNvPicPr>
          <p:nvPr/>
        </p:nvPicPr>
        <p:blipFill>
          <a:blip r:embed="rId2"/>
          <a:stretch>
            <a:fillRect/>
          </a:stretch>
        </p:blipFill>
        <p:spPr>
          <a:xfrm>
            <a:off x="0" y="-26510"/>
            <a:ext cx="6857999" cy="841460"/>
          </a:xfrm>
          <a:prstGeom prst="rect">
            <a:avLst/>
          </a:prstGeom>
        </p:spPr>
      </p:pic>
      <p:sp>
        <p:nvSpPr>
          <p:cNvPr id="7" name="Title 1"/>
          <p:cNvSpPr>
            <a:spLocks noGrp="1"/>
          </p:cNvSpPr>
          <p:nvPr>
            <p:ph type="ctrTitle"/>
          </p:nvPr>
        </p:nvSpPr>
        <p:spPr>
          <a:xfrm>
            <a:off x="0" y="6279837"/>
            <a:ext cx="10326254" cy="1866848"/>
          </a:xfrm>
        </p:spPr>
        <p:txBody>
          <a:bodyPr anchor="ctr">
            <a:normAutofit/>
          </a:bodyPr>
          <a:lstStyle/>
          <a:p>
            <a:pPr algn="l"/>
            <a:r>
              <a:rPr lang="en-US" sz="4000" b="1" dirty="0">
                <a:latin typeface="Andalus" panose="02020603050405020304" pitchFamily="18" charset="-78"/>
                <a:cs typeface="Andalus" panose="02020603050405020304" pitchFamily="18" charset="-78"/>
              </a:rPr>
              <a:t>Citizen </a:t>
            </a:r>
            <a:br>
              <a:rPr lang="en-US" sz="4000" b="1" dirty="0">
                <a:latin typeface="Andalus" panose="02020603050405020304" pitchFamily="18" charset="-78"/>
                <a:cs typeface="Andalus" panose="02020603050405020304" pitchFamily="18" charset="-78"/>
              </a:rPr>
            </a:br>
            <a:r>
              <a:rPr lang="en-US" sz="4000" b="1" dirty="0">
                <a:latin typeface="Andalus" panose="02020603050405020304" pitchFamily="18" charset="-78"/>
                <a:cs typeface="Andalus" panose="02020603050405020304" pitchFamily="18" charset="-78"/>
              </a:rPr>
              <a:t>Engagement </a:t>
            </a:r>
          </a:p>
        </p:txBody>
      </p:sp>
      <p:sp>
        <p:nvSpPr>
          <p:cNvPr id="2" name="TextBox 1">
            <a:extLst>
              <a:ext uri="{FF2B5EF4-FFF2-40B4-BE49-F238E27FC236}">
                <a16:creationId xmlns:a16="http://schemas.microsoft.com/office/drawing/2014/main" id="{AF28E72C-5B4A-4BF6-9A5B-604188E30314}"/>
              </a:ext>
            </a:extLst>
          </p:cNvPr>
          <p:cNvSpPr txBox="1"/>
          <p:nvPr/>
        </p:nvSpPr>
        <p:spPr>
          <a:xfrm>
            <a:off x="0" y="8063586"/>
            <a:ext cx="5600007" cy="1192634"/>
          </a:xfrm>
          <a:prstGeom prst="rect">
            <a:avLst/>
          </a:prstGeom>
          <a:noFill/>
        </p:spPr>
        <p:txBody>
          <a:bodyPr wrap="square" rtlCol="0">
            <a:spAutoFit/>
          </a:bodyPr>
          <a:lstStyle/>
          <a:p>
            <a:pPr>
              <a:spcAft>
                <a:spcPts val="867"/>
              </a:spcAft>
            </a:pPr>
            <a:r>
              <a:rPr lang="en-US" sz="3200" b="1" dirty="0">
                <a:solidFill>
                  <a:schemeClr val="accent4">
                    <a:lumMod val="60000"/>
                    <a:lumOff val="40000"/>
                  </a:schemeClr>
                </a:solidFill>
              </a:rPr>
              <a:t>Total Indicators - 12</a:t>
            </a:r>
          </a:p>
          <a:p>
            <a:pPr>
              <a:spcAft>
                <a:spcPts val="867"/>
              </a:spcAft>
            </a:pPr>
            <a:r>
              <a:rPr lang="en-US" sz="3200" b="1" dirty="0">
                <a:solidFill>
                  <a:schemeClr val="accent4">
                    <a:lumMod val="60000"/>
                    <a:lumOff val="40000"/>
                  </a:schemeClr>
                </a:solidFill>
              </a:rPr>
              <a:t>550 / 2,250 Marks</a:t>
            </a:r>
          </a:p>
        </p:txBody>
      </p:sp>
      <p:sp>
        <p:nvSpPr>
          <p:cNvPr id="3" name="TextBox 2">
            <a:extLst>
              <a:ext uri="{FF2B5EF4-FFF2-40B4-BE49-F238E27FC236}">
                <a16:creationId xmlns:a16="http://schemas.microsoft.com/office/drawing/2014/main" id="{9A5CEFBB-E3F3-487B-B9A0-0195974CF7D8}"/>
              </a:ext>
            </a:extLst>
          </p:cNvPr>
          <p:cNvSpPr txBox="1"/>
          <p:nvPr/>
        </p:nvSpPr>
        <p:spPr>
          <a:xfrm>
            <a:off x="3560927" y="6632425"/>
            <a:ext cx="3089831" cy="2862322"/>
          </a:xfrm>
          <a:prstGeom prst="rect">
            <a:avLst/>
          </a:prstGeom>
          <a:noFill/>
        </p:spPr>
        <p:txBody>
          <a:bodyPr wrap="square" rtlCol="0">
            <a:spAutoFit/>
          </a:bodyPr>
          <a:lstStyle/>
          <a:p>
            <a:pPr algn="ctr"/>
            <a:r>
              <a:rPr lang="en-US" sz="2000" b="1" dirty="0"/>
              <a:t>Please note: </a:t>
            </a:r>
          </a:p>
          <a:p>
            <a:pPr algn="ctr"/>
            <a:r>
              <a:rPr lang="en-US" sz="2000" dirty="0">
                <a:solidFill>
                  <a:srgbClr val="FFC000"/>
                </a:solidFill>
              </a:rPr>
              <a:t>All progress to be claimed through MIS (except </a:t>
            </a:r>
            <a:r>
              <a:rPr lang="en-US" sz="2000" dirty="0"/>
              <a:t>Indicator No.11 &amp; 12</a:t>
            </a:r>
            <a:r>
              <a:rPr lang="en-US" sz="2000" dirty="0">
                <a:solidFill>
                  <a:srgbClr val="FFC000"/>
                </a:solidFill>
              </a:rPr>
              <a:t>) followed by upload on Swachh </a:t>
            </a:r>
            <a:r>
              <a:rPr lang="en-US" sz="2000" dirty="0" err="1">
                <a:solidFill>
                  <a:srgbClr val="FFC000"/>
                </a:solidFill>
              </a:rPr>
              <a:t>Manch</a:t>
            </a:r>
            <a:r>
              <a:rPr lang="en-US" sz="2000" dirty="0">
                <a:solidFill>
                  <a:srgbClr val="FFC000"/>
                </a:solidFill>
              </a:rPr>
              <a:t> and desired social media platforms. Subject to on-field validation in January 2022. </a:t>
            </a:r>
          </a:p>
        </p:txBody>
      </p:sp>
      <p:cxnSp>
        <p:nvCxnSpPr>
          <p:cNvPr id="6" name="Straight Connector 5">
            <a:extLst>
              <a:ext uri="{FF2B5EF4-FFF2-40B4-BE49-F238E27FC236}">
                <a16:creationId xmlns:a16="http://schemas.microsoft.com/office/drawing/2014/main" id="{019DFC4C-73B0-4345-8F31-3893478FC67E}"/>
              </a:ext>
            </a:extLst>
          </p:cNvPr>
          <p:cNvCxnSpPr>
            <a:cxnSpLocks/>
          </p:cNvCxnSpPr>
          <p:nvPr/>
        </p:nvCxnSpPr>
        <p:spPr>
          <a:xfrm>
            <a:off x="3498503" y="6279837"/>
            <a:ext cx="0" cy="35674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524F231-5883-4D75-8CEB-006AF729E97E}"/>
              </a:ext>
            </a:extLst>
          </p:cNvPr>
          <p:cNvPicPr>
            <a:picLocks noChangeAspect="1"/>
          </p:cNvPicPr>
          <p:nvPr/>
        </p:nvPicPr>
        <p:blipFill rotWithShape="1">
          <a:blip r:embed="rId3"/>
          <a:srcRect l="30386" t="10182" r="30386" b="-505"/>
          <a:stretch/>
        </p:blipFill>
        <p:spPr>
          <a:xfrm>
            <a:off x="0" y="794084"/>
            <a:ext cx="6858000" cy="5521056"/>
          </a:xfrm>
          <a:prstGeom prst="rect">
            <a:avLst/>
          </a:prstGeom>
        </p:spPr>
      </p:pic>
      <p:sp>
        <p:nvSpPr>
          <p:cNvPr id="11" name="Slide Number Placeholder 10">
            <a:extLst>
              <a:ext uri="{FF2B5EF4-FFF2-40B4-BE49-F238E27FC236}">
                <a16:creationId xmlns:a16="http://schemas.microsoft.com/office/drawing/2014/main" id="{40E11CBD-DBEF-4A06-AF1C-139CDC088968}"/>
              </a:ext>
            </a:extLst>
          </p:cNvPr>
          <p:cNvSpPr>
            <a:spLocks noGrp="1"/>
          </p:cNvSpPr>
          <p:nvPr>
            <p:ph type="sldNum" sz="quarter" idx="12"/>
          </p:nvPr>
        </p:nvSpPr>
        <p:spPr/>
        <p:txBody>
          <a:bodyPr/>
          <a:lstStyle/>
          <a:p>
            <a:fld id="{871FDAF4-F9BA-4E6E-AE28-9371978FF90C}" type="slidenum">
              <a:rPr lang="en-US" smtClean="0"/>
              <a:t>86</a:t>
            </a:fld>
            <a:endParaRPr lang="en-US"/>
          </a:p>
        </p:txBody>
      </p:sp>
    </p:spTree>
    <p:extLst>
      <p:ext uri="{BB962C8B-B14F-4D97-AF65-F5344CB8AC3E}">
        <p14:creationId xmlns:p14="http://schemas.microsoft.com/office/powerpoint/2010/main" val="29853400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 y="1653219"/>
            <a:ext cx="6863040" cy="84571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1" tIns="45041" rIns="90081" bIns="45041" numCol="1" spcCol="0" rtlCol="0" fromWordArt="0" anchor="ctr" anchorCtr="0" forceAA="0" compatLnSpc="1">
            <a:prstTxWarp prst="textNoShape">
              <a:avLst/>
            </a:prstTxWarp>
            <a:noAutofit/>
          </a:bodyPr>
          <a:lstStyle/>
          <a:p>
            <a:pPr marL="495307" indent="-495307" defTabSz="1320816">
              <a:buAutoNum type="arabicPeriod"/>
              <a:defRPr/>
            </a:pPr>
            <a:r>
              <a:rPr lang="en-US" sz="1400" b="1" dirty="0">
                <a:solidFill>
                  <a:prstClr val="black"/>
                </a:solidFill>
                <a:latin typeface="Calibri" panose="020F0502020204030204"/>
                <a:ea typeface="Calibri"/>
                <a:cs typeface="Arial"/>
              </a:rPr>
              <a:t>Respect to our Freedom Fighters:</a:t>
            </a:r>
            <a:r>
              <a:rPr lang="en-US" sz="1400" dirty="0">
                <a:solidFill>
                  <a:prstClr val="black"/>
                </a:solidFill>
                <a:latin typeface="Calibri" panose="020F0502020204030204"/>
                <a:ea typeface="Calibri"/>
                <a:cs typeface="Arial"/>
              </a:rPr>
              <a:t>  All monuments/parks</a:t>
            </a:r>
            <a:r>
              <a:rPr lang="en-US" sz="1400" dirty="0">
                <a:solidFill>
                  <a:srgbClr val="FF0000"/>
                </a:solidFill>
                <a:latin typeface="Calibri" panose="020F0502020204030204"/>
                <a:ea typeface="Calibri"/>
                <a:cs typeface="Arial"/>
              </a:rPr>
              <a:t>*</a:t>
            </a:r>
            <a:r>
              <a:rPr lang="en-US" sz="1400" dirty="0">
                <a:solidFill>
                  <a:prstClr val="black"/>
                </a:solidFill>
                <a:latin typeface="Calibri" panose="020F0502020204030204"/>
                <a:ea typeface="Calibri"/>
                <a:cs typeface="Arial"/>
              </a:rPr>
              <a:t> related with India’s Freedom fighters to be cleaned-up and maintained by citizens/citizens group/RWAs etc.   (</a:t>
            </a:r>
            <a:r>
              <a:rPr lang="en-US" sz="1400" dirty="0">
                <a:solidFill>
                  <a:srgbClr val="FF0000"/>
                </a:solidFill>
                <a:latin typeface="Calibri" panose="020F0502020204030204"/>
                <a:ea typeface="Calibri"/>
                <a:cs typeface="Arial"/>
              </a:rPr>
              <a:t>*</a:t>
            </a:r>
            <a:r>
              <a:rPr lang="en-US" sz="1400" dirty="0">
                <a:solidFill>
                  <a:prstClr val="black"/>
                </a:solidFill>
                <a:latin typeface="Calibri" panose="020F0502020204030204"/>
                <a:ea typeface="Calibri"/>
                <a:cs typeface="Arial"/>
              </a:rPr>
              <a:t>under the jurisdiction of the ULB)</a:t>
            </a:r>
            <a:endParaRPr lang="en-US" sz="1400" dirty="0">
              <a:solidFill>
                <a:srgbClr val="FF0000"/>
              </a:solidFill>
              <a:latin typeface="Calibri" panose="020F0502020204030204"/>
              <a:ea typeface="Calibri"/>
              <a:cs typeface="Arial"/>
            </a:endParaRPr>
          </a:p>
        </p:txBody>
      </p:sp>
      <p:sp>
        <p:nvSpPr>
          <p:cNvPr id="9" name="Rectangle 8">
            <a:extLst>
              <a:ext uri="{FF2B5EF4-FFF2-40B4-BE49-F238E27FC236}">
                <a16:creationId xmlns:a16="http://schemas.microsoft.com/office/drawing/2014/main" id="{9B67C40C-A448-4B9E-A47E-2502DE946128}"/>
              </a:ext>
            </a:extLst>
          </p:cNvPr>
          <p:cNvSpPr/>
          <p:nvPr/>
        </p:nvSpPr>
        <p:spPr>
          <a:xfrm>
            <a:off x="0" y="777226"/>
            <a:ext cx="5170383" cy="87065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3200" b="1" dirty="0">
                <a:solidFill>
                  <a:prstClr val="white"/>
                </a:solidFill>
                <a:latin typeface="Calibri" panose="020F0502020204030204"/>
              </a:rPr>
              <a:t>Citizen Engagement</a:t>
            </a:r>
          </a:p>
        </p:txBody>
      </p:sp>
      <p:sp>
        <p:nvSpPr>
          <p:cNvPr id="12" name="TextBox 11">
            <a:extLst>
              <a:ext uri="{FF2B5EF4-FFF2-40B4-BE49-F238E27FC236}">
                <a16:creationId xmlns:a16="http://schemas.microsoft.com/office/drawing/2014/main" id="{C315AC46-3C3E-41A9-850B-AF3107F2EA19}"/>
              </a:ext>
            </a:extLst>
          </p:cNvPr>
          <p:cNvSpPr txBox="1"/>
          <p:nvPr/>
        </p:nvSpPr>
        <p:spPr>
          <a:xfrm>
            <a:off x="-3109" y="2444781"/>
            <a:ext cx="6861109" cy="998597"/>
          </a:xfrm>
          <a:prstGeom prst="rect">
            <a:avLst/>
          </a:prstGeom>
          <a:solidFill>
            <a:schemeClr val="bg1">
              <a:lumMod val="75000"/>
            </a:schemeClr>
          </a:solidFill>
        </p:spPr>
        <p:txBody>
          <a:bodyPr wrap="square" lIns="128121" tIns="64060" rIns="128121" bIns="64060" rtlCol="0">
            <a:noAutofit/>
          </a:bodyPr>
          <a:lstStyle/>
          <a:p>
            <a:pPr algn="just" defTabSz="1320816">
              <a:lnSpc>
                <a:spcPct val="107000"/>
              </a:lnSpc>
              <a:spcAft>
                <a:spcPts val="1088"/>
              </a:spcAft>
              <a:defRPr/>
            </a:pPr>
            <a:r>
              <a:rPr lang="en-SG" sz="1100" dirty="0">
                <a:solidFill>
                  <a:srgbClr val="000000"/>
                </a:solidFill>
                <a:latin typeface="Calibri" panose="020F0502020204030204"/>
                <a:ea typeface="ＭＳ 明朝"/>
                <a:cs typeface="Times New Roman"/>
              </a:rPr>
              <a:t>Cities are expected to </a:t>
            </a:r>
            <a:r>
              <a:rPr lang="en-US" sz="1100" b="1" dirty="0">
                <a:solidFill>
                  <a:srgbClr val="000000"/>
                </a:solidFill>
                <a:latin typeface="Calibri" panose="020F0502020204030204"/>
                <a:ea typeface="ＭＳ 明朝"/>
                <a:cs typeface="Times New Roman"/>
              </a:rPr>
              <a:t>engage citizens/citizen groups/RWAs etc. proactively to ensure all monuments/parks dedicated to our Freedom Fights are clean &amp; well maintained.   </a:t>
            </a:r>
            <a:r>
              <a:rPr lang="en-US" sz="1100" b="1" dirty="0">
                <a:solidFill>
                  <a:srgbClr val="000000"/>
                </a:solidFill>
                <a:latin typeface="Calibri" panose="020F0502020204030204"/>
                <a:ea typeface="ＭＳ 明朝"/>
                <a:cs typeface="Arial"/>
              </a:rPr>
              <a:t>All awareness campaigns/meetings, cleanliness drives related pictures </a:t>
            </a:r>
            <a:r>
              <a:rPr lang="en-US" sz="1100" dirty="0">
                <a:solidFill>
                  <a:srgbClr val="000000"/>
                </a:solidFill>
                <a:latin typeface="Calibri" panose="020F0502020204030204"/>
                <a:ea typeface="ＭＳ 明朝"/>
                <a:cs typeface="Arial"/>
              </a:rPr>
              <a:t>t</a:t>
            </a:r>
            <a:r>
              <a:rPr lang="en-US" sz="1100" dirty="0">
                <a:solidFill>
                  <a:srgbClr val="000000"/>
                </a:solidFill>
                <a:latin typeface="Calibri" panose="020F0502020204030204"/>
                <a:ea typeface="Times New Roman"/>
                <a:cs typeface="Arial"/>
              </a:rPr>
              <a:t>o be uploaded on </a:t>
            </a:r>
            <a:r>
              <a:rPr lang="en-US" sz="1100" dirty="0">
                <a:solidFill>
                  <a:srgbClr val="000000"/>
                </a:solidFill>
                <a:latin typeface="Calibri" panose="020F0502020204030204"/>
                <a:cs typeface="Arial"/>
              </a:rPr>
              <a:t>Swachh Survekshan-2022 portal and associated social media channel</a:t>
            </a:r>
            <a:r>
              <a:rPr lang="en-US" sz="1100" dirty="0">
                <a:solidFill>
                  <a:srgbClr val="000000"/>
                </a:solidFill>
                <a:latin typeface="Calibri" panose="020F0502020204030204"/>
                <a:ea typeface="Times New Roman"/>
                <a:cs typeface="Arial"/>
              </a:rPr>
              <a:t>, Swachh </a:t>
            </a:r>
            <a:r>
              <a:rPr lang="en-US" sz="1100" dirty="0" err="1">
                <a:solidFill>
                  <a:srgbClr val="000000"/>
                </a:solidFill>
                <a:latin typeface="Calibri" panose="020F0502020204030204"/>
                <a:ea typeface="Times New Roman"/>
                <a:cs typeface="Arial"/>
              </a:rPr>
              <a:t>Manch</a:t>
            </a:r>
            <a:r>
              <a:rPr lang="en-US" sz="1100" dirty="0">
                <a:solidFill>
                  <a:srgbClr val="000000"/>
                </a:solidFill>
                <a:latin typeface="Calibri" panose="020F0502020204030204"/>
                <a:ea typeface="Times New Roman"/>
                <a:cs typeface="Arial"/>
              </a:rPr>
              <a:t> and Face Book page of the ULB by </a:t>
            </a:r>
            <a:r>
              <a:rPr lang="en-US" sz="1100" b="1" dirty="0">
                <a:solidFill>
                  <a:srgbClr val="FF0000"/>
                </a:solidFill>
                <a:latin typeface="Calibri" panose="020F0502020204030204"/>
                <a:ea typeface="Times New Roman"/>
                <a:cs typeface="Arial"/>
              </a:rPr>
              <a:t>15</a:t>
            </a:r>
            <a:r>
              <a:rPr lang="en-US" sz="1100" b="1" baseline="30000" dirty="0">
                <a:solidFill>
                  <a:srgbClr val="FF0000"/>
                </a:solidFill>
                <a:latin typeface="Calibri" panose="020F0502020204030204"/>
                <a:ea typeface="Times New Roman"/>
                <a:cs typeface="Arial"/>
              </a:rPr>
              <a:t>th</a:t>
            </a:r>
            <a:r>
              <a:rPr lang="en-US" sz="1100" b="1" dirty="0">
                <a:solidFill>
                  <a:srgbClr val="FF0000"/>
                </a:solidFill>
                <a:latin typeface="Calibri" panose="020F0502020204030204"/>
                <a:ea typeface="Times New Roman"/>
                <a:cs typeface="Arial"/>
              </a:rPr>
              <a:t> January  2022</a:t>
            </a:r>
            <a:r>
              <a:rPr lang="en-US" sz="1100" dirty="0">
                <a:solidFill>
                  <a:srgbClr val="000000"/>
                </a:solidFill>
                <a:latin typeface="Calibri" panose="020F0502020204030204"/>
                <a:ea typeface="Times New Roman"/>
                <a:cs typeface="Arial"/>
              </a:rPr>
              <a:t>. </a:t>
            </a:r>
            <a:r>
              <a:rPr lang="en-US" sz="1100" b="1" dirty="0">
                <a:solidFill>
                  <a:srgbClr val="000000"/>
                </a:solidFill>
                <a:latin typeface="Calibri" panose="020F0502020204030204"/>
                <a:ea typeface="Times New Roman"/>
                <a:cs typeface="Arial"/>
              </a:rPr>
              <a:t>(City name and ULB Code mandatory for entries)</a:t>
            </a:r>
            <a:endParaRPr lang="en-SG" sz="1100" dirty="0">
              <a:solidFill>
                <a:prstClr val="black"/>
              </a:solidFill>
              <a:latin typeface="Calibri" panose="020F0502020204030204"/>
              <a:ea typeface="ＭＳ 明朝"/>
              <a:cs typeface="Times New Roman"/>
            </a:endParaRPr>
          </a:p>
        </p:txBody>
      </p:sp>
      <p:sp>
        <p:nvSpPr>
          <p:cNvPr id="15" name="Flowchart: Process 14">
            <a:extLst>
              <a:ext uri="{FF2B5EF4-FFF2-40B4-BE49-F238E27FC236}">
                <a16:creationId xmlns:a16="http://schemas.microsoft.com/office/drawing/2014/main" id="{CF6A0E2E-396B-4929-9E47-D12AB6BC8A91}"/>
              </a:ext>
            </a:extLst>
          </p:cNvPr>
          <p:cNvSpPr/>
          <p:nvPr/>
        </p:nvSpPr>
        <p:spPr>
          <a:xfrm>
            <a:off x="4692983" y="6345655"/>
            <a:ext cx="2165016" cy="3038375"/>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20816">
              <a:defRPr/>
            </a:pPr>
            <a:r>
              <a:rPr lang="en-US" sz="1000" b="1" dirty="0">
                <a:solidFill>
                  <a:prstClr val="black"/>
                </a:solidFill>
                <a:latin typeface="Calibri" panose="020F0502020204030204"/>
              </a:rPr>
              <a:t>Note:  </a:t>
            </a:r>
          </a:p>
          <a:p>
            <a:pPr marL="495307" indent="-495307" algn="just" defTabSz="1320816">
              <a:buFontTx/>
              <a:buAutoNum type="arabicPeriod"/>
              <a:defRPr/>
            </a:pPr>
            <a:r>
              <a:rPr lang="en-US" sz="1000" dirty="0">
                <a:solidFill>
                  <a:prstClr val="black"/>
                </a:solidFill>
                <a:latin typeface="Calibri" panose="020F0502020204030204"/>
              </a:rPr>
              <a:t>List of awareness campaign, showing coverage and date of campaign to be uploaded on SBM Portal, Swachh </a:t>
            </a:r>
            <a:r>
              <a:rPr lang="en-US" sz="1000" dirty="0" err="1">
                <a:solidFill>
                  <a:prstClr val="black"/>
                </a:solidFill>
                <a:latin typeface="Calibri" panose="020F0502020204030204"/>
              </a:rPr>
              <a:t>Manch</a:t>
            </a:r>
            <a:r>
              <a:rPr lang="en-US" sz="1000" dirty="0">
                <a:solidFill>
                  <a:prstClr val="black"/>
                </a:solidFill>
                <a:latin typeface="Calibri" panose="020F0502020204030204"/>
              </a:rPr>
              <a:t> and ULB’s Facebook page</a:t>
            </a:r>
          </a:p>
          <a:p>
            <a:pPr marL="495307" indent="-495307" algn="just" defTabSz="1320816">
              <a:buFontTx/>
              <a:buAutoNum type="arabicPeriod"/>
              <a:defRPr/>
            </a:pPr>
            <a:r>
              <a:rPr lang="en-US" sz="1000" dirty="0">
                <a:solidFill>
                  <a:prstClr val="black"/>
                </a:solidFill>
                <a:latin typeface="Calibri" panose="020F0502020204030204"/>
              </a:rPr>
              <a:t>Detail of citizens/citizen groups/RWAs/CSR engaged in this exercise.  Copy of MoU signed for the maintenance.</a:t>
            </a:r>
          </a:p>
          <a:p>
            <a:pPr marL="495307" indent="-495307" algn="just" defTabSz="1320816">
              <a:buFontTx/>
              <a:buAutoNum type="arabicPeriod"/>
              <a:defRPr/>
            </a:pPr>
            <a:r>
              <a:rPr lang="en-US" sz="1000" dirty="0">
                <a:solidFill>
                  <a:prstClr val="black"/>
                </a:solidFill>
                <a:latin typeface="Calibri" panose="020F0502020204030204"/>
              </a:rPr>
              <a:t>This list will also be used for on-field validation </a:t>
            </a:r>
            <a:r>
              <a:rPr lang="en-US" sz="1000" b="1" dirty="0">
                <a:solidFill>
                  <a:prstClr val="black"/>
                </a:solidFill>
                <a:latin typeface="Calibri" panose="020F0502020204030204"/>
              </a:rPr>
              <a:t>50% Observation </a:t>
            </a:r>
            <a:r>
              <a:rPr lang="en-US" sz="1000" dirty="0">
                <a:solidFill>
                  <a:prstClr val="black"/>
                </a:solidFill>
                <a:latin typeface="Calibri" panose="020F0502020204030204"/>
              </a:rPr>
              <a:t>and </a:t>
            </a:r>
            <a:r>
              <a:rPr lang="en-US" sz="1000" b="1" dirty="0">
                <a:solidFill>
                  <a:prstClr val="black"/>
                </a:solidFill>
                <a:latin typeface="Calibri" panose="020F0502020204030204"/>
              </a:rPr>
              <a:t>50% Citizens</a:t>
            </a:r>
          </a:p>
          <a:p>
            <a:pPr marL="495307" indent="-495307" algn="just" defTabSz="1320816">
              <a:buFontTx/>
              <a:buAutoNum type="arabicPeriod"/>
              <a:defRPr/>
            </a:pPr>
            <a:r>
              <a:rPr lang="en-US" sz="1000" dirty="0">
                <a:solidFill>
                  <a:prstClr val="black"/>
                </a:solidFill>
                <a:latin typeface="Calibri" panose="020F0502020204030204"/>
              </a:rPr>
              <a:t>Direct observation and random interaction with citizens will be conducted to ascertain the claim. </a:t>
            </a:r>
          </a:p>
        </p:txBody>
      </p:sp>
      <p:sp>
        <p:nvSpPr>
          <p:cNvPr id="16" name="Rounded Rectangle 3">
            <a:extLst>
              <a:ext uri="{FF2B5EF4-FFF2-40B4-BE49-F238E27FC236}">
                <a16:creationId xmlns:a16="http://schemas.microsoft.com/office/drawing/2014/main" id="{479EAD5B-1D25-4592-9803-985328839FFF}"/>
              </a:ext>
            </a:extLst>
          </p:cNvPr>
          <p:cNvSpPr/>
          <p:nvPr/>
        </p:nvSpPr>
        <p:spPr>
          <a:xfrm>
            <a:off x="5170383" y="764807"/>
            <a:ext cx="1687617" cy="87065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sz="2400" b="1" dirty="0">
                <a:solidFill>
                  <a:prstClr val="white"/>
                </a:solidFill>
                <a:latin typeface="Arial"/>
                <a:ea typeface="Calibri"/>
                <a:cs typeface="Times New Roman"/>
              </a:rPr>
              <a:t>Marks</a:t>
            </a:r>
          </a:p>
          <a:p>
            <a:pPr algn="ctr" defTabSz="1320816">
              <a:lnSpc>
                <a:spcPct val="107000"/>
              </a:lnSpc>
              <a:defRPr/>
            </a:pPr>
            <a:r>
              <a:rPr lang="en-SG" sz="2400" b="1" dirty="0">
                <a:solidFill>
                  <a:prstClr val="white"/>
                </a:solidFill>
                <a:latin typeface="Calibri" panose="020F0502020204030204"/>
                <a:ea typeface="Calibri"/>
                <a:cs typeface="Times New Roman"/>
              </a:rPr>
              <a:t>160</a:t>
            </a:r>
          </a:p>
        </p:txBody>
      </p:sp>
      <p:pic>
        <p:nvPicPr>
          <p:cNvPr id="5" name="Picture 4">
            <a:extLst>
              <a:ext uri="{FF2B5EF4-FFF2-40B4-BE49-F238E27FC236}">
                <a16:creationId xmlns:a16="http://schemas.microsoft.com/office/drawing/2014/main" id="{19557356-0016-7C43-909E-E03C9D8026E3}"/>
              </a:ext>
            </a:extLst>
          </p:cNvPr>
          <p:cNvPicPr>
            <a:picLocks noChangeAspect="1"/>
          </p:cNvPicPr>
          <p:nvPr/>
        </p:nvPicPr>
        <p:blipFill>
          <a:blip r:embed="rId3"/>
          <a:stretch>
            <a:fillRect/>
          </a:stretch>
        </p:blipFill>
        <p:spPr>
          <a:xfrm>
            <a:off x="-3110" y="6364705"/>
            <a:ext cx="4696091" cy="1876076"/>
          </a:xfrm>
          <a:prstGeom prst="rect">
            <a:avLst/>
          </a:prstGeom>
        </p:spPr>
      </p:pic>
      <p:graphicFrame>
        <p:nvGraphicFramePr>
          <p:cNvPr id="14" name="Table 16">
            <a:extLst>
              <a:ext uri="{FF2B5EF4-FFF2-40B4-BE49-F238E27FC236}">
                <a16:creationId xmlns:a16="http://schemas.microsoft.com/office/drawing/2014/main" id="{806B3FDE-2C51-2141-8653-C769954B8B85}"/>
              </a:ext>
            </a:extLst>
          </p:cNvPr>
          <p:cNvGraphicFramePr>
            <a:graphicFrameLocks noGrp="1"/>
          </p:cNvGraphicFramePr>
          <p:nvPr>
            <p:extLst>
              <p:ext uri="{D42A27DB-BD31-4B8C-83A1-F6EECF244321}">
                <p14:modId xmlns:p14="http://schemas.microsoft.com/office/powerpoint/2010/main" val="3038683929"/>
              </p:ext>
            </p:extLst>
          </p:nvPr>
        </p:nvGraphicFramePr>
        <p:xfrm>
          <a:off x="0" y="3424125"/>
          <a:ext cx="3295650" cy="1460500"/>
        </p:xfrm>
        <a:graphic>
          <a:graphicData uri="http://schemas.openxmlformats.org/drawingml/2006/table">
            <a:tbl>
              <a:tblPr firstRow="1" bandRow="1">
                <a:tableStyleId>{7DF18680-E054-41AD-8BC1-D1AEF772440D}</a:tableStyleId>
              </a:tblPr>
              <a:tblGrid>
                <a:gridCol w="2621061">
                  <a:extLst>
                    <a:ext uri="{9D8B030D-6E8A-4147-A177-3AD203B41FA5}">
                      <a16:colId xmlns:a16="http://schemas.microsoft.com/office/drawing/2014/main" val="1925503784"/>
                    </a:ext>
                  </a:extLst>
                </a:gridCol>
                <a:gridCol w="674589">
                  <a:extLst>
                    <a:ext uri="{9D8B030D-6E8A-4147-A177-3AD203B41FA5}">
                      <a16:colId xmlns:a16="http://schemas.microsoft.com/office/drawing/2014/main" val="3610420838"/>
                    </a:ext>
                  </a:extLst>
                </a:gridCol>
              </a:tblGrid>
              <a:tr h="230501">
                <a:tc>
                  <a:txBody>
                    <a:bodyPr/>
                    <a:lstStyle/>
                    <a:p>
                      <a:r>
                        <a:rPr lang="en-US" sz="1050" dirty="0"/>
                        <a:t>Scheme of Marks for </a:t>
                      </a:r>
                      <a:r>
                        <a:rPr lang="en-US" sz="1050" dirty="0">
                          <a:solidFill>
                            <a:schemeClr val="accent4">
                              <a:lumMod val="60000"/>
                              <a:lumOff val="40000"/>
                            </a:schemeClr>
                          </a:solidFill>
                        </a:rPr>
                        <a:t>Cleanliness</a:t>
                      </a:r>
                    </a:p>
                  </a:txBody>
                  <a:tcPr marL="132080" marR="132080" marT="66040" marB="66040"/>
                </a:tc>
                <a:tc>
                  <a:txBody>
                    <a:bodyPr/>
                    <a:lstStyle/>
                    <a:p>
                      <a:pPr algn="ctr"/>
                      <a:r>
                        <a:rPr lang="en-US" sz="1050" dirty="0"/>
                        <a:t>Marks</a:t>
                      </a:r>
                    </a:p>
                  </a:txBody>
                  <a:tcPr marL="132080" marR="132080" marT="66040" marB="66040"/>
                </a:tc>
                <a:extLst>
                  <a:ext uri="{0D108BD9-81ED-4DB2-BD59-A6C34878D82A}">
                    <a16:rowId xmlns:a16="http://schemas.microsoft.com/office/drawing/2014/main" val="4402623"/>
                  </a:ext>
                </a:extLst>
              </a:tr>
              <a:tr h="230501">
                <a:tc>
                  <a:txBody>
                    <a:bodyPr/>
                    <a:lstStyle/>
                    <a:p>
                      <a:r>
                        <a:rPr lang="en-US" sz="1050" dirty="0"/>
                        <a:t>100% Monuments/Parks are clean</a:t>
                      </a:r>
                    </a:p>
                  </a:txBody>
                  <a:tcPr marL="132080" marR="132080" marT="66040" marB="66040"/>
                </a:tc>
                <a:tc>
                  <a:txBody>
                    <a:bodyPr/>
                    <a:lstStyle/>
                    <a:p>
                      <a:pPr algn="ctr"/>
                      <a:r>
                        <a:rPr lang="en-US" sz="1050" dirty="0"/>
                        <a:t>50</a:t>
                      </a:r>
                    </a:p>
                  </a:txBody>
                  <a:tcPr marL="132080" marR="132080" marT="66040" marB="66040"/>
                </a:tc>
                <a:extLst>
                  <a:ext uri="{0D108BD9-81ED-4DB2-BD59-A6C34878D82A}">
                    <a16:rowId xmlns:a16="http://schemas.microsoft.com/office/drawing/2014/main" val="1364123731"/>
                  </a:ext>
                </a:extLst>
              </a:tr>
              <a:tr h="230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75% Monuments/Parks are clean</a:t>
                      </a:r>
                    </a:p>
                  </a:txBody>
                  <a:tcPr marL="132080" marR="132080" marT="66040" marB="66040"/>
                </a:tc>
                <a:tc>
                  <a:txBody>
                    <a:bodyPr/>
                    <a:lstStyle/>
                    <a:p>
                      <a:pPr algn="ctr"/>
                      <a:r>
                        <a:rPr lang="en-US" sz="1050" dirty="0"/>
                        <a:t>40</a:t>
                      </a:r>
                    </a:p>
                  </a:txBody>
                  <a:tcPr marL="132080" marR="132080" marT="66040" marB="66040"/>
                </a:tc>
                <a:extLst>
                  <a:ext uri="{0D108BD9-81ED-4DB2-BD59-A6C34878D82A}">
                    <a16:rowId xmlns:a16="http://schemas.microsoft.com/office/drawing/2014/main" val="109958129"/>
                  </a:ext>
                </a:extLst>
              </a:tr>
              <a:tr h="230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50% Monuments/Parks are clean</a:t>
                      </a:r>
                    </a:p>
                  </a:txBody>
                  <a:tcPr marL="132080" marR="132080" marT="66040" marB="66040"/>
                </a:tc>
                <a:tc>
                  <a:txBody>
                    <a:bodyPr/>
                    <a:lstStyle/>
                    <a:p>
                      <a:pPr algn="ctr"/>
                      <a:r>
                        <a:rPr lang="en-US" sz="1050" dirty="0"/>
                        <a:t>30</a:t>
                      </a:r>
                    </a:p>
                  </a:txBody>
                  <a:tcPr marL="132080" marR="132080" marT="66040" marB="66040"/>
                </a:tc>
                <a:extLst>
                  <a:ext uri="{0D108BD9-81ED-4DB2-BD59-A6C34878D82A}">
                    <a16:rowId xmlns:a16="http://schemas.microsoft.com/office/drawing/2014/main" val="936766583"/>
                  </a:ext>
                </a:extLst>
              </a:tr>
              <a:tr h="230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25% Monuments/Parks are clean</a:t>
                      </a:r>
                    </a:p>
                  </a:txBody>
                  <a:tcPr marL="132080" marR="132080" marT="66040" marB="66040"/>
                </a:tc>
                <a:tc>
                  <a:txBody>
                    <a:bodyPr/>
                    <a:lstStyle/>
                    <a:p>
                      <a:pPr algn="ctr"/>
                      <a:r>
                        <a:rPr lang="en-US" sz="1050" dirty="0"/>
                        <a:t>20</a:t>
                      </a:r>
                    </a:p>
                  </a:txBody>
                  <a:tcPr marL="132080" marR="132080" marT="66040" marB="66040"/>
                </a:tc>
                <a:extLst>
                  <a:ext uri="{0D108BD9-81ED-4DB2-BD59-A6C34878D82A}">
                    <a16:rowId xmlns:a16="http://schemas.microsoft.com/office/drawing/2014/main" val="3456280806"/>
                  </a:ext>
                </a:extLst>
              </a:tr>
            </a:tbl>
          </a:graphicData>
        </a:graphic>
      </p:graphicFrame>
      <p:pic>
        <p:nvPicPr>
          <p:cNvPr id="3" name="Picture 2">
            <a:extLst>
              <a:ext uri="{FF2B5EF4-FFF2-40B4-BE49-F238E27FC236}">
                <a16:creationId xmlns:a16="http://schemas.microsoft.com/office/drawing/2014/main" id="{6F4442E4-BAE1-A14A-982A-7FAE592C79F9}"/>
              </a:ext>
            </a:extLst>
          </p:cNvPr>
          <p:cNvPicPr>
            <a:picLocks noChangeAspect="1"/>
          </p:cNvPicPr>
          <p:nvPr/>
        </p:nvPicPr>
        <p:blipFill>
          <a:blip r:embed="rId4"/>
          <a:stretch>
            <a:fillRect/>
          </a:stretch>
        </p:blipFill>
        <p:spPr>
          <a:xfrm>
            <a:off x="2527965" y="8265007"/>
            <a:ext cx="2165016" cy="1616891"/>
          </a:xfrm>
          <a:prstGeom prst="rect">
            <a:avLst/>
          </a:prstGeom>
        </p:spPr>
      </p:pic>
      <p:pic>
        <p:nvPicPr>
          <p:cNvPr id="7" name="Picture 6">
            <a:extLst>
              <a:ext uri="{FF2B5EF4-FFF2-40B4-BE49-F238E27FC236}">
                <a16:creationId xmlns:a16="http://schemas.microsoft.com/office/drawing/2014/main" id="{6FC15C86-1FA4-CF46-AE1C-150B41197B3E}"/>
              </a:ext>
            </a:extLst>
          </p:cNvPr>
          <p:cNvPicPr>
            <a:picLocks noChangeAspect="1"/>
          </p:cNvPicPr>
          <p:nvPr/>
        </p:nvPicPr>
        <p:blipFill>
          <a:blip r:embed="rId5"/>
          <a:stretch>
            <a:fillRect/>
          </a:stretch>
        </p:blipFill>
        <p:spPr>
          <a:xfrm>
            <a:off x="0" y="8265045"/>
            <a:ext cx="2370221" cy="1616891"/>
          </a:xfrm>
          <a:prstGeom prst="rect">
            <a:avLst/>
          </a:prstGeom>
        </p:spPr>
      </p:pic>
      <p:graphicFrame>
        <p:nvGraphicFramePr>
          <p:cNvPr id="18" name="Table 16">
            <a:extLst>
              <a:ext uri="{FF2B5EF4-FFF2-40B4-BE49-F238E27FC236}">
                <a16:creationId xmlns:a16="http://schemas.microsoft.com/office/drawing/2014/main" id="{7CCF20FD-77E2-3A44-8854-C350850FD1C6}"/>
              </a:ext>
            </a:extLst>
          </p:cNvPr>
          <p:cNvGraphicFramePr>
            <a:graphicFrameLocks noGrp="1"/>
          </p:cNvGraphicFramePr>
          <p:nvPr>
            <p:extLst>
              <p:ext uri="{D42A27DB-BD31-4B8C-83A1-F6EECF244321}">
                <p14:modId xmlns:p14="http://schemas.microsoft.com/office/powerpoint/2010/main" val="3616515629"/>
              </p:ext>
            </p:extLst>
          </p:nvPr>
        </p:nvGraphicFramePr>
        <p:xfrm>
          <a:off x="3295650" y="3396926"/>
          <a:ext cx="3562350" cy="1460500"/>
        </p:xfrm>
        <a:graphic>
          <a:graphicData uri="http://schemas.openxmlformats.org/drawingml/2006/table">
            <a:tbl>
              <a:tblPr firstRow="1" bandRow="1">
                <a:tableStyleId>{7DF18680-E054-41AD-8BC1-D1AEF772440D}</a:tableStyleId>
              </a:tblPr>
              <a:tblGrid>
                <a:gridCol w="2904122">
                  <a:extLst>
                    <a:ext uri="{9D8B030D-6E8A-4147-A177-3AD203B41FA5}">
                      <a16:colId xmlns:a16="http://schemas.microsoft.com/office/drawing/2014/main" val="1925503784"/>
                    </a:ext>
                  </a:extLst>
                </a:gridCol>
                <a:gridCol w="658228">
                  <a:extLst>
                    <a:ext uri="{9D8B030D-6E8A-4147-A177-3AD203B41FA5}">
                      <a16:colId xmlns:a16="http://schemas.microsoft.com/office/drawing/2014/main" val="3610420838"/>
                    </a:ext>
                  </a:extLst>
                </a:gridCol>
              </a:tblGrid>
              <a:tr h="230501">
                <a:tc>
                  <a:txBody>
                    <a:bodyPr/>
                    <a:lstStyle/>
                    <a:p>
                      <a:r>
                        <a:rPr lang="en-US" sz="1050" dirty="0"/>
                        <a:t>Scheme of Marks for </a:t>
                      </a:r>
                      <a:r>
                        <a:rPr lang="en-US" sz="1050" dirty="0">
                          <a:solidFill>
                            <a:schemeClr val="accent4">
                              <a:lumMod val="60000"/>
                              <a:lumOff val="40000"/>
                            </a:schemeClr>
                          </a:solidFill>
                        </a:rPr>
                        <a:t>Maintenance</a:t>
                      </a:r>
                    </a:p>
                  </a:txBody>
                  <a:tcPr marL="132080" marR="132080" marT="66040" marB="66040"/>
                </a:tc>
                <a:tc>
                  <a:txBody>
                    <a:bodyPr/>
                    <a:lstStyle/>
                    <a:p>
                      <a:pPr algn="ctr"/>
                      <a:r>
                        <a:rPr lang="en-US" sz="1000" dirty="0"/>
                        <a:t>Marks</a:t>
                      </a:r>
                    </a:p>
                  </a:txBody>
                  <a:tcPr marL="132080" marR="132080" marT="66040" marB="66040"/>
                </a:tc>
                <a:extLst>
                  <a:ext uri="{0D108BD9-81ED-4DB2-BD59-A6C34878D82A}">
                    <a16:rowId xmlns:a16="http://schemas.microsoft.com/office/drawing/2014/main" val="4402623"/>
                  </a:ext>
                </a:extLst>
              </a:tr>
              <a:tr h="230501">
                <a:tc>
                  <a:txBody>
                    <a:bodyPr/>
                    <a:lstStyle/>
                    <a:p>
                      <a:r>
                        <a:rPr lang="en-US" sz="1050" dirty="0"/>
                        <a:t>100% Monuments/Parks well maintained</a:t>
                      </a:r>
                    </a:p>
                  </a:txBody>
                  <a:tcPr marL="132080" marR="132080" marT="66040" marB="66040"/>
                </a:tc>
                <a:tc>
                  <a:txBody>
                    <a:bodyPr/>
                    <a:lstStyle/>
                    <a:p>
                      <a:pPr algn="ctr"/>
                      <a:r>
                        <a:rPr lang="en-US" sz="1050" dirty="0"/>
                        <a:t>50</a:t>
                      </a:r>
                    </a:p>
                  </a:txBody>
                  <a:tcPr marL="132080" marR="132080" marT="66040" marB="66040"/>
                </a:tc>
                <a:extLst>
                  <a:ext uri="{0D108BD9-81ED-4DB2-BD59-A6C34878D82A}">
                    <a16:rowId xmlns:a16="http://schemas.microsoft.com/office/drawing/2014/main" val="1364123731"/>
                  </a:ext>
                </a:extLst>
              </a:tr>
              <a:tr h="230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75% Monuments/Parks well maintained</a:t>
                      </a:r>
                    </a:p>
                  </a:txBody>
                  <a:tcPr marL="132080" marR="132080" marT="66040" marB="66040"/>
                </a:tc>
                <a:tc>
                  <a:txBody>
                    <a:bodyPr/>
                    <a:lstStyle/>
                    <a:p>
                      <a:pPr algn="ctr"/>
                      <a:r>
                        <a:rPr lang="en-US" sz="1050" dirty="0"/>
                        <a:t>40</a:t>
                      </a:r>
                    </a:p>
                  </a:txBody>
                  <a:tcPr marL="132080" marR="132080" marT="66040" marB="66040"/>
                </a:tc>
                <a:extLst>
                  <a:ext uri="{0D108BD9-81ED-4DB2-BD59-A6C34878D82A}">
                    <a16:rowId xmlns:a16="http://schemas.microsoft.com/office/drawing/2014/main" val="109958129"/>
                  </a:ext>
                </a:extLst>
              </a:tr>
              <a:tr h="230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50% Monuments/Parks well maintained</a:t>
                      </a:r>
                    </a:p>
                  </a:txBody>
                  <a:tcPr marL="132080" marR="132080" marT="66040" marB="66040"/>
                </a:tc>
                <a:tc>
                  <a:txBody>
                    <a:bodyPr/>
                    <a:lstStyle/>
                    <a:p>
                      <a:pPr algn="ctr"/>
                      <a:r>
                        <a:rPr lang="en-US" sz="1050" dirty="0"/>
                        <a:t>30</a:t>
                      </a:r>
                    </a:p>
                  </a:txBody>
                  <a:tcPr marL="132080" marR="132080" marT="66040" marB="66040"/>
                </a:tc>
                <a:extLst>
                  <a:ext uri="{0D108BD9-81ED-4DB2-BD59-A6C34878D82A}">
                    <a16:rowId xmlns:a16="http://schemas.microsoft.com/office/drawing/2014/main" val="936766583"/>
                  </a:ext>
                </a:extLst>
              </a:tr>
              <a:tr h="2305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t>25% Monuments/Parks well maintained</a:t>
                      </a:r>
                    </a:p>
                  </a:txBody>
                  <a:tcPr marL="132080" marR="132080" marT="66040" marB="66040"/>
                </a:tc>
                <a:tc>
                  <a:txBody>
                    <a:bodyPr/>
                    <a:lstStyle/>
                    <a:p>
                      <a:pPr algn="ctr"/>
                      <a:r>
                        <a:rPr lang="en-US" sz="1050" dirty="0"/>
                        <a:t>20</a:t>
                      </a:r>
                    </a:p>
                  </a:txBody>
                  <a:tcPr marL="132080" marR="132080" marT="66040" marB="66040"/>
                </a:tc>
                <a:extLst>
                  <a:ext uri="{0D108BD9-81ED-4DB2-BD59-A6C34878D82A}">
                    <a16:rowId xmlns:a16="http://schemas.microsoft.com/office/drawing/2014/main" val="3456280806"/>
                  </a:ext>
                </a:extLst>
              </a:tr>
            </a:tbl>
          </a:graphicData>
        </a:graphic>
      </p:graphicFrame>
      <p:graphicFrame>
        <p:nvGraphicFramePr>
          <p:cNvPr id="19" name="Table 16">
            <a:extLst>
              <a:ext uri="{FF2B5EF4-FFF2-40B4-BE49-F238E27FC236}">
                <a16:creationId xmlns:a16="http://schemas.microsoft.com/office/drawing/2014/main" id="{667675D9-C582-494B-9B71-4E713AAB12F5}"/>
              </a:ext>
            </a:extLst>
          </p:cNvPr>
          <p:cNvGraphicFramePr>
            <a:graphicFrameLocks noGrp="1"/>
          </p:cNvGraphicFramePr>
          <p:nvPr>
            <p:extLst>
              <p:ext uri="{D42A27DB-BD31-4B8C-83A1-F6EECF244321}">
                <p14:modId xmlns:p14="http://schemas.microsoft.com/office/powerpoint/2010/main" val="1960347197"/>
              </p:ext>
            </p:extLst>
          </p:nvPr>
        </p:nvGraphicFramePr>
        <p:xfrm>
          <a:off x="0" y="4857420"/>
          <a:ext cx="6858000" cy="1498600"/>
        </p:xfrm>
        <a:graphic>
          <a:graphicData uri="http://schemas.openxmlformats.org/drawingml/2006/table">
            <a:tbl>
              <a:tblPr firstRow="1" bandRow="1">
                <a:tableStyleId>{7DF18680-E054-41AD-8BC1-D1AEF772440D}</a:tableStyleId>
              </a:tblPr>
              <a:tblGrid>
                <a:gridCol w="6240465">
                  <a:extLst>
                    <a:ext uri="{9D8B030D-6E8A-4147-A177-3AD203B41FA5}">
                      <a16:colId xmlns:a16="http://schemas.microsoft.com/office/drawing/2014/main" val="1925503784"/>
                    </a:ext>
                  </a:extLst>
                </a:gridCol>
                <a:gridCol w="617535">
                  <a:extLst>
                    <a:ext uri="{9D8B030D-6E8A-4147-A177-3AD203B41FA5}">
                      <a16:colId xmlns:a16="http://schemas.microsoft.com/office/drawing/2014/main" val="3610420838"/>
                    </a:ext>
                  </a:extLst>
                </a:gridCol>
              </a:tblGrid>
              <a:tr h="280604">
                <a:tc>
                  <a:txBody>
                    <a:bodyPr/>
                    <a:lstStyle/>
                    <a:p>
                      <a:r>
                        <a:rPr lang="en-US" sz="1100" dirty="0"/>
                        <a:t>Scheme of Marks for </a:t>
                      </a:r>
                      <a:r>
                        <a:rPr lang="en-US" sz="1100" dirty="0">
                          <a:solidFill>
                            <a:schemeClr val="accent4">
                              <a:lumMod val="60000"/>
                              <a:lumOff val="40000"/>
                            </a:schemeClr>
                          </a:solidFill>
                        </a:rPr>
                        <a:t>Sustainability</a:t>
                      </a:r>
                    </a:p>
                  </a:txBody>
                  <a:tcPr marL="132080" marR="132080" marT="66040" marB="66040"/>
                </a:tc>
                <a:tc>
                  <a:txBody>
                    <a:bodyPr/>
                    <a:lstStyle/>
                    <a:p>
                      <a:pPr algn="ctr"/>
                      <a:r>
                        <a:rPr lang="en-US" sz="1000" dirty="0"/>
                        <a:t>Marks</a:t>
                      </a:r>
                    </a:p>
                  </a:txBody>
                  <a:tcPr marL="132080" marR="132080" marT="66040" marB="66040"/>
                </a:tc>
                <a:extLst>
                  <a:ext uri="{0D108BD9-81ED-4DB2-BD59-A6C34878D82A}">
                    <a16:rowId xmlns:a16="http://schemas.microsoft.com/office/drawing/2014/main" val="4402623"/>
                  </a:ext>
                </a:extLst>
              </a:tr>
              <a:tr h="280604">
                <a:tc>
                  <a:txBody>
                    <a:bodyPr/>
                    <a:lstStyle/>
                    <a:p>
                      <a:r>
                        <a:rPr lang="en-US" sz="1100" dirty="0"/>
                        <a:t>100% Monuments/Parks have been maintained under CSR or by Private Organizations/RWAs etc.</a:t>
                      </a:r>
                    </a:p>
                  </a:txBody>
                  <a:tcPr marL="132080" marR="132080" marT="66040" marB="66040"/>
                </a:tc>
                <a:tc>
                  <a:txBody>
                    <a:bodyPr/>
                    <a:lstStyle/>
                    <a:p>
                      <a:pPr algn="ctr"/>
                      <a:r>
                        <a:rPr lang="en-US" sz="1100" dirty="0"/>
                        <a:t>60</a:t>
                      </a:r>
                    </a:p>
                  </a:txBody>
                  <a:tcPr marL="132080" marR="132080" marT="66040" marB="66040"/>
                </a:tc>
                <a:extLst>
                  <a:ext uri="{0D108BD9-81ED-4DB2-BD59-A6C34878D82A}">
                    <a16:rowId xmlns:a16="http://schemas.microsoft.com/office/drawing/2014/main" val="1364123731"/>
                  </a:ext>
                </a:extLst>
              </a:tr>
              <a:tr h="280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75% Monuments/Parks have been maintained under CSR or by Private Organizations/RWAs etc.</a:t>
                      </a:r>
                    </a:p>
                  </a:txBody>
                  <a:tcPr marL="132080" marR="132080" marT="66040" marB="66040"/>
                </a:tc>
                <a:tc>
                  <a:txBody>
                    <a:bodyPr/>
                    <a:lstStyle/>
                    <a:p>
                      <a:pPr algn="ctr"/>
                      <a:r>
                        <a:rPr lang="en-US" sz="1100" dirty="0"/>
                        <a:t>50</a:t>
                      </a:r>
                    </a:p>
                  </a:txBody>
                  <a:tcPr marL="132080" marR="132080" marT="66040" marB="66040"/>
                </a:tc>
                <a:extLst>
                  <a:ext uri="{0D108BD9-81ED-4DB2-BD59-A6C34878D82A}">
                    <a16:rowId xmlns:a16="http://schemas.microsoft.com/office/drawing/2014/main" val="109958129"/>
                  </a:ext>
                </a:extLst>
              </a:tr>
              <a:tr h="280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50% Monuments/Parks have been maintained under CSR or by Private Organizations/RWAs etc.</a:t>
                      </a:r>
                    </a:p>
                  </a:txBody>
                  <a:tcPr marL="132080" marR="132080" marT="66040" marB="66040"/>
                </a:tc>
                <a:tc>
                  <a:txBody>
                    <a:bodyPr/>
                    <a:lstStyle/>
                    <a:p>
                      <a:pPr algn="ctr"/>
                      <a:r>
                        <a:rPr lang="en-US" sz="1100" dirty="0"/>
                        <a:t>40</a:t>
                      </a:r>
                    </a:p>
                  </a:txBody>
                  <a:tcPr marL="132080" marR="132080" marT="66040" marB="66040"/>
                </a:tc>
                <a:extLst>
                  <a:ext uri="{0D108BD9-81ED-4DB2-BD59-A6C34878D82A}">
                    <a16:rowId xmlns:a16="http://schemas.microsoft.com/office/drawing/2014/main" val="936766583"/>
                  </a:ext>
                </a:extLst>
              </a:tr>
              <a:tr h="2806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25% Monuments/Parks have been maintained under CSR or by Private Organizations/RWAs etc.</a:t>
                      </a:r>
                    </a:p>
                  </a:txBody>
                  <a:tcPr marL="132080" marR="132080" marT="66040" marB="66040"/>
                </a:tc>
                <a:tc>
                  <a:txBody>
                    <a:bodyPr/>
                    <a:lstStyle/>
                    <a:p>
                      <a:pPr algn="ctr"/>
                      <a:r>
                        <a:rPr lang="en-US" sz="1100" dirty="0"/>
                        <a:t>30</a:t>
                      </a:r>
                    </a:p>
                  </a:txBody>
                  <a:tcPr marL="132080" marR="132080" marT="66040" marB="66040"/>
                </a:tc>
                <a:extLst>
                  <a:ext uri="{0D108BD9-81ED-4DB2-BD59-A6C34878D82A}">
                    <a16:rowId xmlns:a16="http://schemas.microsoft.com/office/drawing/2014/main" val="3456280806"/>
                  </a:ext>
                </a:extLst>
              </a:tr>
            </a:tbl>
          </a:graphicData>
        </a:graphic>
      </p:graphicFrame>
      <p:sp>
        <p:nvSpPr>
          <p:cNvPr id="10" name="Slide Number Placeholder 9">
            <a:extLst>
              <a:ext uri="{FF2B5EF4-FFF2-40B4-BE49-F238E27FC236}">
                <a16:creationId xmlns:a16="http://schemas.microsoft.com/office/drawing/2014/main" id="{D51A2738-77C0-43D3-AC68-D3A7CA0AE67A}"/>
              </a:ext>
            </a:extLst>
          </p:cNvPr>
          <p:cNvSpPr>
            <a:spLocks noGrp="1"/>
          </p:cNvSpPr>
          <p:nvPr>
            <p:ph type="sldNum" sz="quarter" idx="12"/>
          </p:nvPr>
        </p:nvSpPr>
        <p:spPr/>
        <p:txBody>
          <a:bodyPr/>
          <a:lstStyle/>
          <a:p>
            <a:fld id="{871FDAF4-F9BA-4E6E-AE28-9371978FF90C}" type="slidenum">
              <a:rPr lang="en-US" smtClean="0"/>
              <a:t>87</a:t>
            </a:fld>
            <a:endParaRPr lang="en-US"/>
          </a:p>
        </p:txBody>
      </p:sp>
    </p:spTree>
    <p:extLst>
      <p:ext uri="{BB962C8B-B14F-4D97-AF65-F5344CB8AC3E}">
        <p14:creationId xmlns:p14="http://schemas.microsoft.com/office/powerpoint/2010/main" val="9993336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46723" y="1895582"/>
            <a:ext cx="107871" cy="110058"/>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defTabSz="1320816">
              <a:defRPr/>
            </a:pPr>
            <a:endParaRPr sz="1774">
              <a:solidFill>
                <a:prstClr val="black"/>
              </a:solidFill>
              <a:latin typeface="Calibri" panose="020F0502020204030204"/>
            </a:endParaRPr>
          </a:p>
        </p:txBody>
      </p:sp>
      <p:sp>
        <p:nvSpPr>
          <p:cNvPr id="4" name="object 4"/>
          <p:cNvSpPr/>
          <p:nvPr/>
        </p:nvSpPr>
        <p:spPr>
          <a:xfrm>
            <a:off x="7367761" y="1941448"/>
            <a:ext cx="83437" cy="18345"/>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defTabSz="1320816">
              <a:defRPr/>
            </a:pPr>
            <a:endParaRPr sz="1774">
              <a:solidFill>
                <a:prstClr val="black"/>
              </a:solidFill>
              <a:latin typeface="Calibri" panose="020F0502020204030204"/>
            </a:endParaRPr>
          </a:p>
        </p:txBody>
      </p:sp>
      <p:sp>
        <p:nvSpPr>
          <p:cNvPr id="8" name="Rounded Rectangle 7"/>
          <p:cNvSpPr/>
          <p:nvPr/>
        </p:nvSpPr>
        <p:spPr>
          <a:xfrm>
            <a:off x="44560" y="1418276"/>
            <a:ext cx="6781195" cy="1152506"/>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1" tIns="45041" rIns="90081" bIns="45041" numCol="1" spcCol="0" rtlCol="0" fromWordArt="0" anchor="ctr" anchorCtr="0" forceAA="0" compatLnSpc="1">
            <a:prstTxWarp prst="textNoShape">
              <a:avLst/>
            </a:prstTxWarp>
            <a:noAutofit/>
          </a:bodyPr>
          <a:lstStyle/>
          <a:p>
            <a:pPr defTabSz="1320816">
              <a:defRPr/>
            </a:pPr>
            <a:r>
              <a:rPr lang="en-US" b="1" dirty="0">
                <a:solidFill>
                  <a:prstClr val="black"/>
                </a:solidFill>
                <a:latin typeface="Calibri" panose="020F0502020204030204"/>
                <a:ea typeface="Calibri"/>
                <a:cs typeface="Arial"/>
              </a:rPr>
              <a:t>2.  ONE </a:t>
            </a:r>
            <a:r>
              <a:rPr lang="en-US" b="1" dirty="0" err="1">
                <a:solidFill>
                  <a:prstClr val="black"/>
                </a:solidFill>
                <a:latin typeface="Calibri" panose="020F0502020204030204"/>
                <a:ea typeface="Calibri"/>
                <a:cs typeface="Arial"/>
              </a:rPr>
              <a:t>Atmanirbhar</a:t>
            </a:r>
            <a:r>
              <a:rPr lang="en-US" b="1" dirty="0">
                <a:solidFill>
                  <a:prstClr val="black"/>
                </a:solidFill>
                <a:latin typeface="Calibri" panose="020F0502020204030204"/>
                <a:ea typeface="Calibri"/>
                <a:cs typeface="Arial"/>
              </a:rPr>
              <a:t> Ward or %age of RWAs in a WARD with Zero Collection of Wet Waste by the ULB – </a:t>
            </a:r>
            <a:r>
              <a:rPr lang="en-US" dirty="0">
                <a:solidFill>
                  <a:prstClr val="black"/>
                </a:solidFill>
                <a:latin typeface="Calibri" panose="020F0502020204030204"/>
                <a:ea typeface="Calibri"/>
                <a:cs typeface="Arial"/>
              </a:rPr>
              <a:t>With the active role of RWA(s) and citizens, 100% Wet Waste is Processed within the Ward only (ULB may assist with creating processing facility within the ward).  </a:t>
            </a:r>
            <a:endParaRPr lang="en-US" dirty="0">
              <a:solidFill>
                <a:srgbClr val="FF0000"/>
              </a:solidFill>
              <a:latin typeface="Calibri" panose="020F0502020204030204"/>
              <a:ea typeface="Calibri"/>
              <a:cs typeface="Arial"/>
            </a:endParaRPr>
          </a:p>
        </p:txBody>
      </p:sp>
      <p:sp>
        <p:nvSpPr>
          <p:cNvPr id="9" name="Rectangle 8">
            <a:extLst>
              <a:ext uri="{FF2B5EF4-FFF2-40B4-BE49-F238E27FC236}">
                <a16:creationId xmlns:a16="http://schemas.microsoft.com/office/drawing/2014/main" id="{9B67C40C-A448-4B9E-A47E-2502DE946128}"/>
              </a:ext>
            </a:extLst>
          </p:cNvPr>
          <p:cNvSpPr/>
          <p:nvPr/>
        </p:nvSpPr>
        <p:spPr>
          <a:xfrm>
            <a:off x="7331" y="701222"/>
            <a:ext cx="5438007" cy="67629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defRPr/>
            </a:pPr>
            <a:r>
              <a:rPr lang="en-US" sz="2800" b="1" dirty="0">
                <a:solidFill>
                  <a:prstClr val="white"/>
                </a:solidFill>
                <a:latin typeface="Calibri" panose="020F0502020204030204"/>
              </a:rPr>
              <a:t>Citizen Engagement</a:t>
            </a:r>
          </a:p>
        </p:txBody>
      </p:sp>
      <p:sp>
        <p:nvSpPr>
          <p:cNvPr id="12" name="TextBox 11">
            <a:extLst>
              <a:ext uri="{FF2B5EF4-FFF2-40B4-BE49-F238E27FC236}">
                <a16:creationId xmlns:a16="http://schemas.microsoft.com/office/drawing/2014/main" id="{C315AC46-3C3E-41A9-850B-AF3107F2EA19}"/>
              </a:ext>
            </a:extLst>
          </p:cNvPr>
          <p:cNvSpPr txBox="1"/>
          <p:nvPr/>
        </p:nvSpPr>
        <p:spPr>
          <a:xfrm>
            <a:off x="24293" y="2566859"/>
            <a:ext cx="6779287" cy="1152506"/>
          </a:xfrm>
          <a:prstGeom prst="rect">
            <a:avLst/>
          </a:prstGeom>
          <a:solidFill>
            <a:schemeClr val="bg1">
              <a:lumMod val="75000"/>
            </a:schemeClr>
          </a:solidFill>
        </p:spPr>
        <p:txBody>
          <a:bodyPr wrap="square" lIns="128121" tIns="64060" rIns="128121" bIns="64060" rtlCol="0">
            <a:noAutofit/>
          </a:bodyPr>
          <a:lstStyle/>
          <a:p>
            <a:pPr algn="just" defTabSz="1320816">
              <a:lnSpc>
                <a:spcPct val="107000"/>
              </a:lnSpc>
              <a:spcAft>
                <a:spcPts val="1088"/>
              </a:spcAft>
              <a:defRPr/>
            </a:pPr>
            <a:r>
              <a:rPr lang="en-SG" sz="1200" dirty="0">
                <a:solidFill>
                  <a:srgbClr val="000000"/>
                </a:solidFill>
                <a:latin typeface="Calibri" panose="020F0502020204030204"/>
                <a:ea typeface="ＭＳ 明朝"/>
                <a:cs typeface="Times New Roman"/>
              </a:rPr>
              <a:t>Cities are expected to </a:t>
            </a:r>
            <a:r>
              <a:rPr lang="en-US" sz="1200" b="1" dirty="0">
                <a:solidFill>
                  <a:srgbClr val="000000"/>
                </a:solidFill>
                <a:latin typeface="Calibri" panose="020F0502020204030204"/>
                <a:ea typeface="ＭＳ 明朝"/>
                <a:cs typeface="Times New Roman"/>
              </a:rPr>
              <a:t>engage citizens and RWAs proactively </a:t>
            </a:r>
            <a:r>
              <a:rPr lang="en-US" sz="1200" dirty="0">
                <a:solidFill>
                  <a:srgbClr val="000000"/>
                </a:solidFill>
                <a:latin typeface="Calibri" panose="020F0502020204030204"/>
                <a:ea typeface="ＭＳ 明朝"/>
                <a:cs typeface="Times New Roman"/>
              </a:rPr>
              <a:t>so that wards become self-sustainable in terms of wet waste management. </a:t>
            </a:r>
            <a:r>
              <a:rPr lang="en-US" sz="1200" b="1" dirty="0">
                <a:solidFill>
                  <a:srgbClr val="000000"/>
                </a:solidFill>
                <a:latin typeface="Calibri" panose="020F0502020204030204"/>
                <a:ea typeface="ＭＳ 明朝"/>
                <a:cs typeface="Arial"/>
              </a:rPr>
              <a:t>All awareness campaigns/meetings and pictures of wet waste management within the ward </a:t>
            </a:r>
            <a:r>
              <a:rPr lang="en-US" sz="1200" dirty="0">
                <a:solidFill>
                  <a:srgbClr val="000000"/>
                </a:solidFill>
                <a:latin typeface="Calibri" panose="020F0502020204030204"/>
                <a:ea typeface="ＭＳ 明朝"/>
                <a:cs typeface="Arial"/>
              </a:rPr>
              <a:t>t</a:t>
            </a:r>
            <a:r>
              <a:rPr lang="en-US" sz="1200" dirty="0">
                <a:solidFill>
                  <a:srgbClr val="000000"/>
                </a:solidFill>
                <a:latin typeface="Calibri" panose="020F0502020204030204"/>
                <a:ea typeface="Times New Roman"/>
                <a:cs typeface="Arial"/>
              </a:rPr>
              <a:t>o be uploaded on </a:t>
            </a:r>
            <a:r>
              <a:rPr lang="en-US" sz="1200" dirty="0">
                <a:solidFill>
                  <a:srgbClr val="000000"/>
                </a:solidFill>
                <a:latin typeface="Calibri" panose="020F0502020204030204"/>
                <a:cs typeface="Arial"/>
              </a:rPr>
              <a:t>Swachh Survekshan-2022 portal and associated social media channel</a:t>
            </a:r>
            <a:r>
              <a:rPr lang="en-US" sz="1200" dirty="0">
                <a:solidFill>
                  <a:srgbClr val="000000"/>
                </a:solidFill>
                <a:latin typeface="Calibri" panose="020F0502020204030204"/>
                <a:ea typeface="Times New Roman"/>
                <a:cs typeface="Arial"/>
              </a:rPr>
              <a:t>, Swachh </a:t>
            </a:r>
            <a:r>
              <a:rPr lang="en-US" sz="1200" dirty="0" err="1">
                <a:solidFill>
                  <a:srgbClr val="000000"/>
                </a:solidFill>
                <a:latin typeface="Calibri" panose="020F0502020204030204"/>
                <a:ea typeface="Times New Roman"/>
                <a:cs typeface="Arial"/>
              </a:rPr>
              <a:t>Manch</a:t>
            </a:r>
            <a:r>
              <a:rPr lang="en-US" sz="1200" dirty="0">
                <a:solidFill>
                  <a:srgbClr val="000000"/>
                </a:solidFill>
                <a:latin typeface="Calibri" panose="020F0502020204030204"/>
                <a:ea typeface="Times New Roman"/>
                <a:cs typeface="Arial"/>
              </a:rPr>
              <a:t> and Face Book page of the ULB by </a:t>
            </a:r>
            <a:r>
              <a:rPr lang="en-US" sz="1200" b="1" dirty="0">
                <a:solidFill>
                  <a:srgbClr val="FF0000"/>
                </a:solidFill>
                <a:latin typeface="Calibri" panose="020F0502020204030204"/>
                <a:ea typeface="Times New Roman"/>
                <a:cs typeface="Arial"/>
              </a:rPr>
              <a:t>15</a:t>
            </a:r>
            <a:r>
              <a:rPr lang="en-US" sz="1200" b="1" baseline="30000" dirty="0">
                <a:solidFill>
                  <a:srgbClr val="FF0000"/>
                </a:solidFill>
                <a:latin typeface="Calibri" panose="020F0502020204030204"/>
                <a:ea typeface="Times New Roman"/>
                <a:cs typeface="Arial"/>
              </a:rPr>
              <a:t>th</a:t>
            </a:r>
            <a:r>
              <a:rPr lang="en-US" sz="1200" b="1" dirty="0">
                <a:solidFill>
                  <a:srgbClr val="FF0000"/>
                </a:solidFill>
                <a:latin typeface="Calibri" panose="020F0502020204030204"/>
                <a:ea typeface="Times New Roman"/>
                <a:cs typeface="Arial"/>
              </a:rPr>
              <a:t> January  2022</a:t>
            </a:r>
            <a:r>
              <a:rPr lang="en-US" sz="1200" dirty="0">
                <a:solidFill>
                  <a:srgbClr val="000000"/>
                </a:solidFill>
                <a:latin typeface="Calibri" panose="020F0502020204030204"/>
                <a:ea typeface="Times New Roman"/>
                <a:cs typeface="Arial"/>
              </a:rPr>
              <a:t>. </a:t>
            </a:r>
            <a:r>
              <a:rPr lang="en-US" sz="1200" b="1" dirty="0">
                <a:solidFill>
                  <a:srgbClr val="000000"/>
                </a:solidFill>
                <a:latin typeface="Calibri" panose="020F0502020204030204"/>
                <a:ea typeface="Times New Roman"/>
                <a:cs typeface="Arial"/>
              </a:rPr>
              <a:t>(City name and ULB Code mandatory for entries)</a:t>
            </a:r>
            <a:endParaRPr lang="en-SG" sz="1200" dirty="0">
              <a:solidFill>
                <a:prstClr val="black"/>
              </a:solidFill>
              <a:latin typeface="Calibri" panose="020F0502020204030204"/>
              <a:ea typeface="ＭＳ 明朝"/>
              <a:cs typeface="Times New Roman"/>
            </a:endParaRPr>
          </a:p>
        </p:txBody>
      </p:sp>
      <p:sp>
        <p:nvSpPr>
          <p:cNvPr id="15" name="Flowchart: Process 14">
            <a:extLst>
              <a:ext uri="{FF2B5EF4-FFF2-40B4-BE49-F238E27FC236}">
                <a16:creationId xmlns:a16="http://schemas.microsoft.com/office/drawing/2014/main" id="{CF6A0E2E-396B-4929-9E47-D12AB6BC8A91}"/>
              </a:ext>
            </a:extLst>
          </p:cNvPr>
          <p:cNvSpPr/>
          <p:nvPr/>
        </p:nvSpPr>
        <p:spPr>
          <a:xfrm>
            <a:off x="4152214" y="6619339"/>
            <a:ext cx="2651366" cy="3089461"/>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20816">
              <a:defRPr/>
            </a:pPr>
            <a:r>
              <a:rPr lang="en-US" sz="1050" b="1" dirty="0">
                <a:solidFill>
                  <a:prstClr val="black"/>
                </a:solidFill>
                <a:latin typeface="Calibri" panose="020F0502020204030204"/>
              </a:rPr>
              <a:t>Note:  </a:t>
            </a:r>
          </a:p>
          <a:p>
            <a:pPr marL="495307" indent="-495307" algn="just" defTabSz="1320816">
              <a:buFontTx/>
              <a:buAutoNum type="arabicPeriod"/>
              <a:defRPr/>
            </a:pPr>
            <a:r>
              <a:rPr lang="en-US" sz="1050" dirty="0">
                <a:solidFill>
                  <a:prstClr val="black"/>
                </a:solidFill>
                <a:latin typeface="Calibri" panose="020F0502020204030204"/>
              </a:rPr>
              <a:t>List of awareness campaign, showing coverage and date of campaign to be uploaded on SBM Portal, Swachh </a:t>
            </a:r>
            <a:r>
              <a:rPr lang="en-US" sz="1050" dirty="0" err="1">
                <a:solidFill>
                  <a:prstClr val="black"/>
                </a:solidFill>
                <a:latin typeface="Calibri" panose="020F0502020204030204"/>
              </a:rPr>
              <a:t>Manch</a:t>
            </a:r>
            <a:r>
              <a:rPr lang="en-US" sz="1050" dirty="0">
                <a:solidFill>
                  <a:prstClr val="black"/>
                </a:solidFill>
                <a:latin typeface="Calibri" panose="020F0502020204030204"/>
              </a:rPr>
              <a:t> and ULB’s Facebook page</a:t>
            </a:r>
          </a:p>
          <a:p>
            <a:pPr marL="495307" indent="-495307" algn="just" defTabSz="1320816">
              <a:buFontTx/>
              <a:buAutoNum type="arabicPeriod"/>
              <a:defRPr/>
            </a:pPr>
            <a:r>
              <a:rPr lang="en-US" sz="1050" dirty="0">
                <a:solidFill>
                  <a:prstClr val="black"/>
                </a:solidFill>
                <a:latin typeface="Calibri" panose="020F0502020204030204"/>
              </a:rPr>
              <a:t>Detail of RWAs/Ward Committee engaged in this exercise </a:t>
            </a:r>
          </a:p>
          <a:p>
            <a:pPr marL="495307" indent="-495307" algn="just" defTabSz="1320816">
              <a:buFontTx/>
              <a:buAutoNum type="arabicPeriod"/>
              <a:defRPr/>
            </a:pPr>
            <a:r>
              <a:rPr lang="en-US" sz="1050" dirty="0">
                <a:solidFill>
                  <a:prstClr val="black"/>
                </a:solidFill>
                <a:latin typeface="Calibri" panose="020F0502020204030204"/>
              </a:rPr>
              <a:t>This list will also be used for on-field validation </a:t>
            </a:r>
            <a:r>
              <a:rPr lang="en-US" sz="1050" b="1" dirty="0">
                <a:solidFill>
                  <a:prstClr val="black"/>
                </a:solidFill>
                <a:latin typeface="Calibri" panose="020F0502020204030204"/>
              </a:rPr>
              <a:t>50% Observation </a:t>
            </a:r>
            <a:r>
              <a:rPr lang="en-US" sz="1050" dirty="0">
                <a:solidFill>
                  <a:prstClr val="black"/>
                </a:solidFill>
                <a:latin typeface="Calibri" panose="020F0502020204030204"/>
              </a:rPr>
              <a:t>and </a:t>
            </a:r>
            <a:r>
              <a:rPr lang="en-US" sz="1050" b="1" dirty="0">
                <a:solidFill>
                  <a:prstClr val="black"/>
                </a:solidFill>
                <a:latin typeface="Calibri" panose="020F0502020204030204"/>
              </a:rPr>
              <a:t>50% Citizens</a:t>
            </a:r>
          </a:p>
          <a:p>
            <a:pPr marL="495307" indent="-495307" algn="just" defTabSz="1320816">
              <a:buFontTx/>
              <a:buAutoNum type="arabicPeriod"/>
              <a:defRPr/>
            </a:pPr>
            <a:r>
              <a:rPr lang="en-US" sz="1050" dirty="0">
                <a:solidFill>
                  <a:prstClr val="black"/>
                </a:solidFill>
                <a:latin typeface="Calibri" panose="020F0502020204030204"/>
              </a:rPr>
              <a:t>Direct observation and random interaction with citizens will be conducted to ascertain the claim. </a:t>
            </a:r>
          </a:p>
          <a:p>
            <a:pPr algn="just" defTabSz="1320816">
              <a:defRPr/>
            </a:pPr>
            <a:r>
              <a:rPr lang="en-US" sz="1050" dirty="0">
                <a:solidFill>
                  <a:srgbClr val="FF0000"/>
                </a:solidFill>
                <a:latin typeface="Calibri" panose="020F0502020204030204"/>
              </a:rPr>
              <a:t>*</a:t>
            </a:r>
            <a:r>
              <a:rPr lang="en-US" sz="1050" dirty="0">
                <a:solidFill>
                  <a:prstClr val="black"/>
                </a:solidFill>
                <a:latin typeface="Calibri" panose="020F0502020204030204"/>
              </a:rPr>
              <a:t>Ward will cover all RWAs and other colonies where RWAs are not available</a:t>
            </a:r>
          </a:p>
        </p:txBody>
      </p:sp>
      <p:sp>
        <p:nvSpPr>
          <p:cNvPr id="16" name="Rounded Rectangle 3">
            <a:extLst>
              <a:ext uri="{FF2B5EF4-FFF2-40B4-BE49-F238E27FC236}">
                <a16:creationId xmlns:a16="http://schemas.microsoft.com/office/drawing/2014/main" id="{479EAD5B-1D25-4592-9803-985328839FFF}"/>
              </a:ext>
            </a:extLst>
          </p:cNvPr>
          <p:cNvSpPr/>
          <p:nvPr/>
        </p:nvSpPr>
        <p:spPr>
          <a:xfrm>
            <a:off x="5445338" y="706668"/>
            <a:ext cx="1400629" cy="676291"/>
          </a:xfrm>
          <a:prstGeom prst="roundRect">
            <a:avLst>
              <a:gd name="adj" fmla="val 25563"/>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defTabSz="1320816">
              <a:lnSpc>
                <a:spcPct val="107000"/>
              </a:lnSpc>
              <a:defRPr/>
            </a:pPr>
            <a:r>
              <a:rPr lang="en-US" sz="2400" b="1" dirty="0">
                <a:solidFill>
                  <a:prstClr val="white"/>
                </a:solidFill>
                <a:latin typeface="Arial"/>
                <a:ea typeface="Calibri"/>
                <a:cs typeface="Times New Roman"/>
              </a:rPr>
              <a:t>Marks</a:t>
            </a:r>
          </a:p>
          <a:p>
            <a:pPr algn="ctr" defTabSz="1320816">
              <a:lnSpc>
                <a:spcPct val="107000"/>
              </a:lnSpc>
              <a:defRPr/>
            </a:pPr>
            <a:r>
              <a:rPr lang="en-SG" sz="2400" b="1" dirty="0">
                <a:solidFill>
                  <a:prstClr val="white"/>
                </a:solidFill>
                <a:latin typeface="Calibri" panose="020F0502020204030204"/>
                <a:ea typeface="Calibri"/>
                <a:cs typeface="Times New Roman"/>
              </a:rPr>
              <a:t>50</a:t>
            </a:r>
          </a:p>
        </p:txBody>
      </p:sp>
      <p:pic>
        <p:nvPicPr>
          <p:cNvPr id="3" name="Picture 2">
            <a:extLst>
              <a:ext uri="{FF2B5EF4-FFF2-40B4-BE49-F238E27FC236}">
                <a16:creationId xmlns:a16="http://schemas.microsoft.com/office/drawing/2014/main" id="{622CD508-8353-4394-8E12-408C135507C8}"/>
              </a:ext>
            </a:extLst>
          </p:cNvPr>
          <p:cNvPicPr>
            <a:picLocks noChangeAspect="1"/>
          </p:cNvPicPr>
          <p:nvPr/>
        </p:nvPicPr>
        <p:blipFill>
          <a:blip r:embed="rId4"/>
          <a:stretch>
            <a:fillRect/>
          </a:stretch>
        </p:blipFill>
        <p:spPr>
          <a:xfrm>
            <a:off x="4997" y="6619341"/>
            <a:ext cx="4071860" cy="3343202"/>
          </a:xfrm>
          <a:prstGeom prst="rect">
            <a:avLst/>
          </a:prstGeom>
          <a:ln>
            <a:noFill/>
          </a:ln>
          <a:effectLst>
            <a:softEdge rad="112500"/>
          </a:effectLst>
        </p:spPr>
      </p:pic>
      <p:graphicFrame>
        <p:nvGraphicFramePr>
          <p:cNvPr id="13" name="Table 12">
            <a:extLst>
              <a:ext uri="{FF2B5EF4-FFF2-40B4-BE49-F238E27FC236}">
                <a16:creationId xmlns:a16="http://schemas.microsoft.com/office/drawing/2014/main" id="{2A8D8C12-55C4-8E49-A2D1-2075922C6957}"/>
              </a:ext>
            </a:extLst>
          </p:cNvPr>
          <p:cNvGraphicFramePr>
            <a:graphicFrameLocks noGrp="1"/>
          </p:cNvGraphicFramePr>
          <p:nvPr>
            <p:extLst>
              <p:ext uri="{D42A27DB-BD31-4B8C-83A1-F6EECF244321}">
                <p14:modId xmlns:p14="http://schemas.microsoft.com/office/powerpoint/2010/main" val="3254360874"/>
              </p:ext>
            </p:extLst>
          </p:nvPr>
        </p:nvGraphicFramePr>
        <p:xfrm>
          <a:off x="6499" y="5532540"/>
          <a:ext cx="6797081" cy="1020658"/>
        </p:xfrm>
        <a:graphic>
          <a:graphicData uri="http://schemas.openxmlformats.org/drawingml/2006/table">
            <a:tbl>
              <a:tblPr firstRow="1" bandRow="1">
                <a:tableStyleId>{9DCAF9ED-07DC-4A11-8D7F-57B35C25682E}</a:tableStyleId>
              </a:tblPr>
              <a:tblGrid>
                <a:gridCol w="6797081">
                  <a:extLst>
                    <a:ext uri="{9D8B030D-6E8A-4147-A177-3AD203B41FA5}">
                      <a16:colId xmlns:a16="http://schemas.microsoft.com/office/drawing/2014/main" val="20000"/>
                    </a:ext>
                  </a:extLst>
                </a:gridCol>
              </a:tblGrid>
              <a:tr h="193938">
                <a:tc>
                  <a:txBody>
                    <a:bodyPr/>
                    <a:lstStyle/>
                    <a:p>
                      <a:r>
                        <a:rPr lang="en-US" sz="700" dirty="0"/>
                        <a:t>Mandatory conditions</a:t>
                      </a:r>
                    </a:p>
                  </a:txBody>
                  <a:tcPr marL="52630" marR="52630" marT="42380" marB="42380">
                    <a:solidFill>
                      <a:schemeClr val="tx1">
                        <a:lumMod val="50000"/>
                        <a:lumOff val="50000"/>
                      </a:schemeClr>
                    </a:solidFill>
                  </a:tcPr>
                </a:tc>
                <a:extLst>
                  <a:ext uri="{0D108BD9-81ED-4DB2-BD59-A6C34878D82A}">
                    <a16:rowId xmlns:a16="http://schemas.microsoft.com/office/drawing/2014/main" val="10000"/>
                  </a:ext>
                </a:extLst>
              </a:tr>
              <a:tr h="202551">
                <a:tc>
                  <a:txBody>
                    <a:bodyPr/>
                    <a:lstStyle/>
                    <a:p>
                      <a:r>
                        <a:rPr lang="en-US" sz="800" dirty="0"/>
                        <a:t>100% households segregate their Wet, Dry and Hazardous Waste</a:t>
                      </a:r>
                    </a:p>
                  </a:txBody>
                  <a:tcPr marL="52630" marR="52630" marT="42380" marB="42380"/>
                </a:tc>
                <a:extLst>
                  <a:ext uri="{0D108BD9-81ED-4DB2-BD59-A6C34878D82A}">
                    <a16:rowId xmlns:a16="http://schemas.microsoft.com/office/drawing/2014/main" val="10001"/>
                  </a:ext>
                </a:extLst>
              </a:tr>
              <a:tr h="202551">
                <a:tc>
                  <a:txBody>
                    <a:bodyPr/>
                    <a:lstStyle/>
                    <a:p>
                      <a:r>
                        <a:rPr lang="en-US" sz="800" dirty="0"/>
                        <a:t>100% Wet waste is processed within the Ward or RWA(s) – whichever is claimed/applicable</a:t>
                      </a:r>
                    </a:p>
                  </a:txBody>
                  <a:tcPr marL="52630" marR="52630" marT="42380" marB="42380"/>
                </a:tc>
                <a:extLst>
                  <a:ext uri="{0D108BD9-81ED-4DB2-BD59-A6C34878D82A}">
                    <a16:rowId xmlns:a16="http://schemas.microsoft.com/office/drawing/2014/main" val="10002"/>
                  </a:ext>
                </a:extLst>
              </a:tr>
              <a:tr h="202551">
                <a:tc>
                  <a:txBody>
                    <a:bodyPr/>
                    <a:lstStyle/>
                    <a:p>
                      <a:r>
                        <a:rPr lang="en-US" sz="800" dirty="0"/>
                        <a:t>100% Dry Waste is sent to MRF/Processing Facilities OR recycled within the Ward/RWA(s)</a:t>
                      </a:r>
                    </a:p>
                  </a:txBody>
                  <a:tcPr marL="52630" marR="52630" marT="42380" marB="42380"/>
                </a:tc>
                <a:extLst>
                  <a:ext uri="{0D108BD9-81ED-4DB2-BD59-A6C34878D82A}">
                    <a16:rowId xmlns:a16="http://schemas.microsoft.com/office/drawing/2014/main" val="541890611"/>
                  </a:ext>
                </a:extLst>
              </a:tr>
              <a:tr h="202551">
                <a:tc>
                  <a:txBody>
                    <a:bodyPr/>
                    <a:lstStyle/>
                    <a:p>
                      <a:r>
                        <a:rPr lang="en-US" sz="800" dirty="0"/>
                        <a:t>Zero Non-compliance to any of the above conditions</a:t>
                      </a:r>
                    </a:p>
                  </a:txBody>
                  <a:tcPr marL="52630" marR="52630" marT="42380" marB="42380"/>
                </a:tc>
                <a:extLst>
                  <a:ext uri="{0D108BD9-81ED-4DB2-BD59-A6C34878D82A}">
                    <a16:rowId xmlns:a16="http://schemas.microsoft.com/office/drawing/2014/main" val="4134034625"/>
                  </a:ext>
                </a:extLst>
              </a:tr>
            </a:tbl>
          </a:graphicData>
        </a:graphic>
      </p:graphicFrame>
      <p:graphicFrame>
        <p:nvGraphicFramePr>
          <p:cNvPr id="7" name="Object 6">
            <a:extLst>
              <a:ext uri="{FF2B5EF4-FFF2-40B4-BE49-F238E27FC236}">
                <a16:creationId xmlns:a16="http://schemas.microsoft.com/office/drawing/2014/main" id="{A429EF19-6359-544F-864C-C805A180E4D8}"/>
              </a:ext>
            </a:extLst>
          </p:cNvPr>
          <p:cNvGraphicFramePr>
            <a:graphicFrameLocks noChangeAspect="1"/>
          </p:cNvGraphicFramePr>
          <p:nvPr>
            <p:extLst>
              <p:ext uri="{D42A27DB-BD31-4B8C-83A1-F6EECF244321}">
                <p14:modId xmlns:p14="http://schemas.microsoft.com/office/powerpoint/2010/main" val="2110489413"/>
              </p:ext>
            </p:extLst>
          </p:nvPr>
        </p:nvGraphicFramePr>
        <p:xfrm>
          <a:off x="19846" y="3649704"/>
          <a:ext cx="6813440" cy="1924780"/>
        </p:xfrm>
        <a:graphic>
          <a:graphicData uri="http://schemas.openxmlformats.org/presentationml/2006/ole">
            <mc:AlternateContent xmlns:mc="http://schemas.openxmlformats.org/markup-compatibility/2006">
              <mc:Choice xmlns:v="urn:schemas-microsoft-com:vml" Requires="v">
                <p:oleObj spid="_x0000_s10244" name="Worksheet" r:id="rId5" imgW="5842000" imgH="1701800" progId="Excel.Sheet.12">
                  <p:embed/>
                </p:oleObj>
              </mc:Choice>
              <mc:Fallback>
                <p:oleObj name="Worksheet" r:id="rId5" imgW="5842000" imgH="1701800" progId="Excel.Sheet.12">
                  <p:embed/>
                  <p:pic>
                    <p:nvPicPr>
                      <p:cNvPr id="7" name="Object 6">
                        <a:extLst>
                          <a:ext uri="{FF2B5EF4-FFF2-40B4-BE49-F238E27FC236}">
                            <a16:creationId xmlns:a16="http://schemas.microsoft.com/office/drawing/2014/main" id="{A429EF19-6359-544F-864C-C805A180E4D8}"/>
                          </a:ext>
                        </a:extLst>
                      </p:cNvPr>
                      <p:cNvPicPr/>
                      <p:nvPr/>
                    </p:nvPicPr>
                    <p:blipFill>
                      <a:blip r:embed="rId6"/>
                      <a:stretch>
                        <a:fillRect/>
                      </a:stretch>
                    </p:blipFill>
                    <p:spPr>
                      <a:xfrm>
                        <a:off x="19846" y="3649704"/>
                        <a:ext cx="6813440" cy="1924780"/>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CABB2C61-3AC3-4A6F-A677-51039F9E3F1D}"/>
              </a:ext>
            </a:extLst>
          </p:cNvPr>
          <p:cNvSpPr>
            <a:spLocks noGrp="1"/>
          </p:cNvSpPr>
          <p:nvPr>
            <p:ph type="sldNum" sz="quarter" idx="12"/>
          </p:nvPr>
        </p:nvSpPr>
        <p:spPr/>
        <p:txBody>
          <a:bodyPr/>
          <a:lstStyle/>
          <a:p>
            <a:fld id="{871FDAF4-F9BA-4E6E-AE28-9371978FF90C}" type="slidenum">
              <a:rPr lang="en-US" smtClean="0"/>
              <a:t>88</a:t>
            </a:fld>
            <a:endParaRPr lang="en-US"/>
          </a:p>
        </p:txBody>
      </p:sp>
    </p:spTree>
    <p:extLst>
      <p:ext uri="{BB962C8B-B14F-4D97-AF65-F5344CB8AC3E}">
        <p14:creationId xmlns:p14="http://schemas.microsoft.com/office/powerpoint/2010/main" val="38575714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71328762-A082-4592-82AF-AD4098DC6004}"/>
              </a:ext>
            </a:extLst>
          </p:cNvPr>
          <p:cNvGraphicFramePr>
            <a:graphicFrameLocks noGrp="1"/>
          </p:cNvGraphicFramePr>
          <p:nvPr>
            <p:extLst>
              <p:ext uri="{D42A27DB-BD31-4B8C-83A1-F6EECF244321}">
                <p14:modId xmlns:p14="http://schemas.microsoft.com/office/powerpoint/2010/main" val="3086954195"/>
              </p:ext>
            </p:extLst>
          </p:nvPr>
        </p:nvGraphicFramePr>
        <p:xfrm>
          <a:off x="36096" y="2955997"/>
          <a:ext cx="6760528" cy="840128"/>
        </p:xfrm>
        <a:graphic>
          <a:graphicData uri="http://schemas.openxmlformats.org/drawingml/2006/table">
            <a:tbl>
              <a:tblPr firstRow="1" bandRow="1">
                <a:tableStyleId>{9DCAF9ED-07DC-4A11-8D7F-57B35C25682E}</a:tableStyleId>
              </a:tblPr>
              <a:tblGrid>
                <a:gridCol w="5517271">
                  <a:extLst>
                    <a:ext uri="{9D8B030D-6E8A-4147-A177-3AD203B41FA5}">
                      <a16:colId xmlns:a16="http://schemas.microsoft.com/office/drawing/2014/main" val="20000"/>
                    </a:ext>
                  </a:extLst>
                </a:gridCol>
                <a:gridCol w="1243257">
                  <a:extLst>
                    <a:ext uri="{9D8B030D-6E8A-4147-A177-3AD203B41FA5}">
                      <a16:colId xmlns:a16="http://schemas.microsoft.com/office/drawing/2014/main" val="20001"/>
                    </a:ext>
                  </a:extLst>
                </a:gridCol>
              </a:tblGrid>
              <a:tr h="293783">
                <a:tc>
                  <a:txBody>
                    <a:bodyPr/>
                    <a:lstStyle/>
                    <a:p>
                      <a:r>
                        <a:rPr lang="en-US" sz="1100" dirty="0"/>
                        <a:t>Scheme of Marking</a:t>
                      </a:r>
                    </a:p>
                  </a:txBody>
                  <a:tcPr marL="85914" marR="85914" marT="42957" marB="42957"/>
                </a:tc>
                <a:tc>
                  <a:txBody>
                    <a:bodyPr/>
                    <a:lstStyle/>
                    <a:p>
                      <a:r>
                        <a:rPr lang="en-US" sz="1100" dirty="0"/>
                        <a:t>  Marks - 40</a:t>
                      </a:r>
                    </a:p>
                  </a:txBody>
                  <a:tcPr marL="85914" marR="85914" marT="42957" marB="42957"/>
                </a:tc>
                <a:extLst>
                  <a:ext uri="{0D108BD9-81ED-4DB2-BD59-A6C34878D82A}">
                    <a16:rowId xmlns:a16="http://schemas.microsoft.com/office/drawing/2014/main" val="10000"/>
                  </a:ext>
                </a:extLst>
              </a:tr>
              <a:tr h="268104">
                <a:tc>
                  <a:txBody>
                    <a:bodyPr/>
                    <a:lstStyle/>
                    <a:p>
                      <a:r>
                        <a:rPr lang="en-US" sz="1100" dirty="0"/>
                        <a:t>Yes – City Based Brand Ambassador(s) selected performed their role</a:t>
                      </a:r>
                    </a:p>
                  </a:txBody>
                  <a:tcPr marL="85914" marR="85914" marT="42957" marB="42957"/>
                </a:tc>
                <a:tc>
                  <a:txBody>
                    <a:bodyPr/>
                    <a:lstStyle/>
                    <a:p>
                      <a:pPr algn="ctr"/>
                      <a:r>
                        <a:rPr lang="en-US" sz="1100" dirty="0"/>
                        <a:t>40</a:t>
                      </a:r>
                    </a:p>
                  </a:txBody>
                  <a:tcPr marL="85914" marR="85914" marT="42957" marB="42957"/>
                </a:tc>
                <a:extLst>
                  <a:ext uri="{0D108BD9-81ED-4DB2-BD59-A6C34878D82A}">
                    <a16:rowId xmlns:a16="http://schemas.microsoft.com/office/drawing/2014/main" val="10001"/>
                  </a:ext>
                </a:extLst>
              </a:tr>
              <a:tr h="278241">
                <a:tc>
                  <a:txBody>
                    <a:bodyPr/>
                    <a:lstStyle/>
                    <a:p>
                      <a:r>
                        <a:rPr lang="en-US" sz="1100" dirty="0"/>
                        <a:t>No</a:t>
                      </a:r>
                    </a:p>
                  </a:txBody>
                  <a:tcPr marL="85914" marR="85914" marT="42957" marB="42957"/>
                </a:tc>
                <a:tc>
                  <a:txBody>
                    <a:bodyPr/>
                    <a:lstStyle/>
                    <a:p>
                      <a:pPr algn="ctr"/>
                      <a:r>
                        <a:rPr lang="en-US" sz="1100" dirty="0"/>
                        <a:t>0</a:t>
                      </a:r>
                    </a:p>
                  </a:txBody>
                  <a:tcPr marL="85914" marR="85914" marT="42957" marB="42957"/>
                </a:tc>
                <a:extLst>
                  <a:ext uri="{0D108BD9-81ED-4DB2-BD59-A6C34878D82A}">
                    <a16:rowId xmlns:a16="http://schemas.microsoft.com/office/drawing/2014/main" val="4134034625"/>
                  </a:ext>
                </a:extLst>
              </a:tr>
            </a:tbl>
          </a:graphicData>
        </a:graphic>
      </p:graphicFrame>
      <p:pic>
        <p:nvPicPr>
          <p:cNvPr id="27" name="Picture 26">
            <a:extLst>
              <a:ext uri="{FF2B5EF4-FFF2-40B4-BE49-F238E27FC236}">
                <a16:creationId xmlns:a16="http://schemas.microsoft.com/office/drawing/2014/main" id="{50CFFC04-8788-4EE5-9728-213EDF614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33" y="7392937"/>
            <a:ext cx="3536677" cy="15854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478DC63F-BF69-4D2F-8BAE-0A5DDDBDF2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73853" y="7388468"/>
            <a:ext cx="2771447" cy="1585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33" name="Group 32">
            <a:extLst>
              <a:ext uri="{FF2B5EF4-FFF2-40B4-BE49-F238E27FC236}">
                <a16:creationId xmlns:a16="http://schemas.microsoft.com/office/drawing/2014/main" id="{2E5E0547-1CF3-47A7-81F0-AF537DB95F2C}"/>
              </a:ext>
            </a:extLst>
          </p:cNvPr>
          <p:cNvGrpSpPr/>
          <p:nvPr/>
        </p:nvGrpSpPr>
        <p:grpSpPr>
          <a:xfrm>
            <a:off x="86268" y="5355767"/>
            <a:ext cx="6711793" cy="2004819"/>
            <a:chOff x="48735" y="4718177"/>
            <a:chExt cx="4950776" cy="1743075"/>
          </a:xfrm>
        </p:grpSpPr>
        <p:pic>
          <p:nvPicPr>
            <p:cNvPr id="25" name="Picture 24">
              <a:extLst>
                <a:ext uri="{FF2B5EF4-FFF2-40B4-BE49-F238E27FC236}">
                  <a16:creationId xmlns:a16="http://schemas.microsoft.com/office/drawing/2014/main" id="{95FF8040-E687-4F6A-9D58-092B1CCAC14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8735" y="4718177"/>
              <a:ext cx="1478008" cy="1743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93B36B4E-71CA-4854-9A48-51CFA915825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07310" y="4728408"/>
              <a:ext cx="1441905" cy="17286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A68C9F46-5843-4493-9EC6-A5C046B0EEF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158833" y="4732739"/>
              <a:ext cx="1840678" cy="1724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32" name="Group 31">
            <a:extLst>
              <a:ext uri="{FF2B5EF4-FFF2-40B4-BE49-F238E27FC236}">
                <a16:creationId xmlns:a16="http://schemas.microsoft.com/office/drawing/2014/main" id="{84171447-7FF8-4CEA-91F9-FB90DF440BD6}"/>
              </a:ext>
            </a:extLst>
          </p:cNvPr>
          <p:cNvGrpSpPr/>
          <p:nvPr/>
        </p:nvGrpSpPr>
        <p:grpSpPr>
          <a:xfrm>
            <a:off x="1" y="946764"/>
            <a:ext cx="6872513" cy="8951746"/>
            <a:chOff x="-1102" y="782370"/>
            <a:chExt cx="12999932" cy="7398142"/>
          </a:xfrm>
        </p:grpSpPr>
        <p:sp>
          <p:nvSpPr>
            <p:cNvPr id="17" name="object 2">
              <a:extLst>
                <a:ext uri="{FF2B5EF4-FFF2-40B4-BE49-F238E27FC236}">
                  <a16:creationId xmlns:a16="http://schemas.microsoft.com/office/drawing/2014/main" id="{52678F41-A0ED-4045-8BB3-4C24DDC79C54}"/>
                </a:ext>
              </a:extLst>
            </p:cNvPr>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object 4">
              <a:extLst>
                <a:ext uri="{FF2B5EF4-FFF2-40B4-BE49-F238E27FC236}">
                  <a16:creationId xmlns:a16="http://schemas.microsoft.com/office/drawing/2014/main" id="{90E03DD0-C352-4557-A494-39396F4C111F}"/>
                </a:ext>
              </a:extLst>
            </p:cNvPr>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ounded Rectangle 7">
              <a:extLst>
                <a:ext uri="{FF2B5EF4-FFF2-40B4-BE49-F238E27FC236}">
                  <a16:creationId xmlns:a16="http://schemas.microsoft.com/office/drawing/2014/main" id="{BDA9102F-5584-4356-AA2E-F02207F68DF5}"/>
                </a:ext>
              </a:extLst>
            </p:cNvPr>
            <p:cNvSpPr/>
            <p:nvPr/>
          </p:nvSpPr>
          <p:spPr>
            <a:xfrm>
              <a:off x="91084" y="1492480"/>
              <a:ext cx="12880291" cy="483175"/>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Calibri"/>
                  <a:cs typeface="Arial"/>
                </a:rPr>
                <a:t>3.  Vocal for Local ‘Brand Ambassador’ – </a:t>
              </a: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Arial"/>
                </a:rPr>
                <a:t>Whether ULB has identified and made city-based artist/doctor/teacher/ religious leader/ sportsperson or any influential person as one of their Brand Ambassadors for SS-2022?  </a:t>
              </a:r>
              <a:r>
                <a:rPr lang="en-US" sz="1200" dirty="0">
                  <a:solidFill>
                    <a:prstClr val="black"/>
                  </a:solidFill>
                  <a:latin typeface="Calibri" panose="020F0502020204030204"/>
                  <a:ea typeface="Calibri"/>
                  <a:cs typeface="Arial"/>
                </a:rPr>
                <a:t>     </a:t>
              </a:r>
              <a:endParaRPr kumimoji="0" lang="en-US" sz="1200" b="0" i="0" u="none" strike="noStrike" kern="1200" cap="none" spc="0" normalizeH="0" baseline="0" noProof="0" dirty="0">
                <a:ln>
                  <a:noFill/>
                </a:ln>
                <a:solidFill>
                  <a:srgbClr val="FF0000"/>
                </a:solidFill>
                <a:effectLst/>
                <a:uLnTx/>
                <a:uFillTx/>
                <a:latin typeface="Calibri" panose="020F0502020204030204"/>
                <a:ea typeface="Calibri"/>
                <a:cs typeface="Arial"/>
              </a:endParaRPr>
            </a:p>
          </p:txBody>
        </p:sp>
        <p:sp>
          <p:nvSpPr>
            <p:cNvPr id="20" name="Rectangle 19">
              <a:extLst>
                <a:ext uri="{FF2B5EF4-FFF2-40B4-BE49-F238E27FC236}">
                  <a16:creationId xmlns:a16="http://schemas.microsoft.com/office/drawing/2014/main" id="{C0949F25-EC6F-4FBB-B1E2-DA7C535D47BE}"/>
                </a:ext>
              </a:extLst>
            </p:cNvPr>
            <p:cNvSpPr/>
            <p:nvPr/>
          </p:nvSpPr>
          <p:spPr>
            <a:xfrm>
              <a:off x="1" y="785456"/>
              <a:ext cx="11008426" cy="60541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0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Citizen Engagement</a:t>
              </a:r>
            </a:p>
          </p:txBody>
        </p:sp>
        <p:sp>
          <p:nvSpPr>
            <p:cNvPr id="21" name="TextBox 20">
              <a:extLst>
                <a:ext uri="{FF2B5EF4-FFF2-40B4-BE49-F238E27FC236}">
                  <a16:creationId xmlns:a16="http://schemas.microsoft.com/office/drawing/2014/main" id="{B4B2579F-2079-4322-9DC4-C9C8FE2B22D2}"/>
                </a:ext>
              </a:extLst>
            </p:cNvPr>
            <p:cNvSpPr txBox="1"/>
            <p:nvPr/>
          </p:nvSpPr>
          <p:spPr>
            <a:xfrm>
              <a:off x="69893" y="2025970"/>
              <a:ext cx="12880291" cy="415088"/>
            </a:xfrm>
            <a:prstGeom prst="rect">
              <a:avLst/>
            </a:prstGeom>
            <a:solidFill>
              <a:schemeClr val="bg1">
                <a:lumMod val="75000"/>
              </a:schemeClr>
            </a:solidFill>
          </p:spPr>
          <p:txBody>
            <a:bodyPr wrap="square" lIns="88699" tIns="44349" rIns="88699" bIns="44349" rtlCol="0">
              <a:noAutofit/>
            </a:bodyPr>
            <a:lstStyle/>
            <a:p>
              <a:pPr marL="0" marR="0" lvl="0" indent="0" algn="just" defTabSz="914400" rtl="0" eaLnBrk="1" fontAlgn="auto" latinLnBrk="0" hangingPunct="1">
                <a:lnSpc>
                  <a:spcPct val="107000"/>
                </a:lnSpc>
                <a:spcBef>
                  <a:spcPts val="0"/>
                </a:spcBef>
                <a:spcAft>
                  <a:spcPts val="753"/>
                </a:spcAft>
                <a:buClrTx/>
                <a:buSzTx/>
                <a:buFontTx/>
                <a:buNone/>
                <a:tabLst/>
                <a:defRPr/>
              </a:pPr>
              <a:r>
                <a:rPr kumimoji="0" lang="en-SG" sz="1200" b="0"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Cities are expected to </a:t>
              </a:r>
              <a:r>
                <a:rPr kumimoji="0" lang="en-US" sz="1200" b="1"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identify and make local influential citizens from different background as their Brand Ambassadors – including transgenders by </a:t>
              </a:r>
              <a:r>
                <a:rPr kumimoji="0" lang="en-US" sz="1200" b="1" i="0" u="none" strike="noStrike" kern="1200" cap="none" spc="0" normalizeH="0" baseline="0" noProof="0" dirty="0">
                  <a:ln>
                    <a:noFill/>
                  </a:ln>
                  <a:solidFill>
                    <a:srgbClr val="FF0000"/>
                  </a:solidFill>
                  <a:effectLst/>
                  <a:uLnTx/>
                  <a:uFillTx/>
                  <a:latin typeface="Calibri" panose="020F0502020204030204"/>
                  <a:ea typeface="ＭＳ 明朝"/>
                  <a:cs typeface="Times New Roman"/>
                </a:rPr>
                <a:t>15</a:t>
              </a:r>
              <a:r>
                <a:rPr kumimoji="0" lang="en-US" sz="1200" b="1" i="0" u="none" strike="noStrike" kern="1200" cap="none" spc="0" normalizeH="0" baseline="30000" noProof="0" dirty="0">
                  <a:ln>
                    <a:noFill/>
                  </a:ln>
                  <a:solidFill>
                    <a:srgbClr val="FF0000"/>
                  </a:solidFill>
                  <a:effectLst/>
                  <a:uLnTx/>
                  <a:uFillTx/>
                  <a:latin typeface="Calibri" panose="020F0502020204030204"/>
                  <a:ea typeface="ＭＳ 明朝"/>
                  <a:cs typeface="Times New Roman"/>
                </a:rPr>
                <a:t>th</a:t>
              </a:r>
              <a:r>
                <a:rPr kumimoji="0" lang="en-US" sz="1200" b="1" i="0" u="none" strike="noStrike" kern="1200" cap="none" spc="0" normalizeH="0" baseline="0" noProof="0" dirty="0">
                  <a:ln>
                    <a:noFill/>
                  </a:ln>
                  <a:solidFill>
                    <a:srgbClr val="FF0000"/>
                  </a:solidFill>
                  <a:effectLst/>
                  <a:uLnTx/>
                  <a:uFillTx/>
                  <a:latin typeface="Calibri" panose="020F0502020204030204"/>
                  <a:ea typeface="ＭＳ 明朝"/>
                  <a:cs typeface="Times New Roman"/>
                </a:rPr>
                <a:t> October 2021</a:t>
              </a:r>
              <a:r>
                <a:rPr kumimoji="0" lang="en-US" sz="1200" b="1" i="0" u="none" strike="noStrike" kern="1200" cap="none" spc="0" normalizeH="0" baseline="0" noProof="0" dirty="0">
                  <a:ln>
                    <a:noFill/>
                  </a:ln>
                  <a:solidFill>
                    <a:srgbClr val="000000"/>
                  </a:solidFill>
                  <a:effectLst/>
                  <a:uLnTx/>
                  <a:uFillTx/>
                  <a:latin typeface="Calibri" panose="020F0502020204030204"/>
                  <a:ea typeface="ＭＳ 明朝"/>
                  <a:cs typeface="Times New Roman"/>
                </a:rPr>
                <a:t>.</a:t>
              </a:r>
              <a:endParaRPr kumimoji="0" lang="en-SG" sz="1200" b="0" i="0" u="none" strike="noStrike" kern="1200" cap="none" spc="0" normalizeH="0" baseline="0" noProof="0" dirty="0">
                <a:ln>
                  <a:noFill/>
                </a:ln>
                <a:solidFill>
                  <a:prstClr val="black"/>
                </a:solidFill>
                <a:effectLst/>
                <a:uLnTx/>
                <a:uFillTx/>
                <a:latin typeface="Calibri" panose="020F0502020204030204"/>
                <a:ea typeface="ＭＳ 明朝"/>
                <a:cs typeface="Times New Roman"/>
              </a:endParaRPr>
            </a:p>
          </p:txBody>
        </p:sp>
        <p:sp>
          <p:nvSpPr>
            <p:cNvPr id="22" name="Flowchart: Process 21">
              <a:extLst>
                <a:ext uri="{FF2B5EF4-FFF2-40B4-BE49-F238E27FC236}">
                  <a16:creationId xmlns:a16="http://schemas.microsoft.com/office/drawing/2014/main" id="{F1A380AA-425D-4079-AABA-9757251CBC6D}"/>
                </a:ext>
              </a:extLst>
            </p:cNvPr>
            <p:cNvSpPr/>
            <p:nvPr/>
          </p:nvSpPr>
          <p:spPr>
            <a:xfrm>
              <a:off x="69891" y="7483466"/>
              <a:ext cx="11514150" cy="697046"/>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Note:  </a:t>
              </a: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en-US" sz="1100" dirty="0">
                  <a:solidFill>
                    <a:prstClr val="black"/>
                  </a:solidFill>
                  <a:latin typeface="Calibri" panose="020F0502020204030204"/>
                </a:rPr>
                <a:t>Detail of brand ambassador(s) selected to be maintained and given.</a:t>
              </a:r>
              <a:endPar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AutoNum type="arabicPeriod"/>
                <a:tabLst/>
                <a:defRPr/>
              </a:pPr>
              <a:r>
                <a:rPr lang="en-US" sz="1100" dirty="0">
                  <a:solidFill>
                    <a:prstClr val="black"/>
                  </a:solidFill>
                  <a:latin typeface="Calibri" panose="020F0502020204030204"/>
                </a:rPr>
                <a:t>Brand Ambassador’s work will be validated by calling citizens. Majority of positive response will give </a:t>
              </a:r>
              <a:r>
                <a:rPr lang="en-US" sz="1100" b="1" dirty="0">
                  <a:solidFill>
                    <a:prstClr val="black"/>
                  </a:solidFill>
                  <a:latin typeface="Calibri" panose="020F0502020204030204"/>
                </a:rPr>
                <a:t>50</a:t>
              </a:r>
              <a:r>
                <a:rPr lang="en-US" sz="1100" dirty="0">
                  <a:solidFill>
                    <a:prstClr val="black"/>
                  </a:solidFill>
                  <a:latin typeface="Calibri" panose="020F0502020204030204"/>
                </a:rPr>
                <a:t> marks to the ULB.</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ounded Rectangle 3">
              <a:extLst>
                <a:ext uri="{FF2B5EF4-FFF2-40B4-BE49-F238E27FC236}">
                  <a16:creationId xmlns:a16="http://schemas.microsoft.com/office/drawing/2014/main" id="{973121D7-6283-417D-98EB-123A4F80D12B}"/>
                </a:ext>
              </a:extLst>
            </p:cNvPr>
            <p:cNvSpPr/>
            <p:nvPr/>
          </p:nvSpPr>
          <p:spPr>
            <a:xfrm>
              <a:off x="11035877" y="782370"/>
              <a:ext cx="1962953" cy="628514"/>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Arial"/>
                  <a:ea typeface="Calibri"/>
                  <a:cs typeface="Times New Roman"/>
                </a:rPr>
                <a:t>Marks</a:t>
              </a: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SG" b="1" i="0" u="none" strike="noStrike" kern="1200" cap="none" spc="0" normalizeH="0" baseline="0" noProof="0" dirty="0">
                  <a:ln>
                    <a:noFill/>
                  </a:ln>
                  <a:solidFill>
                    <a:prstClr val="white"/>
                  </a:solidFill>
                  <a:effectLst/>
                  <a:uLnTx/>
                  <a:uFillTx/>
                  <a:latin typeface="Calibri" panose="020F0502020204030204"/>
                  <a:ea typeface="Calibri"/>
                  <a:cs typeface="Times New Roman"/>
                </a:rPr>
                <a:t>40</a:t>
              </a:r>
            </a:p>
          </p:txBody>
        </p:sp>
        <p:sp>
          <p:nvSpPr>
            <p:cNvPr id="30" name="Rectangle 29">
              <a:extLst>
                <a:ext uri="{FF2B5EF4-FFF2-40B4-BE49-F238E27FC236}">
                  <a16:creationId xmlns:a16="http://schemas.microsoft.com/office/drawing/2014/main" id="{CFD41D55-F332-4CB8-BCDA-AC8652451B41}"/>
                </a:ext>
              </a:extLst>
            </p:cNvPr>
            <p:cNvSpPr/>
            <p:nvPr/>
          </p:nvSpPr>
          <p:spPr>
            <a:xfrm>
              <a:off x="6780998" y="3159735"/>
              <a:ext cx="6065423" cy="119859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rPr>
                <a:t>Key activities to be performed by the Brand Ambassador (</a:t>
              </a:r>
              <a:r>
                <a:rPr lang="en-US" sz="900" b="1" dirty="0">
                  <a:solidFill>
                    <a:srgbClr val="FF0000"/>
                  </a:solidFill>
                </a:rPr>
                <a:t>Oct 2021-Jan 2022</a:t>
              </a:r>
              <a:r>
                <a:rPr lang="en-US" sz="900" b="1" dirty="0">
                  <a:solidFill>
                    <a:schemeClr val="tx1"/>
                  </a:solidFill>
                </a:rPr>
                <a:t>):</a:t>
              </a:r>
            </a:p>
            <a:p>
              <a:pPr marL="342900" indent="-342900">
                <a:buFont typeface="+mj-lt"/>
                <a:buAutoNum type="arabicPeriod"/>
              </a:pPr>
              <a:r>
                <a:rPr lang="en-US" sz="900" dirty="0">
                  <a:solidFill>
                    <a:schemeClr val="tx1"/>
                  </a:solidFill>
                </a:rPr>
                <a:t>Monthly meeting with ULB officials to prepare monthly action plan.</a:t>
              </a:r>
            </a:p>
            <a:p>
              <a:pPr marL="342900" indent="-342900">
                <a:buFont typeface="+mj-lt"/>
                <a:buAutoNum type="arabicPeriod"/>
              </a:pPr>
              <a:r>
                <a:rPr lang="en-US" sz="900" dirty="0">
                  <a:solidFill>
                    <a:schemeClr val="tx1"/>
                  </a:solidFill>
                </a:rPr>
                <a:t>At least two meeting with citizens covering all wards – asking for change in certain behavioral patterns of citizens</a:t>
              </a:r>
            </a:p>
            <a:p>
              <a:pPr marL="342900" indent="-342900">
                <a:buFont typeface="+mj-lt"/>
                <a:buAutoNum type="arabicPeriod"/>
              </a:pPr>
              <a:r>
                <a:rPr lang="en-US" sz="900" dirty="0">
                  <a:solidFill>
                    <a:schemeClr val="tx1"/>
                  </a:solidFill>
                </a:rPr>
                <a:t>Lead by example e.g. practice source segregation, home-composting, using GTL, </a:t>
              </a:r>
              <a:r>
                <a:rPr lang="en-US" sz="900" dirty="0" err="1">
                  <a:solidFill>
                    <a:schemeClr val="tx1"/>
                  </a:solidFill>
                </a:rPr>
                <a:t>Swchhata</a:t>
              </a:r>
              <a:r>
                <a:rPr lang="en-US" sz="900" dirty="0">
                  <a:solidFill>
                    <a:schemeClr val="tx1"/>
                  </a:solidFill>
                </a:rPr>
                <a:t> App, giving feedback of CT/PTs , promoting 3R principles etc.</a:t>
              </a:r>
            </a:p>
          </p:txBody>
        </p:sp>
        <p:sp>
          <p:nvSpPr>
            <p:cNvPr id="31" name="Rectangle 30">
              <a:extLst>
                <a:ext uri="{FF2B5EF4-FFF2-40B4-BE49-F238E27FC236}">
                  <a16:creationId xmlns:a16="http://schemas.microsoft.com/office/drawing/2014/main" id="{F8CA1FE7-0EC6-4BD2-A196-15B1412D699A}"/>
                </a:ext>
              </a:extLst>
            </p:cNvPr>
            <p:cNvSpPr/>
            <p:nvPr/>
          </p:nvSpPr>
          <p:spPr>
            <a:xfrm>
              <a:off x="-1102" y="3159735"/>
              <a:ext cx="6689922" cy="11902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t>Mandatory Conditions:</a:t>
              </a:r>
            </a:p>
            <a:p>
              <a:pPr marL="285750" indent="-285750">
                <a:buFont typeface="Arial" panose="020B0604020202020204" pitchFamily="34" charset="0"/>
                <a:buChar char="•"/>
              </a:pPr>
              <a:r>
                <a:rPr lang="en-US" sz="1000" dirty="0"/>
                <a:t>Cities with </a:t>
              </a:r>
              <a:r>
                <a:rPr lang="en-US" sz="1000" b="1" dirty="0"/>
                <a:t>&gt;10 L Population</a:t>
              </a:r>
              <a:r>
                <a:rPr lang="en-US" sz="1000" dirty="0"/>
                <a:t>: Minimum </a:t>
              </a:r>
              <a:r>
                <a:rPr lang="en-US" sz="1000" b="1" dirty="0"/>
                <a:t>3 Brand Ambassadors</a:t>
              </a:r>
            </a:p>
            <a:p>
              <a:pPr marL="285750" indent="-285750">
                <a:buFont typeface="Arial" panose="020B0604020202020204" pitchFamily="34" charset="0"/>
                <a:buChar char="•"/>
              </a:pPr>
              <a:r>
                <a:rPr lang="en-US" sz="1000" dirty="0"/>
                <a:t>Cities with </a:t>
              </a:r>
              <a:r>
                <a:rPr lang="en-US" sz="1000" b="1" dirty="0"/>
                <a:t>1-10 L Popu</a:t>
              </a:r>
              <a:r>
                <a:rPr lang="en-US" sz="1000" dirty="0"/>
                <a:t>lation: Minimum </a:t>
              </a:r>
              <a:r>
                <a:rPr lang="en-US" sz="1000" b="1" dirty="0"/>
                <a:t>2 Brand Ambassadors</a:t>
              </a:r>
            </a:p>
            <a:p>
              <a:pPr marL="285750" indent="-285750">
                <a:buFont typeface="Arial" panose="020B0604020202020204" pitchFamily="34" charset="0"/>
                <a:buChar char="•"/>
              </a:pPr>
              <a:r>
                <a:rPr lang="en-US" sz="1000" b="1" dirty="0"/>
                <a:t>Cities with &lt;1 L population </a:t>
              </a:r>
              <a:r>
                <a:rPr lang="en-US" sz="1000" dirty="0"/>
                <a:t>: Minimum </a:t>
              </a:r>
              <a:r>
                <a:rPr lang="en-US" sz="1000" b="1" dirty="0"/>
                <a:t>1 Brand Ambassador </a:t>
              </a:r>
            </a:p>
          </p:txBody>
        </p:sp>
      </p:grpSp>
      <p:sp>
        <p:nvSpPr>
          <p:cNvPr id="3" name="Slide Number Placeholder 2">
            <a:extLst>
              <a:ext uri="{FF2B5EF4-FFF2-40B4-BE49-F238E27FC236}">
                <a16:creationId xmlns:a16="http://schemas.microsoft.com/office/drawing/2014/main" id="{2CAFE349-294F-4835-AFB0-1919223FD4AA}"/>
              </a:ext>
            </a:extLst>
          </p:cNvPr>
          <p:cNvSpPr>
            <a:spLocks noGrp="1"/>
          </p:cNvSpPr>
          <p:nvPr>
            <p:ph type="sldNum" sz="quarter" idx="12"/>
          </p:nvPr>
        </p:nvSpPr>
        <p:spPr/>
        <p:txBody>
          <a:bodyPr/>
          <a:lstStyle/>
          <a:p>
            <a:fld id="{871FDAF4-F9BA-4E6E-AE28-9371978FF90C}" type="slidenum">
              <a:rPr lang="en-US" smtClean="0"/>
              <a:t>89</a:t>
            </a:fld>
            <a:endParaRPr lang="en-US"/>
          </a:p>
        </p:txBody>
      </p:sp>
    </p:spTree>
    <p:extLst>
      <p:ext uri="{BB962C8B-B14F-4D97-AF65-F5344CB8AC3E}">
        <p14:creationId xmlns:p14="http://schemas.microsoft.com/office/powerpoint/2010/main" val="3249387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hidden="1"/>
          <p:cNvGraphicFramePr>
            <a:graphicFrameLocks noChangeAspect="1"/>
          </p:cNvGraphicFramePr>
          <p:nvPr>
            <p:custDataLst>
              <p:tags r:id="rId2"/>
            </p:custDataLst>
          </p:nvPr>
        </p:nvGraphicFramePr>
        <p:xfrm>
          <a:off x="-6016638" y="2486"/>
          <a:ext cx="2292" cy="2292"/>
        </p:xfrm>
        <a:graphic>
          <a:graphicData uri="http://schemas.openxmlformats.org/presentationml/2006/ole">
            <mc:AlternateContent xmlns:mc="http://schemas.openxmlformats.org/markup-compatibility/2006">
              <mc:Choice xmlns:v="urn:schemas-microsoft-com:vml" Requires="v">
                <p:oleObj spid="_x0000_s3076" name="think-cell Slide" r:id="rId5" imgW="270" imgH="270" progId="TCLayout.ActiveDocument.1">
                  <p:embed/>
                </p:oleObj>
              </mc:Choice>
              <mc:Fallback>
                <p:oleObj name="think-cell Slide" r:id="rId5" imgW="270" imgH="270" progId="TCLayout.ActiveDocument.1">
                  <p:embed/>
                  <p:pic>
                    <p:nvPicPr>
                      <p:cNvPr id="17" name="Object 16" hidden="1"/>
                      <p:cNvPicPr/>
                      <p:nvPr/>
                    </p:nvPicPr>
                    <p:blipFill>
                      <a:blip r:embed="rId6"/>
                      <a:stretch>
                        <a:fillRect/>
                      </a:stretch>
                    </p:blipFill>
                    <p:spPr>
                      <a:xfrm>
                        <a:off x="-6016638" y="2486"/>
                        <a:ext cx="2292" cy="2292"/>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C9E151BA-3FAB-430D-8EE4-24A9125E1E2B}"/>
              </a:ext>
            </a:extLst>
          </p:cNvPr>
          <p:cNvSpPr txBox="1"/>
          <p:nvPr/>
        </p:nvSpPr>
        <p:spPr>
          <a:xfrm>
            <a:off x="0" y="4632931"/>
            <a:ext cx="6858000" cy="646331"/>
          </a:xfrm>
          <a:prstGeom prst="rect">
            <a:avLst/>
          </a:prstGeom>
          <a:solidFill>
            <a:schemeClr val="accent1">
              <a:lumMod val="40000"/>
              <a:lumOff val="60000"/>
            </a:schemeClr>
          </a:solidFill>
        </p:spPr>
        <p:txBody>
          <a:bodyPr wrap="square" rtlCol="0">
            <a:spAutoFit/>
          </a:bodyPr>
          <a:lstStyle/>
          <a:p>
            <a:pPr algn="ctr" defTabSz="1320816">
              <a:defRPr/>
            </a:pPr>
            <a:r>
              <a:rPr lang="en-US" sz="3600" b="1" dirty="0">
                <a:latin typeface="APPLE CHANCERY" panose="03020702040506060504" pitchFamily="66" charset="-79"/>
                <a:cs typeface="APPLE CHANCERY" panose="03020702040506060504" pitchFamily="66" charset="-79"/>
              </a:rPr>
              <a:t>Ranking &amp; Award Categories</a:t>
            </a:r>
          </a:p>
        </p:txBody>
      </p:sp>
      <p:pic>
        <p:nvPicPr>
          <p:cNvPr id="4" name="Picture 3" descr="Text&#10;&#10;Description automatically generated">
            <a:extLst>
              <a:ext uri="{FF2B5EF4-FFF2-40B4-BE49-F238E27FC236}">
                <a16:creationId xmlns:a16="http://schemas.microsoft.com/office/drawing/2014/main" id="{E671C915-7932-44BD-BBA1-779FE4C380C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71669" y="50800"/>
            <a:ext cx="1714662" cy="767979"/>
          </a:xfrm>
          <a:prstGeom prst="rect">
            <a:avLst/>
          </a:prstGeom>
        </p:spPr>
      </p:pic>
      <p:sp>
        <p:nvSpPr>
          <p:cNvPr id="2" name="Rectangle 1">
            <a:extLst>
              <a:ext uri="{FF2B5EF4-FFF2-40B4-BE49-F238E27FC236}">
                <a16:creationId xmlns:a16="http://schemas.microsoft.com/office/drawing/2014/main" id="{DA15B63B-FC6E-4105-A6FD-0A5C9CDB18F2}"/>
              </a:ext>
            </a:extLst>
          </p:cNvPr>
          <p:cNvSpPr/>
          <p:nvPr/>
        </p:nvSpPr>
        <p:spPr>
          <a:xfrm>
            <a:off x="4991100" y="50800"/>
            <a:ext cx="787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Slide Number Placeholder 6">
            <a:extLst>
              <a:ext uri="{FF2B5EF4-FFF2-40B4-BE49-F238E27FC236}">
                <a16:creationId xmlns:a16="http://schemas.microsoft.com/office/drawing/2014/main" id="{561A70F5-9FF6-4BD8-AC15-2D580773E71F}"/>
              </a:ext>
            </a:extLst>
          </p:cNvPr>
          <p:cNvSpPr txBox="1">
            <a:spLocks/>
          </p:cNvSpPr>
          <p:nvPr/>
        </p:nvSpPr>
        <p:spPr>
          <a:xfrm>
            <a:off x="4759239" y="9181397"/>
            <a:ext cx="1543050" cy="527403"/>
          </a:xfrm>
          <a:prstGeom prst="rect">
            <a:avLst/>
          </a:prstGeom>
        </p:spPr>
        <p:txBody>
          <a:bodyPr vert="horz" lIns="0" tIns="0" rIns="0" bIns="0" rtlCol="0" anchor="ctr">
            <a:normAutofit/>
          </a:bodyPr>
          <a:lstStyle>
            <a:lvl1pPr marL="0" indent="0" algn="l" defTabSz="685800" rtl="0" eaLnBrk="1" latinLnBrk="0" hangingPunct="1">
              <a:lnSpc>
                <a:spcPct val="90000"/>
              </a:lnSpc>
              <a:spcBef>
                <a:spcPts val="405"/>
              </a:spcBef>
              <a:spcAft>
                <a:spcPts val="0"/>
              </a:spcAft>
              <a:buFont typeface="Arial" panose="020B0604020202020204" pitchFamily="34" charset="0"/>
              <a:buNone/>
              <a:defRPr sz="1589" kern="1200">
                <a:solidFill>
                  <a:srgbClr val="FFFFFF"/>
                </a:solidFill>
                <a:latin typeface="Univers for KPMG" panose="020B0603020202020204" pitchFamily="34" charset="0"/>
                <a:ea typeface="+mn-ea"/>
                <a:cs typeface="Univers for KPMG" panose="020B0603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en-US" sz="900" dirty="0">
                <a:solidFill>
                  <a:schemeClr val="tx1"/>
                </a:solidFill>
                <a:latin typeface="+mj-lt"/>
              </a:rPr>
              <a:t>9</a:t>
            </a:r>
          </a:p>
        </p:txBody>
      </p:sp>
    </p:spTree>
    <p:extLst>
      <p:ext uri="{BB962C8B-B14F-4D97-AF65-F5344CB8AC3E}">
        <p14:creationId xmlns:p14="http://schemas.microsoft.com/office/powerpoint/2010/main" val="32842108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7">
            <a:extLst>
              <a:ext uri="{FF2B5EF4-FFF2-40B4-BE49-F238E27FC236}">
                <a16:creationId xmlns:a16="http://schemas.microsoft.com/office/drawing/2014/main" id="{BDC0B404-5547-4AEE-AA88-8CA4DAD80EF4}"/>
              </a:ext>
            </a:extLst>
          </p:cNvPr>
          <p:cNvGraphicFramePr>
            <a:graphicFrameLocks noGrp="1"/>
          </p:cNvGraphicFramePr>
          <p:nvPr>
            <p:extLst>
              <p:ext uri="{D42A27DB-BD31-4B8C-83A1-F6EECF244321}">
                <p14:modId xmlns:p14="http://schemas.microsoft.com/office/powerpoint/2010/main" val="874749184"/>
              </p:ext>
            </p:extLst>
          </p:nvPr>
        </p:nvGraphicFramePr>
        <p:xfrm>
          <a:off x="47652" y="2403656"/>
          <a:ext cx="6810347" cy="1783793"/>
        </p:xfrm>
        <a:graphic>
          <a:graphicData uri="http://schemas.openxmlformats.org/drawingml/2006/table">
            <a:tbl>
              <a:tblPr firstRow="1" bandRow="1">
                <a:tableStyleId>{1FECB4D8-DB02-4DC6-A0A2-4F2EBAE1DC90}</a:tableStyleId>
              </a:tblPr>
              <a:tblGrid>
                <a:gridCol w="3418555">
                  <a:extLst>
                    <a:ext uri="{9D8B030D-6E8A-4147-A177-3AD203B41FA5}">
                      <a16:colId xmlns:a16="http://schemas.microsoft.com/office/drawing/2014/main" val="20000"/>
                    </a:ext>
                  </a:extLst>
                </a:gridCol>
                <a:gridCol w="2571928">
                  <a:extLst>
                    <a:ext uri="{9D8B030D-6E8A-4147-A177-3AD203B41FA5}">
                      <a16:colId xmlns:a16="http://schemas.microsoft.com/office/drawing/2014/main" val="20001"/>
                    </a:ext>
                  </a:extLst>
                </a:gridCol>
                <a:gridCol w="819864">
                  <a:extLst>
                    <a:ext uri="{9D8B030D-6E8A-4147-A177-3AD203B41FA5}">
                      <a16:colId xmlns:a16="http://schemas.microsoft.com/office/drawing/2014/main" val="3898514450"/>
                    </a:ext>
                  </a:extLst>
                </a:gridCol>
              </a:tblGrid>
              <a:tr h="420901">
                <a:tc>
                  <a:txBody>
                    <a:bodyPr/>
                    <a:lstStyle/>
                    <a:p>
                      <a:pPr>
                        <a:lnSpc>
                          <a:spcPct val="100000"/>
                        </a:lnSpc>
                      </a:pPr>
                      <a:r>
                        <a:rPr lang="en-US" sz="1400" spc="-5" dirty="0">
                          <a:solidFill>
                            <a:schemeClr val="tx1"/>
                          </a:solidFill>
                          <a:latin typeface="+mn-lt"/>
                        </a:rPr>
                        <a:t> </a:t>
                      </a:r>
                      <a:r>
                        <a:rPr lang="en-US" sz="1400" dirty="0">
                          <a:solidFill>
                            <a:schemeClr val="tx1"/>
                          </a:solidFill>
                          <a:latin typeface="+mn-lt"/>
                        </a:rPr>
                        <a:t>Scheme of Marking – </a:t>
                      </a:r>
                    </a:p>
                    <a:p>
                      <a:pPr>
                        <a:lnSpc>
                          <a:spcPct val="100000"/>
                        </a:lnSpc>
                      </a:pPr>
                      <a:r>
                        <a:rPr lang="en-US" sz="1400" b="0" dirty="0">
                          <a:solidFill>
                            <a:schemeClr val="tx1"/>
                          </a:solidFill>
                          <a:latin typeface="+mn-lt"/>
                        </a:rPr>
                        <a:t>for &gt;1 L population</a:t>
                      </a:r>
                      <a:endParaRPr lang="en-US" sz="1400" b="0" dirty="0">
                        <a:solidFill>
                          <a:schemeClr val="tx1"/>
                        </a:solidFill>
                        <a:latin typeface="+mn-lt"/>
                        <a:cs typeface="Arial"/>
                      </a:endParaRPr>
                    </a:p>
                  </a:txBody>
                  <a:tcPr marL="0" marR="0" marT="0" marB="0">
                    <a:solidFill>
                      <a:schemeClr val="accent3">
                        <a:lumMod val="40000"/>
                        <a:lumOff val="60000"/>
                      </a:schemeClr>
                    </a:solidFill>
                  </a:tcPr>
                </a:tc>
                <a:tc>
                  <a:txBody>
                    <a:bodyPr/>
                    <a:lstStyle/>
                    <a:p>
                      <a:pPr algn="l">
                        <a:lnSpc>
                          <a:spcPct val="100000"/>
                        </a:lnSpc>
                      </a:pPr>
                      <a:r>
                        <a:rPr lang="en-US" sz="1400" b="1" dirty="0">
                          <a:solidFill>
                            <a:schemeClr val="tx1"/>
                          </a:solidFill>
                          <a:latin typeface="+mn-lt"/>
                        </a:rPr>
                        <a:t>Scheme of Marking  - </a:t>
                      </a:r>
                    </a:p>
                    <a:p>
                      <a:pPr algn="l">
                        <a:lnSpc>
                          <a:spcPct val="100000"/>
                        </a:lnSpc>
                      </a:pPr>
                      <a:r>
                        <a:rPr lang="en-US" sz="1400" b="0" dirty="0">
                          <a:solidFill>
                            <a:schemeClr val="tx1"/>
                          </a:solidFill>
                          <a:latin typeface="+mn-lt"/>
                        </a:rPr>
                        <a:t>for &lt;1 L population</a:t>
                      </a:r>
                      <a:endParaRPr lang="en-US" sz="1400" b="0" spc="-5" dirty="0">
                        <a:solidFill>
                          <a:schemeClr val="tx1"/>
                        </a:solidFill>
                        <a:latin typeface="+mn-lt"/>
                        <a:cs typeface="Arial"/>
                      </a:endParaRPr>
                    </a:p>
                  </a:txBody>
                  <a:tcPr marL="0" marR="0" marT="0" marB="0">
                    <a:solidFill>
                      <a:schemeClr val="accent4">
                        <a:lumMod val="40000"/>
                        <a:lumOff val="60000"/>
                      </a:schemeClr>
                    </a:solidFill>
                  </a:tcPr>
                </a:tc>
                <a:tc>
                  <a:txBody>
                    <a:bodyPr/>
                    <a:lstStyle/>
                    <a:p>
                      <a:pPr algn="ctr">
                        <a:lnSpc>
                          <a:spcPct val="100000"/>
                        </a:lnSpc>
                      </a:pPr>
                      <a:r>
                        <a:rPr sz="1400" dirty="0">
                          <a:latin typeface="+mn-lt"/>
                        </a:rPr>
                        <a:t>M</a:t>
                      </a:r>
                      <a:r>
                        <a:rPr sz="1400" spc="-5" dirty="0">
                          <a:latin typeface="+mn-lt"/>
                        </a:rPr>
                        <a:t>a</a:t>
                      </a:r>
                      <a:r>
                        <a:rPr sz="1400" dirty="0">
                          <a:latin typeface="+mn-lt"/>
                        </a:rPr>
                        <a:t>r</a:t>
                      </a:r>
                      <a:r>
                        <a:rPr sz="1400" spc="-5" dirty="0">
                          <a:latin typeface="+mn-lt"/>
                        </a:rPr>
                        <a:t>ks</a:t>
                      </a:r>
                      <a:endParaRPr lang="en-US" sz="1400" spc="-5" dirty="0">
                        <a:latin typeface="+mn-lt"/>
                      </a:endParaRPr>
                    </a:p>
                    <a:p>
                      <a:pPr algn="ctr">
                        <a:lnSpc>
                          <a:spcPct val="100000"/>
                        </a:lnSpc>
                      </a:pPr>
                      <a:r>
                        <a:rPr lang="en-US" sz="1400" spc="-5" dirty="0">
                          <a:latin typeface="+mn-lt"/>
                        </a:rPr>
                        <a:t>40 </a:t>
                      </a:r>
                      <a:endParaRPr lang="en-US" sz="1400" b="1" spc="-5" dirty="0">
                        <a:solidFill>
                          <a:srgbClr val="FFFFFF"/>
                        </a:solidFill>
                        <a:latin typeface="+mn-lt"/>
                        <a:cs typeface="Arial"/>
                      </a:endParaRPr>
                    </a:p>
                  </a:txBody>
                  <a:tcPr marL="0" marR="0" marT="0" marB="0">
                    <a:solidFill>
                      <a:srgbClr val="F88792"/>
                    </a:solidFill>
                  </a:tcPr>
                </a:tc>
                <a:extLst>
                  <a:ext uri="{0D108BD9-81ED-4DB2-BD59-A6C34878D82A}">
                    <a16:rowId xmlns:a16="http://schemas.microsoft.com/office/drawing/2014/main" val="10000"/>
                  </a:ext>
                </a:extLst>
              </a:tr>
              <a:tr h="271449">
                <a:tc>
                  <a:txBody>
                    <a:bodyPr/>
                    <a:lstStyle/>
                    <a:p>
                      <a:pPr>
                        <a:lnSpc>
                          <a:spcPct val="100000"/>
                        </a:lnSpc>
                      </a:pPr>
                      <a:r>
                        <a:rPr lang="en-US" sz="1400" spc="-270" dirty="0">
                          <a:latin typeface="+mn-lt"/>
                        </a:rPr>
                        <a:t> </a:t>
                      </a:r>
                      <a:r>
                        <a:rPr lang="en-US" sz="1400" spc="5" dirty="0">
                          <a:latin typeface="+mn-lt"/>
                        </a:rPr>
                        <a:t>Yes, all in 4 categories recognized </a:t>
                      </a:r>
                      <a:endParaRPr lang="en-US" sz="1400" dirty="0">
                        <a:latin typeface="+mn-lt"/>
                        <a:cs typeface="Arial"/>
                      </a:endParaRPr>
                    </a:p>
                  </a:txBody>
                  <a:tcPr marL="0" marR="0" marT="0" marB="0"/>
                </a:tc>
                <a:tc>
                  <a:txBody>
                    <a:bodyPr/>
                    <a:lstStyle/>
                    <a:p>
                      <a:pPr algn="l">
                        <a:lnSpc>
                          <a:spcPct val="100000"/>
                        </a:lnSpc>
                      </a:pPr>
                      <a:r>
                        <a:rPr lang="en-US" sz="1400" kern="1200" spc="5" dirty="0">
                          <a:solidFill>
                            <a:schemeClr val="dk1"/>
                          </a:solidFill>
                          <a:latin typeface="+mn-lt"/>
                          <a:ea typeface="+mn-ea"/>
                          <a:cs typeface="+mn-cs"/>
                        </a:rPr>
                        <a:t>Yes to any 2</a:t>
                      </a:r>
                      <a:endParaRPr sz="1400" kern="1200" spc="5" dirty="0">
                        <a:solidFill>
                          <a:schemeClr val="dk1"/>
                        </a:solidFill>
                        <a:latin typeface="+mn-lt"/>
                        <a:ea typeface="+mn-ea"/>
                        <a:cs typeface="+mn-cs"/>
                      </a:endParaRPr>
                    </a:p>
                  </a:txBody>
                  <a:tcPr marL="0" marR="0" marT="0" marB="0">
                    <a:solidFill>
                      <a:schemeClr val="accent4">
                        <a:lumMod val="40000"/>
                        <a:lumOff val="60000"/>
                      </a:schemeClr>
                    </a:solidFill>
                  </a:tcPr>
                </a:tc>
                <a:tc>
                  <a:txBody>
                    <a:bodyPr/>
                    <a:lstStyle/>
                    <a:p>
                      <a:pPr algn="ctr">
                        <a:lnSpc>
                          <a:spcPct val="100000"/>
                        </a:lnSpc>
                      </a:pPr>
                      <a:r>
                        <a:rPr lang="en-US" sz="1400" b="0" dirty="0">
                          <a:latin typeface="+mn-lt"/>
                          <a:cs typeface="Calibri"/>
                        </a:rPr>
                        <a:t>40</a:t>
                      </a:r>
                      <a:endParaRPr sz="1400" b="0" dirty="0">
                        <a:latin typeface="+mn-lt"/>
                        <a:cs typeface="Calibri"/>
                      </a:endParaRPr>
                    </a:p>
                  </a:txBody>
                  <a:tcPr marL="0" marR="0" marT="0" marB="0"/>
                </a:tc>
                <a:extLst>
                  <a:ext uri="{0D108BD9-81ED-4DB2-BD59-A6C34878D82A}">
                    <a16:rowId xmlns:a16="http://schemas.microsoft.com/office/drawing/2014/main" val="10001"/>
                  </a:ext>
                </a:extLst>
              </a:tr>
              <a:tr h="271406">
                <a:tc>
                  <a:txBody>
                    <a:bodyPr/>
                    <a:lstStyle/>
                    <a:p>
                      <a:pPr>
                        <a:lnSpc>
                          <a:spcPct val="100000"/>
                        </a:lnSpc>
                      </a:pPr>
                      <a:r>
                        <a:rPr lang="en-US" sz="1400" spc="-5" dirty="0">
                          <a:latin typeface="+mn-lt"/>
                        </a:rPr>
                        <a:t> Yes, but only 3  recognized </a:t>
                      </a:r>
                      <a:endParaRPr lang="en-US" sz="1400" dirty="0">
                        <a:latin typeface="+mn-lt"/>
                        <a:cs typeface="Arial"/>
                      </a:endParaRPr>
                    </a:p>
                  </a:txBody>
                  <a:tcPr marL="0" marR="0" marT="0" marB="0"/>
                </a:tc>
                <a:tc>
                  <a:txBody>
                    <a:bodyPr/>
                    <a:lstStyle/>
                    <a:p>
                      <a:pPr marL="2540" algn="l">
                        <a:lnSpc>
                          <a:spcPct val="100000"/>
                        </a:lnSpc>
                      </a:pPr>
                      <a:r>
                        <a:rPr lang="en-US" sz="1400" kern="1200" spc="5" dirty="0">
                          <a:solidFill>
                            <a:schemeClr val="dk1"/>
                          </a:solidFill>
                          <a:latin typeface="+mn-lt"/>
                          <a:ea typeface="+mn-ea"/>
                          <a:cs typeface="+mn-cs"/>
                        </a:rPr>
                        <a:t>Yes to any 1</a:t>
                      </a:r>
                      <a:endParaRPr sz="1400" kern="1200" spc="5" dirty="0">
                        <a:solidFill>
                          <a:schemeClr val="dk1"/>
                        </a:solidFill>
                        <a:latin typeface="+mn-lt"/>
                        <a:ea typeface="+mn-ea"/>
                        <a:cs typeface="+mn-cs"/>
                      </a:endParaRPr>
                    </a:p>
                  </a:txBody>
                  <a:tcPr marL="0" marR="0" marT="0" marB="0">
                    <a:solidFill>
                      <a:schemeClr val="accent4">
                        <a:lumMod val="40000"/>
                        <a:lumOff val="60000"/>
                      </a:schemeClr>
                    </a:solidFill>
                  </a:tcPr>
                </a:tc>
                <a:tc>
                  <a:txBody>
                    <a:bodyPr/>
                    <a:lstStyle/>
                    <a:p>
                      <a:pPr marL="2540" algn="ctr">
                        <a:lnSpc>
                          <a:spcPct val="100000"/>
                        </a:lnSpc>
                      </a:pPr>
                      <a:r>
                        <a:rPr lang="en-US" sz="1400" b="0" dirty="0">
                          <a:latin typeface="+mn-lt"/>
                          <a:cs typeface="Calibri"/>
                        </a:rPr>
                        <a:t>30</a:t>
                      </a:r>
                      <a:endParaRPr sz="1400" b="0" dirty="0">
                        <a:latin typeface="+mn-lt"/>
                        <a:cs typeface="Calibri"/>
                      </a:endParaRPr>
                    </a:p>
                  </a:txBody>
                  <a:tcPr marL="0" marR="0" marT="0" marB="0"/>
                </a:tc>
                <a:extLst>
                  <a:ext uri="{0D108BD9-81ED-4DB2-BD59-A6C34878D82A}">
                    <a16:rowId xmlns:a16="http://schemas.microsoft.com/office/drawing/2014/main" val="10002"/>
                  </a:ext>
                </a:extLst>
              </a:tr>
              <a:tr h="271406">
                <a:tc>
                  <a:txBody>
                    <a:bodyPr/>
                    <a:lstStyle/>
                    <a:p>
                      <a:pPr>
                        <a:lnSpc>
                          <a:spcPct val="100000"/>
                        </a:lnSpc>
                      </a:pPr>
                      <a:r>
                        <a:rPr lang="en-US" sz="1400" dirty="0">
                          <a:latin typeface="+mn-lt"/>
                          <a:cs typeface="Arial"/>
                        </a:rPr>
                        <a:t> Yes, but only 2 recognized </a:t>
                      </a:r>
                    </a:p>
                  </a:txBody>
                  <a:tcPr marL="0" marR="0" marT="0" marB="0"/>
                </a:tc>
                <a:tc>
                  <a:txBody>
                    <a:bodyPr/>
                    <a:lstStyle/>
                    <a:p>
                      <a:pPr marL="2540" algn="l">
                        <a:lnSpc>
                          <a:spcPct val="100000"/>
                        </a:lnSpc>
                      </a:pPr>
                      <a:endParaRPr sz="1600" b="0" dirty="0">
                        <a:latin typeface="+mn-lt"/>
                        <a:cs typeface="Calibri"/>
                      </a:endParaRPr>
                    </a:p>
                  </a:txBody>
                  <a:tcPr marL="0" marR="0" marT="0" marB="0">
                    <a:solidFill>
                      <a:schemeClr val="accent4">
                        <a:lumMod val="40000"/>
                        <a:lumOff val="60000"/>
                      </a:schemeClr>
                    </a:solidFill>
                  </a:tcPr>
                </a:tc>
                <a:tc>
                  <a:txBody>
                    <a:bodyPr/>
                    <a:lstStyle/>
                    <a:p>
                      <a:pPr marL="2540" algn="ctr">
                        <a:lnSpc>
                          <a:spcPct val="100000"/>
                        </a:lnSpc>
                      </a:pPr>
                      <a:r>
                        <a:rPr lang="en-US" sz="1400" b="0" dirty="0">
                          <a:latin typeface="+mn-lt"/>
                          <a:cs typeface="Calibri"/>
                        </a:rPr>
                        <a:t>20</a:t>
                      </a:r>
                      <a:endParaRPr sz="1400" b="0" dirty="0">
                        <a:latin typeface="+mn-lt"/>
                        <a:cs typeface="Calibri"/>
                      </a:endParaRPr>
                    </a:p>
                  </a:txBody>
                  <a:tcPr marL="0" marR="0" marT="0" marB="0"/>
                </a:tc>
                <a:extLst>
                  <a:ext uri="{0D108BD9-81ED-4DB2-BD59-A6C34878D82A}">
                    <a16:rowId xmlns:a16="http://schemas.microsoft.com/office/drawing/2014/main" val="2224321997"/>
                  </a:ext>
                </a:extLst>
              </a:tr>
              <a:tr h="271406">
                <a:tc>
                  <a:txBody>
                    <a:bodyPr/>
                    <a:lstStyle/>
                    <a:p>
                      <a:pPr>
                        <a:lnSpc>
                          <a:spcPct val="100000"/>
                        </a:lnSpc>
                      </a:pPr>
                      <a:r>
                        <a:rPr lang="en-US" sz="1400" dirty="0">
                          <a:latin typeface="+mn-lt"/>
                          <a:cs typeface="Arial"/>
                        </a:rPr>
                        <a:t> Yes, but only 1 recognized</a:t>
                      </a:r>
                      <a:endParaRPr sz="1400" dirty="0">
                        <a:latin typeface="+mn-lt"/>
                        <a:cs typeface="Arial"/>
                      </a:endParaRPr>
                    </a:p>
                  </a:txBody>
                  <a:tcPr marL="0" marR="0" marT="0" marB="0"/>
                </a:tc>
                <a:tc>
                  <a:txBody>
                    <a:bodyPr/>
                    <a:lstStyle/>
                    <a:p>
                      <a:pPr marL="2540" algn="l">
                        <a:lnSpc>
                          <a:spcPct val="100000"/>
                        </a:lnSpc>
                      </a:pPr>
                      <a:endParaRPr sz="1600" b="0" dirty="0">
                        <a:latin typeface="+mn-lt"/>
                        <a:cs typeface="Calibri"/>
                      </a:endParaRPr>
                    </a:p>
                  </a:txBody>
                  <a:tcPr marL="0" marR="0" marT="0" marB="0">
                    <a:solidFill>
                      <a:schemeClr val="accent4">
                        <a:lumMod val="40000"/>
                        <a:lumOff val="60000"/>
                      </a:schemeClr>
                    </a:solidFill>
                  </a:tcPr>
                </a:tc>
                <a:tc>
                  <a:txBody>
                    <a:bodyPr/>
                    <a:lstStyle/>
                    <a:p>
                      <a:pPr marL="2540" algn="ctr">
                        <a:lnSpc>
                          <a:spcPct val="100000"/>
                        </a:lnSpc>
                      </a:pPr>
                      <a:r>
                        <a:rPr lang="en-US" sz="1400" b="0" dirty="0">
                          <a:latin typeface="+mn-lt"/>
                          <a:cs typeface="Calibri"/>
                        </a:rPr>
                        <a:t>10</a:t>
                      </a:r>
                      <a:endParaRPr sz="1400" b="0" dirty="0">
                        <a:latin typeface="+mn-lt"/>
                        <a:cs typeface="Calibri"/>
                      </a:endParaRPr>
                    </a:p>
                  </a:txBody>
                  <a:tcPr marL="0" marR="0" marT="0" marB="0"/>
                </a:tc>
                <a:extLst>
                  <a:ext uri="{0D108BD9-81ED-4DB2-BD59-A6C34878D82A}">
                    <a16:rowId xmlns:a16="http://schemas.microsoft.com/office/drawing/2014/main" val="3448178813"/>
                  </a:ext>
                </a:extLst>
              </a:tr>
              <a:tr h="271406">
                <a:tc>
                  <a:txBody>
                    <a:bodyPr/>
                    <a:lstStyle/>
                    <a:p>
                      <a:pPr>
                        <a:lnSpc>
                          <a:spcPct val="100000"/>
                        </a:lnSpc>
                      </a:pPr>
                      <a:r>
                        <a:rPr lang="en-US" sz="1400" dirty="0">
                          <a:latin typeface="+mn-lt"/>
                          <a:cs typeface="Arial"/>
                        </a:rPr>
                        <a:t> None </a:t>
                      </a:r>
                      <a:endParaRPr sz="1400" dirty="0">
                        <a:latin typeface="+mn-lt"/>
                        <a:cs typeface="Arial"/>
                      </a:endParaRPr>
                    </a:p>
                  </a:txBody>
                  <a:tcPr marL="0" marR="0" marT="0" marB="0"/>
                </a:tc>
                <a:tc>
                  <a:txBody>
                    <a:bodyPr/>
                    <a:lstStyle/>
                    <a:p>
                      <a:pPr marL="2540" algn="l">
                        <a:lnSpc>
                          <a:spcPct val="100000"/>
                        </a:lnSpc>
                      </a:pPr>
                      <a:endParaRPr sz="1600" b="0" dirty="0">
                        <a:latin typeface="+mn-lt"/>
                        <a:cs typeface="Calibri"/>
                      </a:endParaRPr>
                    </a:p>
                  </a:txBody>
                  <a:tcPr marL="0" marR="0" marT="0" marB="0">
                    <a:solidFill>
                      <a:schemeClr val="accent4">
                        <a:lumMod val="40000"/>
                        <a:lumOff val="60000"/>
                      </a:schemeClr>
                    </a:solidFill>
                  </a:tcPr>
                </a:tc>
                <a:tc>
                  <a:txBody>
                    <a:bodyPr/>
                    <a:lstStyle/>
                    <a:p>
                      <a:pPr marL="2540" algn="ctr">
                        <a:lnSpc>
                          <a:spcPct val="100000"/>
                        </a:lnSpc>
                      </a:pPr>
                      <a:r>
                        <a:rPr lang="en-US" sz="1400" b="0" dirty="0">
                          <a:latin typeface="+mn-lt"/>
                          <a:cs typeface="Calibri"/>
                        </a:rPr>
                        <a:t>0</a:t>
                      </a:r>
                      <a:endParaRPr sz="1400" b="0" dirty="0">
                        <a:latin typeface="+mn-lt"/>
                        <a:cs typeface="Calibri"/>
                      </a:endParaRPr>
                    </a:p>
                  </a:txBody>
                  <a:tcPr marL="0" marR="0" marT="0" marB="0"/>
                </a:tc>
                <a:extLst>
                  <a:ext uri="{0D108BD9-81ED-4DB2-BD59-A6C34878D82A}">
                    <a16:rowId xmlns:a16="http://schemas.microsoft.com/office/drawing/2014/main" val="3426083610"/>
                  </a:ext>
                </a:extLst>
              </a:tr>
            </a:tbl>
          </a:graphicData>
        </a:graphic>
      </p:graphicFrame>
      <p:pic>
        <p:nvPicPr>
          <p:cNvPr id="18" name="Picture 17">
            <a:extLst>
              <a:ext uri="{FF2B5EF4-FFF2-40B4-BE49-F238E27FC236}">
                <a16:creationId xmlns:a16="http://schemas.microsoft.com/office/drawing/2014/main" id="{3106CF1C-D406-444A-B8E8-16A888BE8436}"/>
              </a:ext>
            </a:extLst>
          </p:cNvPr>
          <p:cNvPicPr>
            <a:picLocks noChangeAspect="1"/>
          </p:cNvPicPr>
          <p:nvPr/>
        </p:nvPicPr>
        <p:blipFill>
          <a:blip r:embed="rId3"/>
          <a:stretch>
            <a:fillRect/>
          </a:stretch>
        </p:blipFill>
        <p:spPr>
          <a:xfrm>
            <a:off x="-9352" y="5584443"/>
            <a:ext cx="3549447" cy="2272177"/>
          </a:xfrm>
          <a:prstGeom prst="rect">
            <a:avLst/>
          </a:prstGeom>
          <a:ln>
            <a:noFill/>
          </a:ln>
          <a:effectLst>
            <a:softEdge rad="112500"/>
          </a:effectLst>
        </p:spPr>
      </p:pic>
      <p:pic>
        <p:nvPicPr>
          <p:cNvPr id="19" name="Picture 18">
            <a:extLst>
              <a:ext uri="{FF2B5EF4-FFF2-40B4-BE49-F238E27FC236}">
                <a16:creationId xmlns:a16="http://schemas.microsoft.com/office/drawing/2014/main" id="{A1A4EB37-1468-4B0D-8ADB-866E20685DBE}"/>
              </a:ext>
            </a:extLst>
          </p:cNvPr>
          <p:cNvPicPr>
            <a:picLocks noChangeAspect="1"/>
          </p:cNvPicPr>
          <p:nvPr/>
        </p:nvPicPr>
        <p:blipFill>
          <a:blip r:embed="rId4"/>
          <a:stretch>
            <a:fillRect/>
          </a:stretch>
        </p:blipFill>
        <p:spPr>
          <a:xfrm>
            <a:off x="-9351" y="7765451"/>
            <a:ext cx="3532217" cy="2140549"/>
          </a:xfrm>
          <a:prstGeom prst="rect">
            <a:avLst/>
          </a:prstGeom>
          <a:ln>
            <a:noFill/>
          </a:ln>
          <a:effectLst>
            <a:softEdge rad="112500"/>
          </a:effectLst>
        </p:spPr>
      </p:pic>
      <p:pic>
        <p:nvPicPr>
          <p:cNvPr id="20" name="Picture 19">
            <a:extLst>
              <a:ext uri="{FF2B5EF4-FFF2-40B4-BE49-F238E27FC236}">
                <a16:creationId xmlns:a16="http://schemas.microsoft.com/office/drawing/2014/main" id="{1E73F803-1A5B-4F9F-9A2E-69A2997D40A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77512" y="5578104"/>
            <a:ext cx="3435191" cy="2306557"/>
          </a:xfrm>
          <a:prstGeom prst="rect">
            <a:avLst/>
          </a:prstGeom>
          <a:ln>
            <a:noFill/>
          </a:ln>
          <a:effectLst>
            <a:softEdge rad="112500"/>
          </a:effectLst>
        </p:spPr>
      </p:pic>
      <p:pic>
        <p:nvPicPr>
          <p:cNvPr id="21" name="Picture 20">
            <a:extLst>
              <a:ext uri="{FF2B5EF4-FFF2-40B4-BE49-F238E27FC236}">
                <a16:creationId xmlns:a16="http://schemas.microsoft.com/office/drawing/2014/main" id="{209DCCAC-8370-4D72-87BE-7C4E7F92D9CE}"/>
              </a:ext>
            </a:extLst>
          </p:cNvPr>
          <p:cNvPicPr>
            <a:picLocks noChangeAspect="1"/>
          </p:cNvPicPr>
          <p:nvPr/>
        </p:nvPicPr>
        <p:blipFill>
          <a:blip r:embed="rId6"/>
          <a:stretch>
            <a:fillRect/>
          </a:stretch>
        </p:blipFill>
        <p:spPr>
          <a:xfrm>
            <a:off x="3380487" y="7787201"/>
            <a:ext cx="3468161" cy="2140548"/>
          </a:xfrm>
          <a:prstGeom prst="rect">
            <a:avLst/>
          </a:prstGeom>
          <a:ln>
            <a:noFill/>
          </a:ln>
          <a:effectLst>
            <a:softEdge rad="112500"/>
          </a:effectLst>
        </p:spPr>
      </p:pic>
      <p:grpSp>
        <p:nvGrpSpPr>
          <p:cNvPr id="24" name="Group 23">
            <a:extLst>
              <a:ext uri="{FF2B5EF4-FFF2-40B4-BE49-F238E27FC236}">
                <a16:creationId xmlns:a16="http://schemas.microsoft.com/office/drawing/2014/main" id="{A98F3436-A69D-498E-BF17-3995F6078ED7}"/>
              </a:ext>
            </a:extLst>
          </p:cNvPr>
          <p:cNvGrpSpPr/>
          <p:nvPr/>
        </p:nvGrpSpPr>
        <p:grpSpPr>
          <a:xfrm>
            <a:off x="-9352" y="731320"/>
            <a:ext cx="6858001" cy="4972333"/>
            <a:chOff x="210975" y="312356"/>
            <a:chExt cx="10040800" cy="6618165"/>
          </a:xfrm>
        </p:grpSpPr>
        <p:sp>
          <p:nvSpPr>
            <p:cNvPr id="13" name="object 2">
              <a:extLst>
                <a:ext uri="{FF2B5EF4-FFF2-40B4-BE49-F238E27FC236}">
                  <a16:creationId xmlns:a16="http://schemas.microsoft.com/office/drawing/2014/main" id="{8CF0E546-DA3A-4E7D-8C36-6042195F355D}"/>
                </a:ext>
              </a:extLst>
            </p:cNvPr>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050">
                <a:solidFill>
                  <a:prstClr val="black"/>
                </a:solidFill>
              </a:endParaRPr>
            </a:p>
          </p:txBody>
        </p:sp>
        <p:sp>
          <p:nvSpPr>
            <p:cNvPr id="14" name="object 4">
              <a:extLst>
                <a:ext uri="{FF2B5EF4-FFF2-40B4-BE49-F238E27FC236}">
                  <a16:creationId xmlns:a16="http://schemas.microsoft.com/office/drawing/2014/main" id="{EFFBB260-5187-4FDE-B3EE-7470C9C644BA}"/>
                </a:ext>
              </a:extLst>
            </p:cNvPr>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050">
                <a:solidFill>
                  <a:prstClr val="black"/>
                </a:solidFill>
              </a:endParaRPr>
            </a:p>
          </p:txBody>
        </p:sp>
        <p:sp>
          <p:nvSpPr>
            <p:cNvPr id="16" name="Rounded Rectangle 7">
              <a:extLst>
                <a:ext uri="{FF2B5EF4-FFF2-40B4-BE49-F238E27FC236}">
                  <a16:creationId xmlns:a16="http://schemas.microsoft.com/office/drawing/2014/main" id="{DDF71C2E-B639-4761-A0A7-9DA8681AA49D}"/>
                </a:ext>
              </a:extLst>
            </p:cNvPr>
            <p:cNvSpPr/>
            <p:nvPr/>
          </p:nvSpPr>
          <p:spPr>
            <a:xfrm>
              <a:off x="210975" y="1216419"/>
              <a:ext cx="10040799" cy="1206011"/>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100" dirty="0">
                  <a:solidFill>
                    <a:srgbClr val="000000"/>
                  </a:solidFill>
                  <a:ea typeface="Times New Roman"/>
                  <a:cs typeface="Arial"/>
                </a:rPr>
                <a:t>4.   Whether ULB has promoted and given </a:t>
              </a:r>
              <a:r>
                <a:rPr lang="en-US" sz="1100" b="1" dirty="0">
                  <a:solidFill>
                    <a:srgbClr val="000000"/>
                  </a:solidFill>
                  <a:ea typeface="Times New Roman"/>
                  <a:cs typeface="Arial"/>
                </a:rPr>
                <a:t>recognition </a:t>
              </a:r>
              <a:r>
                <a:rPr lang="en-US" sz="1100" dirty="0">
                  <a:solidFill>
                    <a:srgbClr val="000000"/>
                  </a:solidFill>
                  <a:ea typeface="Times New Roman"/>
                  <a:cs typeface="Arial"/>
                </a:rPr>
                <a:t>to</a:t>
              </a:r>
              <a:r>
                <a:rPr lang="en-US" sz="1100" b="1" dirty="0">
                  <a:solidFill>
                    <a:srgbClr val="000000"/>
                  </a:solidFill>
                  <a:ea typeface="Times New Roman"/>
                  <a:cs typeface="Arial"/>
                </a:rPr>
                <a:t>  start-ups, entrepreneurs/Industries, Religious/Cultural Institutions, and Voluntary Organisations/other civil societies </a:t>
              </a:r>
              <a:r>
                <a:rPr lang="en-US" sz="1100" dirty="0">
                  <a:solidFill>
                    <a:srgbClr val="000000"/>
                  </a:solidFill>
                  <a:ea typeface="Times New Roman"/>
                  <a:cs typeface="Arial"/>
                </a:rPr>
                <a:t>for their work/contribution in </a:t>
              </a:r>
              <a:r>
                <a:rPr lang="en-US" sz="1100" b="1" dirty="0">
                  <a:solidFill>
                    <a:srgbClr val="000000"/>
                  </a:solidFill>
                  <a:ea typeface="Times New Roman"/>
                  <a:cs typeface="Arial"/>
                </a:rPr>
                <a:t>SBM during October 2021 to January 2022</a:t>
              </a:r>
              <a:r>
                <a:rPr lang="en-US" sz="1100" dirty="0">
                  <a:solidFill>
                    <a:srgbClr val="000000"/>
                  </a:solidFill>
                  <a:ea typeface="Times New Roman"/>
                  <a:cs typeface="Arial"/>
                </a:rPr>
                <a:t>. ULB need to </a:t>
              </a:r>
              <a:r>
                <a:rPr lang="en-US" sz="1100" dirty="0">
                  <a:solidFill>
                    <a:srgbClr val="000000"/>
                  </a:solidFill>
                  <a:cs typeface="Arial"/>
                </a:rPr>
                <a:t>document each category with brief write-up along with contact details and upload on Swachh Survekshan-2022 portal, </a:t>
              </a:r>
              <a:r>
                <a:rPr lang="en-US" sz="1100" dirty="0">
                  <a:solidFill>
                    <a:srgbClr val="000000"/>
                  </a:solidFill>
                  <a:ea typeface="Times New Roman"/>
                  <a:cs typeface="Arial"/>
                </a:rPr>
                <a:t>Swachh </a:t>
              </a:r>
              <a:r>
                <a:rPr lang="en-US" sz="1100" dirty="0" err="1">
                  <a:solidFill>
                    <a:srgbClr val="000000"/>
                  </a:solidFill>
                  <a:ea typeface="Times New Roman"/>
                  <a:cs typeface="Arial"/>
                </a:rPr>
                <a:t>Manch</a:t>
              </a:r>
              <a:r>
                <a:rPr lang="en-US" sz="1100" dirty="0">
                  <a:solidFill>
                    <a:srgbClr val="000000"/>
                  </a:solidFill>
                  <a:ea typeface="Times New Roman"/>
                  <a:cs typeface="Arial"/>
                </a:rPr>
                <a:t>, S</a:t>
              </a:r>
              <a:r>
                <a:rPr lang="en-US" sz="1100" dirty="0">
                  <a:solidFill>
                    <a:srgbClr val="000000"/>
                  </a:solidFill>
                  <a:cs typeface="Arial"/>
                </a:rPr>
                <a:t>ocial Media page of the ULB</a:t>
              </a:r>
              <a:r>
                <a:rPr lang="en-US" sz="1100" dirty="0">
                  <a:solidFill>
                    <a:srgbClr val="000000"/>
                  </a:solidFill>
                  <a:ea typeface="Times New Roman"/>
                  <a:cs typeface="Arial"/>
                </a:rPr>
                <a:t>, and Facebook page of the ULB by </a:t>
              </a:r>
              <a:r>
                <a:rPr lang="en-US" sz="1100" b="1" dirty="0">
                  <a:solidFill>
                    <a:srgbClr val="FF0000"/>
                  </a:solidFill>
                  <a:ea typeface="Times New Roman"/>
                  <a:cs typeface="Arial"/>
                </a:rPr>
                <a:t>15</a:t>
              </a:r>
              <a:r>
                <a:rPr lang="en-US" sz="1100" b="1" baseline="30000" dirty="0">
                  <a:solidFill>
                    <a:srgbClr val="FF0000"/>
                  </a:solidFill>
                  <a:ea typeface="Times New Roman"/>
                  <a:cs typeface="Arial"/>
                </a:rPr>
                <a:t>th</a:t>
              </a:r>
              <a:r>
                <a:rPr lang="en-US" sz="1100" b="1" dirty="0">
                  <a:solidFill>
                    <a:srgbClr val="FF0000"/>
                  </a:solidFill>
                  <a:ea typeface="Times New Roman"/>
                  <a:cs typeface="Arial"/>
                </a:rPr>
                <a:t> January 2022 </a:t>
              </a:r>
              <a:r>
                <a:rPr lang="en-US" sz="1100" b="1" dirty="0">
                  <a:solidFill>
                    <a:srgbClr val="000000"/>
                  </a:solidFill>
                  <a:ea typeface="Times New Roman"/>
                  <a:cs typeface="Arial"/>
                </a:rPr>
                <a:t>(City name and ULB Code mandatory for entries)</a:t>
              </a:r>
            </a:p>
          </p:txBody>
        </p:sp>
        <p:sp>
          <p:nvSpPr>
            <p:cNvPr id="17" name="Rectangle 16">
              <a:extLst>
                <a:ext uri="{FF2B5EF4-FFF2-40B4-BE49-F238E27FC236}">
                  <a16:creationId xmlns:a16="http://schemas.microsoft.com/office/drawing/2014/main" id="{9366641B-E015-4B7A-89B9-99BD3C453519}"/>
                </a:ext>
              </a:extLst>
            </p:cNvPr>
            <p:cNvSpPr/>
            <p:nvPr/>
          </p:nvSpPr>
          <p:spPr>
            <a:xfrm>
              <a:off x="210976" y="320252"/>
              <a:ext cx="8224512" cy="806361"/>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2800" b="1" dirty="0">
                  <a:solidFill>
                    <a:prstClr val="white"/>
                  </a:solidFill>
                </a:rPr>
                <a:t>Citizen Engagement</a:t>
              </a:r>
            </a:p>
          </p:txBody>
        </p:sp>
        <p:sp>
          <p:nvSpPr>
            <p:cNvPr id="22" name="Flowchart: Process 21">
              <a:extLst>
                <a:ext uri="{FF2B5EF4-FFF2-40B4-BE49-F238E27FC236}">
                  <a16:creationId xmlns:a16="http://schemas.microsoft.com/office/drawing/2014/main" id="{05DADD7A-B998-49E6-B559-B2297FD93851}"/>
                </a:ext>
              </a:extLst>
            </p:cNvPr>
            <p:cNvSpPr/>
            <p:nvPr/>
          </p:nvSpPr>
          <p:spPr>
            <a:xfrm>
              <a:off x="210978" y="5028257"/>
              <a:ext cx="10040796" cy="1902264"/>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b="1" dirty="0">
                  <a:solidFill>
                    <a:schemeClr val="tx1"/>
                  </a:solidFill>
                </a:rPr>
                <a:t>Note:  </a:t>
              </a:r>
            </a:p>
            <a:p>
              <a:pPr marL="342900" indent="-342900" algn="just">
                <a:buAutoNum type="arabicPeriod"/>
              </a:pPr>
              <a:r>
                <a:rPr lang="en-US" sz="1100" dirty="0">
                  <a:solidFill>
                    <a:schemeClr val="tx1"/>
                  </a:solidFill>
                </a:rPr>
                <a:t>List of people/organizations and contact details with photos and one page note describing the work done to be uploaded on SBM portal, Swachh </a:t>
              </a:r>
              <a:r>
                <a:rPr lang="en-US" sz="1100" dirty="0" err="1">
                  <a:solidFill>
                    <a:schemeClr val="tx1"/>
                  </a:solidFill>
                </a:rPr>
                <a:t>Manch</a:t>
              </a:r>
              <a:r>
                <a:rPr lang="en-US" sz="1100" dirty="0">
                  <a:solidFill>
                    <a:schemeClr val="tx1"/>
                  </a:solidFill>
                </a:rPr>
                <a:t> and ULB’s Facebook page </a:t>
              </a:r>
            </a:p>
            <a:p>
              <a:pPr marL="342900" indent="-342900" algn="just">
                <a:buAutoNum type="arabicPeriod"/>
              </a:pPr>
              <a:r>
                <a:rPr lang="en-US" sz="1100" dirty="0">
                  <a:solidFill>
                    <a:schemeClr val="tx1"/>
                  </a:solidFill>
                </a:rPr>
                <a:t>These entries will also be used for on-field validation</a:t>
              </a:r>
            </a:p>
            <a:p>
              <a:pPr marL="342900" indent="-342900" algn="just">
                <a:buAutoNum type="arabicPeriod"/>
              </a:pPr>
              <a:r>
                <a:rPr lang="en-US" sz="1100" dirty="0">
                  <a:solidFill>
                    <a:schemeClr val="tx1"/>
                  </a:solidFill>
                </a:rPr>
                <a:t>On the basis of contact details these people will be called to understand whether the details provided is matching.</a:t>
              </a:r>
            </a:p>
            <a:p>
              <a:pPr marL="342900" indent="-342900" algn="just">
                <a:buAutoNum type="arabicPeriod"/>
              </a:pPr>
              <a:r>
                <a:rPr lang="en-US" sz="1100" dirty="0">
                  <a:solidFill>
                    <a:srgbClr val="FF0000"/>
                  </a:solidFill>
                </a:rPr>
                <a:t>Randomly 5 samples in each category for &gt;1L and 3 samples in each category for &lt;1 L population cities to be picked</a:t>
              </a:r>
            </a:p>
          </p:txBody>
        </p:sp>
        <p:sp>
          <p:nvSpPr>
            <p:cNvPr id="23" name="Rounded Rectangle 3">
              <a:extLst>
                <a:ext uri="{FF2B5EF4-FFF2-40B4-BE49-F238E27FC236}">
                  <a16:creationId xmlns:a16="http://schemas.microsoft.com/office/drawing/2014/main" id="{C74D9172-3D1F-4DDD-BF5C-C010C5E3419A}"/>
                </a:ext>
              </a:extLst>
            </p:cNvPr>
            <p:cNvSpPr/>
            <p:nvPr/>
          </p:nvSpPr>
          <p:spPr>
            <a:xfrm>
              <a:off x="8512714" y="312356"/>
              <a:ext cx="1739061" cy="82511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1600" b="1" dirty="0">
                  <a:solidFill>
                    <a:schemeClr val="bg1"/>
                  </a:solidFill>
                  <a:latin typeface="Arial"/>
                  <a:ea typeface="Calibri"/>
                  <a:cs typeface="Times New Roman"/>
                </a:rPr>
                <a:t>Marks</a:t>
              </a:r>
            </a:p>
            <a:p>
              <a:pPr algn="ctr">
                <a:lnSpc>
                  <a:spcPct val="107000"/>
                </a:lnSpc>
              </a:pPr>
              <a:r>
                <a:rPr lang="en-SG" sz="1600" b="1" dirty="0">
                  <a:solidFill>
                    <a:schemeClr val="bg1"/>
                  </a:solidFill>
                  <a:ea typeface="Calibri"/>
                  <a:cs typeface="Times New Roman"/>
                </a:rPr>
                <a:t>40</a:t>
              </a:r>
            </a:p>
          </p:txBody>
        </p:sp>
      </p:grpSp>
      <p:sp>
        <p:nvSpPr>
          <p:cNvPr id="3" name="Slide Number Placeholder 2">
            <a:extLst>
              <a:ext uri="{FF2B5EF4-FFF2-40B4-BE49-F238E27FC236}">
                <a16:creationId xmlns:a16="http://schemas.microsoft.com/office/drawing/2014/main" id="{5D31A3D8-750B-4EB7-9C2D-0AB5090766CB}"/>
              </a:ext>
            </a:extLst>
          </p:cNvPr>
          <p:cNvSpPr>
            <a:spLocks noGrp="1"/>
          </p:cNvSpPr>
          <p:nvPr>
            <p:ph type="sldNum" sz="quarter" idx="12"/>
          </p:nvPr>
        </p:nvSpPr>
        <p:spPr/>
        <p:txBody>
          <a:bodyPr/>
          <a:lstStyle/>
          <a:p>
            <a:fld id="{871FDAF4-F9BA-4E6E-AE28-9371978FF90C}" type="slidenum">
              <a:rPr lang="en-US" smtClean="0"/>
              <a:t>90</a:t>
            </a:fld>
            <a:endParaRPr lang="en-US"/>
          </a:p>
        </p:txBody>
      </p:sp>
    </p:spTree>
    <p:extLst>
      <p:ext uri="{BB962C8B-B14F-4D97-AF65-F5344CB8AC3E}">
        <p14:creationId xmlns:p14="http://schemas.microsoft.com/office/powerpoint/2010/main" val="8741010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4CF6E69D-D01E-4A20-85A1-575B9D6A9E5E}"/>
              </a:ext>
            </a:extLst>
          </p:cNvPr>
          <p:cNvGraphicFramePr>
            <a:graphicFrameLocks noGrp="1"/>
          </p:cNvGraphicFramePr>
          <p:nvPr>
            <p:extLst>
              <p:ext uri="{D42A27DB-BD31-4B8C-83A1-F6EECF244321}">
                <p14:modId xmlns:p14="http://schemas.microsoft.com/office/powerpoint/2010/main" val="1037660506"/>
              </p:ext>
            </p:extLst>
          </p:nvPr>
        </p:nvGraphicFramePr>
        <p:xfrm>
          <a:off x="-9860" y="4387144"/>
          <a:ext cx="6855338" cy="1696115"/>
        </p:xfrm>
        <a:graphic>
          <a:graphicData uri="http://schemas.openxmlformats.org/drawingml/2006/table">
            <a:tbl>
              <a:tblPr firstRow="1" bandRow="1">
                <a:tableStyleId>{9DCAF9ED-07DC-4A11-8D7F-57B35C25682E}</a:tableStyleId>
              </a:tblPr>
              <a:tblGrid>
                <a:gridCol w="6108237">
                  <a:extLst>
                    <a:ext uri="{9D8B030D-6E8A-4147-A177-3AD203B41FA5}">
                      <a16:colId xmlns:a16="http://schemas.microsoft.com/office/drawing/2014/main" val="20000"/>
                    </a:ext>
                  </a:extLst>
                </a:gridCol>
                <a:gridCol w="747101">
                  <a:extLst>
                    <a:ext uri="{9D8B030D-6E8A-4147-A177-3AD203B41FA5}">
                      <a16:colId xmlns:a16="http://schemas.microsoft.com/office/drawing/2014/main" val="20001"/>
                    </a:ext>
                  </a:extLst>
                </a:gridCol>
              </a:tblGrid>
              <a:tr h="592759">
                <a:tc>
                  <a:txBody>
                    <a:bodyPr/>
                    <a:lstStyle/>
                    <a:p>
                      <a:r>
                        <a:rPr lang="en-US" sz="1600" dirty="0"/>
                        <a:t>Scheme of Marking</a:t>
                      </a:r>
                    </a:p>
                  </a:txBody>
                  <a:tcPr marL="85914" marR="85914" marT="42957" marB="42957"/>
                </a:tc>
                <a:tc>
                  <a:txBody>
                    <a:bodyPr/>
                    <a:lstStyle/>
                    <a:p>
                      <a:pPr algn="ctr"/>
                      <a:r>
                        <a:rPr lang="en-US" sz="1600" dirty="0"/>
                        <a:t>Marks 70</a:t>
                      </a:r>
                    </a:p>
                  </a:txBody>
                  <a:tcPr marL="85914" marR="85914" marT="42957" marB="42957"/>
                </a:tc>
                <a:extLst>
                  <a:ext uri="{0D108BD9-81ED-4DB2-BD59-A6C34878D82A}">
                    <a16:rowId xmlns:a16="http://schemas.microsoft.com/office/drawing/2014/main" val="10000"/>
                  </a:ext>
                </a:extLst>
              </a:tr>
              <a:tr h="529762">
                <a:tc>
                  <a:txBody>
                    <a:bodyPr/>
                    <a:lstStyle/>
                    <a:p>
                      <a:r>
                        <a:rPr lang="en-US" sz="1600" dirty="0"/>
                        <a:t>Yes, Swachh Innovative Technology Challenge conducted and records maintained</a:t>
                      </a:r>
                    </a:p>
                  </a:txBody>
                  <a:tcPr marL="85914" marR="85914" marT="42957" marB="42957"/>
                </a:tc>
                <a:tc>
                  <a:txBody>
                    <a:bodyPr/>
                    <a:lstStyle/>
                    <a:p>
                      <a:pPr algn="ctr"/>
                      <a:r>
                        <a:rPr lang="en-US" sz="1600" dirty="0"/>
                        <a:t>70</a:t>
                      </a:r>
                    </a:p>
                  </a:txBody>
                  <a:tcPr marL="85914" marR="85914" marT="42957" marB="42957"/>
                </a:tc>
                <a:extLst>
                  <a:ext uri="{0D108BD9-81ED-4DB2-BD59-A6C34878D82A}">
                    <a16:rowId xmlns:a16="http://schemas.microsoft.com/office/drawing/2014/main" val="10001"/>
                  </a:ext>
                </a:extLst>
              </a:tr>
              <a:tr h="529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Not conducted</a:t>
                      </a:r>
                    </a:p>
                  </a:txBody>
                  <a:tcPr marL="85914" marR="85914" marT="42957" marB="42957"/>
                </a:tc>
                <a:tc>
                  <a:txBody>
                    <a:bodyPr/>
                    <a:lstStyle/>
                    <a:p>
                      <a:pPr algn="ctr"/>
                      <a:r>
                        <a:rPr lang="en-US" sz="1600" dirty="0"/>
                        <a:t>0</a:t>
                      </a:r>
                    </a:p>
                  </a:txBody>
                  <a:tcPr marL="85914" marR="85914" marT="42957" marB="42957"/>
                </a:tc>
                <a:extLst>
                  <a:ext uri="{0D108BD9-81ED-4DB2-BD59-A6C34878D82A}">
                    <a16:rowId xmlns:a16="http://schemas.microsoft.com/office/drawing/2014/main" val="10004"/>
                  </a:ext>
                </a:extLst>
              </a:tr>
            </a:tbl>
          </a:graphicData>
        </a:graphic>
      </p:graphicFrame>
      <p:pic>
        <p:nvPicPr>
          <p:cNvPr id="20" name="Picture 2" descr="India's cleanest and dirtiest cities: Is yours among them ...">
            <a:extLst>
              <a:ext uri="{FF2B5EF4-FFF2-40B4-BE49-F238E27FC236}">
                <a16:creationId xmlns:a16="http://schemas.microsoft.com/office/drawing/2014/main" id="{9F6C697A-C6B4-4EBE-8F47-CA93C023ED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07" y="6122884"/>
            <a:ext cx="2879855" cy="37720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F4B35B0-531B-492A-816A-DC7B156BABAA}"/>
              </a:ext>
            </a:extLst>
          </p:cNvPr>
          <p:cNvGrpSpPr/>
          <p:nvPr/>
        </p:nvGrpSpPr>
        <p:grpSpPr>
          <a:xfrm>
            <a:off x="-9860" y="785728"/>
            <a:ext cx="6902960" cy="8956970"/>
            <a:chOff x="-1" y="547096"/>
            <a:chExt cx="12254311" cy="6197905"/>
          </a:xfrm>
        </p:grpSpPr>
        <p:sp>
          <p:nvSpPr>
            <p:cNvPr id="13" name="object 2">
              <a:extLst>
                <a:ext uri="{FF2B5EF4-FFF2-40B4-BE49-F238E27FC236}">
                  <a16:creationId xmlns:a16="http://schemas.microsoft.com/office/drawing/2014/main" id="{DE8EC80B-166B-41B4-8BCF-1E3759F81658}"/>
                </a:ext>
              </a:extLst>
            </p:cNvPr>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228">
                <a:solidFill>
                  <a:prstClr val="black"/>
                </a:solidFill>
              </a:endParaRPr>
            </a:p>
          </p:txBody>
        </p:sp>
        <p:sp>
          <p:nvSpPr>
            <p:cNvPr id="14" name="object 4">
              <a:extLst>
                <a:ext uri="{FF2B5EF4-FFF2-40B4-BE49-F238E27FC236}">
                  <a16:creationId xmlns:a16="http://schemas.microsoft.com/office/drawing/2014/main" id="{4EDE3D7C-5DA5-4AAC-9E77-E2FE10ADC563}"/>
                </a:ext>
              </a:extLst>
            </p:cNvPr>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15" name="Rounded Rectangle 7">
              <a:extLst>
                <a:ext uri="{FF2B5EF4-FFF2-40B4-BE49-F238E27FC236}">
                  <a16:creationId xmlns:a16="http://schemas.microsoft.com/office/drawing/2014/main" id="{3A1E33BE-C912-48AF-971E-5D3B1FB1863C}"/>
                </a:ext>
              </a:extLst>
            </p:cNvPr>
            <p:cNvSpPr/>
            <p:nvPr/>
          </p:nvSpPr>
          <p:spPr>
            <a:xfrm>
              <a:off x="37621" y="1082463"/>
              <a:ext cx="12154378" cy="1117921"/>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400" b="1" dirty="0">
                  <a:solidFill>
                    <a:srgbClr val="000000"/>
                  </a:solidFill>
                  <a:ea typeface="Calibri"/>
                  <a:cs typeface="Arial"/>
                </a:rPr>
                <a:t>5.  Swachh Innovative Technology </a:t>
              </a:r>
              <a:r>
                <a:rPr lang="en-US" sz="1400" b="1" dirty="0">
                  <a:solidFill>
                    <a:schemeClr val="tx1"/>
                  </a:solidFill>
                  <a:ea typeface="Calibri"/>
                  <a:cs typeface="Arial"/>
                </a:rPr>
                <a:t>Challenge : </a:t>
              </a:r>
              <a:r>
                <a:rPr lang="en-US" sz="1400" dirty="0">
                  <a:solidFill>
                    <a:schemeClr val="tx1"/>
                  </a:solidFill>
                  <a:ea typeface="Calibri"/>
                  <a:cs typeface="Arial"/>
                </a:rPr>
                <a:t>Whether ULB has facilitated conducting Swachh Innovative Technology Challenge inviting entries from citizens, Start-ups, NGOs and any other citizens group to come up with solutions in managing Solid/Liquid waste management or real time monitoring of solid/liquid waste management or any app to manage real time solution of public grievances or any other solution helping the city in efficient SBM operations</a:t>
              </a:r>
              <a:endParaRPr lang="en-US" sz="1400" b="1" dirty="0">
                <a:solidFill>
                  <a:srgbClr val="FF0000"/>
                </a:solidFill>
                <a:ea typeface="Calibri"/>
                <a:cs typeface="Arial"/>
              </a:endParaRPr>
            </a:p>
          </p:txBody>
        </p:sp>
        <p:sp>
          <p:nvSpPr>
            <p:cNvPr id="17" name="Rectangle 16">
              <a:extLst>
                <a:ext uri="{FF2B5EF4-FFF2-40B4-BE49-F238E27FC236}">
                  <a16:creationId xmlns:a16="http://schemas.microsoft.com/office/drawing/2014/main" id="{6409416D-1569-4AD8-B6C9-537B7FEA38A6}"/>
                </a:ext>
              </a:extLst>
            </p:cNvPr>
            <p:cNvSpPr/>
            <p:nvPr/>
          </p:nvSpPr>
          <p:spPr>
            <a:xfrm>
              <a:off x="-1" y="547096"/>
              <a:ext cx="9869828" cy="57980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3200" b="1" dirty="0">
                  <a:solidFill>
                    <a:prstClr val="white"/>
                  </a:solidFill>
                </a:rPr>
                <a:t>Citizen Engagement </a:t>
              </a:r>
            </a:p>
          </p:txBody>
        </p:sp>
        <p:sp>
          <p:nvSpPr>
            <p:cNvPr id="18" name="TextBox 17">
              <a:extLst>
                <a:ext uri="{FF2B5EF4-FFF2-40B4-BE49-F238E27FC236}">
                  <a16:creationId xmlns:a16="http://schemas.microsoft.com/office/drawing/2014/main" id="{4053537A-8706-46CF-B763-AC51AEDCF1CE}"/>
                </a:ext>
              </a:extLst>
            </p:cNvPr>
            <p:cNvSpPr txBox="1"/>
            <p:nvPr/>
          </p:nvSpPr>
          <p:spPr>
            <a:xfrm>
              <a:off x="39732" y="2103718"/>
              <a:ext cx="12214578" cy="941345"/>
            </a:xfrm>
            <a:prstGeom prst="rect">
              <a:avLst/>
            </a:prstGeom>
            <a:solidFill>
              <a:schemeClr val="bg1">
                <a:lumMod val="75000"/>
              </a:schemeClr>
            </a:solidFill>
          </p:spPr>
          <p:txBody>
            <a:bodyPr wrap="square" lIns="88699" tIns="44349" rIns="88699" bIns="44349" rtlCol="0">
              <a:noAutofit/>
            </a:bodyPr>
            <a:lstStyle/>
            <a:p>
              <a:pPr marL="285750" indent="-285750">
                <a:buFont typeface="Arial" panose="020B0604020202020204" pitchFamily="34" charset="0"/>
                <a:buChar char="•"/>
              </a:pPr>
              <a:r>
                <a:rPr lang="en-SG" sz="1400" dirty="0">
                  <a:solidFill>
                    <a:prstClr val="black"/>
                  </a:solidFill>
                  <a:ea typeface="Times New Roman"/>
                  <a:cs typeface="Mangal"/>
                </a:rPr>
                <a:t>This indicator would assess the ULB’s efforts to engage Citizens, Start-ups, NGOs and any other citizens group in seeking solutions through an open challenge.  </a:t>
              </a:r>
              <a:r>
                <a:rPr lang="en-SG" sz="1400" b="1" dirty="0" err="1">
                  <a:solidFill>
                    <a:prstClr val="black"/>
                  </a:solidFill>
                  <a:ea typeface="Times New Roman"/>
                  <a:cs typeface="Mangal"/>
                </a:rPr>
                <a:t>MoHUA</a:t>
              </a:r>
              <a:r>
                <a:rPr lang="en-SG" sz="1400" b="1" dirty="0">
                  <a:solidFill>
                    <a:prstClr val="black"/>
                  </a:solidFill>
                  <a:ea typeface="Times New Roman"/>
                  <a:cs typeface="Mangal"/>
                </a:rPr>
                <a:t> will design and conduct the Challenge</a:t>
              </a:r>
              <a:r>
                <a:rPr lang="en-SG" sz="1400" dirty="0">
                  <a:solidFill>
                    <a:prstClr val="black"/>
                  </a:solidFill>
                  <a:ea typeface="Times New Roman"/>
                  <a:cs typeface="Mangal"/>
                </a:rPr>
                <a:t>. The Challenge should be completed by 31</a:t>
              </a:r>
              <a:r>
                <a:rPr lang="en-SG" sz="1400" baseline="30000" dirty="0">
                  <a:solidFill>
                    <a:prstClr val="black"/>
                  </a:solidFill>
                  <a:ea typeface="Times New Roman"/>
                  <a:cs typeface="Mangal"/>
                </a:rPr>
                <a:t>st</a:t>
              </a:r>
              <a:r>
                <a:rPr lang="en-SG" sz="1400" dirty="0">
                  <a:solidFill>
                    <a:prstClr val="black"/>
                  </a:solidFill>
                  <a:ea typeface="Times New Roman"/>
                  <a:cs typeface="Mangal"/>
                </a:rPr>
                <a:t> December 2021 and results to be declared by 15</a:t>
              </a:r>
              <a:r>
                <a:rPr lang="en-SG" sz="1400" baseline="30000" dirty="0">
                  <a:solidFill>
                    <a:prstClr val="black"/>
                  </a:solidFill>
                  <a:ea typeface="Times New Roman"/>
                  <a:cs typeface="Mangal"/>
                </a:rPr>
                <a:t>th</a:t>
              </a:r>
              <a:r>
                <a:rPr lang="en-SG" sz="1400" dirty="0">
                  <a:solidFill>
                    <a:prstClr val="black"/>
                  </a:solidFill>
                  <a:ea typeface="Times New Roman"/>
                  <a:cs typeface="Mangal"/>
                </a:rPr>
                <a:t> January 2022.  Details of entries to be maintained along with winning entries with reason/justification on winning the challenge.  Winning solution must be submitted for validation.</a:t>
              </a:r>
            </a:p>
            <a:p>
              <a:pPr algn="just">
                <a:lnSpc>
                  <a:spcPct val="107000"/>
                </a:lnSpc>
                <a:spcAft>
                  <a:spcPts val="753"/>
                </a:spcAft>
              </a:pPr>
              <a:endParaRPr lang="en-SG" sz="1400" dirty="0">
                <a:solidFill>
                  <a:srgbClr val="000000"/>
                </a:solidFill>
                <a:ea typeface="ＭＳ 明朝"/>
                <a:cs typeface="Times New Roman"/>
              </a:endParaRPr>
            </a:p>
          </p:txBody>
        </p:sp>
        <p:sp>
          <p:nvSpPr>
            <p:cNvPr id="21" name="Flowchart: Process 20">
              <a:extLst>
                <a:ext uri="{FF2B5EF4-FFF2-40B4-BE49-F238E27FC236}">
                  <a16:creationId xmlns:a16="http://schemas.microsoft.com/office/drawing/2014/main" id="{FE3288BA-A449-4F80-9E7C-DC674318E595}"/>
                </a:ext>
              </a:extLst>
            </p:cNvPr>
            <p:cNvSpPr/>
            <p:nvPr/>
          </p:nvSpPr>
          <p:spPr>
            <a:xfrm>
              <a:off x="4818057" y="4289632"/>
              <a:ext cx="7234859" cy="2455369"/>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b="1" dirty="0">
                  <a:solidFill>
                    <a:schemeClr val="tx1"/>
                  </a:solidFill>
                </a:rPr>
                <a:t>Note:</a:t>
              </a:r>
            </a:p>
            <a:p>
              <a:pPr marL="342900" indent="-342900" algn="just">
                <a:buAutoNum type="arabicPeriod"/>
              </a:pPr>
              <a:r>
                <a:rPr lang="en-US" dirty="0">
                  <a:solidFill>
                    <a:schemeClr val="tx1"/>
                  </a:solidFill>
                </a:rPr>
                <a:t>Contact details of all citizens attempted the challenge  along with solutions submitted to be maintained and uploaded.</a:t>
              </a:r>
            </a:p>
            <a:p>
              <a:pPr marL="342900" indent="-342900" algn="just">
                <a:buAutoNum type="arabicPeriod"/>
              </a:pPr>
              <a:r>
                <a:rPr lang="en-US" dirty="0">
                  <a:solidFill>
                    <a:schemeClr val="tx1"/>
                  </a:solidFill>
                </a:rPr>
                <a:t>Details of winning entry (solution) to be provided with reason being the best solution.</a:t>
              </a:r>
            </a:p>
          </p:txBody>
        </p:sp>
        <p:sp>
          <p:nvSpPr>
            <p:cNvPr id="22" name="Rounded Rectangle 3">
              <a:extLst>
                <a:ext uri="{FF2B5EF4-FFF2-40B4-BE49-F238E27FC236}">
                  <a16:creationId xmlns:a16="http://schemas.microsoft.com/office/drawing/2014/main" id="{40078B89-16E2-4CB8-93D1-B501E4725D89}"/>
                </a:ext>
              </a:extLst>
            </p:cNvPr>
            <p:cNvSpPr/>
            <p:nvPr/>
          </p:nvSpPr>
          <p:spPr>
            <a:xfrm>
              <a:off x="9869827" y="566130"/>
              <a:ext cx="2306948" cy="57980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2000" b="1" dirty="0">
                  <a:solidFill>
                    <a:schemeClr val="bg1"/>
                  </a:solidFill>
                  <a:latin typeface="Arial"/>
                  <a:ea typeface="Calibri"/>
                  <a:cs typeface="Times New Roman"/>
                </a:rPr>
                <a:t>Marks</a:t>
              </a:r>
            </a:p>
            <a:p>
              <a:pPr algn="ctr">
                <a:lnSpc>
                  <a:spcPct val="107000"/>
                </a:lnSpc>
              </a:pPr>
              <a:r>
                <a:rPr lang="en-SG" sz="2000" b="1" dirty="0">
                  <a:solidFill>
                    <a:schemeClr val="bg1"/>
                  </a:solidFill>
                  <a:ea typeface="Calibri"/>
                  <a:cs typeface="Times New Roman"/>
                </a:rPr>
                <a:t>70</a:t>
              </a:r>
            </a:p>
          </p:txBody>
        </p:sp>
      </p:grpSp>
      <p:sp>
        <p:nvSpPr>
          <p:cNvPr id="4" name="Slide Number Placeholder 3">
            <a:extLst>
              <a:ext uri="{FF2B5EF4-FFF2-40B4-BE49-F238E27FC236}">
                <a16:creationId xmlns:a16="http://schemas.microsoft.com/office/drawing/2014/main" id="{57D32694-304C-4BDB-A960-2A20E22D499A}"/>
              </a:ext>
            </a:extLst>
          </p:cNvPr>
          <p:cNvSpPr>
            <a:spLocks noGrp="1"/>
          </p:cNvSpPr>
          <p:nvPr>
            <p:ph type="sldNum" sz="quarter" idx="12"/>
          </p:nvPr>
        </p:nvSpPr>
        <p:spPr/>
        <p:txBody>
          <a:bodyPr/>
          <a:lstStyle/>
          <a:p>
            <a:fld id="{871FDAF4-F9BA-4E6E-AE28-9371978FF90C}" type="slidenum">
              <a:rPr lang="en-US" smtClean="0"/>
              <a:t>91</a:t>
            </a:fld>
            <a:endParaRPr lang="en-US"/>
          </a:p>
        </p:txBody>
      </p:sp>
    </p:spTree>
    <p:extLst>
      <p:ext uri="{BB962C8B-B14F-4D97-AF65-F5344CB8AC3E}">
        <p14:creationId xmlns:p14="http://schemas.microsoft.com/office/powerpoint/2010/main" val="1192227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7"/>
          <p:cNvGraphicFramePr>
            <a:graphicFrameLocks noGrp="1"/>
          </p:cNvGraphicFramePr>
          <p:nvPr>
            <p:extLst>
              <p:ext uri="{D42A27DB-BD31-4B8C-83A1-F6EECF244321}">
                <p14:modId xmlns:p14="http://schemas.microsoft.com/office/powerpoint/2010/main" val="1836821173"/>
              </p:ext>
            </p:extLst>
          </p:nvPr>
        </p:nvGraphicFramePr>
        <p:xfrm>
          <a:off x="0" y="3484032"/>
          <a:ext cx="6832878" cy="1778486"/>
        </p:xfrm>
        <a:graphic>
          <a:graphicData uri="http://schemas.openxmlformats.org/drawingml/2006/table">
            <a:tbl>
              <a:tblPr firstRow="1" bandRow="1">
                <a:tableStyleId>{1FECB4D8-DB02-4DC6-A0A2-4F2EBAE1DC90}</a:tableStyleId>
              </a:tblPr>
              <a:tblGrid>
                <a:gridCol w="6196659">
                  <a:extLst>
                    <a:ext uri="{9D8B030D-6E8A-4147-A177-3AD203B41FA5}">
                      <a16:colId xmlns:a16="http://schemas.microsoft.com/office/drawing/2014/main" val="20000"/>
                    </a:ext>
                  </a:extLst>
                </a:gridCol>
                <a:gridCol w="636219">
                  <a:extLst>
                    <a:ext uri="{9D8B030D-6E8A-4147-A177-3AD203B41FA5}">
                      <a16:colId xmlns:a16="http://schemas.microsoft.com/office/drawing/2014/main" val="20001"/>
                    </a:ext>
                  </a:extLst>
                </a:gridCol>
              </a:tblGrid>
              <a:tr h="315346">
                <a:tc>
                  <a:txBody>
                    <a:bodyPr/>
                    <a:lstStyle/>
                    <a:p>
                      <a:pPr>
                        <a:lnSpc>
                          <a:spcPct val="100000"/>
                        </a:lnSpc>
                      </a:pPr>
                      <a:r>
                        <a:rPr lang="en-US" sz="1200" spc="-5" dirty="0">
                          <a:solidFill>
                            <a:schemeClr val="tx1"/>
                          </a:solidFill>
                          <a:latin typeface="+mn-lt"/>
                        </a:rPr>
                        <a:t> </a:t>
                      </a:r>
                      <a:r>
                        <a:rPr lang="en-US" sz="1200" dirty="0">
                          <a:solidFill>
                            <a:schemeClr val="tx1"/>
                          </a:solidFill>
                          <a:latin typeface="+mn-lt"/>
                        </a:rPr>
                        <a:t>Scheme of Marking</a:t>
                      </a:r>
                      <a:endParaRPr lang="en-US" sz="1200" dirty="0">
                        <a:solidFill>
                          <a:schemeClr val="tx1"/>
                        </a:solidFill>
                        <a:latin typeface="+mn-lt"/>
                        <a:cs typeface="Arial"/>
                      </a:endParaRPr>
                    </a:p>
                  </a:txBody>
                  <a:tcPr marL="0" marR="0" marT="0" marB="0">
                    <a:solidFill>
                      <a:schemeClr val="accent3">
                        <a:lumMod val="40000"/>
                        <a:lumOff val="60000"/>
                      </a:schemeClr>
                    </a:solidFill>
                  </a:tcPr>
                </a:tc>
                <a:tc>
                  <a:txBody>
                    <a:bodyPr/>
                    <a:lstStyle/>
                    <a:p>
                      <a:pPr algn="ctr">
                        <a:lnSpc>
                          <a:spcPct val="100000"/>
                        </a:lnSpc>
                      </a:pPr>
                      <a:r>
                        <a:rPr sz="1200" dirty="0">
                          <a:latin typeface="+mn-lt"/>
                        </a:rPr>
                        <a:t>M</a:t>
                      </a:r>
                      <a:r>
                        <a:rPr sz="1200" spc="-5" dirty="0">
                          <a:latin typeface="+mn-lt"/>
                        </a:rPr>
                        <a:t>a</a:t>
                      </a:r>
                      <a:r>
                        <a:rPr sz="1200" dirty="0">
                          <a:latin typeface="+mn-lt"/>
                        </a:rPr>
                        <a:t>r</a:t>
                      </a:r>
                      <a:r>
                        <a:rPr sz="1200" spc="-5" dirty="0">
                          <a:latin typeface="+mn-lt"/>
                        </a:rPr>
                        <a:t>ks</a:t>
                      </a:r>
                      <a:r>
                        <a:rPr lang="en-US" sz="1200" spc="-5" dirty="0">
                          <a:latin typeface="+mn-lt"/>
                        </a:rPr>
                        <a:t> 25</a:t>
                      </a:r>
                      <a:endParaRPr lang="en-US" sz="1200" b="1" spc="-5" dirty="0">
                        <a:solidFill>
                          <a:srgbClr val="FFFFFF"/>
                        </a:solidFill>
                        <a:latin typeface="+mn-lt"/>
                        <a:cs typeface="Arial"/>
                      </a:endParaRPr>
                    </a:p>
                  </a:txBody>
                  <a:tcPr marL="0" marR="0" marT="0" marB="0">
                    <a:solidFill>
                      <a:srgbClr val="F88792"/>
                    </a:solidFill>
                  </a:tcPr>
                </a:tc>
                <a:extLst>
                  <a:ext uri="{0D108BD9-81ED-4DB2-BD59-A6C34878D82A}">
                    <a16:rowId xmlns:a16="http://schemas.microsoft.com/office/drawing/2014/main" val="10000"/>
                  </a:ext>
                </a:extLst>
              </a:tr>
              <a:tr h="365785">
                <a:tc>
                  <a:txBody>
                    <a:bodyPr/>
                    <a:lstStyle/>
                    <a:p>
                      <a:pPr marL="342900" indent="-342900">
                        <a:lnSpc>
                          <a:spcPct val="100000"/>
                        </a:lnSpc>
                        <a:buFont typeface="Arial" panose="020B0604020202020204" pitchFamily="34" charset="0"/>
                        <a:buChar char="•"/>
                      </a:pPr>
                      <a:r>
                        <a:rPr lang="en-US" sz="1200" spc="-270" dirty="0">
                          <a:latin typeface="+mn-lt"/>
                        </a:rPr>
                        <a:t> </a:t>
                      </a:r>
                      <a:r>
                        <a:rPr lang="en-US" sz="1200" spc="5" dirty="0">
                          <a:latin typeface="+mn-lt"/>
                        </a:rPr>
                        <a:t>Yes, </a:t>
                      </a:r>
                      <a:r>
                        <a:rPr lang="en-US" sz="1200" b="1" spc="5" dirty="0">
                          <a:solidFill>
                            <a:srgbClr val="FF0000"/>
                          </a:solidFill>
                          <a:latin typeface="+mn-lt"/>
                        </a:rPr>
                        <a:t>entries</a:t>
                      </a:r>
                      <a:r>
                        <a:rPr lang="en-US" sz="1200" spc="5" dirty="0">
                          <a:latin typeface="+mn-lt"/>
                        </a:rPr>
                        <a:t> and </a:t>
                      </a:r>
                      <a:r>
                        <a:rPr lang="en-US" sz="1200" b="1" kern="1200" spc="5" dirty="0">
                          <a:solidFill>
                            <a:srgbClr val="FF0000"/>
                          </a:solidFill>
                          <a:latin typeface="+mn-lt"/>
                          <a:ea typeface="+mn-ea"/>
                          <a:cs typeface="+mn-cs"/>
                        </a:rPr>
                        <a:t>results </a:t>
                      </a:r>
                      <a:r>
                        <a:rPr lang="en-US" sz="1200" b="0" kern="1200" spc="5" dirty="0">
                          <a:solidFill>
                            <a:schemeClr val="tx1"/>
                          </a:solidFill>
                          <a:latin typeface="+mn-lt"/>
                          <a:ea typeface="+mn-ea"/>
                          <a:cs typeface="+mn-cs"/>
                        </a:rPr>
                        <a:t>f</a:t>
                      </a:r>
                      <a:r>
                        <a:rPr lang="en-US" sz="1200" b="0" spc="5" dirty="0">
                          <a:solidFill>
                            <a:schemeClr val="tx1"/>
                          </a:solidFill>
                          <a:latin typeface="+mn-lt"/>
                        </a:rPr>
                        <a:t>or</a:t>
                      </a:r>
                      <a:r>
                        <a:rPr lang="en-US" sz="1200" b="1" spc="5" dirty="0">
                          <a:solidFill>
                            <a:srgbClr val="FF0000"/>
                          </a:solidFill>
                          <a:latin typeface="+mn-lt"/>
                        </a:rPr>
                        <a:t> all 5  </a:t>
                      </a:r>
                      <a:r>
                        <a:rPr lang="en-US" sz="1200" spc="5" dirty="0">
                          <a:latin typeface="+mn-lt"/>
                        </a:rPr>
                        <a:t>uploaded as per cut-off dates </a:t>
                      </a:r>
                      <a:r>
                        <a:rPr lang="en-US" sz="1200" b="1" spc="5" dirty="0">
                          <a:latin typeface="+mn-lt"/>
                        </a:rPr>
                        <a:t>30</a:t>
                      </a:r>
                      <a:r>
                        <a:rPr lang="en-US" sz="1200" b="1" spc="5" baseline="30000" dirty="0">
                          <a:latin typeface="+mn-lt"/>
                        </a:rPr>
                        <a:t>th</a:t>
                      </a:r>
                      <a:r>
                        <a:rPr lang="en-US" sz="1200" b="1" spc="5" dirty="0">
                          <a:latin typeface="+mn-lt"/>
                        </a:rPr>
                        <a:t> Nov </a:t>
                      </a:r>
                      <a:r>
                        <a:rPr lang="en-US" sz="1200" spc="5" dirty="0">
                          <a:latin typeface="+mn-lt"/>
                        </a:rPr>
                        <a:t>&amp; </a:t>
                      </a:r>
                      <a:r>
                        <a:rPr lang="en-US" sz="1200" b="1" spc="5" dirty="0">
                          <a:latin typeface="+mn-lt"/>
                        </a:rPr>
                        <a:t>15</a:t>
                      </a:r>
                      <a:r>
                        <a:rPr lang="en-US" sz="1200" b="1" spc="5" baseline="30000" dirty="0">
                          <a:latin typeface="+mn-lt"/>
                        </a:rPr>
                        <a:t>th</a:t>
                      </a:r>
                      <a:r>
                        <a:rPr lang="en-US" sz="1200" b="1" spc="5" dirty="0">
                          <a:latin typeface="+mn-lt"/>
                        </a:rPr>
                        <a:t> Dec </a:t>
                      </a:r>
                      <a:r>
                        <a:rPr lang="en-US" sz="1200" spc="5" dirty="0">
                          <a:latin typeface="+mn-lt"/>
                        </a:rPr>
                        <a:t>2021</a:t>
                      </a:r>
                      <a:endParaRPr lang="en-US" sz="1200" dirty="0">
                        <a:latin typeface="+mn-lt"/>
                        <a:cs typeface="Arial"/>
                      </a:endParaRPr>
                    </a:p>
                  </a:txBody>
                  <a:tcPr marL="0" marR="0" marT="0" marB="0"/>
                </a:tc>
                <a:tc>
                  <a:txBody>
                    <a:bodyPr/>
                    <a:lstStyle/>
                    <a:p>
                      <a:pPr algn="ctr">
                        <a:lnSpc>
                          <a:spcPct val="100000"/>
                        </a:lnSpc>
                      </a:pPr>
                      <a:r>
                        <a:rPr lang="en-US" sz="1400" b="0" dirty="0">
                          <a:latin typeface="+mn-lt"/>
                          <a:cs typeface="Calibri"/>
                        </a:rPr>
                        <a:t>25</a:t>
                      </a:r>
                      <a:endParaRPr sz="1400" b="0" dirty="0">
                        <a:latin typeface="+mn-lt"/>
                        <a:cs typeface="Calibri"/>
                      </a:endParaRPr>
                    </a:p>
                  </a:txBody>
                  <a:tcPr marL="0" marR="0" marT="0" marB="0"/>
                </a:tc>
                <a:extLst>
                  <a:ext uri="{0D108BD9-81ED-4DB2-BD59-A6C34878D82A}">
                    <a16:rowId xmlns:a16="http://schemas.microsoft.com/office/drawing/2014/main" val="10001"/>
                  </a:ext>
                </a:extLst>
              </a:tr>
              <a:tr h="365785">
                <a:tc>
                  <a:txBody>
                    <a:bodyPr/>
                    <a:lstStyle/>
                    <a:p>
                      <a:pPr marL="342900" indent="-342900">
                        <a:lnSpc>
                          <a:spcPct val="100000"/>
                        </a:lnSpc>
                        <a:buFont typeface="Arial" panose="020B0604020202020204" pitchFamily="34" charset="0"/>
                        <a:buChar char="•"/>
                      </a:pPr>
                      <a:r>
                        <a:rPr lang="en-US" sz="1200" spc="5" dirty="0">
                          <a:latin typeface="+mn-lt"/>
                        </a:rPr>
                        <a:t>Yes, </a:t>
                      </a:r>
                      <a:r>
                        <a:rPr lang="en-US" sz="1200" b="1" spc="5" dirty="0">
                          <a:solidFill>
                            <a:srgbClr val="FF0000"/>
                          </a:solidFill>
                          <a:latin typeface="+mn-lt"/>
                        </a:rPr>
                        <a:t>entries</a:t>
                      </a:r>
                      <a:r>
                        <a:rPr lang="en-US" sz="1200" spc="5" dirty="0">
                          <a:latin typeface="+mn-lt"/>
                        </a:rPr>
                        <a:t> and </a:t>
                      </a:r>
                      <a:r>
                        <a:rPr lang="en-US" sz="1200" b="1" kern="1200" spc="5" dirty="0">
                          <a:solidFill>
                            <a:srgbClr val="FF0000"/>
                          </a:solidFill>
                          <a:latin typeface="+mn-lt"/>
                          <a:ea typeface="+mn-ea"/>
                          <a:cs typeface="+mn-cs"/>
                        </a:rPr>
                        <a:t>results </a:t>
                      </a:r>
                      <a:r>
                        <a:rPr lang="en-US" sz="1200" b="0" kern="1200" spc="5" dirty="0">
                          <a:solidFill>
                            <a:schemeClr val="tx1"/>
                          </a:solidFill>
                          <a:latin typeface="+mn-lt"/>
                          <a:ea typeface="+mn-ea"/>
                          <a:cs typeface="+mn-cs"/>
                        </a:rPr>
                        <a:t>f</a:t>
                      </a:r>
                      <a:r>
                        <a:rPr lang="en-US" sz="1200" b="0" spc="5" dirty="0">
                          <a:solidFill>
                            <a:schemeClr val="tx1"/>
                          </a:solidFill>
                          <a:latin typeface="+mn-lt"/>
                        </a:rPr>
                        <a:t>or</a:t>
                      </a:r>
                      <a:r>
                        <a:rPr lang="en-US" sz="1200" b="1" spc="5" dirty="0">
                          <a:solidFill>
                            <a:srgbClr val="FF0000"/>
                          </a:solidFill>
                          <a:latin typeface="+mn-lt"/>
                        </a:rPr>
                        <a:t> any 4  </a:t>
                      </a:r>
                      <a:r>
                        <a:rPr lang="en-US" sz="1200" spc="5" dirty="0">
                          <a:latin typeface="+mn-lt"/>
                        </a:rPr>
                        <a:t>uploaded as per cut-off dates </a:t>
                      </a:r>
                      <a:r>
                        <a:rPr lang="en-US" sz="1200" b="1" spc="5" dirty="0">
                          <a:latin typeface="+mn-lt"/>
                        </a:rPr>
                        <a:t>30</a:t>
                      </a:r>
                      <a:r>
                        <a:rPr lang="en-US" sz="1200" b="1" spc="5" baseline="30000" dirty="0">
                          <a:latin typeface="+mn-lt"/>
                        </a:rPr>
                        <a:t>th</a:t>
                      </a:r>
                      <a:r>
                        <a:rPr lang="en-US" sz="1200" b="1" spc="5" dirty="0">
                          <a:latin typeface="+mn-lt"/>
                        </a:rPr>
                        <a:t> Nov </a:t>
                      </a:r>
                      <a:r>
                        <a:rPr lang="en-US" sz="1200" spc="5" dirty="0">
                          <a:latin typeface="+mn-lt"/>
                        </a:rPr>
                        <a:t>&amp; </a:t>
                      </a:r>
                      <a:r>
                        <a:rPr lang="en-US" sz="1200" b="1" spc="5" dirty="0">
                          <a:latin typeface="+mn-lt"/>
                        </a:rPr>
                        <a:t>15</a:t>
                      </a:r>
                      <a:r>
                        <a:rPr lang="en-US" sz="1200" b="1" spc="5" baseline="30000" dirty="0">
                          <a:latin typeface="+mn-lt"/>
                        </a:rPr>
                        <a:t>th</a:t>
                      </a:r>
                      <a:r>
                        <a:rPr lang="en-US" sz="1200" b="1" spc="5" dirty="0">
                          <a:latin typeface="+mn-lt"/>
                        </a:rPr>
                        <a:t> Dec </a:t>
                      </a:r>
                      <a:r>
                        <a:rPr lang="en-US" sz="1200" spc="5" dirty="0">
                          <a:latin typeface="+mn-lt"/>
                        </a:rPr>
                        <a:t>2021</a:t>
                      </a:r>
                      <a:endParaRPr lang="en-US" sz="1200" dirty="0">
                        <a:latin typeface="+mn-lt"/>
                        <a:cs typeface="Arial"/>
                      </a:endParaRPr>
                    </a:p>
                  </a:txBody>
                  <a:tcPr marL="0" marR="0" marT="0" marB="0"/>
                </a:tc>
                <a:tc>
                  <a:txBody>
                    <a:bodyPr/>
                    <a:lstStyle/>
                    <a:p>
                      <a:pPr marL="2540" algn="ctr">
                        <a:lnSpc>
                          <a:spcPct val="100000"/>
                        </a:lnSpc>
                      </a:pPr>
                      <a:r>
                        <a:rPr lang="en-US" sz="1400" b="0" dirty="0">
                          <a:latin typeface="+mn-lt"/>
                          <a:cs typeface="Calibri"/>
                        </a:rPr>
                        <a:t>20</a:t>
                      </a:r>
                      <a:endParaRPr sz="1400" b="0" dirty="0">
                        <a:latin typeface="+mn-lt"/>
                        <a:cs typeface="Calibri"/>
                      </a:endParaRPr>
                    </a:p>
                  </a:txBody>
                  <a:tcPr marL="0" marR="0" marT="0" marB="0"/>
                </a:tc>
                <a:extLst>
                  <a:ext uri="{0D108BD9-81ED-4DB2-BD59-A6C34878D82A}">
                    <a16:rowId xmlns:a16="http://schemas.microsoft.com/office/drawing/2014/main" val="10002"/>
                  </a:ext>
                </a:extLst>
              </a:tr>
              <a:tr h="365785">
                <a:tc>
                  <a:txBody>
                    <a:bodyPr/>
                    <a:lstStyle/>
                    <a:p>
                      <a:pPr marL="342900" indent="-342900">
                        <a:lnSpc>
                          <a:spcPct val="100000"/>
                        </a:lnSpc>
                        <a:buFont typeface="Arial" panose="020B0604020202020204" pitchFamily="34" charset="0"/>
                        <a:buChar char="•"/>
                      </a:pPr>
                      <a:r>
                        <a:rPr lang="en-US" sz="1200" spc="5" dirty="0">
                          <a:latin typeface="+mn-lt"/>
                        </a:rPr>
                        <a:t>Yes, </a:t>
                      </a:r>
                      <a:r>
                        <a:rPr lang="en-US" sz="1200" b="1" spc="5" dirty="0">
                          <a:solidFill>
                            <a:srgbClr val="FF0000"/>
                          </a:solidFill>
                          <a:latin typeface="+mn-lt"/>
                        </a:rPr>
                        <a:t>entries</a:t>
                      </a:r>
                      <a:r>
                        <a:rPr lang="en-US" sz="1200" spc="5" dirty="0">
                          <a:latin typeface="+mn-lt"/>
                        </a:rPr>
                        <a:t> and </a:t>
                      </a:r>
                      <a:r>
                        <a:rPr lang="en-US" sz="1200" b="1" kern="1200" spc="5" dirty="0">
                          <a:solidFill>
                            <a:srgbClr val="FF0000"/>
                          </a:solidFill>
                          <a:latin typeface="+mn-lt"/>
                          <a:ea typeface="+mn-ea"/>
                          <a:cs typeface="+mn-cs"/>
                        </a:rPr>
                        <a:t>results </a:t>
                      </a:r>
                      <a:r>
                        <a:rPr lang="en-US" sz="1200" b="0" kern="1200" spc="5" dirty="0">
                          <a:solidFill>
                            <a:schemeClr val="tx1"/>
                          </a:solidFill>
                          <a:latin typeface="+mn-lt"/>
                          <a:ea typeface="+mn-ea"/>
                          <a:cs typeface="+mn-cs"/>
                        </a:rPr>
                        <a:t>f</a:t>
                      </a:r>
                      <a:r>
                        <a:rPr lang="en-US" sz="1200" b="0" spc="5" dirty="0">
                          <a:solidFill>
                            <a:schemeClr val="tx1"/>
                          </a:solidFill>
                          <a:latin typeface="+mn-lt"/>
                        </a:rPr>
                        <a:t>or</a:t>
                      </a:r>
                      <a:r>
                        <a:rPr lang="en-US" sz="1200" b="1" spc="5" dirty="0">
                          <a:solidFill>
                            <a:srgbClr val="FF0000"/>
                          </a:solidFill>
                          <a:latin typeface="+mn-lt"/>
                        </a:rPr>
                        <a:t> any 3  </a:t>
                      </a:r>
                      <a:r>
                        <a:rPr lang="en-US" sz="1200" spc="5" dirty="0">
                          <a:latin typeface="+mn-lt"/>
                        </a:rPr>
                        <a:t>uploaded as per cut-off dates </a:t>
                      </a:r>
                      <a:r>
                        <a:rPr lang="en-US" sz="1200" b="1" spc="5" dirty="0">
                          <a:latin typeface="+mn-lt"/>
                        </a:rPr>
                        <a:t>30</a:t>
                      </a:r>
                      <a:r>
                        <a:rPr lang="en-US" sz="1200" b="1" spc="5" baseline="30000" dirty="0">
                          <a:latin typeface="+mn-lt"/>
                        </a:rPr>
                        <a:t>th</a:t>
                      </a:r>
                      <a:r>
                        <a:rPr lang="en-US" sz="1200" b="1" spc="5" dirty="0">
                          <a:latin typeface="+mn-lt"/>
                        </a:rPr>
                        <a:t> Nov </a:t>
                      </a:r>
                      <a:r>
                        <a:rPr lang="en-US" sz="1200" spc="5" dirty="0">
                          <a:latin typeface="+mn-lt"/>
                        </a:rPr>
                        <a:t>&amp; </a:t>
                      </a:r>
                      <a:r>
                        <a:rPr lang="en-US" sz="1200" b="1" spc="5" dirty="0">
                          <a:latin typeface="+mn-lt"/>
                        </a:rPr>
                        <a:t>15</a:t>
                      </a:r>
                      <a:r>
                        <a:rPr lang="en-US" sz="1200" b="1" spc="5" baseline="30000" dirty="0">
                          <a:latin typeface="+mn-lt"/>
                        </a:rPr>
                        <a:t>th</a:t>
                      </a:r>
                      <a:r>
                        <a:rPr lang="en-US" sz="1200" b="1" spc="5" dirty="0">
                          <a:latin typeface="+mn-lt"/>
                        </a:rPr>
                        <a:t> Feb </a:t>
                      </a:r>
                      <a:r>
                        <a:rPr lang="en-US" sz="1200" spc="5" dirty="0">
                          <a:latin typeface="+mn-lt"/>
                        </a:rPr>
                        <a:t>2021</a:t>
                      </a:r>
                      <a:endParaRPr lang="en-US" sz="1200" dirty="0">
                        <a:latin typeface="+mn-lt"/>
                        <a:cs typeface="Arial"/>
                      </a:endParaRPr>
                    </a:p>
                  </a:txBody>
                  <a:tcPr marL="0" marR="0" marT="0" marB="0"/>
                </a:tc>
                <a:tc>
                  <a:txBody>
                    <a:bodyPr/>
                    <a:lstStyle/>
                    <a:p>
                      <a:pPr marL="2540" algn="ctr">
                        <a:lnSpc>
                          <a:spcPct val="100000"/>
                        </a:lnSpc>
                      </a:pPr>
                      <a:r>
                        <a:rPr lang="en-US" sz="1400" b="0" dirty="0">
                          <a:latin typeface="+mn-lt"/>
                          <a:cs typeface="Calibri"/>
                        </a:rPr>
                        <a:t>15</a:t>
                      </a:r>
                      <a:endParaRPr sz="1400" b="0" dirty="0">
                        <a:latin typeface="+mn-lt"/>
                        <a:cs typeface="Calibri"/>
                      </a:endParaRPr>
                    </a:p>
                  </a:txBody>
                  <a:tcPr marL="0" marR="0" marT="0" marB="0"/>
                </a:tc>
                <a:extLst>
                  <a:ext uri="{0D108BD9-81ED-4DB2-BD59-A6C34878D82A}">
                    <a16:rowId xmlns:a16="http://schemas.microsoft.com/office/drawing/2014/main" val="1742657636"/>
                  </a:ext>
                </a:extLst>
              </a:tr>
              <a:tr h="365785">
                <a:tc>
                  <a:txBody>
                    <a:bodyPr/>
                    <a:lstStyle/>
                    <a:p>
                      <a:pPr marL="342900" indent="-342900">
                        <a:lnSpc>
                          <a:spcPct val="100000"/>
                        </a:lnSpc>
                        <a:buFont typeface="Arial" panose="020B0604020202020204" pitchFamily="34" charset="0"/>
                        <a:buChar char="•"/>
                      </a:pPr>
                      <a:r>
                        <a:rPr lang="en-US" sz="1200" spc="5" dirty="0">
                          <a:latin typeface="+mn-lt"/>
                        </a:rPr>
                        <a:t>Yes, </a:t>
                      </a:r>
                      <a:r>
                        <a:rPr lang="en-US" sz="1200" b="1" spc="5" dirty="0">
                          <a:solidFill>
                            <a:srgbClr val="FF0000"/>
                          </a:solidFill>
                          <a:latin typeface="+mn-lt"/>
                        </a:rPr>
                        <a:t>entries</a:t>
                      </a:r>
                      <a:r>
                        <a:rPr lang="en-US" sz="1200" spc="5" dirty="0">
                          <a:latin typeface="+mn-lt"/>
                        </a:rPr>
                        <a:t> and </a:t>
                      </a:r>
                      <a:r>
                        <a:rPr lang="en-US" sz="1200" b="1" kern="1200" spc="5" dirty="0">
                          <a:solidFill>
                            <a:srgbClr val="FF0000"/>
                          </a:solidFill>
                          <a:latin typeface="+mn-lt"/>
                          <a:ea typeface="+mn-ea"/>
                          <a:cs typeface="+mn-cs"/>
                        </a:rPr>
                        <a:t>results </a:t>
                      </a:r>
                      <a:r>
                        <a:rPr lang="en-US" sz="1200" b="0" kern="1200" spc="5" dirty="0">
                          <a:solidFill>
                            <a:schemeClr val="tx1"/>
                          </a:solidFill>
                          <a:latin typeface="+mn-lt"/>
                          <a:ea typeface="+mn-ea"/>
                          <a:cs typeface="+mn-cs"/>
                        </a:rPr>
                        <a:t>f</a:t>
                      </a:r>
                      <a:r>
                        <a:rPr lang="en-US" sz="1200" b="0" spc="5" dirty="0">
                          <a:solidFill>
                            <a:schemeClr val="tx1"/>
                          </a:solidFill>
                          <a:latin typeface="+mn-lt"/>
                        </a:rPr>
                        <a:t>or</a:t>
                      </a:r>
                      <a:r>
                        <a:rPr lang="en-US" sz="1200" b="1" spc="5" dirty="0">
                          <a:solidFill>
                            <a:srgbClr val="FF0000"/>
                          </a:solidFill>
                          <a:latin typeface="+mn-lt"/>
                        </a:rPr>
                        <a:t> any 2  </a:t>
                      </a:r>
                      <a:r>
                        <a:rPr lang="en-US" sz="1200" spc="5" dirty="0">
                          <a:latin typeface="+mn-lt"/>
                        </a:rPr>
                        <a:t>uploaded as per cut-off dates </a:t>
                      </a:r>
                      <a:r>
                        <a:rPr lang="en-US" sz="1200" b="1" spc="5" dirty="0">
                          <a:latin typeface="+mn-lt"/>
                        </a:rPr>
                        <a:t>30</a:t>
                      </a:r>
                      <a:r>
                        <a:rPr lang="en-US" sz="1200" b="1" spc="5" baseline="30000" dirty="0">
                          <a:latin typeface="+mn-lt"/>
                        </a:rPr>
                        <a:t>th</a:t>
                      </a:r>
                      <a:r>
                        <a:rPr lang="en-US" sz="1200" b="1" spc="5" dirty="0">
                          <a:latin typeface="+mn-lt"/>
                        </a:rPr>
                        <a:t>  Nov </a:t>
                      </a:r>
                      <a:r>
                        <a:rPr lang="en-US" sz="1200" spc="5" dirty="0">
                          <a:latin typeface="+mn-lt"/>
                        </a:rPr>
                        <a:t>&amp; </a:t>
                      </a:r>
                      <a:r>
                        <a:rPr lang="en-US" sz="1200" b="1" spc="5" dirty="0">
                          <a:latin typeface="+mn-lt"/>
                        </a:rPr>
                        <a:t>15</a:t>
                      </a:r>
                      <a:r>
                        <a:rPr lang="en-US" sz="1200" b="1" spc="5" baseline="30000" dirty="0">
                          <a:latin typeface="+mn-lt"/>
                        </a:rPr>
                        <a:t>th</a:t>
                      </a:r>
                      <a:r>
                        <a:rPr lang="en-US" sz="1200" b="1" spc="5" dirty="0">
                          <a:latin typeface="+mn-lt"/>
                        </a:rPr>
                        <a:t> Feb </a:t>
                      </a:r>
                      <a:r>
                        <a:rPr lang="en-US" sz="1200" spc="5" dirty="0">
                          <a:latin typeface="+mn-lt"/>
                        </a:rPr>
                        <a:t>2021</a:t>
                      </a:r>
                      <a:endParaRPr lang="en-US" sz="1200" dirty="0">
                        <a:latin typeface="+mn-lt"/>
                        <a:cs typeface="Arial"/>
                      </a:endParaRPr>
                    </a:p>
                  </a:txBody>
                  <a:tcPr marL="0" marR="0" marT="0" marB="0"/>
                </a:tc>
                <a:tc>
                  <a:txBody>
                    <a:bodyPr/>
                    <a:lstStyle/>
                    <a:p>
                      <a:pPr marL="2540" algn="ctr">
                        <a:lnSpc>
                          <a:spcPct val="100000"/>
                        </a:lnSpc>
                      </a:pPr>
                      <a:r>
                        <a:rPr lang="en-US" sz="1400" b="0" dirty="0">
                          <a:latin typeface="+mn-lt"/>
                          <a:cs typeface="Calibri"/>
                        </a:rPr>
                        <a:t>10</a:t>
                      </a:r>
                      <a:endParaRPr sz="1400" b="0" dirty="0">
                        <a:latin typeface="+mn-lt"/>
                        <a:cs typeface="Calibri"/>
                      </a:endParaRPr>
                    </a:p>
                  </a:txBody>
                  <a:tcPr marL="0" marR="0" marT="0" marB="0"/>
                </a:tc>
                <a:extLst>
                  <a:ext uri="{0D108BD9-81ED-4DB2-BD59-A6C34878D82A}">
                    <a16:rowId xmlns:a16="http://schemas.microsoft.com/office/drawing/2014/main" val="3812750143"/>
                  </a:ext>
                </a:extLst>
              </a:tr>
            </a:tbl>
          </a:graphicData>
        </a:graphic>
      </p:graphicFrame>
      <p:pic>
        <p:nvPicPr>
          <p:cNvPr id="248834" name="Picture 2" descr="Swachh Survekshan 2019: Trichy Corporation to hold short film ...">
            <a:extLst>
              <a:ext uri="{FF2B5EF4-FFF2-40B4-BE49-F238E27FC236}">
                <a16:creationId xmlns:a16="http://schemas.microsoft.com/office/drawing/2014/main" id="{69169E4B-9207-4C68-86A3-0239CF5D4B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109" y="5333309"/>
            <a:ext cx="2763391" cy="9729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85B5FD-86BE-449D-AF18-427F3C98B255}"/>
              </a:ext>
            </a:extLst>
          </p:cNvPr>
          <p:cNvPicPr>
            <a:picLocks noChangeAspect="1"/>
          </p:cNvPicPr>
          <p:nvPr/>
        </p:nvPicPr>
        <p:blipFill>
          <a:blip r:embed="rId4"/>
          <a:stretch>
            <a:fillRect/>
          </a:stretch>
        </p:blipFill>
        <p:spPr>
          <a:xfrm>
            <a:off x="2857500" y="5216885"/>
            <a:ext cx="4000500" cy="1226080"/>
          </a:xfrm>
          <a:prstGeom prst="rect">
            <a:avLst/>
          </a:prstGeom>
          <a:ln>
            <a:noFill/>
          </a:ln>
          <a:effectLst>
            <a:softEdge rad="112500"/>
          </a:effectLst>
        </p:spPr>
      </p:pic>
      <p:pic>
        <p:nvPicPr>
          <p:cNvPr id="11" name="Picture 10">
            <a:extLst>
              <a:ext uri="{FF2B5EF4-FFF2-40B4-BE49-F238E27FC236}">
                <a16:creationId xmlns:a16="http://schemas.microsoft.com/office/drawing/2014/main" id="{76ADA320-0D15-47BE-94FB-5C7BF221024C}"/>
              </a:ext>
            </a:extLst>
          </p:cNvPr>
          <p:cNvPicPr>
            <a:picLocks noChangeAspect="1"/>
          </p:cNvPicPr>
          <p:nvPr/>
        </p:nvPicPr>
        <p:blipFill>
          <a:blip r:embed="rId5"/>
          <a:stretch>
            <a:fillRect/>
          </a:stretch>
        </p:blipFill>
        <p:spPr>
          <a:xfrm>
            <a:off x="-19051" y="6400125"/>
            <a:ext cx="4385010" cy="1595446"/>
          </a:xfrm>
          <a:prstGeom prst="rect">
            <a:avLst/>
          </a:prstGeom>
          <a:ln>
            <a:noFill/>
          </a:ln>
          <a:effectLst>
            <a:softEdge rad="112500"/>
          </a:effectLst>
        </p:spPr>
      </p:pic>
      <p:pic>
        <p:nvPicPr>
          <p:cNvPr id="12" name="Picture 11">
            <a:extLst>
              <a:ext uri="{FF2B5EF4-FFF2-40B4-BE49-F238E27FC236}">
                <a16:creationId xmlns:a16="http://schemas.microsoft.com/office/drawing/2014/main" id="{E82F3740-DFFC-491A-926B-213EC6DFF96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10233" y="6415182"/>
            <a:ext cx="2884785" cy="1573736"/>
          </a:xfrm>
          <a:prstGeom prst="rect">
            <a:avLst/>
          </a:prstGeom>
          <a:ln>
            <a:noFill/>
          </a:ln>
          <a:effectLst>
            <a:softEdge rad="112500"/>
          </a:effectLst>
        </p:spPr>
      </p:pic>
      <p:grpSp>
        <p:nvGrpSpPr>
          <p:cNvPr id="5" name="Group 4">
            <a:extLst>
              <a:ext uri="{FF2B5EF4-FFF2-40B4-BE49-F238E27FC236}">
                <a16:creationId xmlns:a16="http://schemas.microsoft.com/office/drawing/2014/main" id="{9C3A9E1E-0FCF-4ECC-BAAB-65095E066B37}"/>
              </a:ext>
            </a:extLst>
          </p:cNvPr>
          <p:cNvGrpSpPr/>
          <p:nvPr/>
        </p:nvGrpSpPr>
        <p:grpSpPr>
          <a:xfrm>
            <a:off x="-1" y="723900"/>
            <a:ext cx="7454595" cy="9134247"/>
            <a:chOff x="-1" y="723900"/>
            <a:chExt cx="7454595" cy="9134247"/>
          </a:xfrm>
        </p:grpSpPr>
        <p:sp>
          <p:nvSpPr>
            <p:cNvPr id="2" name="object 2"/>
            <p:cNvSpPr/>
            <p:nvPr/>
          </p:nvSpPr>
          <p:spPr>
            <a:xfrm>
              <a:off x="7346723" y="1895582"/>
              <a:ext cx="107871" cy="110058"/>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774">
                <a:solidFill>
                  <a:prstClr val="black"/>
                </a:solidFill>
              </a:endParaRPr>
            </a:p>
          </p:txBody>
        </p:sp>
        <p:sp>
          <p:nvSpPr>
            <p:cNvPr id="4" name="object 4"/>
            <p:cNvSpPr/>
            <p:nvPr/>
          </p:nvSpPr>
          <p:spPr>
            <a:xfrm>
              <a:off x="7367761" y="1941448"/>
              <a:ext cx="83437" cy="18345"/>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774">
                <a:solidFill>
                  <a:prstClr val="black"/>
                </a:solidFill>
              </a:endParaRPr>
            </a:p>
          </p:txBody>
        </p:sp>
        <p:sp>
          <p:nvSpPr>
            <p:cNvPr id="8" name="Rounded Rectangle 7"/>
            <p:cNvSpPr/>
            <p:nvPr/>
          </p:nvSpPr>
          <p:spPr>
            <a:xfrm>
              <a:off x="-1" y="1405458"/>
              <a:ext cx="6832879" cy="2038054"/>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90081" tIns="45041" rIns="90081" bIns="45041" numCol="1" spcCol="0" rtlCol="0" fromWordArt="0" anchor="ctr" anchorCtr="0" forceAA="0" compatLnSpc="1">
              <a:prstTxWarp prst="textNoShape">
                <a:avLst/>
              </a:prstTxWarp>
              <a:noAutofit/>
            </a:bodyPr>
            <a:lstStyle/>
            <a:p>
              <a:pPr algn="just"/>
              <a:r>
                <a:rPr lang="en-US" sz="1600" b="1" dirty="0">
                  <a:solidFill>
                    <a:srgbClr val="000000"/>
                  </a:solidFill>
                  <a:ea typeface="Times New Roman"/>
                  <a:cs typeface="Arial"/>
                </a:rPr>
                <a:t>6.  Swachh Survekshan-2022 jingle, movie, poster/drawing, murals and street play competition </a:t>
              </a:r>
              <a:r>
                <a:rPr lang="en-US" sz="1600" dirty="0">
                  <a:solidFill>
                    <a:srgbClr val="000000"/>
                  </a:solidFill>
                  <a:ea typeface="Times New Roman"/>
                  <a:cs typeface="Arial"/>
                </a:rPr>
                <a:t>(no age limit) </a:t>
              </a:r>
              <a:r>
                <a:rPr lang="en-US" sz="1600" b="1" dirty="0">
                  <a:solidFill>
                    <a:srgbClr val="000000"/>
                  </a:solidFill>
                  <a:ea typeface="Times New Roman"/>
                  <a:cs typeface="Arial"/>
                </a:rPr>
                <a:t>by </a:t>
              </a:r>
              <a:r>
                <a:rPr lang="en-US" sz="1600" b="1" dirty="0">
                  <a:solidFill>
                    <a:srgbClr val="FF0000"/>
                  </a:solidFill>
                  <a:ea typeface="Times New Roman"/>
                  <a:cs typeface="Arial"/>
                </a:rPr>
                <a:t>31</a:t>
              </a:r>
              <a:r>
                <a:rPr lang="en-US" sz="1600" b="1" baseline="30000" dirty="0">
                  <a:solidFill>
                    <a:srgbClr val="FF0000"/>
                  </a:solidFill>
                  <a:ea typeface="Times New Roman"/>
                  <a:cs typeface="Arial"/>
                </a:rPr>
                <a:t>st</a:t>
              </a:r>
              <a:r>
                <a:rPr lang="en-US" sz="1600" b="1" dirty="0">
                  <a:solidFill>
                    <a:srgbClr val="FF0000"/>
                  </a:solidFill>
                  <a:ea typeface="Times New Roman"/>
                  <a:cs typeface="Arial"/>
                </a:rPr>
                <a:t> December 2021 </a:t>
              </a:r>
              <a:r>
                <a:rPr lang="en-US" sz="1600" b="1" dirty="0">
                  <a:solidFill>
                    <a:srgbClr val="000000"/>
                  </a:solidFill>
                  <a:ea typeface="Times New Roman"/>
                  <a:cs typeface="Arial"/>
                </a:rPr>
                <a:t>and awards to winning entries by </a:t>
              </a:r>
              <a:r>
                <a:rPr lang="en-US" sz="1600" b="1" dirty="0">
                  <a:solidFill>
                    <a:srgbClr val="FF0000"/>
                  </a:solidFill>
                  <a:ea typeface="Times New Roman"/>
                  <a:cs typeface="Arial"/>
                </a:rPr>
                <a:t>15</a:t>
              </a:r>
              <a:r>
                <a:rPr lang="en-US" sz="1600" b="1" baseline="30000" dirty="0">
                  <a:solidFill>
                    <a:srgbClr val="FF0000"/>
                  </a:solidFill>
                  <a:ea typeface="Times New Roman"/>
                  <a:cs typeface="Arial"/>
                </a:rPr>
                <a:t>th</a:t>
              </a:r>
              <a:r>
                <a:rPr lang="en-US" sz="1600" b="1" dirty="0">
                  <a:solidFill>
                    <a:srgbClr val="FF0000"/>
                  </a:solidFill>
                  <a:ea typeface="Times New Roman"/>
                  <a:cs typeface="Arial"/>
                </a:rPr>
                <a:t> January 2021 </a:t>
              </a:r>
              <a:r>
                <a:rPr lang="en-US" sz="1600" b="1" dirty="0">
                  <a:solidFill>
                    <a:srgbClr val="000000"/>
                  </a:solidFill>
                  <a:ea typeface="Times New Roman"/>
                  <a:cs typeface="Arial"/>
                </a:rPr>
                <a:t>– </a:t>
              </a:r>
              <a:r>
                <a:rPr lang="en-US" sz="1600" dirty="0">
                  <a:solidFill>
                    <a:srgbClr val="000000"/>
                  </a:solidFill>
                  <a:ea typeface="Times New Roman"/>
                  <a:cs typeface="Arial"/>
                </a:rPr>
                <a:t>ULB wise entries</a:t>
              </a:r>
              <a:r>
                <a:rPr lang="en-US" sz="1600" dirty="0">
                  <a:solidFill>
                    <a:srgbClr val="FF0000"/>
                  </a:solidFill>
                  <a:ea typeface="Times New Roman"/>
                  <a:cs typeface="Arial"/>
                </a:rPr>
                <a:t>*</a:t>
              </a:r>
              <a:r>
                <a:rPr lang="en-US" sz="1600" dirty="0">
                  <a:solidFill>
                    <a:srgbClr val="000000"/>
                  </a:solidFill>
                  <a:ea typeface="Times New Roman"/>
                  <a:cs typeface="Arial"/>
                </a:rPr>
                <a:t> for competition and winning entry to be uploaded on </a:t>
              </a:r>
              <a:r>
                <a:rPr lang="en-US" sz="1600" dirty="0">
                  <a:solidFill>
                    <a:srgbClr val="000000"/>
                  </a:solidFill>
                  <a:cs typeface="Arial"/>
                </a:rPr>
                <a:t>Swachh Survekshan-2022 portal</a:t>
              </a:r>
              <a:r>
                <a:rPr lang="en-US" sz="1600" dirty="0">
                  <a:solidFill>
                    <a:srgbClr val="000000"/>
                  </a:solidFill>
                  <a:ea typeface="Times New Roman"/>
                  <a:cs typeface="Arial"/>
                </a:rPr>
                <a:t>, Swachh </a:t>
              </a:r>
              <a:r>
                <a:rPr lang="en-US" sz="1600" dirty="0" err="1">
                  <a:solidFill>
                    <a:srgbClr val="000000"/>
                  </a:solidFill>
                  <a:ea typeface="Times New Roman"/>
                  <a:cs typeface="Arial"/>
                </a:rPr>
                <a:t>Manch</a:t>
              </a:r>
              <a:r>
                <a:rPr lang="en-US" sz="1600" dirty="0">
                  <a:solidFill>
                    <a:srgbClr val="000000"/>
                  </a:solidFill>
                  <a:ea typeface="Times New Roman"/>
                  <a:cs typeface="Arial"/>
                </a:rPr>
                <a:t>, S</a:t>
              </a:r>
              <a:r>
                <a:rPr lang="en-US" sz="1600" dirty="0">
                  <a:solidFill>
                    <a:srgbClr val="000000"/>
                  </a:solidFill>
                  <a:cs typeface="Arial"/>
                </a:rPr>
                <a:t>ocial Media page of the ULB</a:t>
              </a:r>
              <a:r>
                <a:rPr lang="en-US" sz="1600" dirty="0">
                  <a:solidFill>
                    <a:srgbClr val="000000"/>
                  </a:solidFill>
                  <a:ea typeface="Times New Roman"/>
                  <a:cs typeface="Arial"/>
                </a:rPr>
                <a:t> and Facebook page of the ULB (</a:t>
              </a:r>
              <a:r>
                <a:rPr lang="en-US" sz="1600" b="1" dirty="0">
                  <a:solidFill>
                    <a:srgbClr val="000000"/>
                  </a:solidFill>
                  <a:ea typeface="Times New Roman"/>
                  <a:cs typeface="Arial"/>
                </a:rPr>
                <a:t>Movies/Songs to be shot/recorded from mobile phone… </a:t>
              </a:r>
              <a:r>
                <a:rPr lang="en-US" sz="1600" i="1" dirty="0">
                  <a:solidFill>
                    <a:srgbClr val="000000"/>
                  </a:solidFill>
                  <a:ea typeface="Times New Roman"/>
                  <a:cs typeface="Arial"/>
                </a:rPr>
                <a:t>Apps available for short films/songs can also be used</a:t>
              </a:r>
              <a:r>
                <a:rPr lang="en-US" sz="1600" b="1" dirty="0">
                  <a:solidFill>
                    <a:srgbClr val="000000"/>
                  </a:solidFill>
                  <a:ea typeface="Times New Roman"/>
                  <a:cs typeface="Arial"/>
                </a:rPr>
                <a:t>) (City name and ULB Code mandatory for entries) </a:t>
              </a:r>
              <a:r>
                <a:rPr lang="en-US" sz="1600" u="sng" dirty="0">
                  <a:solidFill>
                    <a:srgbClr val="000000"/>
                  </a:solidFill>
                  <a:ea typeface="Times New Roman"/>
                  <a:cs typeface="Arial"/>
                </a:rPr>
                <a:t>Songs already submitted under SS-2021 will not be considered.</a:t>
              </a:r>
            </a:p>
          </p:txBody>
        </p:sp>
        <p:sp>
          <p:nvSpPr>
            <p:cNvPr id="9" name="Rectangle 8">
              <a:extLst>
                <a:ext uri="{FF2B5EF4-FFF2-40B4-BE49-F238E27FC236}">
                  <a16:creationId xmlns:a16="http://schemas.microsoft.com/office/drawing/2014/main" id="{9B67C40C-A448-4B9E-A47E-2502DE946128}"/>
                </a:ext>
              </a:extLst>
            </p:cNvPr>
            <p:cNvSpPr/>
            <p:nvPr/>
          </p:nvSpPr>
          <p:spPr>
            <a:xfrm>
              <a:off x="0" y="723900"/>
              <a:ext cx="5101184" cy="72429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320682"/>
              <a:r>
                <a:rPr lang="en-US" sz="3200" b="1" dirty="0">
                  <a:solidFill>
                    <a:prstClr val="white"/>
                  </a:solidFill>
                </a:rPr>
                <a:t>Citizen Engagement</a:t>
              </a:r>
            </a:p>
          </p:txBody>
        </p:sp>
        <p:sp>
          <p:nvSpPr>
            <p:cNvPr id="10" name="Flowchart: Process 9">
              <a:extLst>
                <a:ext uri="{FF2B5EF4-FFF2-40B4-BE49-F238E27FC236}">
                  <a16:creationId xmlns:a16="http://schemas.microsoft.com/office/drawing/2014/main" id="{71969155-01C4-41A3-AAB4-955324210E52}"/>
                </a:ext>
              </a:extLst>
            </p:cNvPr>
            <p:cNvSpPr/>
            <p:nvPr/>
          </p:nvSpPr>
          <p:spPr>
            <a:xfrm>
              <a:off x="0" y="7988919"/>
              <a:ext cx="6051884" cy="1869228"/>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b="1" dirty="0">
                  <a:solidFill>
                    <a:schemeClr val="tx1"/>
                  </a:solidFill>
                </a:rPr>
                <a:t>Note:  </a:t>
              </a:r>
            </a:p>
            <a:p>
              <a:pPr marL="495307" indent="-495307" algn="just">
                <a:buAutoNum type="arabicPeriod"/>
              </a:pPr>
              <a:r>
                <a:rPr lang="en-US" sz="1100" dirty="0">
                  <a:solidFill>
                    <a:schemeClr val="tx1"/>
                  </a:solidFill>
                </a:rPr>
                <a:t>List of people/organizations and contact details with photos and one page note describing the work done to be uploaded on SBM portal, Swachh </a:t>
              </a:r>
              <a:r>
                <a:rPr lang="en-US" sz="1100" dirty="0" err="1">
                  <a:solidFill>
                    <a:schemeClr val="tx1"/>
                  </a:solidFill>
                </a:rPr>
                <a:t>Manch</a:t>
              </a:r>
              <a:r>
                <a:rPr lang="en-US" sz="1100" dirty="0">
                  <a:solidFill>
                    <a:schemeClr val="tx1"/>
                  </a:solidFill>
                </a:rPr>
                <a:t> and ULB’s Facebook page</a:t>
              </a:r>
            </a:p>
            <a:p>
              <a:pPr marL="495307" indent="-495307" algn="just">
                <a:buAutoNum type="arabicPeriod"/>
              </a:pPr>
              <a:r>
                <a:rPr lang="en-US" sz="1100" dirty="0">
                  <a:solidFill>
                    <a:srgbClr val="FF0000"/>
                  </a:solidFill>
                </a:rPr>
                <a:t>*</a:t>
              </a:r>
              <a:r>
                <a:rPr lang="en-US" sz="1100" dirty="0">
                  <a:solidFill>
                    <a:schemeClr val="tx1"/>
                  </a:solidFill>
                </a:rPr>
                <a:t>In each category, minimum 20 entries from &gt;10L population, 15 entries from 3L-10 L population, 10 entries from 1L-3 L population, 5 entries from 50K – 1 L population and 3 entries for &lt;50K population.  </a:t>
              </a:r>
            </a:p>
            <a:p>
              <a:pPr marL="495307" indent="-495307" algn="just">
                <a:buFontTx/>
                <a:buAutoNum type="arabicPeriod"/>
              </a:pPr>
              <a:r>
                <a:rPr lang="en-US" sz="1100" dirty="0">
                  <a:solidFill>
                    <a:schemeClr val="tx1"/>
                  </a:solidFill>
                </a:rPr>
                <a:t>These entries will also be used for validation. On the basis of contact details, these people will be called to understand whether the progress claimed is matching.</a:t>
              </a:r>
            </a:p>
            <a:p>
              <a:pPr marL="495307" indent="-495307" algn="just">
                <a:buFontTx/>
                <a:buAutoNum type="arabicPeriod"/>
              </a:pPr>
              <a:r>
                <a:rPr lang="en-US" sz="1100" dirty="0">
                  <a:solidFill>
                    <a:srgbClr val="FF0000"/>
                  </a:solidFill>
                </a:rPr>
                <a:t>Randomly 5 samples in each category for &gt;1L and 3 samples in each category for &lt;1 L population cities to be picked</a:t>
              </a:r>
              <a:endParaRPr lang="en-US" sz="1100" dirty="0">
                <a:solidFill>
                  <a:schemeClr val="tx1"/>
                </a:solidFill>
              </a:endParaRPr>
            </a:p>
          </p:txBody>
        </p:sp>
        <p:sp>
          <p:nvSpPr>
            <p:cNvPr id="6" name="AutoShape 2" descr="Drawing Contest to create awareness on Swachhta, Environment held ...">
              <a:extLst>
                <a:ext uri="{FF2B5EF4-FFF2-40B4-BE49-F238E27FC236}">
                  <a16:creationId xmlns:a16="http://schemas.microsoft.com/office/drawing/2014/main" id="{C074EDA6-8673-4207-A06A-57470A7B0C3C}"/>
                </a:ext>
              </a:extLst>
            </p:cNvPr>
            <p:cNvSpPr>
              <a:spLocks noChangeAspect="1" noChangeArrowheads="1"/>
            </p:cNvSpPr>
            <p:nvPr/>
          </p:nvSpPr>
          <p:spPr bwMode="auto">
            <a:xfrm>
              <a:off x="3208867" y="4732867"/>
              <a:ext cx="440267" cy="440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2080" tIns="66040" rIns="132080" bIns="66040" numCol="1" anchor="t" anchorCtr="0" compatLnSpc="1">
              <a:prstTxWarp prst="textNoShape">
                <a:avLst/>
              </a:prstTxWarp>
            </a:bodyPr>
            <a:lstStyle/>
            <a:p>
              <a:endParaRPr lang="en-US" sz="2600"/>
            </a:p>
          </p:txBody>
        </p:sp>
        <p:sp>
          <p:nvSpPr>
            <p:cNvPr id="14" name="Rounded Rectangle 3">
              <a:extLst>
                <a:ext uri="{FF2B5EF4-FFF2-40B4-BE49-F238E27FC236}">
                  <a16:creationId xmlns:a16="http://schemas.microsoft.com/office/drawing/2014/main" id="{BF92C341-1AA3-42EC-BAD2-9B8F7E6B6544}"/>
                </a:ext>
              </a:extLst>
            </p:cNvPr>
            <p:cNvSpPr/>
            <p:nvPr/>
          </p:nvSpPr>
          <p:spPr>
            <a:xfrm>
              <a:off x="5145262" y="723900"/>
              <a:ext cx="1687617" cy="72429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124027" tIns="62012" rIns="124027" bIns="62012" numCol="1" spcCol="0" rtlCol="0" fromWordArt="0" anchor="ctr" anchorCtr="0" forceAA="0" compatLnSpc="1">
              <a:prstTxWarp prst="textNoShape">
                <a:avLst/>
              </a:prstTxWarp>
              <a:noAutofit/>
            </a:bodyPr>
            <a:lstStyle/>
            <a:p>
              <a:pPr algn="ctr">
                <a:lnSpc>
                  <a:spcPct val="107000"/>
                </a:lnSpc>
              </a:pPr>
              <a:r>
                <a:rPr lang="en-US" sz="2400" b="1" dirty="0">
                  <a:solidFill>
                    <a:schemeClr val="bg1"/>
                  </a:solidFill>
                  <a:latin typeface="Arial"/>
                  <a:ea typeface="Calibri"/>
                  <a:cs typeface="Times New Roman"/>
                </a:rPr>
                <a:t>Marks</a:t>
              </a:r>
            </a:p>
            <a:p>
              <a:pPr algn="ctr">
                <a:lnSpc>
                  <a:spcPct val="107000"/>
                </a:lnSpc>
              </a:pPr>
              <a:r>
                <a:rPr lang="en-SG" sz="2400" b="1" dirty="0">
                  <a:solidFill>
                    <a:schemeClr val="bg1"/>
                  </a:solidFill>
                  <a:ea typeface="Calibri"/>
                  <a:cs typeface="Times New Roman"/>
                </a:rPr>
                <a:t>25</a:t>
              </a:r>
            </a:p>
          </p:txBody>
        </p:sp>
      </p:grpSp>
      <p:sp>
        <p:nvSpPr>
          <p:cNvPr id="15" name="Slide Number Placeholder 14">
            <a:extLst>
              <a:ext uri="{FF2B5EF4-FFF2-40B4-BE49-F238E27FC236}">
                <a16:creationId xmlns:a16="http://schemas.microsoft.com/office/drawing/2014/main" id="{24EBDAB8-73FD-4346-B93A-6CE05F288A93}"/>
              </a:ext>
            </a:extLst>
          </p:cNvPr>
          <p:cNvSpPr>
            <a:spLocks noGrp="1"/>
          </p:cNvSpPr>
          <p:nvPr>
            <p:ph type="sldNum" sz="quarter" idx="12"/>
          </p:nvPr>
        </p:nvSpPr>
        <p:spPr/>
        <p:txBody>
          <a:bodyPr/>
          <a:lstStyle/>
          <a:p>
            <a:fld id="{871FDAF4-F9BA-4E6E-AE28-9371978FF90C}" type="slidenum">
              <a:rPr lang="en-US" smtClean="0"/>
              <a:t>92</a:t>
            </a:fld>
            <a:endParaRPr lang="en-US"/>
          </a:p>
        </p:txBody>
      </p:sp>
    </p:spTree>
    <p:extLst>
      <p:ext uri="{BB962C8B-B14F-4D97-AF65-F5344CB8AC3E}">
        <p14:creationId xmlns:p14="http://schemas.microsoft.com/office/powerpoint/2010/main" val="28961205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object 7">
            <a:extLst>
              <a:ext uri="{FF2B5EF4-FFF2-40B4-BE49-F238E27FC236}">
                <a16:creationId xmlns:a16="http://schemas.microsoft.com/office/drawing/2014/main" id="{277F6976-1DB7-4093-A852-2833931A5E32}"/>
              </a:ext>
            </a:extLst>
          </p:cNvPr>
          <p:cNvGraphicFramePr>
            <a:graphicFrameLocks noGrp="1"/>
          </p:cNvGraphicFramePr>
          <p:nvPr>
            <p:extLst>
              <p:ext uri="{D42A27DB-BD31-4B8C-83A1-F6EECF244321}">
                <p14:modId xmlns:p14="http://schemas.microsoft.com/office/powerpoint/2010/main" val="2538444874"/>
              </p:ext>
            </p:extLst>
          </p:nvPr>
        </p:nvGraphicFramePr>
        <p:xfrm>
          <a:off x="40080" y="4020083"/>
          <a:ext cx="6718299" cy="1371385"/>
        </p:xfrm>
        <a:graphic>
          <a:graphicData uri="http://schemas.openxmlformats.org/drawingml/2006/table">
            <a:tbl>
              <a:tblPr firstRow="1" bandRow="1">
                <a:tableStyleId>{1FECB4D8-DB02-4DC6-A0A2-4F2EBAE1DC90}</a:tableStyleId>
              </a:tblPr>
              <a:tblGrid>
                <a:gridCol w="3197676">
                  <a:extLst>
                    <a:ext uri="{9D8B030D-6E8A-4147-A177-3AD203B41FA5}">
                      <a16:colId xmlns:a16="http://schemas.microsoft.com/office/drawing/2014/main" val="20000"/>
                    </a:ext>
                  </a:extLst>
                </a:gridCol>
                <a:gridCol w="2902517">
                  <a:extLst>
                    <a:ext uri="{9D8B030D-6E8A-4147-A177-3AD203B41FA5}">
                      <a16:colId xmlns:a16="http://schemas.microsoft.com/office/drawing/2014/main" val="20001"/>
                    </a:ext>
                  </a:extLst>
                </a:gridCol>
                <a:gridCol w="618106">
                  <a:extLst>
                    <a:ext uri="{9D8B030D-6E8A-4147-A177-3AD203B41FA5}">
                      <a16:colId xmlns:a16="http://schemas.microsoft.com/office/drawing/2014/main" val="3898514450"/>
                    </a:ext>
                  </a:extLst>
                </a:gridCol>
              </a:tblGrid>
              <a:tr h="377866">
                <a:tc>
                  <a:txBody>
                    <a:bodyPr/>
                    <a:lstStyle/>
                    <a:p>
                      <a:pPr>
                        <a:lnSpc>
                          <a:spcPct val="100000"/>
                        </a:lnSpc>
                      </a:pPr>
                      <a:r>
                        <a:rPr lang="en-US" sz="1200" spc="-5" dirty="0">
                          <a:solidFill>
                            <a:schemeClr val="tx1"/>
                          </a:solidFill>
                          <a:latin typeface="+mn-lt"/>
                        </a:rPr>
                        <a:t> </a:t>
                      </a:r>
                      <a:r>
                        <a:rPr lang="en-US" sz="1200" dirty="0">
                          <a:solidFill>
                            <a:schemeClr val="tx1"/>
                          </a:solidFill>
                          <a:latin typeface="+mn-lt"/>
                        </a:rPr>
                        <a:t>Scheme of Marking – </a:t>
                      </a:r>
                      <a:r>
                        <a:rPr lang="en-US" sz="1200" b="0" dirty="0">
                          <a:solidFill>
                            <a:schemeClr val="tx1"/>
                          </a:solidFill>
                          <a:latin typeface="+mn-lt"/>
                        </a:rPr>
                        <a:t>for &gt;1 L population</a:t>
                      </a:r>
                      <a:endParaRPr lang="en-US" sz="1200" b="0" dirty="0">
                        <a:solidFill>
                          <a:schemeClr val="tx1"/>
                        </a:solidFill>
                        <a:latin typeface="+mn-lt"/>
                        <a:cs typeface="Arial"/>
                      </a:endParaRPr>
                    </a:p>
                  </a:txBody>
                  <a:tcPr marL="0" marR="0" marT="0" marB="0">
                    <a:solidFill>
                      <a:schemeClr val="accent3">
                        <a:lumMod val="40000"/>
                        <a:lumOff val="60000"/>
                      </a:schemeClr>
                    </a:solidFill>
                  </a:tcPr>
                </a:tc>
                <a:tc>
                  <a:txBody>
                    <a:bodyPr/>
                    <a:lstStyle/>
                    <a:p>
                      <a:pPr algn="l">
                        <a:lnSpc>
                          <a:spcPct val="100000"/>
                        </a:lnSpc>
                      </a:pPr>
                      <a:r>
                        <a:rPr lang="en-US" sz="1200" b="1" dirty="0">
                          <a:solidFill>
                            <a:schemeClr val="tx1"/>
                          </a:solidFill>
                          <a:latin typeface="+mn-lt"/>
                        </a:rPr>
                        <a:t>Scheme of Marking  - </a:t>
                      </a:r>
                      <a:r>
                        <a:rPr lang="en-US" sz="1200" b="0" dirty="0">
                          <a:solidFill>
                            <a:schemeClr val="tx1"/>
                          </a:solidFill>
                          <a:latin typeface="+mn-lt"/>
                        </a:rPr>
                        <a:t>for &lt;1 L population</a:t>
                      </a:r>
                      <a:endParaRPr lang="en-US" sz="1200" b="0" spc="-5" dirty="0">
                        <a:solidFill>
                          <a:schemeClr val="tx1"/>
                        </a:solidFill>
                        <a:latin typeface="+mn-lt"/>
                        <a:cs typeface="Arial"/>
                      </a:endParaRPr>
                    </a:p>
                  </a:txBody>
                  <a:tcPr marL="0" marR="0" marT="0" marB="0">
                    <a:solidFill>
                      <a:schemeClr val="accent4">
                        <a:lumMod val="40000"/>
                        <a:lumOff val="60000"/>
                      </a:schemeClr>
                    </a:solidFill>
                  </a:tcPr>
                </a:tc>
                <a:tc>
                  <a:txBody>
                    <a:bodyPr/>
                    <a:lstStyle/>
                    <a:p>
                      <a:pPr algn="ctr">
                        <a:lnSpc>
                          <a:spcPct val="100000"/>
                        </a:lnSpc>
                      </a:pPr>
                      <a:r>
                        <a:rPr sz="1200" dirty="0">
                          <a:latin typeface="+mn-lt"/>
                        </a:rPr>
                        <a:t>M</a:t>
                      </a:r>
                      <a:r>
                        <a:rPr sz="1200" spc="-5" dirty="0">
                          <a:latin typeface="+mn-lt"/>
                        </a:rPr>
                        <a:t>a</a:t>
                      </a:r>
                      <a:r>
                        <a:rPr sz="1200" dirty="0">
                          <a:latin typeface="+mn-lt"/>
                        </a:rPr>
                        <a:t>r</a:t>
                      </a:r>
                      <a:r>
                        <a:rPr sz="1200" spc="-5" dirty="0">
                          <a:latin typeface="+mn-lt"/>
                        </a:rPr>
                        <a:t>ks</a:t>
                      </a:r>
                      <a:endParaRPr lang="en-US" sz="1200" spc="-5" dirty="0">
                        <a:latin typeface="+mn-lt"/>
                      </a:endParaRPr>
                    </a:p>
                    <a:p>
                      <a:pPr algn="ctr">
                        <a:lnSpc>
                          <a:spcPct val="100000"/>
                        </a:lnSpc>
                      </a:pPr>
                      <a:r>
                        <a:rPr lang="en-US" sz="1200" spc="-5" dirty="0">
                          <a:latin typeface="+mn-lt"/>
                        </a:rPr>
                        <a:t>25 </a:t>
                      </a:r>
                      <a:endParaRPr lang="en-US" sz="1200" b="1" spc="-5" dirty="0">
                        <a:solidFill>
                          <a:srgbClr val="FFFFFF"/>
                        </a:solidFill>
                        <a:latin typeface="+mn-lt"/>
                        <a:cs typeface="Arial"/>
                      </a:endParaRPr>
                    </a:p>
                  </a:txBody>
                  <a:tcPr marL="0" marR="0" marT="0" marB="0">
                    <a:solidFill>
                      <a:srgbClr val="F88792"/>
                    </a:solidFill>
                  </a:tcPr>
                </a:tc>
                <a:extLst>
                  <a:ext uri="{0D108BD9-81ED-4DB2-BD59-A6C34878D82A}">
                    <a16:rowId xmlns:a16="http://schemas.microsoft.com/office/drawing/2014/main" val="10000"/>
                  </a:ext>
                </a:extLst>
              </a:tr>
              <a:tr h="188933">
                <a:tc>
                  <a:txBody>
                    <a:bodyPr/>
                    <a:lstStyle/>
                    <a:p>
                      <a:pPr>
                        <a:lnSpc>
                          <a:spcPct val="100000"/>
                        </a:lnSpc>
                      </a:pPr>
                      <a:r>
                        <a:rPr lang="en-US" sz="1200" spc="-270" dirty="0">
                          <a:latin typeface="+mn-lt"/>
                        </a:rPr>
                        <a:t> </a:t>
                      </a:r>
                      <a:r>
                        <a:rPr lang="en-US" sz="1200" spc="5" dirty="0">
                          <a:latin typeface="+mn-lt"/>
                        </a:rPr>
                        <a:t>Yes, minimum 5 Impacts identified</a:t>
                      </a:r>
                      <a:endParaRPr lang="en-US" sz="1200" dirty="0">
                        <a:latin typeface="+mn-lt"/>
                        <a:cs typeface="Arial"/>
                      </a:endParaRPr>
                    </a:p>
                  </a:txBody>
                  <a:tcPr marL="0" marR="0" marT="0" marB="0"/>
                </a:tc>
                <a:tc>
                  <a:txBody>
                    <a:bodyPr/>
                    <a:lstStyle/>
                    <a:p>
                      <a:pPr algn="l">
                        <a:lnSpc>
                          <a:spcPct val="100000"/>
                        </a:lnSpc>
                      </a:pPr>
                      <a:r>
                        <a:rPr lang="en-US" sz="1200" kern="1200" spc="5" dirty="0">
                          <a:solidFill>
                            <a:schemeClr val="dk1"/>
                          </a:solidFill>
                          <a:latin typeface="+mn-lt"/>
                          <a:ea typeface="+mn-ea"/>
                          <a:cs typeface="+mn-cs"/>
                        </a:rPr>
                        <a:t>Yes minimum 3 impacts identified</a:t>
                      </a:r>
                      <a:endParaRPr sz="1200" kern="1200" spc="5" dirty="0">
                        <a:solidFill>
                          <a:schemeClr val="dk1"/>
                        </a:solidFill>
                        <a:latin typeface="+mn-lt"/>
                        <a:ea typeface="+mn-ea"/>
                        <a:cs typeface="+mn-cs"/>
                      </a:endParaRPr>
                    </a:p>
                  </a:txBody>
                  <a:tcPr marL="0" marR="0" marT="0" marB="0">
                    <a:solidFill>
                      <a:schemeClr val="accent4">
                        <a:lumMod val="40000"/>
                        <a:lumOff val="60000"/>
                      </a:schemeClr>
                    </a:solidFill>
                  </a:tcPr>
                </a:tc>
                <a:tc>
                  <a:txBody>
                    <a:bodyPr/>
                    <a:lstStyle/>
                    <a:p>
                      <a:pPr algn="ctr">
                        <a:lnSpc>
                          <a:spcPct val="100000"/>
                        </a:lnSpc>
                      </a:pPr>
                      <a:r>
                        <a:rPr lang="en-US" sz="1200" b="0" dirty="0">
                          <a:latin typeface="+mn-lt"/>
                          <a:cs typeface="Calibri"/>
                        </a:rPr>
                        <a:t>25</a:t>
                      </a:r>
                      <a:endParaRPr sz="1200" b="0" dirty="0">
                        <a:latin typeface="+mn-lt"/>
                        <a:cs typeface="Calibri"/>
                      </a:endParaRPr>
                    </a:p>
                  </a:txBody>
                  <a:tcPr marL="0" marR="0" marT="0" marB="0"/>
                </a:tc>
                <a:extLst>
                  <a:ext uri="{0D108BD9-81ED-4DB2-BD59-A6C34878D82A}">
                    <a16:rowId xmlns:a16="http://schemas.microsoft.com/office/drawing/2014/main" val="10001"/>
                  </a:ext>
                </a:extLst>
              </a:tr>
              <a:tr h="188933">
                <a:tc>
                  <a:txBody>
                    <a:bodyPr/>
                    <a:lstStyle/>
                    <a:p>
                      <a:pPr>
                        <a:lnSpc>
                          <a:spcPct val="100000"/>
                        </a:lnSpc>
                      </a:pPr>
                      <a:r>
                        <a:rPr lang="en-US" sz="1200" spc="-5" dirty="0">
                          <a:latin typeface="+mn-lt"/>
                        </a:rPr>
                        <a:t> </a:t>
                      </a:r>
                      <a:r>
                        <a:rPr lang="en-US" sz="1200" spc="5" dirty="0">
                          <a:latin typeface="+mn-lt"/>
                        </a:rPr>
                        <a:t>Yes, minimum 4 Impacts identified</a:t>
                      </a:r>
                      <a:endParaRPr lang="en-US" sz="1200" dirty="0">
                        <a:latin typeface="+mn-lt"/>
                        <a:cs typeface="Arial"/>
                      </a:endParaRP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200" kern="1200" spc="5" dirty="0">
                          <a:solidFill>
                            <a:schemeClr val="dk1"/>
                          </a:solidFill>
                          <a:latin typeface="+mn-lt"/>
                          <a:ea typeface="+mn-ea"/>
                          <a:cs typeface="+mn-cs"/>
                        </a:rPr>
                        <a:t>Yes minimum 2 impacts identified</a:t>
                      </a:r>
                    </a:p>
                  </a:txBody>
                  <a:tcPr marL="0" marR="0" marT="0" marB="0">
                    <a:solidFill>
                      <a:schemeClr val="accent4">
                        <a:lumMod val="40000"/>
                        <a:lumOff val="60000"/>
                      </a:schemeClr>
                    </a:solidFill>
                  </a:tcPr>
                </a:tc>
                <a:tc>
                  <a:txBody>
                    <a:bodyPr/>
                    <a:lstStyle/>
                    <a:p>
                      <a:pPr marL="2540" algn="ctr">
                        <a:lnSpc>
                          <a:spcPct val="100000"/>
                        </a:lnSpc>
                      </a:pPr>
                      <a:r>
                        <a:rPr lang="en-US" sz="1200" b="0" dirty="0">
                          <a:latin typeface="+mn-lt"/>
                          <a:cs typeface="Calibri"/>
                        </a:rPr>
                        <a:t>20</a:t>
                      </a:r>
                      <a:endParaRPr sz="1200" b="0" dirty="0">
                        <a:latin typeface="+mn-lt"/>
                        <a:cs typeface="Calibri"/>
                      </a:endParaRPr>
                    </a:p>
                  </a:txBody>
                  <a:tcPr marL="0" marR="0" marT="0" marB="0"/>
                </a:tc>
                <a:extLst>
                  <a:ext uri="{0D108BD9-81ED-4DB2-BD59-A6C34878D82A}">
                    <a16:rowId xmlns:a16="http://schemas.microsoft.com/office/drawing/2014/main" val="10002"/>
                  </a:ext>
                </a:extLst>
              </a:tr>
              <a:tr h="188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latin typeface="+mn-lt"/>
                        </a:rPr>
                        <a:t> </a:t>
                      </a:r>
                      <a:r>
                        <a:rPr lang="en-US" sz="1200" spc="5" dirty="0">
                          <a:latin typeface="+mn-lt"/>
                        </a:rPr>
                        <a:t>Yes, minimum 3 Impacts identified</a:t>
                      </a:r>
                      <a:endParaRPr lang="en-US" sz="1200" dirty="0">
                        <a:latin typeface="+mn-lt"/>
                        <a:cs typeface="Arial"/>
                      </a:endParaRP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200" kern="1200" spc="5" dirty="0">
                          <a:solidFill>
                            <a:schemeClr val="dk1"/>
                          </a:solidFill>
                          <a:latin typeface="+mn-lt"/>
                          <a:ea typeface="+mn-ea"/>
                          <a:cs typeface="+mn-cs"/>
                        </a:rPr>
                        <a:t>Yes minimum 1 impact identified</a:t>
                      </a:r>
                    </a:p>
                  </a:txBody>
                  <a:tcPr marL="0" marR="0" marT="0" marB="0">
                    <a:solidFill>
                      <a:schemeClr val="accent4">
                        <a:lumMod val="40000"/>
                        <a:lumOff val="60000"/>
                      </a:schemeClr>
                    </a:solidFill>
                  </a:tcPr>
                </a:tc>
                <a:tc>
                  <a:txBody>
                    <a:bodyPr/>
                    <a:lstStyle/>
                    <a:p>
                      <a:pPr marL="2540" algn="ctr">
                        <a:lnSpc>
                          <a:spcPct val="100000"/>
                        </a:lnSpc>
                      </a:pPr>
                      <a:r>
                        <a:rPr lang="en-US" sz="1200" b="0" dirty="0">
                          <a:latin typeface="+mn-lt"/>
                          <a:cs typeface="Calibri"/>
                        </a:rPr>
                        <a:t>15</a:t>
                      </a:r>
                      <a:endParaRPr sz="1200" b="0" dirty="0">
                        <a:latin typeface="+mn-lt"/>
                        <a:cs typeface="Calibri"/>
                      </a:endParaRPr>
                    </a:p>
                  </a:txBody>
                  <a:tcPr marL="0" marR="0" marT="0" marB="0"/>
                </a:tc>
                <a:extLst>
                  <a:ext uri="{0D108BD9-81ED-4DB2-BD59-A6C34878D82A}">
                    <a16:rowId xmlns:a16="http://schemas.microsoft.com/office/drawing/2014/main" val="2224321997"/>
                  </a:ext>
                </a:extLst>
              </a:tr>
              <a:tr h="212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Arial"/>
                        </a:rPr>
                        <a:t> </a:t>
                      </a:r>
                      <a:r>
                        <a:rPr lang="en-US" sz="1200" spc="5" dirty="0">
                          <a:latin typeface="+mn-lt"/>
                        </a:rPr>
                        <a:t>Yes, minimum 2 Impacts identified</a:t>
                      </a:r>
                      <a:endParaRPr lang="en-US" sz="1200" dirty="0">
                        <a:latin typeface="+mn-lt"/>
                        <a:cs typeface="Arial"/>
                      </a:endParaRPr>
                    </a:p>
                  </a:txBody>
                  <a:tcPr marL="0" marR="0" marT="0" marB="0"/>
                </a:tc>
                <a:tc>
                  <a:txBody>
                    <a:bodyPr/>
                    <a:lstStyle/>
                    <a:p>
                      <a:pPr marL="2540" algn="l">
                        <a:lnSpc>
                          <a:spcPct val="100000"/>
                        </a:lnSpc>
                      </a:pPr>
                      <a:endParaRPr sz="1400" b="0" dirty="0">
                        <a:latin typeface="+mn-lt"/>
                        <a:cs typeface="Calibri"/>
                      </a:endParaRPr>
                    </a:p>
                  </a:txBody>
                  <a:tcPr marL="0" marR="0" marT="0" marB="0">
                    <a:solidFill>
                      <a:schemeClr val="accent4">
                        <a:lumMod val="40000"/>
                        <a:lumOff val="60000"/>
                      </a:schemeClr>
                    </a:solidFill>
                  </a:tcPr>
                </a:tc>
                <a:tc>
                  <a:txBody>
                    <a:bodyPr/>
                    <a:lstStyle/>
                    <a:p>
                      <a:pPr marL="2540" algn="ctr">
                        <a:lnSpc>
                          <a:spcPct val="100000"/>
                        </a:lnSpc>
                      </a:pPr>
                      <a:r>
                        <a:rPr lang="en-US" sz="1200" b="0" dirty="0">
                          <a:latin typeface="+mn-lt"/>
                          <a:cs typeface="Calibri"/>
                        </a:rPr>
                        <a:t>10</a:t>
                      </a:r>
                      <a:endParaRPr sz="1200" b="0" dirty="0">
                        <a:latin typeface="+mn-lt"/>
                        <a:cs typeface="Calibri"/>
                      </a:endParaRPr>
                    </a:p>
                  </a:txBody>
                  <a:tcPr marL="0" marR="0" marT="0" marB="0"/>
                </a:tc>
                <a:extLst>
                  <a:ext uri="{0D108BD9-81ED-4DB2-BD59-A6C34878D82A}">
                    <a16:rowId xmlns:a16="http://schemas.microsoft.com/office/drawing/2014/main" val="3448178813"/>
                  </a:ext>
                </a:extLst>
              </a:tr>
              <a:tr h="2125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5" dirty="0">
                          <a:latin typeface="+mn-lt"/>
                        </a:rPr>
                        <a:t> </a:t>
                      </a:r>
                      <a:r>
                        <a:rPr lang="en-US" sz="1200" spc="5" dirty="0">
                          <a:latin typeface="+mn-lt"/>
                        </a:rPr>
                        <a:t>Yes, minimum 1 Impact identified</a:t>
                      </a:r>
                      <a:endParaRPr lang="en-US" sz="1200" dirty="0">
                        <a:latin typeface="+mn-lt"/>
                        <a:cs typeface="Arial"/>
                      </a:endParaRPr>
                    </a:p>
                  </a:txBody>
                  <a:tcPr marL="0" marR="0" marT="0" marB="0"/>
                </a:tc>
                <a:tc>
                  <a:txBody>
                    <a:bodyPr/>
                    <a:lstStyle/>
                    <a:p>
                      <a:pPr marL="2540" algn="l">
                        <a:lnSpc>
                          <a:spcPct val="100000"/>
                        </a:lnSpc>
                      </a:pPr>
                      <a:endParaRPr sz="1400" b="0" dirty="0">
                        <a:latin typeface="+mn-lt"/>
                        <a:cs typeface="Calibri"/>
                      </a:endParaRPr>
                    </a:p>
                  </a:txBody>
                  <a:tcPr marL="0" marR="0" marT="0" marB="0">
                    <a:solidFill>
                      <a:schemeClr val="accent4">
                        <a:lumMod val="40000"/>
                        <a:lumOff val="60000"/>
                      </a:schemeClr>
                    </a:solidFill>
                  </a:tcPr>
                </a:tc>
                <a:tc>
                  <a:txBody>
                    <a:bodyPr/>
                    <a:lstStyle/>
                    <a:p>
                      <a:pPr marL="2540" algn="ctr">
                        <a:lnSpc>
                          <a:spcPct val="100000"/>
                        </a:lnSpc>
                      </a:pPr>
                      <a:r>
                        <a:rPr lang="en-US" sz="1200" b="0" dirty="0">
                          <a:latin typeface="+mn-lt"/>
                          <a:cs typeface="Calibri"/>
                        </a:rPr>
                        <a:t>0</a:t>
                      </a:r>
                      <a:endParaRPr sz="1200" b="0" dirty="0">
                        <a:latin typeface="+mn-lt"/>
                        <a:cs typeface="Calibri"/>
                      </a:endParaRPr>
                    </a:p>
                  </a:txBody>
                  <a:tcPr marL="0" marR="0" marT="0" marB="0"/>
                </a:tc>
                <a:extLst>
                  <a:ext uri="{0D108BD9-81ED-4DB2-BD59-A6C34878D82A}">
                    <a16:rowId xmlns:a16="http://schemas.microsoft.com/office/drawing/2014/main" val="3426083610"/>
                  </a:ext>
                </a:extLst>
              </a:tr>
            </a:tbl>
          </a:graphicData>
        </a:graphic>
      </p:graphicFrame>
      <p:pic>
        <p:nvPicPr>
          <p:cNvPr id="32" name="Picture 31">
            <a:extLst>
              <a:ext uri="{FF2B5EF4-FFF2-40B4-BE49-F238E27FC236}">
                <a16:creationId xmlns:a16="http://schemas.microsoft.com/office/drawing/2014/main" id="{0234C251-8A01-4687-9C63-2336DF7A2D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8461563"/>
            <a:ext cx="2817416" cy="1436016"/>
          </a:xfrm>
          <a:prstGeom prst="rect">
            <a:avLst/>
          </a:prstGeom>
          <a:ln>
            <a:noFill/>
          </a:ln>
          <a:effectLst>
            <a:softEdge rad="112500"/>
          </a:effectLst>
        </p:spPr>
      </p:pic>
      <p:pic>
        <p:nvPicPr>
          <p:cNvPr id="33" name="Picture 32">
            <a:extLst>
              <a:ext uri="{FF2B5EF4-FFF2-40B4-BE49-F238E27FC236}">
                <a16:creationId xmlns:a16="http://schemas.microsoft.com/office/drawing/2014/main" id="{AB6B4C35-CA51-4CA3-8156-2803E4508245}"/>
              </a:ext>
            </a:extLst>
          </p:cNvPr>
          <p:cNvPicPr>
            <a:picLocks noChangeAspect="1"/>
          </p:cNvPicPr>
          <p:nvPr/>
        </p:nvPicPr>
        <p:blipFill>
          <a:blip r:embed="rId4"/>
          <a:stretch>
            <a:fillRect/>
          </a:stretch>
        </p:blipFill>
        <p:spPr>
          <a:xfrm>
            <a:off x="-1" y="6795569"/>
            <a:ext cx="2817416" cy="1665994"/>
          </a:xfrm>
          <a:prstGeom prst="rect">
            <a:avLst/>
          </a:prstGeom>
          <a:ln>
            <a:noFill/>
          </a:ln>
          <a:effectLst>
            <a:softEdge rad="112500"/>
          </a:effectLst>
        </p:spPr>
      </p:pic>
      <p:pic>
        <p:nvPicPr>
          <p:cNvPr id="36" name="Picture 35">
            <a:extLst>
              <a:ext uri="{FF2B5EF4-FFF2-40B4-BE49-F238E27FC236}">
                <a16:creationId xmlns:a16="http://schemas.microsoft.com/office/drawing/2014/main" id="{0CBD85D6-96A0-4281-81F7-7B77828E77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17415" y="6795568"/>
            <a:ext cx="3318690" cy="3070095"/>
          </a:xfrm>
          <a:prstGeom prst="rect">
            <a:avLst/>
          </a:prstGeom>
          <a:ln>
            <a:noFill/>
          </a:ln>
          <a:effectLst>
            <a:softEdge rad="112500"/>
          </a:effectLst>
        </p:spPr>
      </p:pic>
      <p:grpSp>
        <p:nvGrpSpPr>
          <p:cNvPr id="11" name="Group 10">
            <a:extLst>
              <a:ext uri="{FF2B5EF4-FFF2-40B4-BE49-F238E27FC236}">
                <a16:creationId xmlns:a16="http://schemas.microsoft.com/office/drawing/2014/main" id="{4988467B-B69A-431F-B888-E0D1FC682125}"/>
              </a:ext>
            </a:extLst>
          </p:cNvPr>
          <p:cNvGrpSpPr/>
          <p:nvPr/>
        </p:nvGrpSpPr>
        <p:grpSpPr>
          <a:xfrm>
            <a:off x="8338" y="961779"/>
            <a:ext cx="8437839" cy="5886072"/>
            <a:chOff x="0" y="599300"/>
            <a:chExt cx="8437839" cy="5886072"/>
          </a:xfrm>
        </p:grpSpPr>
        <p:sp>
          <p:nvSpPr>
            <p:cNvPr id="27" name="object 2">
              <a:extLst>
                <a:ext uri="{FF2B5EF4-FFF2-40B4-BE49-F238E27FC236}">
                  <a16:creationId xmlns:a16="http://schemas.microsoft.com/office/drawing/2014/main" id="{8D89E5A4-2817-49CF-A548-7DF7F8064CAE}"/>
                </a:ext>
              </a:extLst>
            </p:cNvPr>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000">
                <a:solidFill>
                  <a:prstClr val="black"/>
                </a:solidFill>
              </a:endParaRPr>
            </a:p>
          </p:txBody>
        </p:sp>
        <p:sp>
          <p:nvSpPr>
            <p:cNvPr id="28" name="object 4">
              <a:extLst>
                <a:ext uri="{FF2B5EF4-FFF2-40B4-BE49-F238E27FC236}">
                  <a16:creationId xmlns:a16="http://schemas.microsoft.com/office/drawing/2014/main" id="{596D1757-D8D2-4E33-9211-940A0C6F4041}"/>
                </a:ext>
              </a:extLst>
            </p:cNvPr>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000">
                <a:solidFill>
                  <a:prstClr val="black"/>
                </a:solidFill>
              </a:endParaRPr>
            </a:p>
          </p:txBody>
        </p:sp>
        <p:sp>
          <p:nvSpPr>
            <p:cNvPr id="29" name="Rounded Rectangle 7">
              <a:extLst>
                <a:ext uri="{FF2B5EF4-FFF2-40B4-BE49-F238E27FC236}">
                  <a16:creationId xmlns:a16="http://schemas.microsoft.com/office/drawing/2014/main" id="{7F668C0E-F647-4ADE-B048-A3E7BE357636}"/>
                </a:ext>
              </a:extLst>
            </p:cNvPr>
            <p:cNvSpPr/>
            <p:nvPr/>
          </p:nvSpPr>
          <p:spPr>
            <a:xfrm>
              <a:off x="0" y="1706747"/>
              <a:ext cx="6736083" cy="1041205"/>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200" b="1" dirty="0">
                  <a:solidFill>
                    <a:srgbClr val="000000"/>
                  </a:solidFill>
                  <a:ea typeface="Times New Roman"/>
                  <a:cs typeface="Arial"/>
                </a:rPr>
                <a:t>7.   ULB has sourced and identified Swachh Bharat Mission impacts on the citizen’s life and updated each impact with pictures and one page note (maximum 250 words) uploaded </a:t>
              </a:r>
              <a:r>
                <a:rPr lang="en-US" sz="1200" dirty="0">
                  <a:solidFill>
                    <a:srgbClr val="000000"/>
                  </a:solidFill>
                  <a:ea typeface="Times New Roman"/>
                  <a:cs typeface="Arial"/>
                </a:rPr>
                <a:t>on </a:t>
              </a:r>
              <a:r>
                <a:rPr lang="en-US" sz="1200" dirty="0">
                  <a:solidFill>
                    <a:srgbClr val="000000"/>
                  </a:solidFill>
                  <a:cs typeface="Arial"/>
                </a:rPr>
                <a:t>Swachh Survekshan-2022 portal</a:t>
              </a:r>
              <a:r>
                <a:rPr lang="en-US" sz="1200" dirty="0">
                  <a:solidFill>
                    <a:srgbClr val="000000"/>
                  </a:solidFill>
                  <a:ea typeface="Times New Roman"/>
                  <a:cs typeface="Arial"/>
                </a:rPr>
                <a:t>, Swachh </a:t>
              </a:r>
              <a:r>
                <a:rPr lang="en-US" sz="1200" dirty="0" err="1">
                  <a:solidFill>
                    <a:srgbClr val="000000"/>
                  </a:solidFill>
                  <a:ea typeface="Times New Roman"/>
                  <a:cs typeface="Arial"/>
                </a:rPr>
                <a:t>Manch</a:t>
              </a:r>
              <a:r>
                <a:rPr lang="en-US" sz="1200" dirty="0">
                  <a:solidFill>
                    <a:srgbClr val="000000"/>
                  </a:solidFill>
                  <a:ea typeface="Times New Roman"/>
                  <a:cs typeface="Arial"/>
                </a:rPr>
                <a:t>, S</a:t>
              </a:r>
              <a:r>
                <a:rPr lang="en-US" sz="1200" dirty="0">
                  <a:solidFill>
                    <a:srgbClr val="000000"/>
                  </a:solidFill>
                  <a:cs typeface="Arial"/>
                </a:rPr>
                <a:t>ocial Media page of the ULB</a:t>
              </a:r>
              <a:r>
                <a:rPr lang="en-US" sz="1200" dirty="0">
                  <a:solidFill>
                    <a:srgbClr val="000000"/>
                  </a:solidFill>
                  <a:ea typeface="Times New Roman"/>
                  <a:cs typeface="Arial"/>
                </a:rPr>
                <a:t> and </a:t>
              </a:r>
              <a:r>
                <a:rPr lang="en-US" sz="1200" dirty="0" err="1">
                  <a:solidFill>
                    <a:srgbClr val="000000"/>
                  </a:solidFill>
                  <a:ea typeface="Times New Roman"/>
                  <a:cs typeface="Arial"/>
                </a:rPr>
                <a:t>FaceBook</a:t>
              </a:r>
              <a:r>
                <a:rPr lang="en-US" sz="1200" dirty="0">
                  <a:solidFill>
                    <a:srgbClr val="000000"/>
                  </a:solidFill>
                  <a:ea typeface="Times New Roman"/>
                  <a:cs typeface="Arial"/>
                </a:rPr>
                <a:t> page of the ULB </a:t>
              </a:r>
              <a:r>
                <a:rPr lang="en-US" sz="1200" b="1" dirty="0">
                  <a:solidFill>
                    <a:srgbClr val="FF0000"/>
                  </a:solidFill>
                  <a:ea typeface="Times New Roman"/>
                  <a:cs typeface="Arial"/>
                </a:rPr>
                <a:t>15</a:t>
              </a:r>
              <a:r>
                <a:rPr lang="en-US" sz="1200" b="1" baseline="30000" dirty="0">
                  <a:solidFill>
                    <a:srgbClr val="FF0000"/>
                  </a:solidFill>
                  <a:ea typeface="Times New Roman"/>
                  <a:cs typeface="Arial"/>
                </a:rPr>
                <a:t>th</a:t>
              </a:r>
              <a:r>
                <a:rPr lang="en-US" sz="1200" b="1" dirty="0">
                  <a:solidFill>
                    <a:srgbClr val="FF0000"/>
                  </a:solidFill>
                  <a:ea typeface="Times New Roman"/>
                  <a:cs typeface="Arial"/>
                </a:rPr>
                <a:t> January 2022</a:t>
              </a:r>
              <a:r>
                <a:rPr lang="en-US" sz="1200" b="1" dirty="0">
                  <a:solidFill>
                    <a:srgbClr val="000000"/>
                  </a:solidFill>
                  <a:ea typeface="Times New Roman"/>
                  <a:cs typeface="Arial"/>
                </a:rPr>
                <a:t> – </a:t>
              </a:r>
              <a:r>
                <a:rPr lang="en-US" sz="1200" dirty="0">
                  <a:solidFill>
                    <a:srgbClr val="000000"/>
                  </a:solidFill>
                  <a:ea typeface="Times New Roman"/>
                  <a:cs typeface="Arial"/>
                </a:rPr>
                <a:t>these impacts to be sourced from the </a:t>
              </a:r>
              <a:r>
                <a:rPr lang="en-US" sz="1200" b="1" dirty="0">
                  <a:solidFill>
                    <a:srgbClr val="000000"/>
                  </a:solidFill>
                  <a:ea typeface="Times New Roman"/>
                  <a:cs typeface="Arial"/>
                </a:rPr>
                <a:t>citizens only</a:t>
              </a:r>
              <a:r>
                <a:rPr lang="en-US" sz="1200" dirty="0">
                  <a:solidFill>
                    <a:srgbClr val="000000"/>
                  </a:solidFill>
                  <a:ea typeface="Times New Roman"/>
                  <a:cs typeface="Arial"/>
                </a:rPr>
                <a:t>. </a:t>
              </a:r>
              <a:r>
                <a:rPr lang="en-US" sz="1200" b="1" dirty="0">
                  <a:solidFill>
                    <a:srgbClr val="000000"/>
                  </a:solidFill>
                  <a:ea typeface="Times New Roman"/>
                  <a:cs typeface="Arial"/>
                </a:rPr>
                <a:t>(City name </a:t>
              </a:r>
              <a:r>
                <a:rPr lang="en-US" sz="1200" dirty="0">
                  <a:solidFill>
                    <a:srgbClr val="000000"/>
                  </a:solidFill>
                  <a:ea typeface="Times New Roman"/>
                  <a:cs typeface="Arial"/>
                </a:rPr>
                <a:t>and </a:t>
              </a:r>
              <a:r>
                <a:rPr lang="en-US" sz="1200" b="1" dirty="0">
                  <a:solidFill>
                    <a:srgbClr val="000000"/>
                  </a:solidFill>
                  <a:ea typeface="Times New Roman"/>
                  <a:cs typeface="Arial"/>
                </a:rPr>
                <a:t>ULB Code mandatory for entries)</a:t>
              </a:r>
              <a:endParaRPr lang="en-US" sz="1200" dirty="0">
                <a:solidFill>
                  <a:srgbClr val="000000"/>
                </a:solidFill>
                <a:ea typeface="Times New Roman"/>
                <a:cs typeface="Arial"/>
              </a:endParaRPr>
            </a:p>
          </p:txBody>
        </p:sp>
        <p:sp>
          <p:nvSpPr>
            <p:cNvPr id="30" name="Rectangle 29">
              <a:extLst>
                <a:ext uri="{FF2B5EF4-FFF2-40B4-BE49-F238E27FC236}">
                  <a16:creationId xmlns:a16="http://schemas.microsoft.com/office/drawing/2014/main" id="{0FCFBA32-888D-49C0-9E3A-3F991C65F16C}"/>
                </a:ext>
              </a:extLst>
            </p:cNvPr>
            <p:cNvSpPr/>
            <p:nvPr/>
          </p:nvSpPr>
          <p:spPr>
            <a:xfrm>
              <a:off x="0" y="605321"/>
              <a:ext cx="5312229" cy="97157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3200" b="1" dirty="0">
                  <a:solidFill>
                    <a:prstClr val="white"/>
                  </a:solidFill>
                </a:rPr>
                <a:t>Citizen Engagement</a:t>
              </a:r>
            </a:p>
          </p:txBody>
        </p:sp>
        <p:sp>
          <p:nvSpPr>
            <p:cNvPr id="35" name="Rectangle 34">
              <a:extLst>
                <a:ext uri="{FF2B5EF4-FFF2-40B4-BE49-F238E27FC236}">
                  <a16:creationId xmlns:a16="http://schemas.microsoft.com/office/drawing/2014/main" id="{24F2299D-8980-4643-9220-4A75E02AB6F5}"/>
                </a:ext>
              </a:extLst>
            </p:cNvPr>
            <p:cNvSpPr/>
            <p:nvPr/>
          </p:nvSpPr>
          <p:spPr>
            <a:xfrm>
              <a:off x="0" y="2883801"/>
              <a:ext cx="6858000" cy="73038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Indicative list of impacts</a:t>
              </a:r>
              <a:r>
                <a:rPr lang="en-US" sz="1200" dirty="0"/>
                <a:t>: Cleaner neighborhood, gender specific initiatives, health, livelihood, air pollution, industry, start-ups, citizen engagement in governance or any other impact</a:t>
              </a:r>
            </a:p>
          </p:txBody>
        </p:sp>
        <p:sp>
          <p:nvSpPr>
            <p:cNvPr id="37" name="Flowchart: Process 36">
              <a:extLst>
                <a:ext uri="{FF2B5EF4-FFF2-40B4-BE49-F238E27FC236}">
                  <a16:creationId xmlns:a16="http://schemas.microsoft.com/office/drawing/2014/main" id="{F180E375-42D2-4A97-AB4F-DE19DA3BA797}"/>
                </a:ext>
              </a:extLst>
            </p:cNvPr>
            <p:cNvSpPr/>
            <p:nvPr/>
          </p:nvSpPr>
          <p:spPr>
            <a:xfrm>
              <a:off x="8890" y="5113986"/>
              <a:ext cx="6718299" cy="1371386"/>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00" b="1" dirty="0">
                  <a:solidFill>
                    <a:schemeClr val="tx1"/>
                  </a:solidFill>
                </a:rPr>
                <a:t>Note:  </a:t>
              </a:r>
            </a:p>
            <a:p>
              <a:pPr marL="342900" indent="-342900" algn="just">
                <a:buAutoNum type="arabicPeriod"/>
              </a:pPr>
              <a:r>
                <a:rPr lang="en-US" sz="1000" dirty="0">
                  <a:solidFill>
                    <a:schemeClr val="tx1"/>
                  </a:solidFill>
                </a:rPr>
                <a:t>List of people and contact details with photos and a brief note (max 50 words) describing the impact felt to be uploaded on SBM portal , Swachh </a:t>
              </a:r>
              <a:r>
                <a:rPr lang="en-US" sz="1000" dirty="0" err="1">
                  <a:solidFill>
                    <a:schemeClr val="tx1"/>
                  </a:solidFill>
                </a:rPr>
                <a:t>Manch</a:t>
              </a:r>
              <a:r>
                <a:rPr lang="en-US" sz="1000" dirty="0">
                  <a:solidFill>
                    <a:schemeClr val="tx1"/>
                  </a:solidFill>
                </a:rPr>
                <a:t> and ULB’s Facebook page</a:t>
              </a:r>
            </a:p>
            <a:p>
              <a:pPr marL="342900" indent="-342900" algn="just">
                <a:buAutoNum type="arabicPeriod"/>
              </a:pPr>
              <a:r>
                <a:rPr lang="en-US" sz="1000" dirty="0">
                  <a:solidFill>
                    <a:schemeClr val="tx1"/>
                  </a:solidFill>
                </a:rPr>
                <a:t>Minimum 30 entries from &gt;10L population, 25 entries from 3L-10 L population, 20 entries from 1L-3 L population, 15 entries from 50K – 1 L population and 10 entries for &lt;50K population</a:t>
              </a:r>
            </a:p>
            <a:p>
              <a:pPr marL="342900" indent="-342900" algn="just">
                <a:buFontTx/>
                <a:buAutoNum type="arabicPeriod"/>
              </a:pPr>
              <a:r>
                <a:rPr lang="en-US" sz="1000" dirty="0">
                  <a:solidFill>
                    <a:schemeClr val="tx1"/>
                  </a:solidFill>
                </a:rPr>
                <a:t>These entries will also be used for on-call validation. On the basis of contact details, these people will be called to understand whether the impact claimed is matching. Wrong/no contact details will lead to non-compliance.</a:t>
              </a:r>
            </a:p>
            <a:p>
              <a:pPr marL="342900" indent="-342900" algn="just">
                <a:buFontTx/>
                <a:buAutoNum type="arabicPeriod"/>
              </a:pPr>
              <a:r>
                <a:rPr lang="en-US" sz="1000" dirty="0">
                  <a:solidFill>
                    <a:srgbClr val="FF0000"/>
                  </a:solidFill>
                </a:rPr>
                <a:t>Randomly 5 samples in each category for &gt;1L and 3 samples in each category for &lt;1 L population cities to be picked</a:t>
              </a:r>
              <a:endParaRPr lang="en-US" sz="1000" dirty="0">
                <a:solidFill>
                  <a:schemeClr val="tx1"/>
                </a:solidFill>
              </a:endParaRPr>
            </a:p>
          </p:txBody>
        </p:sp>
        <p:sp>
          <p:nvSpPr>
            <p:cNvPr id="38" name="Rounded Rectangle 3">
              <a:extLst>
                <a:ext uri="{FF2B5EF4-FFF2-40B4-BE49-F238E27FC236}">
                  <a16:creationId xmlns:a16="http://schemas.microsoft.com/office/drawing/2014/main" id="{1F4161A2-8E71-4E03-AF7A-00025A180C1C}"/>
                </a:ext>
              </a:extLst>
            </p:cNvPr>
            <p:cNvSpPr/>
            <p:nvPr/>
          </p:nvSpPr>
          <p:spPr>
            <a:xfrm>
              <a:off x="5312229" y="599300"/>
              <a:ext cx="1545771"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b="1" dirty="0">
                  <a:solidFill>
                    <a:schemeClr val="bg1"/>
                  </a:solidFill>
                  <a:latin typeface="Arial"/>
                  <a:ea typeface="Calibri"/>
                  <a:cs typeface="Times New Roman"/>
                </a:rPr>
                <a:t>Marks</a:t>
              </a:r>
            </a:p>
            <a:p>
              <a:pPr algn="ctr">
                <a:lnSpc>
                  <a:spcPct val="107000"/>
                </a:lnSpc>
              </a:pPr>
              <a:r>
                <a:rPr lang="en-SG" b="1" dirty="0">
                  <a:solidFill>
                    <a:schemeClr val="bg1"/>
                  </a:solidFill>
                  <a:ea typeface="Calibri"/>
                  <a:cs typeface="Times New Roman"/>
                </a:rPr>
                <a:t>25</a:t>
              </a:r>
            </a:p>
          </p:txBody>
        </p:sp>
      </p:grpSp>
      <p:sp>
        <p:nvSpPr>
          <p:cNvPr id="3" name="Slide Number Placeholder 2">
            <a:extLst>
              <a:ext uri="{FF2B5EF4-FFF2-40B4-BE49-F238E27FC236}">
                <a16:creationId xmlns:a16="http://schemas.microsoft.com/office/drawing/2014/main" id="{F65CE900-5A06-4A73-8A99-0A6A95D8CA83}"/>
              </a:ext>
            </a:extLst>
          </p:cNvPr>
          <p:cNvSpPr>
            <a:spLocks noGrp="1"/>
          </p:cNvSpPr>
          <p:nvPr>
            <p:ph type="sldNum" sz="quarter" idx="12"/>
          </p:nvPr>
        </p:nvSpPr>
        <p:spPr/>
        <p:txBody>
          <a:bodyPr/>
          <a:lstStyle/>
          <a:p>
            <a:fld id="{871FDAF4-F9BA-4E6E-AE28-9371978FF90C}" type="slidenum">
              <a:rPr lang="en-US" smtClean="0"/>
              <a:t>93</a:t>
            </a:fld>
            <a:endParaRPr lang="en-US"/>
          </a:p>
        </p:txBody>
      </p:sp>
    </p:spTree>
    <p:extLst>
      <p:ext uri="{BB962C8B-B14F-4D97-AF65-F5344CB8AC3E}">
        <p14:creationId xmlns:p14="http://schemas.microsoft.com/office/powerpoint/2010/main" val="36927313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7">
            <a:extLst>
              <a:ext uri="{FF2B5EF4-FFF2-40B4-BE49-F238E27FC236}">
                <a16:creationId xmlns:a16="http://schemas.microsoft.com/office/drawing/2014/main" id="{82734377-6A2E-4444-A187-37BD6970046E}"/>
              </a:ext>
            </a:extLst>
          </p:cNvPr>
          <p:cNvGraphicFramePr>
            <a:graphicFrameLocks noGrp="1"/>
          </p:cNvGraphicFramePr>
          <p:nvPr>
            <p:extLst>
              <p:ext uri="{D42A27DB-BD31-4B8C-83A1-F6EECF244321}">
                <p14:modId xmlns:p14="http://schemas.microsoft.com/office/powerpoint/2010/main" val="1451392304"/>
              </p:ext>
            </p:extLst>
          </p:nvPr>
        </p:nvGraphicFramePr>
        <p:xfrm>
          <a:off x="0" y="3359921"/>
          <a:ext cx="6858001" cy="4876800"/>
        </p:xfrm>
        <a:graphic>
          <a:graphicData uri="http://schemas.openxmlformats.org/drawingml/2006/table">
            <a:tbl>
              <a:tblPr firstRow="1" bandRow="1">
                <a:tableStyleId>{1FECB4D8-DB02-4DC6-A0A2-4F2EBAE1DC90}</a:tableStyleId>
              </a:tblPr>
              <a:tblGrid>
                <a:gridCol w="3208890">
                  <a:extLst>
                    <a:ext uri="{9D8B030D-6E8A-4147-A177-3AD203B41FA5}">
                      <a16:colId xmlns:a16="http://schemas.microsoft.com/office/drawing/2014/main" val="20000"/>
                    </a:ext>
                  </a:extLst>
                </a:gridCol>
                <a:gridCol w="3108645">
                  <a:extLst>
                    <a:ext uri="{9D8B030D-6E8A-4147-A177-3AD203B41FA5}">
                      <a16:colId xmlns:a16="http://schemas.microsoft.com/office/drawing/2014/main" val="20001"/>
                    </a:ext>
                  </a:extLst>
                </a:gridCol>
                <a:gridCol w="540466">
                  <a:extLst>
                    <a:ext uri="{9D8B030D-6E8A-4147-A177-3AD203B41FA5}">
                      <a16:colId xmlns:a16="http://schemas.microsoft.com/office/drawing/2014/main" val="3898514450"/>
                    </a:ext>
                  </a:extLst>
                </a:gridCol>
              </a:tblGrid>
              <a:tr h="473878">
                <a:tc>
                  <a:txBody>
                    <a:bodyPr/>
                    <a:lstStyle/>
                    <a:p>
                      <a:pPr>
                        <a:lnSpc>
                          <a:spcPct val="100000"/>
                        </a:lnSpc>
                      </a:pPr>
                      <a:r>
                        <a:rPr lang="en-US" sz="1600" spc="-5" dirty="0">
                          <a:solidFill>
                            <a:schemeClr val="tx1"/>
                          </a:solidFill>
                          <a:latin typeface="+mn-lt"/>
                        </a:rPr>
                        <a:t> </a:t>
                      </a:r>
                      <a:r>
                        <a:rPr lang="en-US" sz="1600" dirty="0">
                          <a:solidFill>
                            <a:schemeClr val="tx1"/>
                          </a:solidFill>
                          <a:latin typeface="+mn-lt"/>
                        </a:rPr>
                        <a:t>Scheme of Marking </a:t>
                      </a:r>
                      <a:r>
                        <a:rPr lang="en-US" sz="1600" b="0" dirty="0">
                          <a:solidFill>
                            <a:schemeClr val="tx1"/>
                          </a:solidFill>
                          <a:latin typeface="+mn-lt"/>
                        </a:rPr>
                        <a:t>for   </a:t>
                      </a:r>
                      <a:r>
                        <a:rPr lang="en-US" sz="1600" b="1" dirty="0">
                          <a:solidFill>
                            <a:schemeClr val="tx1"/>
                          </a:solidFill>
                          <a:latin typeface="+mn-lt"/>
                        </a:rPr>
                        <a:t>&gt;10 L population</a:t>
                      </a:r>
                      <a:endParaRPr lang="en-US" sz="1600" b="1" dirty="0">
                        <a:solidFill>
                          <a:schemeClr val="tx1"/>
                        </a:solidFill>
                        <a:latin typeface="+mn-lt"/>
                        <a:cs typeface="Arial"/>
                      </a:endParaRPr>
                    </a:p>
                  </a:txBody>
                  <a:tcPr marL="0" marR="0" marT="0" marB="0">
                    <a:solidFill>
                      <a:schemeClr val="accent3">
                        <a:lumMod val="40000"/>
                        <a:lumOff val="60000"/>
                      </a:schemeClr>
                    </a:solidFill>
                  </a:tcPr>
                </a:tc>
                <a:tc>
                  <a:txBody>
                    <a:bodyPr/>
                    <a:lstStyle/>
                    <a:p>
                      <a:pPr algn="l">
                        <a:lnSpc>
                          <a:spcPct val="100000"/>
                        </a:lnSpc>
                      </a:pPr>
                      <a:r>
                        <a:rPr lang="en-US" sz="1600" b="1" dirty="0">
                          <a:solidFill>
                            <a:schemeClr val="tx1"/>
                          </a:solidFill>
                          <a:latin typeface="+mn-lt"/>
                        </a:rPr>
                        <a:t>Scheme of Marking   </a:t>
                      </a:r>
                      <a:r>
                        <a:rPr lang="en-US" sz="1600" b="0" dirty="0">
                          <a:solidFill>
                            <a:schemeClr val="tx1"/>
                          </a:solidFill>
                          <a:latin typeface="+mn-lt"/>
                        </a:rPr>
                        <a:t>for </a:t>
                      </a:r>
                      <a:r>
                        <a:rPr lang="en-US" sz="1600" b="1" dirty="0">
                          <a:solidFill>
                            <a:schemeClr val="tx1"/>
                          </a:solidFill>
                          <a:latin typeface="+mn-lt"/>
                        </a:rPr>
                        <a:t>1-10 L population</a:t>
                      </a:r>
                      <a:endParaRPr lang="en-US" sz="1600" b="1" spc="-5" dirty="0">
                        <a:solidFill>
                          <a:schemeClr val="tx1"/>
                        </a:solidFill>
                        <a:latin typeface="+mn-lt"/>
                        <a:cs typeface="Arial"/>
                      </a:endParaRPr>
                    </a:p>
                  </a:txBody>
                  <a:tcPr marL="0" marR="0" marT="0" marB="0">
                    <a:solidFill>
                      <a:schemeClr val="accent2">
                        <a:lumMod val="20000"/>
                        <a:lumOff val="80000"/>
                      </a:schemeClr>
                    </a:solidFill>
                  </a:tcPr>
                </a:tc>
                <a:tc>
                  <a:txBody>
                    <a:bodyPr/>
                    <a:lstStyle/>
                    <a:p>
                      <a:pPr algn="ctr">
                        <a:lnSpc>
                          <a:spcPct val="100000"/>
                        </a:lnSpc>
                      </a:pPr>
                      <a:r>
                        <a:rPr sz="1600" dirty="0">
                          <a:latin typeface="+mn-lt"/>
                        </a:rPr>
                        <a:t>M</a:t>
                      </a:r>
                      <a:r>
                        <a:rPr sz="1600" spc="-5" dirty="0">
                          <a:latin typeface="+mn-lt"/>
                        </a:rPr>
                        <a:t>a</a:t>
                      </a:r>
                      <a:r>
                        <a:rPr sz="1600" dirty="0">
                          <a:latin typeface="+mn-lt"/>
                        </a:rPr>
                        <a:t>r</a:t>
                      </a:r>
                      <a:r>
                        <a:rPr sz="1600" spc="-5" dirty="0">
                          <a:latin typeface="+mn-lt"/>
                        </a:rPr>
                        <a:t>ks</a:t>
                      </a:r>
                      <a:r>
                        <a:rPr lang="en-US" sz="1600" spc="-5" dirty="0">
                          <a:latin typeface="+mn-lt"/>
                        </a:rPr>
                        <a:t> </a:t>
                      </a:r>
                      <a:endParaRPr lang="en-US" sz="1600" b="1" spc="-5" dirty="0">
                        <a:solidFill>
                          <a:srgbClr val="FFFFFF"/>
                        </a:solidFill>
                        <a:latin typeface="+mn-lt"/>
                        <a:cs typeface="Arial"/>
                      </a:endParaRPr>
                    </a:p>
                  </a:txBody>
                  <a:tcPr marL="0" marR="0" marT="0" marB="0">
                    <a:solidFill>
                      <a:srgbClr val="F88792"/>
                    </a:solidFill>
                  </a:tcPr>
                </a:tc>
                <a:extLst>
                  <a:ext uri="{0D108BD9-81ED-4DB2-BD59-A6C34878D82A}">
                    <a16:rowId xmlns:a16="http://schemas.microsoft.com/office/drawing/2014/main" val="10000"/>
                  </a:ext>
                </a:extLst>
              </a:tr>
              <a:tr h="473878">
                <a:tc>
                  <a:txBody>
                    <a:bodyPr/>
                    <a:lstStyle/>
                    <a:p>
                      <a:pPr>
                        <a:lnSpc>
                          <a:spcPct val="100000"/>
                        </a:lnSpc>
                      </a:pPr>
                      <a:r>
                        <a:rPr lang="en-US" sz="1600" spc="-270" dirty="0">
                          <a:latin typeface="+mn-lt"/>
                        </a:rPr>
                        <a:t> </a:t>
                      </a:r>
                      <a:r>
                        <a:rPr lang="en-US" sz="1600" spc="5" dirty="0">
                          <a:latin typeface="+mn-lt"/>
                        </a:rPr>
                        <a:t>Yes, minimum </a:t>
                      </a:r>
                      <a:r>
                        <a:rPr lang="en-US" sz="1600" b="1" spc="5" dirty="0">
                          <a:latin typeface="+mn-lt"/>
                        </a:rPr>
                        <a:t>10 men </a:t>
                      </a:r>
                      <a:r>
                        <a:rPr lang="en-US" sz="1600" b="0" spc="5" dirty="0">
                          <a:latin typeface="+mn-lt"/>
                        </a:rPr>
                        <a:t>and</a:t>
                      </a:r>
                      <a:r>
                        <a:rPr lang="en-US" sz="1600" b="1" spc="5" dirty="0">
                          <a:latin typeface="+mn-lt"/>
                        </a:rPr>
                        <a:t> 10 women </a:t>
                      </a:r>
                      <a:r>
                        <a:rPr lang="en-US" sz="1600" spc="5" dirty="0">
                          <a:latin typeface="+mn-lt"/>
                        </a:rPr>
                        <a:t>recognized </a:t>
                      </a:r>
                      <a:endParaRPr lang="en-US" sz="1600" dirty="0">
                        <a:latin typeface="+mn-lt"/>
                        <a:cs typeface="Arial"/>
                      </a:endParaRPr>
                    </a:p>
                  </a:txBody>
                  <a:tcPr marL="0" marR="0" marT="0" marB="0"/>
                </a:tc>
                <a:tc>
                  <a:txBody>
                    <a:bodyPr/>
                    <a:lstStyle/>
                    <a:p>
                      <a:pPr algn="l">
                        <a:lnSpc>
                          <a:spcPct val="100000"/>
                        </a:lnSpc>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5 men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5 women </a:t>
                      </a:r>
                      <a:r>
                        <a:rPr lang="en-US" sz="1600" kern="1200" spc="5" dirty="0">
                          <a:solidFill>
                            <a:schemeClr val="dk1"/>
                          </a:solidFill>
                          <a:latin typeface="+mn-lt"/>
                          <a:ea typeface="+mn-ea"/>
                          <a:cs typeface="+mn-cs"/>
                        </a:rPr>
                        <a:t>recognized</a:t>
                      </a:r>
                      <a:endParaRPr sz="1600" kern="1200" spc="5" dirty="0">
                        <a:solidFill>
                          <a:schemeClr val="dk1"/>
                        </a:solidFill>
                        <a:latin typeface="+mn-lt"/>
                        <a:ea typeface="+mn-ea"/>
                        <a:cs typeface="+mn-cs"/>
                      </a:endParaRPr>
                    </a:p>
                  </a:txBody>
                  <a:tcPr marL="0" marR="0" marT="0" marB="0">
                    <a:solidFill>
                      <a:schemeClr val="accent4">
                        <a:lumMod val="40000"/>
                        <a:lumOff val="60000"/>
                      </a:schemeClr>
                    </a:solidFill>
                  </a:tcPr>
                </a:tc>
                <a:tc>
                  <a:txBody>
                    <a:bodyPr/>
                    <a:lstStyle/>
                    <a:p>
                      <a:pPr algn="ctr">
                        <a:lnSpc>
                          <a:spcPct val="100000"/>
                        </a:lnSpc>
                      </a:pPr>
                      <a:r>
                        <a:rPr lang="en-US" sz="1600" b="0" dirty="0">
                          <a:latin typeface="+mn-lt"/>
                          <a:cs typeface="Calibri"/>
                        </a:rPr>
                        <a:t>30</a:t>
                      </a:r>
                      <a:endParaRPr sz="1600" b="0" dirty="0">
                        <a:latin typeface="+mn-lt"/>
                        <a:cs typeface="Calibri"/>
                      </a:endParaRPr>
                    </a:p>
                  </a:txBody>
                  <a:tcPr marL="0" marR="0" marT="0" marB="0"/>
                </a:tc>
                <a:extLst>
                  <a:ext uri="{0D108BD9-81ED-4DB2-BD59-A6C34878D82A}">
                    <a16:rowId xmlns:a16="http://schemas.microsoft.com/office/drawing/2014/main" val="10001"/>
                  </a:ext>
                </a:extLst>
              </a:tr>
              <a:tr h="473878">
                <a:tc>
                  <a:txBody>
                    <a:bodyPr/>
                    <a:lstStyle/>
                    <a:p>
                      <a:pPr>
                        <a:lnSpc>
                          <a:spcPct val="100000"/>
                        </a:lnSpc>
                      </a:pPr>
                      <a:r>
                        <a:rPr lang="en-US" sz="1600" spc="-5" dirty="0">
                          <a:latin typeface="+mn-lt"/>
                        </a:rPr>
                        <a:t> </a:t>
                      </a:r>
                      <a:r>
                        <a:rPr lang="en-US" sz="1600" spc="5" dirty="0">
                          <a:latin typeface="+mn-lt"/>
                        </a:rPr>
                        <a:t>Yes, minimum </a:t>
                      </a:r>
                      <a:r>
                        <a:rPr lang="en-US" sz="1600" b="1" spc="5" dirty="0">
                          <a:latin typeface="+mn-lt"/>
                        </a:rPr>
                        <a:t>8 men </a:t>
                      </a:r>
                      <a:r>
                        <a:rPr lang="en-US" sz="1600" b="0" spc="5" dirty="0">
                          <a:latin typeface="+mn-lt"/>
                        </a:rPr>
                        <a:t>and</a:t>
                      </a:r>
                      <a:r>
                        <a:rPr lang="en-US" sz="1600" b="1" spc="5" dirty="0">
                          <a:latin typeface="+mn-lt"/>
                        </a:rPr>
                        <a:t> 8 women </a:t>
                      </a:r>
                      <a:r>
                        <a:rPr lang="en-US" sz="1600" spc="5" dirty="0">
                          <a:latin typeface="+mn-lt"/>
                        </a:rPr>
                        <a:t>recognized</a:t>
                      </a:r>
                      <a:endParaRPr lang="en-US" sz="1600" dirty="0">
                        <a:latin typeface="+mn-lt"/>
                        <a:cs typeface="Arial"/>
                      </a:endParaRP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4 men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4 women </a:t>
                      </a:r>
                      <a:r>
                        <a:rPr lang="en-US" sz="1600" kern="1200" spc="5" dirty="0">
                          <a:solidFill>
                            <a:schemeClr val="dk1"/>
                          </a:solidFill>
                          <a:latin typeface="+mn-lt"/>
                          <a:ea typeface="+mn-ea"/>
                          <a:cs typeface="+mn-cs"/>
                        </a:rPr>
                        <a:t>recognized</a:t>
                      </a:r>
                    </a:p>
                  </a:txBody>
                  <a:tcPr marL="0" marR="0" marT="0" marB="0">
                    <a:solidFill>
                      <a:schemeClr val="accent4">
                        <a:lumMod val="40000"/>
                        <a:lumOff val="60000"/>
                      </a:schemeClr>
                    </a:solidFill>
                  </a:tcPr>
                </a:tc>
                <a:tc>
                  <a:txBody>
                    <a:bodyPr/>
                    <a:lstStyle/>
                    <a:p>
                      <a:pPr marL="2540" algn="ctr">
                        <a:lnSpc>
                          <a:spcPct val="100000"/>
                        </a:lnSpc>
                      </a:pPr>
                      <a:r>
                        <a:rPr lang="en-US" sz="1600" b="0" dirty="0">
                          <a:latin typeface="+mn-lt"/>
                          <a:cs typeface="Calibri"/>
                        </a:rPr>
                        <a:t>25</a:t>
                      </a:r>
                      <a:endParaRPr sz="1600" b="0" dirty="0">
                        <a:latin typeface="+mn-lt"/>
                        <a:cs typeface="Calibri"/>
                      </a:endParaRPr>
                    </a:p>
                  </a:txBody>
                  <a:tcPr marL="0" marR="0" marT="0" marB="0"/>
                </a:tc>
                <a:extLst>
                  <a:ext uri="{0D108BD9-81ED-4DB2-BD59-A6C34878D82A}">
                    <a16:rowId xmlns:a16="http://schemas.microsoft.com/office/drawing/2014/main" val="10002"/>
                  </a:ext>
                </a:extLst>
              </a:tr>
              <a:tr h="473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5" dirty="0">
                          <a:latin typeface="+mn-lt"/>
                        </a:rPr>
                        <a:t> </a:t>
                      </a:r>
                      <a:r>
                        <a:rPr lang="en-US" sz="1600" spc="5" dirty="0">
                          <a:latin typeface="+mn-lt"/>
                        </a:rPr>
                        <a:t>Yes, minimum </a:t>
                      </a:r>
                      <a:r>
                        <a:rPr lang="en-US" sz="1600" b="1" spc="5" dirty="0">
                          <a:latin typeface="+mn-lt"/>
                        </a:rPr>
                        <a:t>6 men </a:t>
                      </a:r>
                      <a:r>
                        <a:rPr lang="en-US" sz="1600" b="0" spc="5" dirty="0">
                          <a:latin typeface="+mn-lt"/>
                        </a:rPr>
                        <a:t>and </a:t>
                      </a:r>
                      <a:r>
                        <a:rPr lang="en-US" sz="1600" b="1" spc="5" dirty="0">
                          <a:latin typeface="+mn-lt"/>
                        </a:rPr>
                        <a:t>6 women </a:t>
                      </a:r>
                      <a:r>
                        <a:rPr lang="en-US" sz="1600" spc="5" dirty="0">
                          <a:latin typeface="+mn-lt"/>
                        </a:rPr>
                        <a:t>recognized</a:t>
                      </a:r>
                      <a:endParaRPr lang="en-US" sz="1600" dirty="0">
                        <a:latin typeface="+mn-lt"/>
                        <a:cs typeface="Arial"/>
                      </a:endParaRP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3 men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3 women </a:t>
                      </a:r>
                      <a:r>
                        <a:rPr lang="en-US" sz="1600" kern="1200" spc="5" dirty="0">
                          <a:solidFill>
                            <a:schemeClr val="dk1"/>
                          </a:solidFill>
                          <a:latin typeface="+mn-lt"/>
                          <a:ea typeface="+mn-ea"/>
                          <a:cs typeface="+mn-cs"/>
                        </a:rPr>
                        <a:t>recognized</a:t>
                      </a:r>
                    </a:p>
                  </a:txBody>
                  <a:tcPr marL="0" marR="0" marT="0" marB="0">
                    <a:solidFill>
                      <a:schemeClr val="accent4">
                        <a:lumMod val="40000"/>
                        <a:lumOff val="60000"/>
                      </a:schemeClr>
                    </a:solidFill>
                  </a:tcPr>
                </a:tc>
                <a:tc>
                  <a:txBody>
                    <a:bodyPr/>
                    <a:lstStyle/>
                    <a:p>
                      <a:pPr marL="2540" algn="ctr">
                        <a:lnSpc>
                          <a:spcPct val="100000"/>
                        </a:lnSpc>
                      </a:pPr>
                      <a:r>
                        <a:rPr lang="en-US" sz="1600" b="0" dirty="0">
                          <a:latin typeface="+mn-lt"/>
                          <a:cs typeface="Calibri"/>
                        </a:rPr>
                        <a:t>20</a:t>
                      </a:r>
                      <a:endParaRPr sz="1600" b="0" dirty="0">
                        <a:latin typeface="+mn-lt"/>
                        <a:cs typeface="Calibri"/>
                      </a:endParaRPr>
                    </a:p>
                  </a:txBody>
                  <a:tcPr marL="0" marR="0" marT="0" marB="0"/>
                </a:tc>
                <a:extLst>
                  <a:ext uri="{0D108BD9-81ED-4DB2-BD59-A6C34878D82A}">
                    <a16:rowId xmlns:a16="http://schemas.microsoft.com/office/drawing/2014/main" val="2224321997"/>
                  </a:ext>
                </a:extLst>
              </a:tr>
              <a:tr h="473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cs typeface="Arial"/>
                        </a:rPr>
                        <a:t> </a:t>
                      </a:r>
                      <a:r>
                        <a:rPr lang="en-US" sz="1600" spc="5" dirty="0">
                          <a:latin typeface="+mn-lt"/>
                        </a:rPr>
                        <a:t>Yes, minimum </a:t>
                      </a:r>
                      <a:r>
                        <a:rPr lang="en-US" sz="1600" b="1" spc="5" dirty="0">
                          <a:latin typeface="+mn-lt"/>
                        </a:rPr>
                        <a:t>4 men </a:t>
                      </a:r>
                      <a:r>
                        <a:rPr lang="en-US" sz="1600" b="0" spc="5" dirty="0">
                          <a:latin typeface="+mn-lt"/>
                        </a:rPr>
                        <a:t>and</a:t>
                      </a:r>
                      <a:r>
                        <a:rPr lang="en-US" sz="1600" b="1" spc="5" dirty="0">
                          <a:latin typeface="+mn-lt"/>
                        </a:rPr>
                        <a:t> 4 women </a:t>
                      </a:r>
                      <a:r>
                        <a:rPr lang="en-US" sz="1600" spc="5" dirty="0">
                          <a:latin typeface="+mn-lt"/>
                        </a:rPr>
                        <a:t>recognized</a:t>
                      </a:r>
                      <a:endParaRPr lang="en-US" sz="1600" dirty="0">
                        <a:latin typeface="+mn-lt"/>
                        <a:cs typeface="Arial"/>
                      </a:endParaRP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2 men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2 women </a:t>
                      </a:r>
                      <a:r>
                        <a:rPr lang="en-US" sz="1600" kern="1200" spc="5" dirty="0">
                          <a:solidFill>
                            <a:schemeClr val="dk1"/>
                          </a:solidFill>
                          <a:latin typeface="+mn-lt"/>
                          <a:ea typeface="+mn-ea"/>
                          <a:cs typeface="+mn-cs"/>
                        </a:rPr>
                        <a:t>recognized</a:t>
                      </a:r>
                    </a:p>
                  </a:txBody>
                  <a:tcPr marL="0" marR="0" marT="0" marB="0">
                    <a:solidFill>
                      <a:schemeClr val="accent4">
                        <a:lumMod val="40000"/>
                        <a:lumOff val="60000"/>
                      </a:schemeClr>
                    </a:solidFill>
                  </a:tcPr>
                </a:tc>
                <a:tc>
                  <a:txBody>
                    <a:bodyPr/>
                    <a:lstStyle/>
                    <a:p>
                      <a:pPr marL="2540" algn="ctr">
                        <a:lnSpc>
                          <a:spcPct val="100000"/>
                        </a:lnSpc>
                      </a:pPr>
                      <a:r>
                        <a:rPr lang="en-US" sz="1600" b="0" dirty="0">
                          <a:latin typeface="+mn-lt"/>
                          <a:cs typeface="Calibri"/>
                        </a:rPr>
                        <a:t>15</a:t>
                      </a:r>
                      <a:endParaRPr sz="1600" b="0" dirty="0">
                        <a:latin typeface="+mn-lt"/>
                        <a:cs typeface="Calibri"/>
                      </a:endParaRPr>
                    </a:p>
                  </a:txBody>
                  <a:tcPr marL="0" marR="0" marT="0" marB="0"/>
                </a:tc>
                <a:extLst>
                  <a:ext uri="{0D108BD9-81ED-4DB2-BD59-A6C34878D82A}">
                    <a16:rowId xmlns:a16="http://schemas.microsoft.com/office/drawing/2014/main" val="3448178813"/>
                  </a:ext>
                </a:extLst>
              </a:tr>
              <a:tr h="473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5" dirty="0">
                          <a:latin typeface="+mn-lt"/>
                        </a:rPr>
                        <a:t> </a:t>
                      </a:r>
                      <a:r>
                        <a:rPr lang="en-US" sz="1600" spc="5" dirty="0">
                          <a:latin typeface="+mn-lt"/>
                        </a:rPr>
                        <a:t>Yes, minimum 2 man and 2 woman recognized </a:t>
                      </a:r>
                      <a:endParaRPr lang="en-US" sz="1600" dirty="0">
                        <a:latin typeface="+mn-lt"/>
                        <a:cs typeface="Arial"/>
                      </a:endParaRP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1 man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1 woman </a:t>
                      </a:r>
                      <a:r>
                        <a:rPr lang="en-US" sz="1600" kern="1200" spc="5" dirty="0">
                          <a:solidFill>
                            <a:schemeClr val="dk1"/>
                          </a:solidFill>
                          <a:latin typeface="+mn-lt"/>
                          <a:ea typeface="+mn-ea"/>
                          <a:cs typeface="+mn-cs"/>
                        </a:rPr>
                        <a:t>recognized</a:t>
                      </a:r>
                    </a:p>
                  </a:txBody>
                  <a:tcPr marL="0" marR="0" marT="0" marB="0">
                    <a:solidFill>
                      <a:schemeClr val="accent4">
                        <a:lumMod val="40000"/>
                        <a:lumOff val="60000"/>
                      </a:schemeClr>
                    </a:solidFill>
                  </a:tcPr>
                </a:tc>
                <a:tc>
                  <a:txBody>
                    <a:bodyPr/>
                    <a:lstStyle/>
                    <a:p>
                      <a:pPr marL="2540" algn="ctr">
                        <a:lnSpc>
                          <a:spcPct val="100000"/>
                        </a:lnSpc>
                      </a:pPr>
                      <a:r>
                        <a:rPr lang="en-US" sz="1600" b="0" dirty="0">
                          <a:latin typeface="+mn-lt"/>
                          <a:cs typeface="Calibri"/>
                        </a:rPr>
                        <a:t>10</a:t>
                      </a:r>
                      <a:endParaRPr sz="1600" b="0" dirty="0">
                        <a:latin typeface="+mn-lt"/>
                        <a:cs typeface="Calibri"/>
                      </a:endParaRPr>
                    </a:p>
                  </a:txBody>
                  <a:tcPr marL="0" marR="0" marT="0" marB="0"/>
                </a:tc>
                <a:extLst>
                  <a:ext uri="{0D108BD9-81ED-4DB2-BD59-A6C34878D82A}">
                    <a16:rowId xmlns:a16="http://schemas.microsoft.com/office/drawing/2014/main" val="3426083610"/>
                  </a:ext>
                </a:extLst>
              </a:tr>
              <a:tr h="473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cs typeface="Arial"/>
                      </a:endParaRPr>
                    </a:p>
                  </a:txBody>
                  <a:tcPr marL="0" marR="0" marT="0" marB="0"/>
                </a:tc>
                <a:tc>
                  <a:txBody>
                    <a:bodyPr/>
                    <a:lstStyle/>
                    <a:p>
                      <a:pPr algn="l">
                        <a:lnSpc>
                          <a:spcPct val="100000"/>
                        </a:lnSpc>
                      </a:pPr>
                      <a:r>
                        <a:rPr lang="en-US" sz="1600" b="1" dirty="0">
                          <a:solidFill>
                            <a:schemeClr val="tx1"/>
                          </a:solidFill>
                          <a:latin typeface="+mn-lt"/>
                        </a:rPr>
                        <a:t>Scheme of Marking  </a:t>
                      </a:r>
                      <a:r>
                        <a:rPr lang="en-US" sz="1600" b="0" dirty="0">
                          <a:solidFill>
                            <a:schemeClr val="tx1"/>
                          </a:solidFill>
                          <a:latin typeface="+mn-lt"/>
                        </a:rPr>
                        <a:t>for </a:t>
                      </a:r>
                      <a:r>
                        <a:rPr lang="en-US" sz="1600" b="1" dirty="0">
                          <a:solidFill>
                            <a:schemeClr val="tx1"/>
                          </a:solidFill>
                          <a:latin typeface="+mn-lt"/>
                        </a:rPr>
                        <a:t>&lt;1 L population</a:t>
                      </a:r>
                      <a:endParaRPr lang="en-US" sz="1600" b="1" spc="-5" dirty="0">
                        <a:solidFill>
                          <a:schemeClr val="tx1"/>
                        </a:solidFill>
                        <a:latin typeface="+mn-lt"/>
                        <a:cs typeface="Arial"/>
                      </a:endParaRPr>
                    </a:p>
                  </a:txBody>
                  <a:tcPr marL="0" marR="0" marT="0" marB="0">
                    <a:solidFill>
                      <a:schemeClr val="accent4"/>
                    </a:solidFill>
                  </a:tcPr>
                </a:tc>
                <a:tc>
                  <a:txBody>
                    <a:bodyPr/>
                    <a:lstStyle/>
                    <a:p>
                      <a:pPr marL="2540" algn="ctr">
                        <a:lnSpc>
                          <a:spcPct val="100000"/>
                        </a:lnSpc>
                      </a:pPr>
                      <a:r>
                        <a:rPr lang="en-US" sz="1600" b="1" dirty="0">
                          <a:latin typeface="+mn-lt"/>
                          <a:cs typeface="Calibri"/>
                        </a:rPr>
                        <a:t>Marks</a:t>
                      </a:r>
                      <a:endParaRPr sz="1600" b="1" dirty="0">
                        <a:latin typeface="+mn-lt"/>
                        <a:cs typeface="Calibri"/>
                      </a:endParaRPr>
                    </a:p>
                  </a:txBody>
                  <a:tcPr marL="0" marR="0" marT="0" marB="0">
                    <a:solidFill>
                      <a:schemeClr val="accent4"/>
                    </a:solidFill>
                  </a:tcPr>
                </a:tc>
                <a:extLst>
                  <a:ext uri="{0D108BD9-81ED-4DB2-BD59-A6C34878D82A}">
                    <a16:rowId xmlns:a16="http://schemas.microsoft.com/office/drawing/2014/main" val="2725220953"/>
                  </a:ext>
                </a:extLst>
              </a:tr>
              <a:tr h="47387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solidFill>
                            <a:srgbClr val="FF0000"/>
                          </a:solidFill>
                          <a:latin typeface="+mn-lt"/>
                          <a:cs typeface="Arial"/>
                        </a:rPr>
                        <a:t>*</a:t>
                      </a:r>
                      <a:r>
                        <a:rPr lang="en-US" sz="1600" dirty="0">
                          <a:solidFill>
                            <a:srgbClr val="FF0000"/>
                          </a:solidFill>
                          <a:latin typeface="+mn-lt"/>
                          <a:cs typeface="Arial"/>
                        </a:rPr>
                        <a:t> </a:t>
                      </a:r>
                      <a:r>
                        <a:rPr lang="en-US" sz="1600" dirty="0">
                          <a:solidFill>
                            <a:schemeClr val="tx1"/>
                          </a:solidFill>
                          <a:latin typeface="+mn-lt"/>
                          <a:cs typeface="Arial"/>
                        </a:rPr>
                        <a:t>Transgender(s) can also be considered</a:t>
                      </a: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3 men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3 women </a:t>
                      </a:r>
                      <a:r>
                        <a:rPr lang="en-US" sz="1600" kern="1200" spc="5" dirty="0">
                          <a:solidFill>
                            <a:schemeClr val="dk1"/>
                          </a:solidFill>
                          <a:latin typeface="+mn-lt"/>
                          <a:ea typeface="+mn-ea"/>
                          <a:cs typeface="+mn-cs"/>
                        </a:rPr>
                        <a:t>recognized</a:t>
                      </a:r>
                    </a:p>
                  </a:txBody>
                  <a:tcPr marL="0" marR="0" marT="0" marB="0">
                    <a:solidFill>
                      <a:schemeClr val="accent4">
                        <a:lumMod val="20000"/>
                        <a:lumOff val="80000"/>
                      </a:schemeClr>
                    </a:solidFill>
                  </a:tcPr>
                </a:tc>
                <a:tc>
                  <a:txBody>
                    <a:bodyPr/>
                    <a:lstStyle/>
                    <a:p>
                      <a:pPr marL="2540" algn="ctr">
                        <a:lnSpc>
                          <a:spcPct val="100000"/>
                        </a:lnSpc>
                      </a:pPr>
                      <a:r>
                        <a:rPr lang="en-US" sz="1600" b="0" dirty="0">
                          <a:latin typeface="+mn-lt"/>
                          <a:cs typeface="Calibri"/>
                        </a:rPr>
                        <a:t>30</a:t>
                      </a:r>
                      <a:endParaRPr sz="1600" b="0" dirty="0">
                        <a:latin typeface="+mn-lt"/>
                        <a:cs typeface="Calibri"/>
                      </a:endParaRPr>
                    </a:p>
                  </a:txBody>
                  <a:tcPr marL="0" marR="0" marT="0" marB="0"/>
                </a:tc>
                <a:extLst>
                  <a:ext uri="{0D108BD9-81ED-4DB2-BD59-A6C34878D82A}">
                    <a16:rowId xmlns:a16="http://schemas.microsoft.com/office/drawing/2014/main" val="561452118"/>
                  </a:ext>
                </a:extLst>
              </a:tr>
              <a:tr h="473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cs typeface="Arial"/>
                      </a:endParaRPr>
                    </a:p>
                  </a:txBody>
                  <a:tcPr marL="0" marR="0" marT="0" marB="0"/>
                </a:tc>
                <a:tc>
                  <a:txBody>
                    <a:bodyPr/>
                    <a:lstStyle/>
                    <a:p>
                      <a:pPr marL="2540" marR="0" lvl="0" indent="0" algn="l" defTabSz="914400" rtl="0" eaLnBrk="1" fontAlgn="auto" latinLnBrk="0" hangingPunct="1">
                        <a:lnSpc>
                          <a:spcPct val="100000"/>
                        </a:lnSpc>
                        <a:spcBef>
                          <a:spcPts val="0"/>
                        </a:spcBef>
                        <a:spcAft>
                          <a:spcPts val="0"/>
                        </a:spcAft>
                        <a:buClrTx/>
                        <a:buSzTx/>
                        <a:buFontTx/>
                        <a:buNone/>
                        <a:tabLst/>
                        <a:defRPr/>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2 men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2 women </a:t>
                      </a:r>
                      <a:r>
                        <a:rPr lang="en-US" sz="1600" kern="1200" spc="5" dirty="0">
                          <a:solidFill>
                            <a:schemeClr val="dk1"/>
                          </a:solidFill>
                          <a:latin typeface="+mn-lt"/>
                          <a:ea typeface="+mn-ea"/>
                          <a:cs typeface="+mn-cs"/>
                        </a:rPr>
                        <a:t>recognized</a:t>
                      </a:r>
                    </a:p>
                  </a:txBody>
                  <a:tcPr marL="0" marR="0" marT="0" marB="0">
                    <a:solidFill>
                      <a:schemeClr val="accent4">
                        <a:lumMod val="20000"/>
                        <a:lumOff val="80000"/>
                      </a:schemeClr>
                    </a:solidFill>
                  </a:tcPr>
                </a:tc>
                <a:tc>
                  <a:txBody>
                    <a:bodyPr/>
                    <a:lstStyle/>
                    <a:p>
                      <a:pPr marL="2540" algn="ctr">
                        <a:lnSpc>
                          <a:spcPct val="100000"/>
                        </a:lnSpc>
                      </a:pPr>
                      <a:r>
                        <a:rPr lang="en-US" sz="1600" b="0" dirty="0">
                          <a:latin typeface="+mn-lt"/>
                          <a:cs typeface="Calibri"/>
                        </a:rPr>
                        <a:t>25</a:t>
                      </a:r>
                      <a:endParaRPr sz="1600" b="0" dirty="0">
                        <a:latin typeface="+mn-lt"/>
                        <a:cs typeface="Calibri"/>
                      </a:endParaRPr>
                    </a:p>
                  </a:txBody>
                  <a:tcPr marL="0" marR="0" marT="0" marB="0"/>
                </a:tc>
                <a:extLst>
                  <a:ext uri="{0D108BD9-81ED-4DB2-BD59-A6C34878D82A}">
                    <a16:rowId xmlns:a16="http://schemas.microsoft.com/office/drawing/2014/main" val="639970900"/>
                  </a:ext>
                </a:extLst>
              </a:tr>
              <a:tr h="473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mn-lt"/>
                        <a:cs typeface="Arial"/>
                      </a:endParaRPr>
                    </a:p>
                  </a:txBody>
                  <a:tcPr marL="0" marR="0" marT="0" marB="0"/>
                </a:tc>
                <a:tc>
                  <a:txBody>
                    <a:bodyPr/>
                    <a:lstStyle/>
                    <a:p>
                      <a:pPr marL="2540" algn="l">
                        <a:lnSpc>
                          <a:spcPct val="100000"/>
                        </a:lnSpc>
                      </a:pPr>
                      <a:r>
                        <a:rPr lang="en-US" sz="1600" kern="1200" spc="5" dirty="0">
                          <a:solidFill>
                            <a:schemeClr val="dk1"/>
                          </a:solidFill>
                          <a:latin typeface="+mn-lt"/>
                          <a:ea typeface="+mn-ea"/>
                          <a:cs typeface="+mn-cs"/>
                        </a:rPr>
                        <a:t>Yes minimum </a:t>
                      </a:r>
                      <a:r>
                        <a:rPr lang="en-US" sz="1600" b="1" kern="1200" spc="5" dirty="0">
                          <a:solidFill>
                            <a:schemeClr val="dk1"/>
                          </a:solidFill>
                          <a:latin typeface="+mn-lt"/>
                          <a:ea typeface="+mn-ea"/>
                          <a:cs typeface="+mn-cs"/>
                        </a:rPr>
                        <a:t>1 man </a:t>
                      </a:r>
                      <a:r>
                        <a:rPr lang="en-US" sz="1600" b="0" kern="1200" spc="5" dirty="0">
                          <a:solidFill>
                            <a:schemeClr val="dk1"/>
                          </a:solidFill>
                          <a:latin typeface="+mn-lt"/>
                          <a:ea typeface="+mn-ea"/>
                          <a:cs typeface="+mn-cs"/>
                        </a:rPr>
                        <a:t>and</a:t>
                      </a:r>
                      <a:r>
                        <a:rPr lang="en-US" sz="1600" b="1" kern="1200" spc="5" dirty="0">
                          <a:solidFill>
                            <a:schemeClr val="dk1"/>
                          </a:solidFill>
                          <a:latin typeface="+mn-lt"/>
                          <a:ea typeface="+mn-ea"/>
                          <a:cs typeface="+mn-cs"/>
                        </a:rPr>
                        <a:t> 1 woman </a:t>
                      </a:r>
                      <a:r>
                        <a:rPr lang="en-US" sz="1600" kern="1200" spc="5" dirty="0">
                          <a:solidFill>
                            <a:schemeClr val="dk1"/>
                          </a:solidFill>
                          <a:latin typeface="+mn-lt"/>
                          <a:ea typeface="+mn-ea"/>
                          <a:cs typeface="+mn-cs"/>
                        </a:rPr>
                        <a:t>recognized</a:t>
                      </a:r>
                      <a:endParaRPr sz="1600" b="0" dirty="0">
                        <a:latin typeface="+mn-lt"/>
                        <a:cs typeface="Calibri"/>
                      </a:endParaRPr>
                    </a:p>
                  </a:txBody>
                  <a:tcPr marL="0" marR="0" marT="0" marB="0">
                    <a:solidFill>
                      <a:schemeClr val="accent4">
                        <a:lumMod val="20000"/>
                        <a:lumOff val="80000"/>
                      </a:schemeClr>
                    </a:solidFill>
                  </a:tcPr>
                </a:tc>
                <a:tc>
                  <a:txBody>
                    <a:bodyPr/>
                    <a:lstStyle/>
                    <a:p>
                      <a:pPr marL="2540" algn="ctr">
                        <a:lnSpc>
                          <a:spcPct val="100000"/>
                        </a:lnSpc>
                      </a:pPr>
                      <a:r>
                        <a:rPr lang="en-US" sz="1600" b="0" dirty="0">
                          <a:latin typeface="+mn-lt"/>
                          <a:cs typeface="Calibri"/>
                        </a:rPr>
                        <a:t>20</a:t>
                      </a:r>
                      <a:endParaRPr sz="1600" b="0" dirty="0">
                        <a:latin typeface="+mn-lt"/>
                        <a:cs typeface="Calibri"/>
                      </a:endParaRPr>
                    </a:p>
                  </a:txBody>
                  <a:tcPr marL="0" marR="0" marT="0" marB="0"/>
                </a:tc>
                <a:extLst>
                  <a:ext uri="{0D108BD9-81ED-4DB2-BD59-A6C34878D82A}">
                    <a16:rowId xmlns:a16="http://schemas.microsoft.com/office/drawing/2014/main" val="2865096047"/>
                  </a:ext>
                </a:extLst>
              </a:tr>
            </a:tbl>
          </a:graphicData>
        </a:graphic>
      </p:graphicFrame>
      <p:pic>
        <p:nvPicPr>
          <p:cNvPr id="18" name="Picture 17">
            <a:extLst>
              <a:ext uri="{FF2B5EF4-FFF2-40B4-BE49-F238E27FC236}">
                <a16:creationId xmlns:a16="http://schemas.microsoft.com/office/drawing/2014/main" id="{CA0058CC-B807-4745-BEFE-F619D9026C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53024" y="8158018"/>
            <a:ext cx="2934954" cy="1821770"/>
          </a:xfrm>
          <a:prstGeom prst="rect">
            <a:avLst/>
          </a:prstGeom>
          <a:ln>
            <a:noFill/>
          </a:ln>
          <a:effectLst>
            <a:softEdge rad="112500"/>
          </a:effectLst>
        </p:spPr>
      </p:pic>
      <p:pic>
        <p:nvPicPr>
          <p:cNvPr id="19" name="Picture 18">
            <a:extLst>
              <a:ext uri="{FF2B5EF4-FFF2-40B4-BE49-F238E27FC236}">
                <a16:creationId xmlns:a16="http://schemas.microsoft.com/office/drawing/2014/main" id="{3C796780-EDDB-489D-9083-B8C66B8CD2D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753" y="8157938"/>
            <a:ext cx="3377341" cy="1860141"/>
          </a:xfrm>
          <a:prstGeom prst="rect">
            <a:avLst/>
          </a:prstGeom>
          <a:ln>
            <a:noFill/>
          </a:ln>
          <a:effectLst>
            <a:softEdge rad="112500"/>
          </a:effectLst>
        </p:spPr>
      </p:pic>
      <p:grpSp>
        <p:nvGrpSpPr>
          <p:cNvPr id="6" name="Group 5">
            <a:extLst>
              <a:ext uri="{FF2B5EF4-FFF2-40B4-BE49-F238E27FC236}">
                <a16:creationId xmlns:a16="http://schemas.microsoft.com/office/drawing/2014/main" id="{455627BA-09DC-42DA-AE6B-0810E129B24A}"/>
              </a:ext>
            </a:extLst>
          </p:cNvPr>
          <p:cNvGrpSpPr/>
          <p:nvPr/>
        </p:nvGrpSpPr>
        <p:grpSpPr>
          <a:xfrm>
            <a:off x="0" y="762545"/>
            <a:ext cx="8437839" cy="7450751"/>
            <a:chOff x="0" y="762545"/>
            <a:chExt cx="8437839" cy="7450751"/>
          </a:xfrm>
        </p:grpSpPr>
        <p:sp>
          <p:nvSpPr>
            <p:cNvPr id="13" name="object 2">
              <a:extLst>
                <a:ext uri="{FF2B5EF4-FFF2-40B4-BE49-F238E27FC236}">
                  <a16:creationId xmlns:a16="http://schemas.microsoft.com/office/drawing/2014/main" id="{37C9C032-1A36-4496-87B1-CB459ACA02CB}"/>
                </a:ext>
              </a:extLst>
            </p:cNvPr>
            <p:cNvSpPr/>
            <p:nvPr/>
          </p:nvSpPr>
          <p:spPr>
            <a:xfrm>
              <a:off x="8363159" y="1312326"/>
              <a:ext cx="74680" cy="76194"/>
            </a:xfrm>
            <a:custGeom>
              <a:avLst/>
              <a:gdLst/>
              <a:ahLst/>
              <a:cxnLst/>
              <a:rect l="l" t="t" r="r" b="b"/>
              <a:pathLst>
                <a:path w="69850" h="76200">
                  <a:moveTo>
                    <a:pt x="38100" y="0"/>
                  </a:moveTo>
                  <a:lnTo>
                    <a:pt x="0" y="38100"/>
                  </a:lnTo>
                  <a:lnTo>
                    <a:pt x="38100" y="76200"/>
                  </a:lnTo>
                  <a:lnTo>
                    <a:pt x="69850" y="44450"/>
                  </a:lnTo>
                  <a:lnTo>
                    <a:pt x="38100" y="44450"/>
                  </a:lnTo>
                  <a:lnTo>
                    <a:pt x="38100" y="31750"/>
                  </a:lnTo>
                  <a:lnTo>
                    <a:pt x="69850" y="31750"/>
                  </a:lnTo>
                  <a:lnTo>
                    <a:pt x="38100" y="0"/>
                  </a:lnTo>
                  <a:close/>
                </a:path>
              </a:pathLst>
            </a:custGeom>
            <a:solidFill>
              <a:srgbClr val="6C1F77"/>
            </a:solidFill>
          </p:spPr>
          <p:txBody>
            <a:bodyPr wrap="square" lIns="0" tIns="0" rIns="0" bIns="0" rtlCol="0"/>
            <a:lstStyle/>
            <a:p>
              <a:endParaRPr sz="1228">
                <a:solidFill>
                  <a:prstClr val="black"/>
                </a:solidFill>
              </a:endParaRPr>
            </a:p>
          </p:txBody>
        </p:sp>
        <p:sp>
          <p:nvSpPr>
            <p:cNvPr id="14" name="object 4">
              <a:extLst>
                <a:ext uri="{FF2B5EF4-FFF2-40B4-BE49-F238E27FC236}">
                  <a16:creationId xmlns:a16="http://schemas.microsoft.com/office/drawing/2014/main" id="{FA0E3CDD-AB89-4AA9-916C-EE25D7F9EBD9}"/>
                </a:ext>
              </a:extLst>
            </p:cNvPr>
            <p:cNvSpPr/>
            <p:nvPr/>
          </p:nvSpPr>
          <p:spPr>
            <a:xfrm>
              <a:off x="8377724" y="1344080"/>
              <a:ext cx="57764" cy="12700"/>
            </a:xfrm>
            <a:custGeom>
              <a:avLst/>
              <a:gdLst/>
              <a:ahLst/>
              <a:cxnLst/>
              <a:rect l="l" t="t" r="r" b="b"/>
              <a:pathLst>
                <a:path w="38100" h="12700">
                  <a:moveTo>
                    <a:pt x="31750" y="0"/>
                  </a:moveTo>
                  <a:lnTo>
                    <a:pt x="0" y="0"/>
                  </a:lnTo>
                  <a:lnTo>
                    <a:pt x="0" y="12700"/>
                  </a:lnTo>
                  <a:lnTo>
                    <a:pt x="31750" y="12700"/>
                  </a:lnTo>
                  <a:lnTo>
                    <a:pt x="38100" y="6350"/>
                  </a:lnTo>
                  <a:lnTo>
                    <a:pt x="31750" y="0"/>
                  </a:lnTo>
                  <a:close/>
                </a:path>
              </a:pathLst>
            </a:custGeom>
            <a:solidFill>
              <a:srgbClr val="6C1F77"/>
            </a:solidFill>
          </p:spPr>
          <p:txBody>
            <a:bodyPr wrap="square" lIns="0" tIns="0" rIns="0" bIns="0" rtlCol="0"/>
            <a:lstStyle/>
            <a:p>
              <a:endParaRPr sz="1228">
                <a:solidFill>
                  <a:prstClr val="black"/>
                </a:solidFill>
              </a:endParaRPr>
            </a:p>
          </p:txBody>
        </p:sp>
        <p:sp>
          <p:nvSpPr>
            <p:cNvPr id="15" name="Rounded Rectangle 7">
              <a:extLst>
                <a:ext uri="{FF2B5EF4-FFF2-40B4-BE49-F238E27FC236}">
                  <a16:creationId xmlns:a16="http://schemas.microsoft.com/office/drawing/2014/main" id="{2EEE7D8D-216B-44B1-A52F-D70BF5FCBF7F}"/>
                </a:ext>
              </a:extLst>
            </p:cNvPr>
            <p:cNvSpPr/>
            <p:nvPr/>
          </p:nvSpPr>
          <p:spPr>
            <a:xfrm>
              <a:off x="0" y="1692704"/>
              <a:ext cx="6858000" cy="1667217"/>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r>
                <a:rPr lang="en-US" sz="1400" b="1" dirty="0">
                  <a:solidFill>
                    <a:srgbClr val="000000"/>
                  </a:solidFill>
                  <a:ea typeface="Times New Roman"/>
                  <a:cs typeface="Arial"/>
                </a:rPr>
                <a:t>8.     Identification </a:t>
              </a:r>
              <a:r>
                <a:rPr lang="en-US" sz="1400" dirty="0">
                  <a:solidFill>
                    <a:srgbClr val="000000"/>
                  </a:solidFill>
                  <a:ea typeface="Times New Roman"/>
                  <a:cs typeface="Arial"/>
                </a:rPr>
                <a:t>and r</a:t>
              </a:r>
              <a:r>
                <a:rPr lang="en-US" sz="1400" b="1" dirty="0">
                  <a:solidFill>
                    <a:srgbClr val="000000"/>
                  </a:solidFill>
                  <a:ea typeface="Times New Roman"/>
                  <a:cs typeface="Arial"/>
                </a:rPr>
                <a:t>ecognition </a:t>
              </a:r>
              <a:r>
                <a:rPr lang="en-US" sz="1400" dirty="0">
                  <a:solidFill>
                    <a:srgbClr val="000000"/>
                  </a:solidFill>
                  <a:ea typeface="Times New Roman"/>
                  <a:cs typeface="Arial"/>
                </a:rPr>
                <a:t>of </a:t>
              </a:r>
              <a:r>
                <a:rPr lang="en-US" sz="1400" b="1" dirty="0">
                  <a:solidFill>
                    <a:srgbClr val="000000"/>
                  </a:solidFill>
                  <a:ea typeface="Times New Roman"/>
                  <a:cs typeface="Arial"/>
                </a:rPr>
                <a:t>Champions</a:t>
              </a:r>
              <a:r>
                <a:rPr lang="en-US" sz="1400" dirty="0">
                  <a:solidFill>
                    <a:srgbClr val="000000"/>
                  </a:solidFill>
                  <a:ea typeface="Times New Roman"/>
                  <a:cs typeface="Arial"/>
                </a:rPr>
                <a:t> – </a:t>
              </a:r>
              <a:r>
                <a:rPr lang="en-US" sz="1400" b="1" dirty="0">
                  <a:solidFill>
                    <a:srgbClr val="000000"/>
                  </a:solidFill>
                  <a:ea typeface="Times New Roman"/>
                  <a:cs typeface="Arial"/>
                </a:rPr>
                <a:t>Man</a:t>
              </a:r>
              <a:r>
                <a:rPr lang="en-US" sz="1400" b="1" dirty="0">
                  <a:solidFill>
                    <a:srgbClr val="FF0000"/>
                  </a:solidFill>
                  <a:ea typeface="Times New Roman"/>
                  <a:cs typeface="Arial"/>
                </a:rPr>
                <a:t>*</a:t>
              </a:r>
              <a:r>
                <a:rPr lang="en-US" sz="1400" dirty="0">
                  <a:solidFill>
                    <a:srgbClr val="000000"/>
                  </a:solidFill>
                  <a:ea typeface="Times New Roman"/>
                  <a:cs typeface="Arial"/>
                </a:rPr>
                <a:t> and </a:t>
              </a:r>
              <a:r>
                <a:rPr lang="en-US" sz="1400" b="1" dirty="0">
                  <a:solidFill>
                    <a:srgbClr val="000000"/>
                  </a:solidFill>
                  <a:ea typeface="Times New Roman"/>
                  <a:cs typeface="Arial"/>
                </a:rPr>
                <a:t>Woman</a:t>
              </a:r>
              <a:r>
                <a:rPr lang="en-US" sz="1400" b="1" dirty="0">
                  <a:solidFill>
                    <a:srgbClr val="FF0000"/>
                  </a:solidFill>
                  <a:ea typeface="Times New Roman"/>
                  <a:cs typeface="Arial"/>
                </a:rPr>
                <a:t>*</a:t>
              </a:r>
              <a:r>
                <a:rPr lang="en-US" sz="1400" b="1" dirty="0">
                  <a:solidFill>
                    <a:srgbClr val="000000"/>
                  </a:solidFill>
                  <a:ea typeface="Times New Roman"/>
                  <a:cs typeface="Arial"/>
                </a:rPr>
                <a:t> driving ‘Swachh Change’ in the ULB – </a:t>
              </a:r>
              <a:r>
                <a:rPr lang="en-US" sz="1400" dirty="0">
                  <a:solidFill>
                    <a:srgbClr val="000000"/>
                  </a:solidFill>
                  <a:ea typeface="Times New Roman"/>
                  <a:cs typeface="Arial"/>
                </a:rPr>
                <a:t>to be identified </a:t>
              </a:r>
              <a:r>
                <a:rPr lang="en-US" sz="1400" b="1" dirty="0">
                  <a:solidFill>
                    <a:srgbClr val="000000"/>
                  </a:solidFill>
                  <a:ea typeface="Times New Roman"/>
                  <a:cs typeface="Arial"/>
                </a:rPr>
                <a:t>among ULB Staff/Sanitary workers, ward councilor, CSR Lead, NGOs, SHGs etc. engaged with the ULB by </a:t>
              </a:r>
              <a:r>
                <a:rPr lang="en-US" sz="1400" b="1" dirty="0">
                  <a:solidFill>
                    <a:srgbClr val="FF0000"/>
                  </a:solidFill>
                  <a:ea typeface="Times New Roman"/>
                  <a:cs typeface="Arial"/>
                </a:rPr>
                <a:t>15</a:t>
              </a:r>
              <a:r>
                <a:rPr lang="en-US" sz="1400" b="1" baseline="30000" dirty="0">
                  <a:solidFill>
                    <a:srgbClr val="FF0000"/>
                  </a:solidFill>
                  <a:ea typeface="Times New Roman"/>
                  <a:cs typeface="Arial"/>
                </a:rPr>
                <a:t>th</a:t>
              </a:r>
              <a:r>
                <a:rPr lang="en-US" sz="1400" b="1" dirty="0">
                  <a:solidFill>
                    <a:srgbClr val="FF0000"/>
                  </a:solidFill>
                  <a:ea typeface="Times New Roman"/>
                  <a:cs typeface="Arial"/>
                </a:rPr>
                <a:t> January 2022</a:t>
              </a:r>
              <a:r>
                <a:rPr lang="en-US" sz="1400" b="1" dirty="0">
                  <a:solidFill>
                    <a:srgbClr val="000000"/>
                  </a:solidFill>
                  <a:ea typeface="Times New Roman"/>
                  <a:cs typeface="Arial"/>
                </a:rPr>
                <a:t> (</a:t>
              </a:r>
              <a:r>
                <a:rPr lang="en-US" sz="1400" dirty="0">
                  <a:solidFill>
                    <a:srgbClr val="000000"/>
                  </a:solidFill>
                  <a:ea typeface="Times New Roman"/>
                  <a:cs typeface="Arial"/>
                </a:rPr>
                <a:t>To be uploaded on </a:t>
              </a:r>
              <a:r>
                <a:rPr lang="en-US" sz="1400" dirty="0">
                  <a:solidFill>
                    <a:srgbClr val="000000"/>
                  </a:solidFill>
                  <a:cs typeface="Arial"/>
                </a:rPr>
                <a:t>Swachh Survekshan-2022 portal</a:t>
              </a:r>
              <a:r>
                <a:rPr lang="en-US" sz="1400" dirty="0">
                  <a:solidFill>
                    <a:srgbClr val="000000"/>
                  </a:solidFill>
                  <a:ea typeface="Times New Roman"/>
                  <a:cs typeface="Arial"/>
                </a:rPr>
                <a:t>, Swachh </a:t>
              </a:r>
              <a:r>
                <a:rPr lang="en-US" sz="1400" dirty="0" err="1">
                  <a:solidFill>
                    <a:srgbClr val="000000"/>
                  </a:solidFill>
                  <a:ea typeface="Times New Roman"/>
                  <a:cs typeface="Arial"/>
                </a:rPr>
                <a:t>Manch</a:t>
              </a:r>
              <a:r>
                <a:rPr lang="en-US" sz="1400" dirty="0">
                  <a:solidFill>
                    <a:srgbClr val="000000"/>
                  </a:solidFill>
                  <a:ea typeface="Times New Roman"/>
                  <a:cs typeface="Arial"/>
                </a:rPr>
                <a:t>, S</a:t>
              </a:r>
              <a:r>
                <a:rPr lang="en-US" sz="1400" dirty="0">
                  <a:solidFill>
                    <a:srgbClr val="000000"/>
                  </a:solidFill>
                  <a:cs typeface="Arial"/>
                </a:rPr>
                <a:t>ocial Media page of the ULB</a:t>
              </a:r>
              <a:r>
                <a:rPr lang="en-US" sz="1400" dirty="0">
                  <a:solidFill>
                    <a:srgbClr val="000000"/>
                  </a:solidFill>
                  <a:ea typeface="Times New Roman"/>
                  <a:cs typeface="Arial"/>
                </a:rPr>
                <a:t> and Facebook page of the ULB). </a:t>
              </a:r>
              <a:r>
                <a:rPr lang="en-US" sz="1400" b="1" dirty="0">
                  <a:solidFill>
                    <a:srgbClr val="000000"/>
                  </a:solidFill>
                  <a:ea typeface="Times New Roman"/>
                  <a:cs typeface="Arial"/>
                </a:rPr>
                <a:t>(City name and ULB Code mandatory for entries).     </a:t>
              </a:r>
              <a:r>
                <a:rPr lang="en-US" sz="1400" u="sng" dirty="0">
                  <a:solidFill>
                    <a:srgbClr val="000000"/>
                  </a:solidFill>
                  <a:ea typeface="Times New Roman"/>
                  <a:cs typeface="Arial"/>
                </a:rPr>
                <a:t>Recognition will only be given for the performance between </a:t>
              </a:r>
              <a:r>
                <a:rPr lang="en-US" sz="1400" b="1" u="sng" dirty="0">
                  <a:solidFill>
                    <a:srgbClr val="000000"/>
                  </a:solidFill>
                  <a:ea typeface="Times New Roman"/>
                  <a:cs typeface="Arial"/>
                </a:rPr>
                <a:t>1</a:t>
              </a:r>
              <a:r>
                <a:rPr lang="en-US" sz="1400" b="1" u="sng" baseline="30000" dirty="0">
                  <a:solidFill>
                    <a:srgbClr val="000000"/>
                  </a:solidFill>
                  <a:ea typeface="Times New Roman"/>
                  <a:cs typeface="Arial"/>
                </a:rPr>
                <a:t>st</a:t>
              </a:r>
              <a:r>
                <a:rPr lang="en-US" sz="1400" b="1" u="sng" dirty="0">
                  <a:solidFill>
                    <a:srgbClr val="000000"/>
                  </a:solidFill>
                  <a:ea typeface="Times New Roman"/>
                  <a:cs typeface="Arial"/>
                </a:rPr>
                <a:t> April 2021 to 30</a:t>
              </a:r>
              <a:r>
                <a:rPr lang="en-US" sz="1400" b="1" u="sng" baseline="30000" dirty="0">
                  <a:solidFill>
                    <a:srgbClr val="000000"/>
                  </a:solidFill>
                  <a:ea typeface="Times New Roman"/>
                  <a:cs typeface="Arial"/>
                </a:rPr>
                <a:t>th</a:t>
              </a:r>
              <a:r>
                <a:rPr lang="en-US" sz="1400" b="1" u="sng" dirty="0">
                  <a:solidFill>
                    <a:srgbClr val="000000"/>
                  </a:solidFill>
                  <a:ea typeface="Times New Roman"/>
                  <a:cs typeface="Arial"/>
                </a:rPr>
                <a:t> November 2021</a:t>
              </a:r>
              <a:r>
                <a:rPr lang="en-US" sz="1400" u="sng" dirty="0">
                  <a:solidFill>
                    <a:srgbClr val="000000"/>
                  </a:solidFill>
                  <a:ea typeface="Times New Roman"/>
                  <a:cs typeface="Arial"/>
                </a:rPr>
                <a:t>.</a:t>
              </a:r>
            </a:p>
          </p:txBody>
        </p:sp>
        <p:sp>
          <p:nvSpPr>
            <p:cNvPr id="16" name="Rectangle 15">
              <a:extLst>
                <a:ext uri="{FF2B5EF4-FFF2-40B4-BE49-F238E27FC236}">
                  <a16:creationId xmlns:a16="http://schemas.microsoft.com/office/drawing/2014/main" id="{7C41EFC6-EFAE-46CF-99AB-6D861B01F996}"/>
                </a:ext>
              </a:extLst>
            </p:cNvPr>
            <p:cNvSpPr/>
            <p:nvPr/>
          </p:nvSpPr>
          <p:spPr>
            <a:xfrm>
              <a:off x="0" y="762545"/>
              <a:ext cx="5014452" cy="90243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3200" b="1" dirty="0">
                  <a:solidFill>
                    <a:prstClr val="white"/>
                  </a:solidFill>
                </a:rPr>
                <a:t>Citizen Engagement</a:t>
              </a:r>
            </a:p>
          </p:txBody>
        </p:sp>
        <p:sp>
          <p:nvSpPr>
            <p:cNvPr id="20" name="Flowchart: Process 19">
              <a:extLst>
                <a:ext uri="{FF2B5EF4-FFF2-40B4-BE49-F238E27FC236}">
                  <a16:creationId xmlns:a16="http://schemas.microsoft.com/office/drawing/2014/main" id="{E0361701-6D50-4854-93C3-AAB275873FBB}"/>
                </a:ext>
              </a:extLst>
            </p:cNvPr>
            <p:cNvSpPr/>
            <p:nvPr/>
          </p:nvSpPr>
          <p:spPr>
            <a:xfrm>
              <a:off x="1" y="6266342"/>
              <a:ext cx="6858000" cy="1946954"/>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100" b="1" dirty="0">
                  <a:solidFill>
                    <a:schemeClr val="tx1"/>
                  </a:solidFill>
                </a:rPr>
                <a:t>Note:  </a:t>
              </a:r>
            </a:p>
            <a:p>
              <a:pPr marL="342900" indent="-342900" algn="just">
                <a:buAutoNum type="arabicPeriod"/>
              </a:pPr>
              <a:r>
                <a:rPr lang="en-US" sz="1100" dirty="0">
                  <a:solidFill>
                    <a:schemeClr val="tx1"/>
                  </a:solidFill>
                </a:rPr>
                <a:t>List of people and contact details with photos and a brief note (max 50 words) describing the work done to be uploaded on SBM portal, Swachh </a:t>
              </a:r>
              <a:r>
                <a:rPr lang="en-US" sz="1100" dirty="0" err="1">
                  <a:solidFill>
                    <a:schemeClr val="tx1"/>
                  </a:solidFill>
                </a:rPr>
                <a:t>Manch</a:t>
              </a:r>
              <a:r>
                <a:rPr lang="en-US" sz="1100" dirty="0">
                  <a:solidFill>
                    <a:schemeClr val="tx1"/>
                  </a:solidFill>
                </a:rPr>
                <a:t> and ULB’s Facebook page</a:t>
              </a:r>
            </a:p>
            <a:p>
              <a:pPr marL="342900" indent="-342900" algn="just">
                <a:buAutoNum type="arabicPeriod"/>
              </a:pPr>
              <a:r>
                <a:rPr lang="en-US" sz="1100" dirty="0">
                  <a:solidFill>
                    <a:srgbClr val="FF0000"/>
                  </a:solidFill>
                </a:rPr>
                <a:t>*</a:t>
              </a:r>
              <a:r>
                <a:rPr lang="en-US" sz="1100" dirty="0">
                  <a:solidFill>
                    <a:schemeClr val="tx1"/>
                  </a:solidFill>
                </a:rPr>
                <a:t>Minimum 30 (15 men and15 women) entries from &gt;10L population, 25 entries from 3L-10 L population, 20 entries from 1L-3 L population, 15 entries from 50K – 1 L population and 10 entries for &lt;50K population.  </a:t>
              </a:r>
            </a:p>
            <a:p>
              <a:pPr marL="342900" indent="-342900" algn="just">
                <a:buFontTx/>
                <a:buAutoNum type="arabicPeriod"/>
              </a:pPr>
              <a:r>
                <a:rPr lang="en-US" sz="1100" dirty="0">
                  <a:solidFill>
                    <a:schemeClr val="tx1"/>
                  </a:solidFill>
                </a:rPr>
                <a:t>These entries will also be used for on-call validation. On the basis of contact details these people will be called to understand whether the details provided is matching.</a:t>
              </a:r>
            </a:p>
            <a:p>
              <a:pPr marL="342900" indent="-342900" algn="just">
                <a:buFontTx/>
                <a:buAutoNum type="arabicPeriod"/>
              </a:pPr>
              <a:r>
                <a:rPr lang="en-US" sz="1100" dirty="0">
                  <a:solidFill>
                    <a:srgbClr val="FF0000"/>
                  </a:solidFill>
                </a:rPr>
                <a:t>Randomly 7 samples in each category for &gt;10L 5 samples in each category for 1-10 L and 3 samples in each category for &lt;1 L population cities to be picked</a:t>
              </a:r>
              <a:endParaRPr lang="en-US" sz="1100" dirty="0">
                <a:solidFill>
                  <a:schemeClr val="tx1"/>
                </a:solidFill>
              </a:endParaRPr>
            </a:p>
          </p:txBody>
        </p:sp>
        <p:sp>
          <p:nvSpPr>
            <p:cNvPr id="21" name="Rounded Rectangle 3">
              <a:extLst>
                <a:ext uri="{FF2B5EF4-FFF2-40B4-BE49-F238E27FC236}">
                  <a16:creationId xmlns:a16="http://schemas.microsoft.com/office/drawing/2014/main" id="{D014A3E8-ED78-49E0-95DD-329BFC5B1999}"/>
                </a:ext>
              </a:extLst>
            </p:cNvPr>
            <p:cNvSpPr/>
            <p:nvPr/>
          </p:nvSpPr>
          <p:spPr>
            <a:xfrm>
              <a:off x="5014452" y="762546"/>
              <a:ext cx="1843548" cy="902436"/>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2400" b="1" dirty="0">
                  <a:solidFill>
                    <a:schemeClr val="bg1"/>
                  </a:solidFill>
                  <a:latin typeface="Arial"/>
                  <a:ea typeface="Calibri"/>
                  <a:cs typeface="Times New Roman"/>
                </a:rPr>
                <a:t>Marks</a:t>
              </a:r>
            </a:p>
            <a:p>
              <a:pPr algn="ctr">
                <a:lnSpc>
                  <a:spcPct val="107000"/>
                </a:lnSpc>
              </a:pPr>
              <a:r>
                <a:rPr lang="en-SG" sz="2400" b="1" dirty="0">
                  <a:solidFill>
                    <a:schemeClr val="bg1"/>
                  </a:solidFill>
                  <a:ea typeface="Calibri"/>
                  <a:cs typeface="Times New Roman"/>
                </a:rPr>
                <a:t>30</a:t>
              </a:r>
            </a:p>
          </p:txBody>
        </p:sp>
      </p:grpSp>
      <p:sp>
        <p:nvSpPr>
          <p:cNvPr id="3" name="Slide Number Placeholder 2">
            <a:extLst>
              <a:ext uri="{FF2B5EF4-FFF2-40B4-BE49-F238E27FC236}">
                <a16:creationId xmlns:a16="http://schemas.microsoft.com/office/drawing/2014/main" id="{23615A61-CA1A-472B-BAA0-A5535F7C5870}"/>
              </a:ext>
            </a:extLst>
          </p:cNvPr>
          <p:cNvSpPr>
            <a:spLocks noGrp="1"/>
          </p:cNvSpPr>
          <p:nvPr>
            <p:ph type="sldNum" sz="quarter" idx="12"/>
          </p:nvPr>
        </p:nvSpPr>
        <p:spPr/>
        <p:txBody>
          <a:bodyPr/>
          <a:lstStyle/>
          <a:p>
            <a:fld id="{871FDAF4-F9BA-4E6E-AE28-9371978FF90C}" type="slidenum">
              <a:rPr lang="en-US" smtClean="0"/>
              <a:t>94</a:t>
            </a:fld>
            <a:endParaRPr lang="en-US"/>
          </a:p>
        </p:txBody>
      </p:sp>
    </p:spTree>
    <p:extLst>
      <p:ext uri="{BB962C8B-B14F-4D97-AF65-F5344CB8AC3E}">
        <p14:creationId xmlns:p14="http://schemas.microsoft.com/office/powerpoint/2010/main" val="9763051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E590397-6357-442E-B6C3-A3922DFC2A00}"/>
              </a:ext>
            </a:extLst>
          </p:cNvPr>
          <p:cNvSpPr txBox="1"/>
          <p:nvPr/>
        </p:nvSpPr>
        <p:spPr>
          <a:xfrm>
            <a:off x="-2840" y="3417672"/>
            <a:ext cx="6858000" cy="709467"/>
          </a:xfrm>
          <a:prstGeom prst="rect">
            <a:avLst/>
          </a:prstGeom>
          <a:solidFill>
            <a:schemeClr val="bg1">
              <a:lumMod val="75000"/>
            </a:schemeClr>
          </a:solidFill>
        </p:spPr>
        <p:txBody>
          <a:bodyPr wrap="square" lIns="88699" tIns="44349" rIns="88699" bIns="44349" rtlCol="0">
            <a:noAutofit/>
          </a:bodyPr>
          <a:lstStyle/>
          <a:p>
            <a:pPr>
              <a:lnSpc>
                <a:spcPct val="107000"/>
              </a:lnSpc>
              <a:spcAft>
                <a:spcPts val="753"/>
              </a:spcAft>
            </a:pPr>
            <a:r>
              <a:rPr lang="en-SG" sz="1200" dirty="0">
                <a:solidFill>
                  <a:srgbClr val="000000"/>
                </a:solidFill>
                <a:ea typeface="ＭＳ 明朝"/>
                <a:cs typeface="Times New Roman"/>
              </a:rPr>
              <a:t>Mayor/Chairman of the City to be engaged in monitoring the Swachh Ward process and handing over awards to Wards in different Award categories.</a:t>
            </a:r>
            <a:endParaRPr lang="en-SG" sz="1200" b="1" dirty="0">
              <a:ea typeface="Calibri"/>
              <a:cs typeface="Times New Roman"/>
            </a:endParaRPr>
          </a:p>
        </p:txBody>
      </p:sp>
      <p:graphicFrame>
        <p:nvGraphicFramePr>
          <p:cNvPr id="14" name="Table 13">
            <a:extLst>
              <a:ext uri="{FF2B5EF4-FFF2-40B4-BE49-F238E27FC236}">
                <a16:creationId xmlns:a16="http://schemas.microsoft.com/office/drawing/2014/main" id="{04FE2CCE-F598-434B-BF3A-3B8FE07D289F}"/>
              </a:ext>
            </a:extLst>
          </p:cNvPr>
          <p:cNvGraphicFramePr>
            <a:graphicFrameLocks noGrp="1"/>
          </p:cNvGraphicFramePr>
          <p:nvPr>
            <p:extLst>
              <p:ext uri="{D42A27DB-BD31-4B8C-83A1-F6EECF244321}">
                <p14:modId xmlns:p14="http://schemas.microsoft.com/office/powerpoint/2010/main" val="1943614310"/>
              </p:ext>
            </p:extLst>
          </p:nvPr>
        </p:nvGraphicFramePr>
        <p:xfrm>
          <a:off x="0" y="4174710"/>
          <a:ext cx="6858000" cy="982608"/>
        </p:xfrm>
        <a:graphic>
          <a:graphicData uri="http://schemas.openxmlformats.org/drawingml/2006/table">
            <a:tbl>
              <a:tblPr firstRow="1" bandRow="1">
                <a:tableStyleId>{9DCAF9ED-07DC-4A11-8D7F-57B35C25682E}</a:tableStyleId>
              </a:tblPr>
              <a:tblGrid>
                <a:gridCol w="5873137">
                  <a:extLst>
                    <a:ext uri="{9D8B030D-6E8A-4147-A177-3AD203B41FA5}">
                      <a16:colId xmlns:a16="http://schemas.microsoft.com/office/drawing/2014/main" val="20000"/>
                    </a:ext>
                  </a:extLst>
                </a:gridCol>
                <a:gridCol w="984863">
                  <a:extLst>
                    <a:ext uri="{9D8B030D-6E8A-4147-A177-3AD203B41FA5}">
                      <a16:colId xmlns:a16="http://schemas.microsoft.com/office/drawing/2014/main" val="20001"/>
                    </a:ext>
                  </a:extLst>
                </a:gridCol>
              </a:tblGrid>
              <a:tr h="469974">
                <a:tc>
                  <a:txBody>
                    <a:bodyPr/>
                    <a:lstStyle/>
                    <a:p>
                      <a:r>
                        <a:rPr lang="en-US" sz="1400" dirty="0"/>
                        <a:t>Scheme of Marking</a:t>
                      </a:r>
                    </a:p>
                  </a:txBody>
                  <a:tcPr marL="85914" marR="85914" marT="42957" marB="42957" anchor="ctr"/>
                </a:tc>
                <a:tc>
                  <a:txBody>
                    <a:bodyPr/>
                    <a:lstStyle/>
                    <a:p>
                      <a:pPr algn="ctr"/>
                      <a:r>
                        <a:rPr lang="en-US" sz="1400" dirty="0"/>
                        <a:t>Marks</a:t>
                      </a:r>
                    </a:p>
                  </a:txBody>
                  <a:tcPr marL="85914" marR="85914" marT="42957" marB="42957" anchor="ctr"/>
                </a:tc>
                <a:extLst>
                  <a:ext uri="{0D108BD9-81ED-4DB2-BD59-A6C34878D82A}">
                    <a16:rowId xmlns:a16="http://schemas.microsoft.com/office/drawing/2014/main" val="10000"/>
                  </a:ext>
                </a:extLst>
              </a:tr>
              <a:tr h="469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Swachh Ward Ranking Conducted for the Quarter </a:t>
                      </a:r>
                      <a:r>
                        <a:rPr lang="en-US" sz="1400" b="1" dirty="0"/>
                        <a:t>November-January 2022</a:t>
                      </a:r>
                    </a:p>
                  </a:txBody>
                  <a:tcPr marL="85914" marR="85914" marT="42957" marB="42957" anchor="ctr"/>
                </a:tc>
                <a:tc>
                  <a:txBody>
                    <a:bodyPr/>
                    <a:lstStyle/>
                    <a:p>
                      <a:pPr algn="ctr"/>
                      <a:endParaRPr lang="en-US" sz="1400" dirty="0"/>
                    </a:p>
                    <a:p>
                      <a:pPr algn="ctr"/>
                      <a:r>
                        <a:rPr lang="en-US" sz="1400" dirty="0"/>
                        <a:t>30</a:t>
                      </a:r>
                    </a:p>
                  </a:txBody>
                  <a:tcPr marL="85914" marR="85914" marT="42957" marB="42957" anchor="ctr"/>
                </a:tc>
                <a:extLst>
                  <a:ext uri="{0D108BD9-81ED-4DB2-BD59-A6C34878D82A}">
                    <a16:rowId xmlns:a16="http://schemas.microsoft.com/office/drawing/2014/main" val="10002"/>
                  </a:ext>
                </a:extLst>
              </a:tr>
            </a:tbl>
          </a:graphicData>
        </a:graphic>
      </p:graphicFrame>
      <p:sp>
        <p:nvSpPr>
          <p:cNvPr id="15" name="Rounded Rectangle 7">
            <a:extLst>
              <a:ext uri="{FF2B5EF4-FFF2-40B4-BE49-F238E27FC236}">
                <a16:creationId xmlns:a16="http://schemas.microsoft.com/office/drawing/2014/main" id="{127294FC-B268-48BF-A074-D2E923684155}"/>
              </a:ext>
            </a:extLst>
          </p:cNvPr>
          <p:cNvSpPr/>
          <p:nvPr/>
        </p:nvSpPr>
        <p:spPr>
          <a:xfrm>
            <a:off x="0" y="2137450"/>
            <a:ext cx="6858000" cy="1211319"/>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sz="1400" b="1" dirty="0">
                <a:solidFill>
                  <a:srgbClr val="000000"/>
                </a:solidFill>
                <a:ea typeface="Times New Roman"/>
                <a:cs typeface="Arial"/>
              </a:rPr>
              <a:t>9.  Whether rankings of  Swachh Ward conducted  </a:t>
            </a:r>
            <a:r>
              <a:rPr lang="en-US" sz="1400" dirty="0">
                <a:solidFill>
                  <a:srgbClr val="000000"/>
                </a:solidFill>
                <a:ea typeface="Times New Roman"/>
                <a:cs typeface="Arial"/>
              </a:rPr>
              <a:t>covering assessment of all Hotels, Schools, Hospitals (Healthcare facility), RWAs/</a:t>
            </a:r>
            <a:r>
              <a:rPr lang="en-US" sz="1400" dirty="0" err="1">
                <a:solidFill>
                  <a:srgbClr val="000000"/>
                </a:solidFill>
                <a:ea typeface="Times New Roman"/>
                <a:cs typeface="Arial"/>
              </a:rPr>
              <a:t>Mohallas</a:t>
            </a:r>
            <a:r>
              <a:rPr lang="en-US" sz="1400" dirty="0">
                <a:solidFill>
                  <a:srgbClr val="000000"/>
                </a:solidFill>
                <a:ea typeface="Times New Roman"/>
                <a:cs typeface="Arial"/>
              </a:rPr>
              <a:t>, Government Offices and Market Association </a:t>
            </a:r>
            <a:r>
              <a:rPr lang="en-US" sz="1400" dirty="0">
                <a:solidFill>
                  <a:schemeClr val="tx1"/>
                </a:solidFill>
                <a:ea typeface="Times New Roman"/>
                <a:cs typeface="Arial"/>
              </a:rPr>
              <a:t>– results </a:t>
            </a:r>
            <a:r>
              <a:rPr lang="en-US" sz="1400" dirty="0">
                <a:solidFill>
                  <a:srgbClr val="000000"/>
                </a:solidFill>
                <a:ea typeface="ＭＳ 明朝"/>
                <a:cs typeface="Arial"/>
              </a:rPr>
              <a:t>t</a:t>
            </a:r>
            <a:r>
              <a:rPr lang="en-US" sz="1400" dirty="0">
                <a:solidFill>
                  <a:srgbClr val="000000"/>
                </a:solidFill>
                <a:ea typeface="Times New Roman"/>
                <a:cs typeface="Arial"/>
              </a:rPr>
              <a:t>o be uploaded on </a:t>
            </a:r>
            <a:r>
              <a:rPr lang="en-US" sz="1400" dirty="0">
                <a:solidFill>
                  <a:srgbClr val="000000"/>
                </a:solidFill>
                <a:cs typeface="Arial"/>
              </a:rPr>
              <a:t>Swachh Survekshan-2022 portal</a:t>
            </a:r>
            <a:r>
              <a:rPr lang="en-US" sz="1400" dirty="0">
                <a:solidFill>
                  <a:srgbClr val="000000"/>
                </a:solidFill>
                <a:ea typeface="Times New Roman"/>
                <a:cs typeface="Arial"/>
              </a:rPr>
              <a:t>, Swachh </a:t>
            </a:r>
            <a:r>
              <a:rPr lang="en-US" sz="1400" dirty="0" err="1">
                <a:solidFill>
                  <a:srgbClr val="000000"/>
                </a:solidFill>
                <a:ea typeface="Times New Roman"/>
                <a:cs typeface="Arial"/>
              </a:rPr>
              <a:t>Manch</a:t>
            </a:r>
            <a:r>
              <a:rPr lang="en-US" sz="1400" dirty="0">
                <a:solidFill>
                  <a:srgbClr val="000000"/>
                </a:solidFill>
                <a:ea typeface="Times New Roman"/>
                <a:cs typeface="Arial"/>
              </a:rPr>
              <a:t>, S</a:t>
            </a:r>
            <a:r>
              <a:rPr lang="en-US" sz="1400" dirty="0">
                <a:solidFill>
                  <a:srgbClr val="000000"/>
                </a:solidFill>
                <a:cs typeface="Arial"/>
              </a:rPr>
              <a:t>ocial Media page of the ULB</a:t>
            </a:r>
            <a:r>
              <a:rPr lang="en-US" sz="1400" dirty="0">
                <a:solidFill>
                  <a:srgbClr val="000000"/>
                </a:solidFill>
                <a:ea typeface="Times New Roman"/>
                <a:cs typeface="Arial"/>
              </a:rPr>
              <a:t> and Facebook page of the ULB by </a:t>
            </a:r>
            <a:r>
              <a:rPr lang="en-US" sz="1400" b="1" dirty="0">
                <a:solidFill>
                  <a:srgbClr val="FF0000"/>
                </a:solidFill>
                <a:ea typeface="Times New Roman"/>
                <a:cs typeface="Arial"/>
              </a:rPr>
              <a:t>15</a:t>
            </a:r>
            <a:r>
              <a:rPr lang="en-US" sz="1400" b="1" baseline="30000" dirty="0">
                <a:solidFill>
                  <a:srgbClr val="FF0000"/>
                </a:solidFill>
                <a:ea typeface="Times New Roman"/>
                <a:cs typeface="Arial"/>
              </a:rPr>
              <a:t>th</a:t>
            </a:r>
            <a:r>
              <a:rPr lang="en-US" sz="1400" b="1" dirty="0">
                <a:solidFill>
                  <a:srgbClr val="FF0000"/>
                </a:solidFill>
                <a:ea typeface="Times New Roman"/>
                <a:cs typeface="Arial"/>
              </a:rPr>
              <a:t> January 2022</a:t>
            </a:r>
            <a:r>
              <a:rPr lang="en-US" sz="1400" dirty="0">
                <a:solidFill>
                  <a:srgbClr val="000000"/>
                </a:solidFill>
                <a:ea typeface="Times New Roman"/>
                <a:cs typeface="Arial"/>
              </a:rPr>
              <a:t>. </a:t>
            </a:r>
            <a:r>
              <a:rPr lang="en-US" sz="1400" b="1" dirty="0">
                <a:solidFill>
                  <a:srgbClr val="000000"/>
                </a:solidFill>
                <a:ea typeface="Times New Roman"/>
                <a:cs typeface="Arial"/>
              </a:rPr>
              <a:t>(City name and ULB Code mandatory for entries)</a:t>
            </a:r>
            <a:endParaRPr lang="en-SG" sz="700" b="1" dirty="0">
              <a:solidFill>
                <a:srgbClr val="FF0000"/>
              </a:solidFill>
              <a:ea typeface="Times New Roman"/>
              <a:cs typeface="Mangal"/>
            </a:endParaRPr>
          </a:p>
        </p:txBody>
      </p:sp>
      <p:sp>
        <p:nvSpPr>
          <p:cNvPr id="17" name="Rectangle 16">
            <a:extLst>
              <a:ext uri="{FF2B5EF4-FFF2-40B4-BE49-F238E27FC236}">
                <a16:creationId xmlns:a16="http://schemas.microsoft.com/office/drawing/2014/main" id="{8D0EC8F4-883D-409C-90CB-251D908A5541}"/>
              </a:ext>
            </a:extLst>
          </p:cNvPr>
          <p:cNvSpPr/>
          <p:nvPr/>
        </p:nvSpPr>
        <p:spPr>
          <a:xfrm>
            <a:off x="11510" y="874147"/>
            <a:ext cx="5373289" cy="810934"/>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3600" b="1" dirty="0">
                <a:solidFill>
                  <a:prstClr val="white"/>
                </a:solidFill>
              </a:rPr>
              <a:t>Citizen Engagement</a:t>
            </a:r>
          </a:p>
        </p:txBody>
      </p:sp>
      <p:pic>
        <p:nvPicPr>
          <p:cNvPr id="18" name="Picture 17">
            <a:extLst>
              <a:ext uri="{FF2B5EF4-FFF2-40B4-BE49-F238E27FC236}">
                <a16:creationId xmlns:a16="http://schemas.microsoft.com/office/drawing/2014/main" id="{989323FE-A8B3-4AFC-87FE-246B12DA65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36907" y="6937828"/>
            <a:ext cx="3443112" cy="2362583"/>
          </a:xfrm>
          <a:prstGeom prst="rect">
            <a:avLst/>
          </a:prstGeom>
          <a:ln>
            <a:noFill/>
          </a:ln>
          <a:effectLst>
            <a:softEdge rad="112500"/>
          </a:effectLst>
        </p:spPr>
      </p:pic>
      <p:pic>
        <p:nvPicPr>
          <p:cNvPr id="19" name="Picture 18">
            <a:extLst>
              <a:ext uri="{FF2B5EF4-FFF2-40B4-BE49-F238E27FC236}">
                <a16:creationId xmlns:a16="http://schemas.microsoft.com/office/drawing/2014/main" id="{990E399C-2DE3-4DBE-994C-C2288CD39F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11" y="6937882"/>
            <a:ext cx="3273521" cy="2362694"/>
          </a:xfrm>
          <a:prstGeom prst="rect">
            <a:avLst/>
          </a:prstGeom>
          <a:ln>
            <a:noFill/>
          </a:ln>
          <a:effectLst>
            <a:softEdge rad="112500"/>
          </a:effectLst>
        </p:spPr>
      </p:pic>
      <p:sp>
        <p:nvSpPr>
          <p:cNvPr id="20" name="Flowchart: Process 19">
            <a:extLst>
              <a:ext uri="{FF2B5EF4-FFF2-40B4-BE49-F238E27FC236}">
                <a16:creationId xmlns:a16="http://schemas.microsoft.com/office/drawing/2014/main" id="{963309E1-5F37-422C-8692-CF5EA94B41F8}"/>
              </a:ext>
            </a:extLst>
          </p:cNvPr>
          <p:cNvSpPr/>
          <p:nvPr/>
        </p:nvSpPr>
        <p:spPr>
          <a:xfrm>
            <a:off x="-8357" y="5239986"/>
            <a:ext cx="6846489" cy="1664719"/>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b="1" dirty="0">
                <a:solidFill>
                  <a:schemeClr val="tx1"/>
                </a:solidFill>
              </a:rPr>
              <a:t>Note:  </a:t>
            </a:r>
          </a:p>
          <a:p>
            <a:pPr marL="342900" indent="-342900" algn="just">
              <a:buAutoNum type="arabicPeriod"/>
            </a:pPr>
            <a:r>
              <a:rPr lang="en-US" sz="1200" dirty="0">
                <a:solidFill>
                  <a:schemeClr val="tx1"/>
                </a:solidFill>
              </a:rPr>
              <a:t>List of top-3 winners with photos to be uploaded on SBM portal, Swachh </a:t>
            </a:r>
            <a:r>
              <a:rPr lang="en-US" sz="1200" dirty="0" err="1">
                <a:solidFill>
                  <a:schemeClr val="tx1"/>
                </a:solidFill>
              </a:rPr>
              <a:t>Manch</a:t>
            </a:r>
            <a:r>
              <a:rPr lang="en-US" sz="1200" dirty="0">
                <a:solidFill>
                  <a:schemeClr val="tx1"/>
                </a:solidFill>
              </a:rPr>
              <a:t> and ULB’s Facebook page</a:t>
            </a:r>
          </a:p>
          <a:p>
            <a:pPr marL="342900" indent="-342900" algn="just">
              <a:buAutoNum type="arabicPeriod"/>
            </a:pPr>
            <a:r>
              <a:rPr lang="en-US" sz="1200" dirty="0">
                <a:solidFill>
                  <a:schemeClr val="tx1"/>
                </a:solidFill>
              </a:rPr>
              <a:t>In each category minimum 30 entries from &gt;10L population, 25 entries from 3L-10 L population, 20 entries from 1L-3 L population, 15 entries from 50K – 1 L population and 10 entries for &lt;50K population. List to be attached.   Any 5 entries to be checked during on-field validation.</a:t>
            </a:r>
          </a:p>
          <a:p>
            <a:pPr marL="342900" indent="-342900" algn="just">
              <a:buFontTx/>
              <a:buAutoNum type="arabicPeriod"/>
            </a:pPr>
            <a:r>
              <a:rPr lang="en-US" sz="1200" dirty="0">
                <a:solidFill>
                  <a:srgbClr val="FF0000"/>
                </a:solidFill>
              </a:rPr>
              <a:t>Randomly 7 samples in each category for &gt;10L ,  5 samples in each category for 1-10 L and 3 samples in each category for &lt;1 L population cities to be picked</a:t>
            </a:r>
            <a:endParaRPr lang="en-US" sz="1200" dirty="0">
              <a:solidFill>
                <a:schemeClr val="tx1"/>
              </a:solidFill>
            </a:endParaRPr>
          </a:p>
        </p:txBody>
      </p:sp>
      <p:sp>
        <p:nvSpPr>
          <p:cNvPr id="21" name="Rounded Rectangle 3">
            <a:extLst>
              <a:ext uri="{FF2B5EF4-FFF2-40B4-BE49-F238E27FC236}">
                <a16:creationId xmlns:a16="http://schemas.microsoft.com/office/drawing/2014/main" id="{FA17A908-8B9B-4D95-A322-3A57F6C9EFEE}"/>
              </a:ext>
            </a:extLst>
          </p:cNvPr>
          <p:cNvSpPr/>
          <p:nvPr/>
        </p:nvSpPr>
        <p:spPr>
          <a:xfrm>
            <a:off x="5384800" y="861868"/>
            <a:ext cx="1509163" cy="858455"/>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b="1" dirty="0">
                <a:solidFill>
                  <a:schemeClr val="bg1"/>
                </a:solidFill>
                <a:latin typeface="Arial"/>
                <a:ea typeface="Calibri"/>
                <a:cs typeface="Times New Roman"/>
              </a:rPr>
              <a:t>Marks</a:t>
            </a:r>
          </a:p>
          <a:p>
            <a:pPr algn="ctr">
              <a:lnSpc>
                <a:spcPct val="107000"/>
              </a:lnSpc>
            </a:pPr>
            <a:r>
              <a:rPr lang="en-SG" b="1" dirty="0">
                <a:solidFill>
                  <a:schemeClr val="bg1"/>
                </a:solidFill>
                <a:ea typeface="Calibri"/>
                <a:cs typeface="Times New Roman"/>
              </a:rPr>
              <a:t>30</a:t>
            </a:r>
          </a:p>
        </p:txBody>
      </p:sp>
      <p:sp>
        <p:nvSpPr>
          <p:cNvPr id="3" name="Slide Number Placeholder 2">
            <a:extLst>
              <a:ext uri="{FF2B5EF4-FFF2-40B4-BE49-F238E27FC236}">
                <a16:creationId xmlns:a16="http://schemas.microsoft.com/office/drawing/2014/main" id="{D270468F-8018-4726-B4E3-9F45C054D120}"/>
              </a:ext>
            </a:extLst>
          </p:cNvPr>
          <p:cNvSpPr>
            <a:spLocks noGrp="1"/>
          </p:cNvSpPr>
          <p:nvPr>
            <p:ph type="sldNum" sz="quarter" idx="12"/>
          </p:nvPr>
        </p:nvSpPr>
        <p:spPr/>
        <p:txBody>
          <a:bodyPr/>
          <a:lstStyle/>
          <a:p>
            <a:fld id="{871FDAF4-F9BA-4E6E-AE28-9371978FF90C}" type="slidenum">
              <a:rPr lang="en-US" smtClean="0"/>
              <a:t>95</a:t>
            </a:fld>
            <a:endParaRPr lang="en-US"/>
          </a:p>
        </p:txBody>
      </p:sp>
    </p:spTree>
    <p:extLst>
      <p:ext uri="{BB962C8B-B14F-4D97-AF65-F5344CB8AC3E}">
        <p14:creationId xmlns:p14="http://schemas.microsoft.com/office/powerpoint/2010/main" val="163026944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8B4E4D4-0D83-47E6-89CE-03EF301F8CD3}"/>
              </a:ext>
            </a:extLst>
          </p:cNvPr>
          <p:cNvSpPr txBox="1"/>
          <p:nvPr/>
        </p:nvSpPr>
        <p:spPr>
          <a:xfrm>
            <a:off x="17331" y="3017502"/>
            <a:ext cx="6840669" cy="348598"/>
          </a:xfrm>
          <a:prstGeom prst="rect">
            <a:avLst/>
          </a:prstGeom>
          <a:solidFill>
            <a:schemeClr val="accent2">
              <a:lumMod val="20000"/>
              <a:lumOff val="80000"/>
            </a:schemeClr>
          </a:solidFill>
        </p:spPr>
        <p:txBody>
          <a:bodyPr wrap="square" lIns="88699" tIns="44349" rIns="88699" bIns="44349" rtlCol="0">
            <a:noAutofit/>
          </a:bodyPr>
          <a:lstStyle/>
          <a:p>
            <a:pPr>
              <a:lnSpc>
                <a:spcPct val="107000"/>
              </a:lnSpc>
              <a:spcAft>
                <a:spcPts val="753"/>
              </a:spcAft>
            </a:pPr>
            <a:r>
              <a:rPr lang="en-IN" sz="1400" dirty="0"/>
              <a:t>Note: </a:t>
            </a:r>
            <a:r>
              <a:rPr lang="en-IN" sz="1400" b="1" dirty="0"/>
              <a:t>SOP designed by the </a:t>
            </a:r>
            <a:r>
              <a:rPr lang="en-IN" sz="1400" b="1" dirty="0" err="1"/>
              <a:t>MoHUA</a:t>
            </a:r>
            <a:r>
              <a:rPr lang="en-IN" sz="1400" b="1" dirty="0"/>
              <a:t> for Zero Waste Events to be referred </a:t>
            </a:r>
            <a:endParaRPr lang="en-SG" sz="1400" b="1" dirty="0">
              <a:ea typeface="Calibri"/>
              <a:cs typeface="Times New Roman"/>
            </a:endParaRPr>
          </a:p>
        </p:txBody>
      </p:sp>
      <p:graphicFrame>
        <p:nvGraphicFramePr>
          <p:cNvPr id="15" name="Table 14">
            <a:extLst>
              <a:ext uri="{FF2B5EF4-FFF2-40B4-BE49-F238E27FC236}">
                <a16:creationId xmlns:a16="http://schemas.microsoft.com/office/drawing/2014/main" id="{7004A01E-E9F7-4D4F-9257-B0EB0B19959F}"/>
              </a:ext>
            </a:extLst>
          </p:cNvPr>
          <p:cNvGraphicFramePr>
            <a:graphicFrameLocks noGrp="1"/>
          </p:cNvGraphicFramePr>
          <p:nvPr>
            <p:extLst>
              <p:ext uri="{D42A27DB-BD31-4B8C-83A1-F6EECF244321}">
                <p14:modId xmlns:p14="http://schemas.microsoft.com/office/powerpoint/2010/main" val="1531111880"/>
              </p:ext>
            </p:extLst>
          </p:nvPr>
        </p:nvGraphicFramePr>
        <p:xfrm>
          <a:off x="17330" y="3409775"/>
          <a:ext cx="6840670" cy="1080702"/>
        </p:xfrm>
        <a:graphic>
          <a:graphicData uri="http://schemas.openxmlformats.org/drawingml/2006/table">
            <a:tbl>
              <a:tblPr firstRow="1" bandRow="1">
                <a:tableStyleId>{9DCAF9ED-07DC-4A11-8D7F-57B35C25682E}</a:tableStyleId>
              </a:tblPr>
              <a:tblGrid>
                <a:gridCol w="5512981">
                  <a:extLst>
                    <a:ext uri="{9D8B030D-6E8A-4147-A177-3AD203B41FA5}">
                      <a16:colId xmlns:a16="http://schemas.microsoft.com/office/drawing/2014/main" val="20000"/>
                    </a:ext>
                  </a:extLst>
                </a:gridCol>
                <a:gridCol w="1327689">
                  <a:extLst>
                    <a:ext uri="{9D8B030D-6E8A-4147-A177-3AD203B41FA5}">
                      <a16:colId xmlns:a16="http://schemas.microsoft.com/office/drawing/2014/main" val="20001"/>
                    </a:ext>
                  </a:extLst>
                </a:gridCol>
              </a:tblGrid>
              <a:tr h="280693">
                <a:tc>
                  <a:txBody>
                    <a:bodyPr/>
                    <a:lstStyle/>
                    <a:p>
                      <a:r>
                        <a:rPr lang="en-US" sz="1800" dirty="0"/>
                        <a:t>Scheme of Marking</a:t>
                      </a:r>
                    </a:p>
                  </a:txBody>
                  <a:tcPr marL="85914" marR="85914" marT="42957" marB="42957"/>
                </a:tc>
                <a:tc>
                  <a:txBody>
                    <a:bodyPr/>
                    <a:lstStyle/>
                    <a:p>
                      <a:pPr algn="ctr"/>
                      <a:r>
                        <a:rPr lang="en-US" sz="1800" dirty="0"/>
                        <a:t>Marks</a:t>
                      </a:r>
                    </a:p>
                  </a:txBody>
                  <a:tcPr marL="85914" marR="85914" marT="42957" marB="42957"/>
                </a:tc>
                <a:extLst>
                  <a:ext uri="{0D108BD9-81ED-4DB2-BD59-A6C34878D82A}">
                    <a16:rowId xmlns:a16="http://schemas.microsoft.com/office/drawing/2014/main" val="10000"/>
                  </a:ext>
                </a:extLst>
              </a:tr>
              <a:tr h="341307">
                <a:tc>
                  <a:txBody>
                    <a:bodyPr/>
                    <a:lstStyle/>
                    <a:p>
                      <a:r>
                        <a:rPr lang="en-US" sz="1800" dirty="0"/>
                        <a:t>At least one Zero Waste Function is conducted</a:t>
                      </a:r>
                      <a:endParaRPr lang="en-US" sz="1800" b="1" dirty="0"/>
                    </a:p>
                  </a:txBody>
                  <a:tcPr marL="85914" marR="85914" marT="42957" marB="42957"/>
                </a:tc>
                <a:tc>
                  <a:txBody>
                    <a:bodyPr/>
                    <a:lstStyle/>
                    <a:p>
                      <a:pPr algn="ctr"/>
                      <a:r>
                        <a:rPr lang="en-US" sz="1800" dirty="0"/>
                        <a:t>30</a:t>
                      </a:r>
                    </a:p>
                  </a:txBody>
                  <a:tcPr marL="85914" marR="85914" marT="42957" marB="42957"/>
                </a:tc>
                <a:extLst>
                  <a:ext uri="{0D108BD9-81ED-4DB2-BD59-A6C34878D82A}">
                    <a16:rowId xmlns:a16="http://schemas.microsoft.com/office/drawing/2014/main" val="10001"/>
                  </a:ext>
                </a:extLst>
              </a:tr>
              <a:tr h="3413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Not conducted</a:t>
                      </a:r>
                      <a:endParaRPr lang="en-US" sz="1800" b="1" dirty="0"/>
                    </a:p>
                  </a:txBody>
                  <a:tcPr marL="85914" marR="85914" marT="42957" marB="42957"/>
                </a:tc>
                <a:tc>
                  <a:txBody>
                    <a:bodyPr/>
                    <a:lstStyle/>
                    <a:p>
                      <a:pPr algn="ctr"/>
                      <a:r>
                        <a:rPr lang="en-US" sz="1800" dirty="0"/>
                        <a:t>0</a:t>
                      </a:r>
                    </a:p>
                  </a:txBody>
                  <a:tcPr marL="85914" marR="85914" marT="42957" marB="42957"/>
                </a:tc>
                <a:extLst>
                  <a:ext uri="{0D108BD9-81ED-4DB2-BD59-A6C34878D82A}">
                    <a16:rowId xmlns:a16="http://schemas.microsoft.com/office/drawing/2014/main" val="10002"/>
                  </a:ext>
                </a:extLst>
              </a:tr>
            </a:tbl>
          </a:graphicData>
        </a:graphic>
      </p:graphicFrame>
      <p:sp>
        <p:nvSpPr>
          <p:cNvPr id="17" name="Rounded Rectangle 7">
            <a:extLst>
              <a:ext uri="{FF2B5EF4-FFF2-40B4-BE49-F238E27FC236}">
                <a16:creationId xmlns:a16="http://schemas.microsoft.com/office/drawing/2014/main" id="{C84FD8F7-6DDE-41BA-BCB4-57C44B781D40}"/>
              </a:ext>
            </a:extLst>
          </p:cNvPr>
          <p:cNvSpPr/>
          <p:nvPr/>
        </p:nvSpPr>
        <p:spPr>
          <a:xfrm>
            <a:off x="-997" y="2094620"/>
            <a:ext cx="6858997" cy="870307"/>
          </a:xfrm>
          <a:prstGeom prst="roundRect">
            <a:avLst/>
          </a:prstGeom>
          <a:solidFill>
            <a:schemeClr val="accent3">
              <a:lumMod val="20000"/>
              <a:lumOff val="80000"/>
            </a:schemeClr>
          </a:solidFill>
          <a:ln>
            <a:solidFill>
              <a:srgbClr val="FF0000"/>
            </a:solid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sz="1600" b="1" dirty="0">
                <a:solidFill>
                  <a:schemeClr val="tx1"/>
                </a:solidFill>
                <a:ea typeface="Times New Roman"/>
                <a:cs typeface="Arial"/>
              </a:rPr>
              <a:t>10.   Zero Waste Weddings/Events/Social or Religious Functions : </a:t>
            </a:r>
            <a:r>
              <a:rPr lang="en-US" sz="1600" dirty="0">
                <a:solidFill>
                  <a:schemeClr val="tx1"/>
                </a:solidFill>
                <a:ea typeface="Times New Roman"/>
                <a:cs typeface="Arial"/>
              </a:rPr>
              <a:t>City/citizen is/are expected to manage at least one Zero Waste Functions </a:t>
            </a:r>
            <a:r>
              <a:rPr lang="en-US" sz="1600" b="1" dirty="0">
                <a:solidFill>
                  <a:schemeClr val="tx1"/>
                </a:solidFill>
                <a:ea typeface="Times New Roman"/>
                <a:cs typeface="Arial"/>
              </a:rPr>
              <a:t>between </a:t>
            </a:r>
            <a:r>
              <a:rPr lang="en-US" sz="1600" b="1" dirty="0">
                <a:solidFill>
                  <a:srgbClr val="FF0000"/>
                </a:solidFill>
                <a:ea typeface="Times New Roman"/>
                <a:cs typeface="Arial"/>
              </a:rPr>
              <a:t>December 2021-January 2022 </a:t>
            </a:r>
            <a:r>
              <a:rPr lang="en-US" sz="1600" dirty="0">
                <a:solidFill>
                  <a:schemeClr val="tx1"/>
                </a:solidFill>
                <a:ea typeface="Times New Roman"/>
                <a:cs typeface="Arial"/>
              </a:rPr>
              <a:t>with zero waste coming out of the Venue.</a:t>
            </a:r>
            <a:endParaRPr lang="en-SG" sz="1600" b="1" dirty="0">
              <a:solidFill>
                <a:schemeClr val="tx1"/>
              </a:solidFill>
              <a:ea typeface="Times New Roman"/>
              <a:cs typeface="Mangal"/>
            </a:endParaRPr>
          </a:p>
        </p:txBody>
      </p:sp>
      <p:sp>
        <p:nvSpPr>
          <p:cNvPr id="18" name="Rectangle 17">
            <a:extLst>
              <a:ext uri="{FF2B5EF4-FFF2-40B4-BE49-F238E27FC236}">
                <a16:creationId xmlns:a16="http://schemas.microsoft.com/office/drawing/2014/main" id="{0F0B769D-3AAD-433D-B311-129CDB553E84}"/>
              </a:ext>
            </a:extLst>
          </p:cNvPr>
          <p:cNvSpPr/>
          <p:nvPr/>
        </p:nvSpPr>
        <p:spPr>
          <a:xfrm>
            <a:off x="0" y="935255"/>
            <a:ext cx="5429250" cy="96653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3200" b="1" dirty="0">
                <a:solidFill>
                  <a:prstClr val="white"/>
                </a:solidFill>
              </a:rPr>
              <a:t>Citizen Engagement</a:t>
            </a:r>
          </a:p>
        </p:txBody>
      </p:sp>
      <p:sp>
        <p:nvSpPr>
          <p:cNvPr id="19" name="Flowchart: Process 18">
            <a:extLst>
              <a:ext uri="{FF2B5EF4-FFF2-40B4-BE49-F238E27FC236}">
                <a16:creationId xmlns:a16="http://schemas.microsoft.com/office/drawing/2014/main" id="{C47FCB07-E70A-44EC-B724-B6E136BAA33A}"/>
              </a:ext>
            </a:extLst>
          </p:cNvPr>
          <p:cNvSpPr/>
          <p:nvPr/>
        </p:nvSpPr>
        <p:spPr>
          <a:xfrm>
            <a:off x="-8027" y="8789293"/>
            <a:ext cx="6866027" cy="1077433"/>
          </a:xfrm>
          <a:prstGeom prst="flowChartProcess">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b="1" dirty="0">
                <a:solidFill>
                  <a:schemeClr val="tx1"/>
                </a:solidFill>
              </a:rPr>
              <a:t>Note:  </a:t>
            </a:r>
          </a:p>
          <a:p>
            <a:pPr marL="342900" indent="-342900" algn="just">
              <a:buAutoNum type="arabicPeriod"/>
            </a:pPr>
            <a:r>
              <a:rPr lang="en-US" sz="1600" dirty="0">
                <a:solidFill>
                  <a:schemeClr val="tx1"/>
                </a:solidFill>
              </a:rPr>
              <a:t>Zero Waste Function claimed to be documented with pictures and other details to justify zero waste event</a:t>
            </a:r>
          </a:p>
          <a:p>
            <a:pPr marL="342900" indent="-342900" algn="just">
              <a:buFontTx/>
              <a:buAutoNum type="arabicPeriod"/>
            </a:pPr>
            <a:r>
              <a:rPr lang="en-US" sz="1600" dirty="0">
                <a:solidFill>
                  <a:schemeClr val="tx1"/>
                </a:solidFill>
              </a:rPr>
              <a:t>Details of the organizers to be provided for on-call validation</a:t>
            </a:r>
          </a:p>
        </p:txBody>
      </p:sp>
      <p:sp>
        <p:nvSpPr>
          <p:cNvPr id="20" name="Rounded Rectangle 3">
            <a:extLst>
              <a:ext uri="{FF2B5EF4-FFF2-40B4-BE49-F238E27FC236}">
                <a16:creationId xmlns:a16="http://schemas.microsoft.com/office/drawing/2014/main" id="{96BB722B-DD54-46AD-9D67-620388A57B2B}"/>
              </a:ext>
            </a:extLst>
          </p:cNvPr>
          <p:cNvSpPr/>
          <p:nvPr/>
        </p:nvSpPr>
        <p:spPr>
          <a:xfrm>
            <a:off x="5458973" y="931266"/>
            <a:ext cx="1413704" cy="966531"/>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2400" b="1" dirty="0">
                <a:solidFill>
                  <a:schemeClr val="bg1"/>
                </a:solidFill>
                <a:latin typeface="Arial"/>
                <a:ea typeface="Calibri"/>
                <a:cs typeface="Times New Roman"/>
              </a:rPr>
              <a:t>Marks</a:t>
            </a:r>
          </a:p>
          <a:p>
            <a:pPr algn="ctr">
              <a:lnSpc>
                <a:spcPct val="107000"/>
              </a:lnSpc>
            </a:pPr>
            <a:r>
              <a:rPr lang="en-SG" sz="2400" b="1" dirty="0">
                <a:solidFill>
                  <a:schemeClr val="bg1"/>
                </a:solidFill>
                <a:ea typeface="Calibri"/>
                <a:cs typeface="Times New Roman"/>
              </a:rPr>
              <a:t>30</a:t>
            </a:r>
          </a:p>
        </p:txBody>
      </p:sp>
      <p:pic>
        <p:nvPicPr>
          <p:cNvPr id="21" name="Picture 1" descr="Indore: Bohra Samaj marching ahead to make Ward 73 a zero-waste">
            <a:extLst>
              <a:ext uri="{FF2B5EF4-FFF2-40B4-BE49-F238E27FC236}">
                <a16:creationId xmlns:a16="http://schemas.microsoft.com/office/drawing/2014/main" id="{B911F803-3F16-4E7C-B75F-7B1A679561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28" y="4585129"/>
            <a:ext cx="3437027" cy="244865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2" name="Rectangle 2">
            <a:extLst>
              <a:ext uri="{FF2B5EF4-FFF2-40B4-BE49-F238E27FC236}">
                <a16:creationId xmlns:a16="http://schemas.microsoft.com/office/drawing/2014/main" id="{BA3B5E1D-6409-4D8E-B365-592C0985C536}"/>
              </a:ext>
            </a:extLst>
          </p:cNvPr>
          <p:cNvSpPr>
            <a:spLocks noChangeArrowheads="1"/>
          </p:cNvSpPr>
          <p:nvPr/>
        </p:nvSpPr>
        <p:spPr bwMode="auto">
          <a:xfrm>
            <a:off x="0" y="-392226"/>
            <a:ext cx="184731" cy="784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182505"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3" name="Picture 7">
            <a:extLst>
              <a:ext uri="{FF2B5EF4-FFF2-40B4-BE49-F238E27FC236}">
                <a16:creationId xmlns:a16="http://schemas.microsoft.com/office/drawing/2014/main" id="{121BBC35-1824-41DB-BC5E-3666AF3B96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27" y="6869340"/>
            <a:ext cx="3396080" cy="1919954"/>
          </a:xfrm>
          <a:prstGeom prst="rect">
            <a:avLst/>
          </a:prstGeom>
          <a:noFill/>
          <a:effectLst>
            <a:softEdge rad="88900"/>
          </a:effectLst>
          <a:extLst>
            <a:ext uri="{909E8E84-426E-40DD-AFC4-6F175D3DCCD1}">
              <a14:hiddenFill xmlns:a14="http://schemas.microsoft.com/office/drawing/2010/main">
                <a:solidFill>
                  <a:srgbClr val="FFFFFF"/>
                </a:solidFill>
              </a14:hiddenFill>
            </a:ext>
          </a:extLst>
        </p:spPr>
      </p:pic>
      <p:pic>
        <p:nvPicPr>
          <p:cNvPr id="24" name="Picture 9" descr="couple get marry on zero waste theme in indore">
            <a:extLst>
              <a:ext uri="{FF2B5EF4-FFF2-40B4-BE49-F238E27FC236}">
                <a16:creationId xmlns:a16="http://schemas.microsoft.com/office/drawing/2014/main" id="{B824A4A4-EEA2-435C-8857-45885D663D6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77691" y="4647631"/>
            <a:ext cx="3641279" cy="2477910"/>
          </a:xfrm>
          <a:prstGeom prst="rect">
            <a:avLst/>
          </a:prstGeom>
          <a:solidFill>
            <a:schemeClr val="tx2"/>
          </a:solidFill>
          <a:effectLst>
            <a:softEdge rad="152400"/>
          </a:effectLst>
        </p:spPr>
      </p:pic>
      <p:pic>
        <p:nvPicPr>
          <p:cNvPr id="25" name="Picture 3" descr="Saahas Zero Waste Field Team">
            <a:extLst>
              <a:ext uri="{FF2B5EF4-FFF2-40B4-BE49-F238E27FC236}">
                <a16:creationId xmlns:a16="http://schemas.microsoft.com/office/drawing/2014/main" id="{06D04E31-6A01-423F-BC89-1553D0C9B1D3}"/>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61032" y="6834155"/>
            <a:ext cx="3596968" cy="2054004"/>
          </a:xfrm>
          <a:prstGeom prst="rect">
            <a:avLst/>
          </a:prstGeom>
          <a:noFill/>
          <a:effectLst>
            <a:softEdge rad="121394"/>
          </a:effectLst>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FCC2D2F-F561-498A-B50E-6CE743EB158E}"/>
              </a:ext>
            </a:extLst>
          </p:cNvPr>
          <p:cNvSpPr>
            <a:spLocks noGrp="1"/>
          </p:cNvSpPr>
          <p:nvPr>
            <p:ph type="sldNum" sz="quarter" idx="12"/>
          </p:nvPr>
        </p:nvSpPr>
        <p:spPr/>
        <p:txBody>
          <a:bodyPr/>
          <a:lstStyle/>
          <a:p>
            <a:fld id="{871FDAF4-F9BA-4E6E-AE28-9371978FF90C}" type="slidenum">
              <a:rPr lang="en-US" smtClean="0"/>
              <a:t>96</a:t>
            </a:fld>
            <a:endParaRPr lang="en-US"/>
          </a:p>
        </p:txBody>
      </p:sp>
    </p:spTree>
    <p:extLst>
      <p:ext uri="{BB962C8B-B14F-4D97-AF65-F5344CB8AC3E}">
        <p14:creationId xmlns:p14="http://schemas.microsoft.com/office/powerpoint/2010/main" val="19587628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71AD57A-EF4F-47E2-AE02-C0312D5BCA7B}"/>
              </a:ext>
            </a:extLst>
          </p:cNvPr>
          <p:cNvSpPr txBox="1"/>
          <p:nvPr/>
        </p:nvSpPr>
        <p:spPr>
          <a:xfrm>
            <a:off x="0" y="2426638"/>
            <a:ext cx="6876256" cy="700538"/>
          </a:xfrm>
          <a:prstGeom prst="rect">
            <a:avLst/>
          </a:prstGeom>
          <a:solidFill>
            <a:schemeClr val="bg1">
              <a:lumMod val="75000"/>
            </a:schemeClr>
          </a:solidFill>
        </p:spPr>
        <p:txBody>
          <a:bodyPr wrap="square" lIns="88699" tIns="44349" rIns="88699" bIns="44349" rtlCol="0">
            <a:noAutofit/>
          </a:bodyPr>
          <a:lstStyle/>
          <a:p>
            <a:r>
              <a:rPr lang="en-SG" sz="1400" dirty="0">
                <a:solidFill>
                  <a:srgbClr val="000000"/>
                </a:solidFill>
                <a:ea typeface="ＭＳ 明朝"/>
                <a:cs typeface="Times New Roman"/>
              </a:rPr>
              <a:t>ULBs are expected to engage citizens with clear messaging around usage of Public/Community Toilets. List of CT/PTs with SBM messages to be provided.</a:t>
            </a:r>
            <a:r>
              <a:rPr lang="en-US" sz="1200" dirty="0"/>
              <a:t> </a:t>
            </a:r>
            <a:r>
              <a:rPr lang="en-US" sz="1400" b="1" dirty="0"/>
              <a:t>IEC material should be designed in a gender-sensitive and inclusive manner</a:t>
            </a:r>
            <a:r>
              <a:rPr lang="en-US" sz="1200" dirty="0"/>
              <a:t> </a:t>
            </a:r>
            <a:endParaRPr lang="en-IN" sz="1200" dirty="0"/>
          </a:p>
          <a:p>
            <a:r>
              <a:rPr lang="en-US" sz="1200" dirty="0"/>
              <a:t> </a:t>
            </a:r>
            <a:endParaRPr lang="en-SG" sz="1400" b="1" dirty="0">
              <a:ea typeface="Calibri"/>
              <a:cs typeface="Times New Roman"/>
            </a:endParaRPr>
          </a:p>
        </p:txBody>
      </p:sp>
      <p:sp>
        <p:nvSpPr>
          <p:cNvPr id="15" name="Rounded Rectangle 7">
            <a:extLst>
              <a:ext uri="{FF2B5EF4-FFF2-40B4-BE49-F238E27FC236}">
                <a16:creationId xmlns:a16="http://schemas.microsoft.com/office/drawing/2014/main" id="{54F34A08-3258-45B4-8B16-D7AE7332C225}"/>
              </a:ext>
            </a:extLst>
          </p:cNvPr>
          <p:cNvSpPr/>
          <p:nvPr/>
        </p:nvSpPr>
        <p:spPr>
          <a:xfrm>
            <a:off x="-7500" y="1712678"/>
            <a:ext cx="6847708" cy="704861"/>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sz="1400" b="1" dirty="0">
                <a:solidFill>
                  <a:srgbClr val="000000"/>
                </a:solidFill>
                <a:ea typeface="Times New Roman"/>
                <a:cs typeface="Arial"/>
              </a:rPr>
              <a:t>11.   </a:t>
            </a:r>
            <a:r>
              <a:rPr lang="en-US" sz="1400" dirty="0">
                <a:solidFill>
                  <a:srgbClr val="000000"/>
                </a:solidFill>
                <a:ea typeface="Times New Roman"/>
                <a:cs typeface="Arial"/>
              </a:rPr>
              <a:t>Are </a:t>
            </a:r>
            <a:r>
              <a:rPr lang="en-US" sz="1400" b="1" dirty="0">
                <a:solidFill>
                  <a:srgbClr val="000000"/>
                </a:solidFill>
                <a:ea typeface="Times New Roman"/>
                <a:cs typeface="Arial"/>
              </a:rPr>
              <a:t>Public and Community Toilets </a:t>
            </a:r>
            <a:r>
              <a:rPr lang="en-US" sz="1400" dirty="0">
                <a:solidFill>
                  <a:srgbClr val="000000"/>
                </a:solidFill>
                <a:ea typeface="Times New Roman"/>
                <a:cs typeface="Arial"/>
              </a:rPr>
              <a:t>prominently displaying</a:t>
            </a:r>
            <a:r>
              <a:rPr lang="en-US" sz="1400" b="1" dirty="0">
                <a:solidFill>
                  <a:srgbClr val="000000"/>
                </a:solidFill>
                <a:ea typeface="Times New Roman"/>
                <a:cs typeface="Arial"/>
              </a:rPr>
              <a:t> SBM messages </a:t>
            </a:r>
            <a:r>
              <a:rPr lang="en-US" sz="1400" dirty="0">
                <a:solidFill>
                  <a:srgbClr val="000000"/>
                </a:solidFill>
                <a:ea typeface="Times New Roman"/>
                <a:cs typeface="Arial"/>
              </a:rPr>
              <a:t>designed by the Ministry or ULB around usage of Public-Community Toilets, with Swachh Survekshan-2022 logo? </a:t>
            </a:r>
            <a:r>
              <a:rPr lang="en-US" sz="1200" dirty="0">
                <a:solidFill>
                  <a:srgbClr val="FF0000"/>
                </a:solidFill>
                <a:ea typeface="Times New Roman"/>
                <a:cs typeface="Arial"/>
              </a:rPr>
              <a:t>(</a:t>
            </a:r>
            <a:r>
              <a:rPr lang="en-US" sz="1400" dirty="0">
                <a:solidFill>
                  <a:srgbClr val="FF0000"/>
                </a:solidFill>
                <a:ea typeface="Times New Roman"/>
                <a:cs typeface="Arial"/>
              </a:rPr>
              <a:t>cities are advised not to make use of plastic for IEC </a:t>
            </a:r>
            <a:r>
              <a:rPr lang="en-US" sz="1400" b="1" dirty="0">
                <a:solidFill>
                  <a:srgbClr val="FF0000"/>
                </a:solidFill>
                <a:ea typeface="Times New Roman"/>
                <a:cs typeface="Arial"/>
              </a:rPr>
              <a:t>to get marks</a:t>
            </a:r>
            <a:r>
              <a:rPr lang="en-US" sz="1200" dirty="0">
                <a:solidFill>
                  <a:srgbClr val="FF0000"/>
                </a:solidFill>
                <a:ea typeface="Times New Roman"/>
                <a:cs typeface="Arial"/>
              </a:rPr>
              <a:t>)</a:t>
            </a:r>
            <a:endParaRPr lang="en-US" sz="1200" b="1" dirty="0">
              <a:solidFill>
                <a:srgbClr val="FF0000"/>
              </a:solidFill>
              <a:ea typeface="Times New Roman"/>
              <a:cs typeface="Arial"/>
            </a:endParaRPr>
          </a:p>
        </p:txBody>
      </p:sp>
      <p:sp>
        <p:nvSpPr>
          <p:cNvPr id="16" name="Rectangle 15">
            <a:extLst>
              <a:ext uri="{FF2B5EF4-FFF2-40B4-BE49-F238E27FC236}">
                <a16:creationId xmlns:a16="http://schemas.microsoft.com/office/drawing/2014/main" id="{0F9E6A69-8600-453A-AB79-01F6019BA1FE}"/>
              </a:ext>
            </a:extLst>
          </p:cNvPr>
          <p:cNvSpPr/>
          <p:nvPr/>
        </p:nvSpPr>
        <p:spPr>
          <a:xfrm>
            <a:off x="0" y="851128"/>
            <a:ext cx="5848350" cy="76231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2400" b="1" dirty="0">
                <a:solidFill>
                  <a:prstClr val="white"/>
                </a:solidFill>
              </a:rPr>
              <a:t>Citizen Engagement – </a:t>
            </a:r>
            <a:r>
              <a:rPr lang="en-US" sz="2400" dirty="0">
                <a:solidFill>
                  <a:srgbClr val="FFC000"/>
                </a:solidFill>
              </a:rPr>
              <a:t>through Direct Observation</a:t>
            </a:r>
          </a:p>
        </p:txBody>
      </p:sp>
      <p:graphicFrame>
        <p:nvGraphicFramePr>
          <p:cNvPr id="18" name="object 2">
            <a:extLst>
              <a:ext uri="{FF2B5EF4-FFF2-40B4-BE49-F238E27FC236}">
                <a16:creationId xmlns:a16="http://schemas.microsoft.com/office/drawing/2014/main" id="{57C7D2DD-7C31-4CB6-BAFD-722A3A57D9AF}"/>
              </a:ext>
            </a:extLst>
          </p:cNvPr>
          <p:cNvGraphicFramePr>
            <a:graphicFrameLocks noGrp="1"/>
          </p:cNvGraphicFramePr>
          <p:nvPr>
            <p:extLst>
              <p:ext uri="{D42A27DB-BD31-4B8C-83A1-F6EECF244321}">
                <p14:modId xmlns:p14="http://schemas.microsoft.com/office/powerpoint/2010/main" val="3425598115"/>
              </p:ext>
            </p:extLst>
          </p:nvPr>
        </p:nvGraphicFramePr>
        <p:xfrm>
          <a:off x="14512" y="3113209"/>
          <a:ext cx="6832713" cy="1733235"/>
        </p:xfrm>
        <a:graphic>
          <a:graphicData uri="http://schemas.openxmlformats.org/drawingml/2006/table">
            <a:tbl>
              <a:tblPr firstRow="1" bandRow="1">
                <a:tableStyleId>{10A1B5D5-9B99-4C35-A422-299274C87663}</a:tableStyleId>
              </a:tblPr>
              <a:tblGrid>
                <a:gridCol w="5717653">
                  <a:extLst>
                    <a:ext uri="{9D8B030D-6E8A-4147-A177-3AD203B41FA5}">
                      <a16:colId xmlns:a16="http://schemas.microsoft.com/office/drawing/2014/main" val="20000"/>
                    </a:ext>
                  </a:extLst>
                </a:gridCol>
                <a:gridCol w="1115060">
                  <a:extLst>
                    <a:ext uri="{9D8B030D-6E8A-4147-A177-3AD203B41FA5}">
                      <a16:colId xmlns:a16="http://schemas.microsoft.com/office/drawing/2014/main" val="20001"/>
                    </a:ext>
                  </a:extLst>
                </a:gridCol>
              </a:tblGrid>
              <a:tr h="145536">
                <a:tc>
                  <a:txBody>
                    <a:bodyPr/>
                    <a:lstStyle/>
                    <a:p>
                      <a:pPr marL="416078" lvl="1">
                        <a:lnSpc>
                          <a:spcPct val="100000"/>
                        </a:lnSpc>
                      </a:pPr>
                      <a:r>
                        <a:rPr lang="en-US" sz="1100" dirty="0"/>
                        <a:t>Scheme of Marking                  </a:t>
                      </a:r>
                      <a:endParaRPr sz="1100" dirty="0">
                        <a:latin typeface="Arial"/>
                        <a:cs typeface="Arial"/>
                      </a:endParaRPr>
                    </a:p>
                  </a:txBody>
                  <a:tcPr marL="0" marR="0" marT="0" marB="0" anchor="ctr">
                    <a:solidFill>
                      <a:schemeClr val="accent2">
                        <a:lumMod val="60000"/>
                        <a:lumOff val="40000"/>
                      </a:schemeClr>
                    </a:solidFill>
                  </a:tcPr>
                </a:tc>
                <a:tc>
                  <a:txBody>
                    <a:bodyPr/>
                    <a:lstStyle/>
                    <a:p>
                      <a:pPr marL="358140" algn="ctr">
                        <a:lnSpc>
                          <a:spcPct val="100000"/>
                        </a:lnSpc>
                      </a:pPr>
                      <a:r>
                        <a:rPr sz="1100" dirty="0"/>
                        <a:t>Marks</a:t>
                      </a:r>
                      <a:endParaRPr lang="en-US" sz="1100" dirty="0"/>
                    </a:p>
                  </a:txBody>
                  <a:tcPr marL="0" marR="0" marT="0" marB="0" anchor="ctr">
                    <a:solidFill>
                      <a:schemeClr val="accent2">
                        <a:lumMod val="60000"/>
                        <a:lumOff val="40000"/>
                      </a:schemeClr>
                    </a:solidFill>
                  </a:tcPr>
                </a:tc>
                <a:extLst>
                  <a:ext uri="{0D108BD9-81ED-4DB2-BD59-A6C34878D82A}">
                    <a16:rowId xmlns:a16="http://schemas.microsoft.com/office/drawing/2014/main" val="10000"/>
                  </a:ext>
                </a:extLst>
              </a:tr>
              <a:tr h="164487">
                <a:tc>
                  <a:txBody>
                    <a:bodyPr/>
                    <a:lstStyle/>
                    <a:p>
                      <a:pPr marL="357023" lvl="1" algn="l" defTabSz="353848" rtl="0" eaLnBrk="1" latinLnBrk="0" hangingPunct="1">
                        <a:lnSpc>
                          <a:spcPts val="2870"/>
                        </a:lnSpc>
                      </a:pPr>
                      <a:r>
                        <a:rPr lang="en-US" sz="1100" b="1" kern="1200" dirty="0">
                          <a:solidFill>
                            <a:srgbClr val="000000"/>
                          </a:solidFill>
                          <a:latin typeface="+mn-lt"/>
                          <a:ea typeface="+mn-ea"/>
                          <a:cs typeface="Arial"/>
                        </a:rPr>
                        <a:t>SBM messages are available in &gt;95%  CTs/PTs           </a:t>
                      </a:r>
                      <a:r>
                        <a:rPr lang="en-US" sz="1100" b="0" kern="1200" dirty="0">
                          <a:solidFill>
                            <a:srgbClr val="000000"/>
                          </a:solidFill>
                          <a:latin typeface="+mn-lt"/>
                          <a:ea typeface="+mn-ea"/>
                          <a:cs typeface="Arial"/>
                        </a:rPr>
                        <a:t>(Yes/No)</a:t>
                      </a:r>
                      <a:endParaRPr sz="1100" b="0" kern="1200" dirty="0">
                        <a:solidFill>
                          <a:srgbClr val="000000"/>
                        </a:solidFill>
                        <a:latin typeface="+mn-lt"/>
                        <a:ea typeface="+mn-ea"/>
                        <a:cs typeface="Arial"/>
                      </a:endParaRPr>
                    </a:p>
                  </a:txBody>
                  <a:tcPr marL="0" marR="0" marT="0" marB="0" anchor="ctr"/>
                </a:tc>
                <a:tc>
                  <a:txBody>
                    <a:bodyPr/>
                    <a:lstStyle/>
                    <a:p>
                      <a:pPr marL="3175" algn="ctr">
                        <a:lnSpc>
                          <a:spcPts val="2870"/>
                        </a:lnSpc>
                      </a:pPr>
                      <a:r>
                        <a:rPr lang="en-US" sz="1050" dirty="0">
                          <a:latin typeface="Arial"/>
                          <a:cs typeface="Arial"/>
                        </a:rPr>
                        <a:t>25</a:t>
                      </a:r>
                      <a:endParaRPr sz="1050" dirty="0">
                        <a:latin typeface="Arial"/>
                        <a:cs typeface="Arial"/>
                      </a:endParaRPr>
                    </a:p>
                  </a:txBody>
                  <a:tcPr marL="0" marR="0" marT="0" marB="0" anchor="ctr"/>
                </a:tc>
                <a:extLst>
                  <a:ext uri="{0D108BD9-81ED-4DB2-BD59-A6C34878D82A}">
                    <a16:rowId xmlns:a16="http://schemas.microsoft.com/office/drawing/2014/main" val="10001"/>
                  </a:ext>
                </a:extLst>
              </a:tr>
              <a:tr h="164487">
                <a:tc>
                  <a:txBody>
                    <a:bodyPr/>
                    <a:lstStyle/>
                    <a:p>
                      <a:pPr marL="357023" lvl="1">
                        <a:lnSpc>
                          <a:spcPts val="2870"/>
                        </a:lnSpc>
                      </a:pPr>
                      <a:r>
                        <a:rPr lang="en-US" sz="1100" b="1" kern="1200" dirty="0">
                          <a:solidFill>
                            <a:srgbClr val="000000"/>
                          </a:solidFill>
                          <a:latin typeface="+mn-lt"/>
                          <a:ea typeface="+mn-ea"/>
                          <a:cs typeface="Arial"/>
                        </a:rPr>
                        <a:t>SBM messages are available in 70% - 95% CTs/PTs   </a:t>
                      </a:r>
                      <a:r>
                        <a:rPr lang="en-US" sz="1100" b="0" kern="1200" dirty="0">
                          <a:solidFill>
                            <a:srgbClr val="000000"/>
                          </a:solidFill>
                          <a:latin typeface="+mn-lt"/>
                          <a:ea typeface="+mn-ea"/>
                          <a:cs typeface="Arial"/>
                        </a:rPr>
                        <a:t>(Yes/No)</a:t>
                      </a:r>
                      <a:endParaRPr sz="1100" b="0" kern="1200" dirty="0">
                        <a:solidFill>
                          <a:srgbClr val="000000"/>
                        </a:solidFill>
                        <a:latin typeface="+mn-lt"/>
                        <a:ea typeface="+mn-ea"/>
                        <a:cs typeface="Arial"/>
                      </a:endParaRPr>
                    </a:p>
                  </a:txBody>
                  <a:tcPr marL="0" marR="0" marT="0" marB="0" anchor="ctr"/>
                </a:tc>
                <a:tc>
                  <a:txBody>
                    <a:bodyPr/>
                    <a:lstStyle/>
                    <a:p>
                      <a:pPr marL="1905" algn="ctr">
                        <a:lnSpc>
                          <a:spcPts val="2870"/>
                        </a:lnSpc>
                      </a:pPr>
                      <a:r>
                        <a:rPr lang="en-US" sz="1050" dirty="0">
                          <a:latin typeface="Arial"/>
                          <a:cs typeface="Arial"/>
                        </a:rPr>
                        <a:t>20</a:t>
                      </a:r>
                      <a:endParaRPr sz="1050" dirty="0">
                        <a:latin typeface="Arial"/>
                        <a:cs typeface="Arial"/>
                      </a:endParaRPr>
                    </a:p>
                  </a:txBody>
                  <a:tcPr marL="0" marR="0" marT="0" marB="0" anchor="ctr"/>
                </a:tc>
                <a:extLst>
                  <a:ext uri="{0D108BD9-81ED-4DB2-BD59-A6C34878D82A}">
                    <a16:rowId xmlns:a16="http://schemas.microsoft.com/office/drawing/2014/main" val="10002"/>
                  </a:ext>
                </a:extLst>
              </a:tr>
              <a:tr h="164487">
                <a:tc>
                  <a:txBody>
                    <a:bodyPr/>
                    <a:lstStyle/>
                    <a:p>
                      <a:pPr marL="357023" lvl="1">
                        <a:lnSpc>
                          <a:spcPts val="2870"/>
                        </a:lnSpc>
                      </a:pPr>
                      <a:r>
                        <a:rPr lang="en-US" sz="1100" b="1" kern="1200" dirty="0">
                          <a:solidFill>
                            <a:srgbClr val="000000"/>
                          </a:solidFill>
                          <a:latin typeface="+mn-lt"/>
                          <a:ea typeface="+mn-ea"/>
                          <a:cs typeface="Arial"/>
                        </a:rPr>
                        <a:t>SBM messages are available in  50% - 69%  CTs/PTs </a:t>
                      </a:r>
                      <a:r>
                        <a:rPr lang="en-US" sz="1100" b="0" kern="1200" dirty="0">
                          <a:solidFill>
                            <a:srgbClr val="000000"/>
                          </a:solidFill>
                          <a:latin typeface="+mn-lt"/>
                          <a:ea typeface="+mn-ea"/>
                          <a:cs typeface="Arial"/>
                        </a:rPr>
                        <a:t>(Yes/No)</a:t>
                      </a:r>
                      <a:endParaRPr sz="1100" b="0" kern="1200" dirty="0">
                        <a:solidFill>
                          <a:srgbClr val="000000"/>
                        </a:solidFill>
                        <a:latin typeface="+mn-lt"/>
                        <a:ea typeface="+mn-ea"/>
                        <a:cs typeface="Arial"/>
                      </a:endParaRPr>
                    </a:p>
                  </a:txBody>
                  <a:tcPr marL="0" marR="0" marT="0" marB="0" anchor="ctr"/>
                </a:tc>
                <a:tc>
                  <a:txBody>
                    <a:bodyPr/>
                    <a:lstStyle/>
                    <a:p>
                      <a:pPr marL="1905" algn="ctr">
                        <a:lnSpc>
                          <a:spcPts val="2870"/>
                        </a:lnSpc>
                      </a:pPr>
                      <a:r>
                        <a:rPr lang="en-US" sz="1050" dirty="0">
                          <a:latin typeface="Arial"/>
                          <a:cs typeface="Arial"/>
                        </a:rPr>
                        <a:t>15</a:t>
                      </a:r>
                      <a:endParaRPr sz="1050" dirty="0">
                        <a:latin typeface="Arial"/>
                        <a:cs typeface="Arial"/>
                      </a:endParaRPr>
                    </a:p>
                  </a:txBody>
                  <a:tcPr marL="0" marR="0" marT="0" marB="0" anchor="ctr"/>
                </a:tc>
                <a:extLst>
                  <a:ext uri="{0D108BD9-81ED-4DB2-BD59-A6C34878D82A}">
                    <a16:rowId xmlns:a16="http://schemas.microsoft.com/office/drawing/2014/main" val="10003"/>
                  </a:ext>
                </a:extLst>
              </a:tr>
              <a:tr h="164487">
                <a:tc>
                  <a:txBody>
                    <a:bodyPr/>
                    <a:lstStyle/>
                    <a:p>
                      <a:pPr marL="357023" marR="0" lvl="1" indent="0" algn="l" defTabSz="914400" rtl="0" eaLnBrk="1" fontAlgn="auto" latinLnBrk="0" hangingPunct="1">
                        <a:lnSpc>
                          <a:spcPts val="2870"/>
                        </a:lnSpc>
                        <a:spcBef>
                          <a:spcPts val="0"/>
                        </a:spcBef>
                        <a:spcAft>
                          <a:spcPts val="0"/>
                        </a:spcAft>
                        <a:buClrTx/>
                        <a:buSzTx/>
                        <a:buFontTx/>
                        <a:buNone/>
                        <a:tabLst/>
                        <a:defRPr/>
                      </a:pPr>
                      <a:r>
                        <a:rPr lang="en-US" sz="1100" b="1" kern="1200" dirty="0">
                          <a:solidFill>
                            <a:srgbClr val="000000"/>
                          </a:solidFill>
                          <a:latin typeface="+mn-lt"/>
                          <a:ea typeface="+mn-ea"/>
                          <a:cs typeface="Arial"/>
                        </a:rPr>
                        <a:t>SBM messages are available in  30% - 49%  CTs/PTs </a:t>
                      </a:r>
                      <a:r>
                        <a:rPr lang="en-US" sz="1100" b="0" kern="1200" dirty="0">
                          <a:solidFill>
                            <a:srgbClr val="000000"/>
                          </a:solidFill>
                          <a:latin typeface="+mn-lt"/>
                          <a:ea typeface="+mn-ea"/>
                          <a:cs typeface="Arial"/>
                        </a:rPr>
                        <a:t>(Yes/No)</a:t>
                      </a:r>
                      <a:r>
                        <a:rPr lang="en-US" sz="1100" b="1" kern="1200" dirty="0">
                          <a:solidFill>
                            <a:srgbClr val="000000"/>
                          </a:solidFill>
                          <a:latin typeface="+mn-lt"/>
                          <a:ea typeface="+mn-ea"/>
                          <a:cs typeface="Arial"/>
                        </a:rPr>
                        <a:t>                         </a:t>
                      </a:r>
                    </a:p>
                  </a:txBody>
                  <a:tcPr marL="0" marR="0" marT="0" marB="0" anchor="ctr"/>
                </a:tc>
                <a:tc>
                  <a:txBody>
                    <a:bodyPr/>
                    <a:lstStyle/>
                    <a:p>
                      <a:pPr marL="1905" algn="ctr">
                        <a:lnSpc>
                          <a:spcPts val="2870"/>
                        </a:lnSpc>
                      </a:pPr>
                      <a:r>
                        <a:rPr lang="en-US" sz="1050" dirty="0">
                          <a:latin typeface="Arial"/>
                          <a:cs typeface="Arial"/>
                        </a:rPr>
                        <a:t>10</a:t>
                      </a:r>
                      <a:endParaRPr sz="1050" dirty="0">
                        <a:latin typeface="Arial"/>
                        <a:cs typeface="Arial"/>
                      </a:endParaRPr>
                    </a:p>
                  </a:txBody>
                  <a:tcPr marL="0" marR="0" marT="0" marB="0" anchor="ctr"/>
                </a:tc>
                <a:extLst>
                  <a:ext uri="{0D108BD9-81ED-4DB2-BD59-A6C34878D82A}">
                    <a16:rowId xmlns:a16="http://schemas.microsoft.com/office/drawing/2014/main" val="1655249601"/>
                  </a:ext>
                </a:extLst>
              </a:tr>
              <a:tr h="164487">
                <a:tc>
                  <a:txBody>
                    <a:bodyPr/>
                    <a:lstStyle/>
                    <a:p>
                      <a:pPr marL="357023" marR="0" lvl="1" indent="0" algn="l" defTabSz="914400" rtl="0" eaLnBrk="1" fontAlgn="auto" latinLnBrk="0" hangingPunct="1">
                        <a:lnSpc>
                          <a:spcPts val="2870"/>
                        </a:lnSpc>
                        <a:spcBef>
                          <a:spcPts val="0"/>
                        </a:spcBef>
                        <a:spcAft>
                          <a:spcPts val="0"/>
                        </a:spcAft>
                        <a:buClrTx/>
                        <a:buSzTx/>
                        <a:buFontTx/>
                        <a:buNone/>
                        <a:tabLst/>
                        <a:defRPr/>
                      </a:pPr>
                      <a:r>
                        <a:rPr lang="en-US" sz="1100" b="1" kern="1200" dirty="0">
                          <a:solidFill>
                            <a:srgbClr val="000000"/>
                          </a:solidFill>
                          <a:latin typeface="+mn-lt"/>
                          <a:ea typeface="+mn-ea"/>
                          <a:cs typeface="Arial"/>
                        </a:rPr>
                        <a:t>SBM messages are available in &lt;30%  CTs/PTs           </a:t>
                      </a:r>
                      <a:r>
                        <a:rPr lang="en-US" sz="1100" b="0" kern="1200" dirty="0">
                          <a:solidFill>
                            <a:srgbClr val="000000"/>
                          </a:solidFill>
                          <a:latin typeface="+mn-lt"/>
                          <a:ea typeface="+mn-ea"/>
                          <a:cs typeface="Arial"/>
                        </a:rPr>
                        <a:t>(Yes/No)</a:t>
                      </a:r>
                    </a:p>
                  </a:txBody>
                  <a:tcPr marL="0" marR="0" marT="0" marB="0" anchor="ctr"/>
                </a:tc>
                <a:tc>
                  <a:txBody>
                    <a:bodyPr/>
                    <a:lstStyle/>
                    <a:p>
                      <a:pPr marL="1905" algn="ctr">
                        <a:lnSpc>
                          <a:spcPts val="2870"/>
                        </a:lnSpc>
                      </a:pPr>
                      <a:r>
                        <a:rPr lang="en-US" sz="1050" dirty="0">
                          <a:latin typeface="Arial"/>
                          <a:cs typeface="Arial"/>
                        </a:rPr>
                        <a:t>0</a:t>
                      </a:r>
                      <a:endParaRPr sz="1050" dirty="0">
                        <a:latin typeface="Arial"/>
                        <a:cs typeface="Arial"/>
                      </a:endParaRPr>
                    </a:p>
                  </a:txBody>
                  <a:tcPr marL="0" marR="0" marT="0" marB="0" anchor="ctr"/>
                </a:tc>
                <a:extLst>
                  <a:ext uri="{0D108BD9-81ED-4DB2-BD59-A6C34878D82A}">
                    <a16:rowId xmlns:a16="http://schemas.microsoft.com/office/drawing/2014/main" val="3520706079"/>
                  </a:ext>
                </a:extLst>
              </a:tr>
            </a:tbl>
          </a:graphicData>
        </a:graphic>
      </p:graphicFrame>
      <p:pic>
        <p:nvPicPr>
          <p:cNvPr id="19" name="Picture 18">
            <a:extLst>
              <a:ext uri="{FF2B5EF4-FFF2-40B4-BE49-F238E27FC236}">
                <a16:creationId xmlns:a16="http://schemas.microsoft.com/office/drawing/2014/main" id="{E54FFE8B-1190-45CA-85C9-FE583A2991F3}"/>
              </a:ext>
            </a:extLst>
          </p:cNvPr>
          <p:cNvPicPr>
            <a:picLocks noChangeAspect="1"/>
          </p:cNvPicPr>
          <p:nvPr/>
        </p:nvPicPr>
        <p:blipFill>
          <a:blip r:embed="rId3"/>
          <a:stretch>
            <a:fillRect/>
          </a:stretch>
        </p:blipFill>
        <p:spPr>
          <a:xfrm>
            <a:off x="3519952" y="6821360"/>
            <a:ext cx="3320256" cy="2515146"/>
          </a:xfrm>
          <a:prstGeom prst="rect">
            <a:avLst/>
          </a:prstGeom>
          <a:ln>
            <a:noFill/>
          </a:ln>
          <a:effectLst>
            <a:softEdge rad="112500"/>
          </a:effectLst>
        </p:spPr>
      </p:pic>
      <p:pic>
        <p:nvPicPr>
          <p:cNvPr id="20" name="Picture 19">
            <a:extLst>
              <a:ext uri="{FF2B5EF4-FFF2-40B4-BE49-F238E27FC236}">
                <a16:creationId xmlns:a16="http://schemas.microsoft.com/office/drawing/2014/main" id="{E8CEDE0A-B6F3-4EBD-96A9-ACD61EA73C4C}"/>
              </a:ext>
            </a:extLst>
          </p:cNvPr>
          <p:cNvPicPr>
            <a:picLocks noChangeAspect="1"/>
          </p:cNvPicPr>
          <p:nvPr/>
        </p:nvPicPr>
        <p:blipFill>
          <a:blip r:embed="rId4"/>
          <a:stretch>
            <a:fillRect/>
          </a:stretch>
        </p:blipFill>
        <p:spPr>
          <a:xfrm>
            <a:off x="0" y="6778730"/>
            <a:ext cx="3441807" cy="2402667"/>
          </a:xfrm>
          <a:prstGeom prst="rect">
            <a:avLst/>
          </a:prstGeom>
          <a:ln>
            <a:noFill/>
          </a:ln>
          <a:effectLst>
            <a:softEdge rad="112500"/>
          </a:effectLst>
        </p:spPr>
      </p:pic>
      <p:sp>
        <p:nvSpPr>
          <p:cNvPr id="21" name="Rounded Rectangle 3">
            <a:extLst>
              <a:ext uri="{FF2B5EF4-FFF2-40B4-BE49-F238E27FC236}">
                <a16:creationId xmlns:a16="http://schemas.microsoft.com/office/drawing/2014/main" id="{E11D8BD8-C3F5-400E-8062-77512C52FF44}"/>
              </a:ext>
            </a:extLst>
          </p:cNvPr>
          <p:cNvSpPr/>
          <p:nvPr/>
        </p:nvSpPr>
        <p:spPr>
          <a:xfrm>
            <a:off x="5848351" y="828693"/>
            <a:ext cx="1009650" cy="775649"/>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sz="1600" b="1" dirty="0">
                <a:solidFill>
                  <a:schemeClr val="bg1"/>
                </a:solidFill>
                <a:latin typeface="Arial"/>
                <a:ea typeface="Calibri"/>
                <a:cs typeface="Times New Roman"/>
              </a:rPr>
              <a:t>Marks</a:t>
            </a:r>
          </a:p>
          <a:p>
            <a:pPr algn="ctr">
              <a:lnSpc>
                <a:spcPct val="107000"/>
              </a:lnSpc>
            </a:pPr>
            <a:r>
              <a:rPr lang="en-SG" sz="1600" b="1" dirty="0">
                <a:solidFill>
                  <a:schemeClr val="bg1"/>
                </a:solidFill>
                <a:ea typeface="Calibri"/>
                <a:cs typeface="Times New Roman"/>
              </a:rPr>
              <a:t>25</a:t>
            </a:r>
          </a:p>
        </p:txBody>
      </p:sp>
      <p:graphicFrame>
        <p:nvGraphicFramePr>
          <p:cNvPr id="22" name="Table 21">
            <a:extLst>
              <a:ext uri="{FF2B5EF4-FFF2-40B4-BE49-F238E27FC236}">
                <a16:creationId xmlns:a16="http://schemas.microsoft.com/office/drawing/2014/main" id="{2C4A8CBC-010F-4E32-AC7E-DEBD3A31A6B4}"/>
              </a:ext>
            </a:extLst>
          </p:cNvPr>
          <p:cNvGraphicFramePr>
            <a:graphicFrameLocks noGrp="1"/>
          </p:cNvGraphicFramePr>
          <p:nvPr>
            <p:extLst>
              <p:ext uri="{D42A27DB-BD31-4B8C-83A1-F6EECF244321}">
                <p14:modId xmlns:p14="http://schemas.microsoft.com/office/powerpoint/2010/main" val="4149474303"/>
              </p:ext>
            </p:extLst>
          </p:nvPr>
        </p:nvGraphicFramePr>
        <p:xfrm>
          <a:off x="0" y="5160429"/>
          <a:ext cx="6832711" cy="1580736"/>
        </p:xfrm>
        <a:graphic>
          <a:graphicData uri="http://schemas.openxmlformats.org/drawingml/2006/table">
            <a:tbl>
              <a:tblPr firstRow="1" bandRow="1">
                <a:tableStyleId>{5C22544A-7EE6-4342-B048-85BDC9FD1C3A}</a:tableStyleId>
              </a:tblPr>
              <a:tblGrid>
                <a:gridCol w="2303186">
                  <a:extLst>
                    <a:ext uri="{9D8B030D-6E8A-4147-A177-3AD203B41FA5}">
                      <a16:colId xmlns:a16="http://schemas.microsoft.com/office/drawing/2014/main" val="20000"/>
                    </a:ext>
                  </a:extLst>
                </a:gridCol>
                <a:gridCol w="1302596">
                  <a:extLst>
                    <a:ext uri="{9D8B030D-6E8A-4147-A177-3AD203B41FA5}">
                      <a16:colId xmlns:a16="http://schemas.microsoft.com/office/drawing/2014/main" val="20001"/>
                    </a:ext>
                  </a:extLst>
                </a:gridCol>
                <a:gridCol w="1075643">
                  <a:extLst>
                    <a:ext uri="{9D8B030D-6E8A-4147-A177-3AD203B41FA5}">
                      <a16:colId xmlns:a16="http://schemas.microsoft.com/office/drawing/2014/main" val="20002"/>
                    </a:ext>
                  </a:extLst>
                </a:gridCol>
                <a:gridCol w="1075643">
                  <a:extLst>
                    <a:ext uri="{9D8B030D-6E8A-4147-A177-3AD203B41FA5}">
                      <a16:colId xmlns:a16="http://schemas.microsoft.com/office/drawing/2014/main" val="20003"/>
                    </a:ext>
                  </a:extLst>
                </a:gridCol>
                <a:gridCol w="1075643">
                  <a:extLst>
                    <a:ext uri="{9D8B030D-6E8A-4147-A177-3AD203B41FA5}">
                      <a16:colId xmlns:a16="http://schemas.microsoft.com/office/drawing/2014/main" val="20004"/>
                    </a:ext>
                  </a:extLst>
                </a:gridCol>
              </a:tblGrid>
              <a:tr h="224630">
                <a:tc rowSpan="2">
                  <a:txBody>
                    <a:bodyPr/>
                    <a:lstStyle/>
                    <a:p>
                      <a:pPr algn="ctr"/>
                      <a:r>
                        <a:rPr lang="en-US" sz="1200" b="1" dirty="0"/>
                        <a:t>Assessment Area</a:t>
                      </a:r>
                    </a:p>
                  </a:txBody>
                  <a:tcPr marL="83127" marR="83127" marT="40288" marB="40288" anchor="ctr"/>
                </a:tc>
                <a:tc gridSpan="4">
                  <a:txBody>
                    <a:bodyPr/>
                    <a:lstStyle/>
                    <a:p>
                      <a:pPr algn="ctr"/>
                      <a:r>
                        <a:rPr lang="en-US" sz="1200" b="1" dirty="0"/>
                        <a:t>Population</a:t>
                      </a:r>
                    </a:p>
                  </a:txBody>
                  <a:tcPr marL="83127" marR="83127" marT="40288" marB="40288"/>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224630">
                <a:tc vMerge="1">
                  <a:txBody>
                    <a:bodyPr/>
                    <a:lstStyle/>
                    <a:p>
                      <a:endParaRPr lang="en-US" dirty="0"/>
                    </a:p>
                  </a:txBody>
                  <a:tcPr/>
                </a:tc>
                <a:tc>
                  <a:txBody>
                    <a:bodyPr/>
                    <a:lstStyle/>
                    <a:p>
                      <a:pPr algn="ctr"/>
                      <a:r>
                        <a:rPr lang="en-US" sz="1200" b="1" dirty="0"/>
                        <a:t>&lt; 1 Lakh</a:t>
                      </a:r>
                    </a:p>
                  </a:txBody>
                  <a:tcPr marL="45485" marR="45485" marT="40288" marB="40288"/>
                </a:tc>
                <a:tc>
                  <a:txBody>
                    <a:bodyPr/>
                    <a:lstStyle/>
                    <a:p>
                      <a:pPr algn="ctr"/>
                      <a:r>
                        <a:rPr lang="en-US" sz="1200" b="1" dirty="0"/>
                        <a:t>1-3 Lakh</a:t>
                      </a:r>
                    </a:p>
                  </a:txBody>
                  <a:tcPr marL="45485" marR="45485" marT="40288" marB="40288"/>
                </a:tc>
                <a:tc>
                  <a:txBody>
                    <a:bodyPr/>
                    <a:lstStyle/>
                    <a:p>
                      <a:pPr algn="ctr"/>
                      <a:r>
                        <a:rPr lang="en-US" sz="1200" b="1" dirty="0"/>
                        <a:t>3-10 Lakh</a:t>
                      </a:r>
                    </a:p>
                  </a:txBody>
                  <a:tcPr marL="45485" marR="45485" marT="40288" marB="40288"/>
                </a:tc>
                <a:tc>
                  <a:txBody>
                    <a:bodyPr/>
                    <a:lstStyle/>
                    <a:p>
                      <a:pPr algn="ctr"/>
                      <a:r>
                        <a:rPr lang="en-US" sz="1200" b="1" dirty="0"/>
                        <a:t>&gt;10 Lakh</a:t>
                      </a:r>
                    </a:p>
                  </a:txBody>
                  <a:tcPr marL="45485" marR="45485" marT="40288" marB="40288"/>
                </a:tc>
                <a:extLst>
                  <a:ext uri="{0D108BD9-81ED-4DB2-BD59-A6C34878D82A}">
                    <a16:rowId xmlns:a16="http://schemas.microsoft.com/office/drawing/2014/main" val="10001"/>
                  </a:ext>
                </a:extLst>
              </a:tr>
              <a:tr h="224630">
                <a:tc>
                  <a:txBody>
                    <a:bodyPr/>
                    <a:lstStyle/>
                    <a:p>
                      <a:pPr algn="ctr"/>
                      <a:r>
                        <a:rPr lang="en-US" sz="1200" b="0" dirty="0"/>
                        <a:t>Categories - 2</a:t>
                      </a:r>
                      <a:r>
                        <a:rPr lang="en-US" sz="1200" b="0" baseline="0" dirty="0"/>
                        <a:t>  (CT and PT)</a:t>
                      </a:r>
                      <a:endParaRPr lang="en-US" sz="1200" b="0" dirty="0"/>
                    </a:p>
                  </a:txBody>
                  <a:tcPr marL="45485" marR="45485" marT="40288" marB="40288"/>
                </a:tc>
                <a:tc>
                  <a:txBody>
                    <a:bodyPr/>
                    <a:lstStyle/>
                    <a:p>
                      <a:pPr algn="ctr"/>
                      <a:r>
                        <a:rPr lang="en-US" sz="1200" b="0" dirty="0"/>
                        <a:t>2</a:t>
                      </a:r>
                    </a:p>
                  </a:txBody>
                  <a:tcPr marL="45485" marR="45485" marT="40288" marB="40288"/>
                </a:tc>
                <a:tc>
                  <a:txBody>
                    <a:bodyPr/>
                    <a:lstStyle/>
                    <a:p>
                      <a:pPr algn="ctr"/>
                      <a:r>
                        <a:rPr lang="en-US" sz="1200" b="0" dirty="0"/>
                        <a:t>2</a:t>
                      </a:r>
                    </a:p>
                  </a:txBody>
                  <a:tcPr marL="45485" marR="45485" marT="40288" marB="40288"/>
                </a:tc>
                <a:tc>
                  <a:txBody>
                    <a:bodyPr/>
                    <a:lstStyle/>
                    <a:p>
                      <a:pPr algn="ctr"/>
                      <a:r>
                        <a:rPr lang="en-US" sz="1200" b="0" dirty="0"/>
                        <a:t>2</a:t>
                      </a:r>
                    </a:p>
                  </a:txBody>
                  <a:tcPr marL="45485" marR="45485" marT="40288" marB="40288"/>
                </a:tc>
                <a:tc>
                  <a:txBody>
                    <a:bodyPr/>
                    <a:lstStyle/>
                    <a:p>
                      <a:pPr algn="ctr"/>
                      <a:r>
                        <a:rPr lang="en-US" sz="1200" dirty="0"/>
                        <a:t>2</a:t>
                      </a:r>
                    </a:p>
                  </a:txBody>
                  <a:tcPr marL="45485" marR="45485" marT="40288" marB="40288"/>
                </a:tc>
                <a:extLst>
                  <a:ext uri="{0D108BD9-81ED-4DB2-BD59-A6C34878D82A}">
                    <a16:rowId xmlns:a16="http://schemas.microsoft.com/office/drawing/2014/main" val="10002"/>
                  </a:ext>
                </a:extLst>
              </a:tr>
              <a:tr h="224630">
                <a:tc>
                  <a:txBody>
                    <a:bodyPr/>
                    <a:lstStyle/>
                    <a:p>
                      <a:pPr algn="ctr"/>
                      <a:r>
                        <a:rPr lang="en-US" sz="1200" b="0" dirty="0"/>
                        <a:t>Locations to be covered per zone</a:t>
                      </a:r>
                    </a:p>
                  </a:txBody>
                  <a:tcPr marL="45485" marR="45485" marT="40288" marB="40288"/>
                </a:tc>
                <a:tc>
                  <a:txBody>
                    <a:bodyPr/>
                    <a:lstStyle/>
                    <a:p>
                      <a:pPr algn="ctr"/>
                      <a:r>
                        <a:rPr lang="en-US" sz="1200" b="0" dirty="0"/>
                        <a:t>2</a:t>
                      </a:r>
                    </a:p>
                  </a:txBody>
                  <a:tcPr marL="45485" marR="45485" marT="40288" marB="40288"/>
                </a:tc>
                <a:tc>
                  <a:txBody>
                    <a:bodyPr/>
                    <a:lstStyle/>
                    <a:p>
                      <a:pPr algn="ctr"/>
                      <a:r>
                        <a:rPr lang="en-US" sz="1200" b="0" dirty="0"/>
                        <a:t>3</a:t>
                      </a:r>
                    </a:p>
                  </a:txBody>
                  <a:tcPr marL="45485" marR="45485" marT="40288" marB="40288"/>
                </a:tc>
                <a:tc>
                  <a:txBody>
                    <a:bodyPr/>
                    <a:lstStyle/>
                    <a:p>
                      <a:pPr algn="ctr"/>
                      <a:r>
                        <a:rPr lang="en-US" sz="1200" b="0" dirty="0"/>
                        <a:t>5</a:t>
                      </a:r>
                    </a:p>
                  </a:txBody>
                  <a:tcPr marL="45485" marR="45485" marT="40288" marB="40288"/>
                </a:tc>
                <a:tc>
                  <a:txBody>
                    <a:bodyPr/>
                    <a:lstStyle/>
                    <a:p>
                      <a:pPr algn="ctr"/>
                      <a:r>
                        <a:rPr lang="en-US" sz="1200" dirty="0"/>
                        <a:t>6</a:t>
                      </a:r>
                    </a:p>
                  </a:txBody>
                  <a:tcPr marL="45485" marR="45485" marT="40288" marB="40288"/>
                </a:tc>
                <a:extLst>
                  <a:ext uri="{0D108BD9-81ED-4DB2-BD59-A6C34878D82A}">
                    <a16:rowId xmlns:a16="http://schemas.microsoft.com/office/drawing/2014/main" val="10003"/>
                  </a:ext>
                </a:extLst>
              </a:tr>
              <a:tr h="224630">
                <a:tc>
                  <a:txBody>
                    <a:bodyPr/>
                    <a:lstStyle/>
                    <a:p>
                      <a:pPr algn="ctr"/>
                      <a:r>
                        <a:rPr lang="en-US" sz="1200" b="0" dirty="0"/>
                        <a:t>Total</a:t>
                      </a:r>
                      <a:r>
                        <a:rPr lang="en-US" sz="1200" b="0" baseline="0" dirty="0"/>
                        <a:t> Zones in the city</a:t>
                      </a:r>
                      <a:endParaRPr lang="en-US" sz="1200" b="0" dirty="0"/>
                    </a:p>
                  </a:txBody>
                  <a:tcPr marL="45485" marR="45485" marT="40288" marB="40288"/>
                </a:tc>
                <a:tc>
                  <a:txBody>
                    <a:bodyPr/>
                    <a:lstStyle/>
                    <a:p>
                      <a:pPr algn="ctr"/>
                      <a:r>
                        <a:rPr lang="en-US" sz="1200" b="0" dirty="0"/>
                        <a:t>2</a:t>
                      </a:r>
                    </a:p>
                  </a:txBody>
                  <a:tcPr marL="45485" marR="45485" marT="40288" marB="40288"/>
                </a:tc>
                <a:tc>
                  <a:txBody>
                    <a:bodyPr/>
                    <a:lstStyle/>
                    <a:p>
                      <a:pPr algn="ctr"/>
                      <a:r>
                        <a:rPr lang="en-US" sz="1200" b="0" dirty="0"/>
                        <a:t>2</a:t>
                      </a:r>
                    </a:p>
                  </a:txBody>
                  <a:tcPr marL="45485" marR="45485" marT="40288" marB="40288"/>
                </a:tc>
                <a:tc>
                  <a:txBody>
                    <a:bodyPr/>
                    <a:lstStyle/>
                    <a:p>
                      <a:pPr algn="ctr"/>
                      <a:r>
                        <a:rPr lang="en-US" sz="1200" b="0" dirty="0"/>
                        <a:t>4</a:t>
                      </a:r>
                    </a:p>
                  </a:txBody>
                  <a:tcPr marL="45485" marR="45485" marT="40288" marB="40288"/>
                </a:tc>
                <a:tc>
                  <a:txBody>
                    <a:bodyPr/>
                    <a:lstStyle/>
                    <a:p>
                      <a:pPr algn="ctr"/>
                      <a:r>
                        <a:rPr lang="en-US" sz="1200" dirty="0"/>
                        <a:t>5</a:t>
                      </a:r>
                    </a:p>
                  </a:txBody>
                  <a:tcPr marL="45485" marR="45485" marT="40288" marB="40288"/>
                </a:tc>
                <a:extLst>
                  <a:ext uri="{0D108BD9-81ED-4DB2-BD59-A6C34878D82A}">
                    <a16:rowId xmlns:a16="http://schemas.microsoft.com/office/drawing/2014/main" val="10004"/>
                  </a:ext>
                </a:extLst>
              </a:tr>
              <a:tr h="224630">
                <a:tc>
                  <a:txBody>
                    <a:bodyPr/>
                    <a:lstStyle/>
                    <a:p>
                      <a:pPr algn="ctr"/>
                      <a:r>
                        <a:rPr lang="en-US" sz="1200" b="1" dirty="0"/>
                        <a:t>Total Locations</a:t>
                      </a:r>
                    </a:p>
                  </a:txBody>
                  <a:tcPr marL="45485" marR="45485" marT="40288" marB="40288"/>
                </a:tc>
                <a:tc>
                  <a:txBody>
                    <a:bodyPr/>
                    <a:lstStyle/>
                    <a:p>
                      <a:pPr algn="ctr"/>
                      <a:r>
                        <a:rPr lang="en-US" sz="1200" b="1" dirty="0"/>
                        <a:t>8</a:t>
                      </a:r>
                    </a:p>
                  </a:txBody>
                  <a:tcPr marL="45485" marR="45485" marT="40288" marB="40288"/>
                </a:tc>
                <a:tc>
                  <a:txBody>
                    <a:bodyPr/>
                    <a:lstStyle/>
                    <a:p>
                      <a:pPr algn="ctr"/>
                      <a:r>
                        <a:rPr lang="en-US" sz="1200" b="1" dirty="0"/>
                        <a:t>12</a:t>
                      </a:r>
                    </a:p>
                  </a:txBody>
                  <a:tcPr marL="45485" marR="45485" marT="40288" marB="40288"/>
                </a:tc>
                <a:tc>
                  <a:txBody>
                    <a:bodyPr/>
                    <a:lstStyle/>
                    <a:p>
                      <a:pPr algn="ctr"/>
                      <a:r>
                        <a:rPr lang="en-US" sz="1200" b="1" dirty="0"/>
                        <a:t>40</a:t>
                      </a:r>
                    </a:p>
                  </a:txBody>
                  <a:tcPr marL="45485" marR="45485" marT="40288" marB="40288"/>
                </a:tc>
                <a:tc>
                  <a:txBody>
                    <a:bodyPr/>
                    <a:lstStyle/>
                    <a:p>
                      <a:pPr algn="ctr"/>
                      <a:r>
                        <a:rPr lang="en-US" sz="1200" b="1" dirty="0"/>
                        <a:t>60</a:t>
                      </a:r>
                    </a:p>
                  </a:txBody>
                  <a:tcPr marL="45485" marR="45485" marT="40288" marB="40288"/>
                </a:tc>
                <a:extLst>
                  <a:ext uri="{0D108BD9-81ED-4DB2-BD59-A6C34878D82A}">
                    <a16:rowId xmlns:a16="http://schemas.microsoft.com/office/drawing/2014/main" val="10005"/>
                  </a:ext>
                </a:extLst>
              </a:tr>
            </a:tbl>
          </a:graphicData>
        </a:graphic>
      </p:graphicFrame>
      <p:sp>
        <p:nvSpPr>
          <p:cNvPr id="23" name="TextBox 22">
            <a:extLst>
              <a:ext uri="{FF2B5EF4-FFF2-40B4-BE49-F238E27FC236}">
                <a16:creationId xmlns:a16="http://schemas.microsoft.com/office/drawing/2014/main" id="{FB11DAE4-AFCE-496F-9998-BCE99C6BB369}"/>
              </a:ext>
            </a:extLst>
          </p:cNvPr>
          <p:cNvSpPr txBox="1"/>
          <p:nvPr/>
        </p:nvSpPr>
        <p:spPr>
          <a:xfrm>
            <a:off x="0" y="4831060"/>
            <a:ext cx="2430901" cy="338554"/>
          </a:xfrm>
          <a:prstGeom prst="rect">
            <a:avLst/>
          </a:prstGeom>
          <a:noFill/>
        </p:spPr>
        <p:txBody>
          <a:bodyPr wrap="square" rtlCol="0">
            <a:spAutoFit/>
          </a:bodyPr>
          <a:lstStyle/>
          <a:p>
            <a:r>
              <a:rPr lang="en-US" sz="1600" b="1" dirty="0">
                <a:solidFill>
                  <a:schemeClr val="bg1"/>
                </a:solidFill>
                <a:highlight>
                  <a:srgbClr val="000000"/>
                </a:highlight>
              </a:rPr>
              <a:t>Sampling Criteria</a:t>
            </a:r>
          </a:p>
        </p:txBody>
      </p:sp>
      <p:sp>
        <p:nvSpPr>
          <p:cNvPr id="3" name="Slide Number Placeholder 2">
            <a:extLst>
              <a:ext uri="{FF2B5EF4-FFF2-40B4-BE49-F238E27FC236}">
                <a16:creationId xmlns:a16="http://schemas.microsoft.com/office/drawing/2014/main" id="{EFD173D8-0595-411C-9FB8-48CD498B19FF}"/>
              </a:ext>
            </a:extLst>
          </p:cNvPr>
          <p:cNvSpPr>
            <a:spLocks noGrp="1"/>
          </p:cNvSpPr>
          <p:nvPr>
            <p:ph type="sldNum" sz="quarter" idx="12"/>
          </p:nvPr>
        </p:nvSpPr>
        <p:spPr/>
        <p:txBody>
          <a:bodyPr/>
          <a:lstStyle/>
          <a:p>
            <a:fld id="{871FDAF4-F9BA-4E6E-AE28-9371978FF90C}" type="slidenum">
              <a:rPr lang="en-US" smtClean="0"/>
              <a:t>97</a:t>
            </a:fld>
            <a:endParaRPr lang="en-US"/>
          </a:p>
        </p:txBody>
      </p:sp>
    </p:spTree>
    <p:extLst>
      <p:ext uri="{BB962C8B-B14F-4D97-AF65-F5344CB8AC3E}">
        <p14:creationId xmlns:p14="http://schemas.microsoft.com/office/powerpoint/2010/main" val="34194702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D18744A-F314-4C58-A99B-A9A58FD5BD0E}"/>
              </a:ext>
            </a:extLst>
          </p:cNvPr>
          <p:cNvSpPr txBox="1"/>
          <p:nvPr/>
        </p:nvSpPr>
        <p:spPr>
          <a:xfrm>
            <a:off x="42535" y="2934364"/>
            <a:ext cx="6857999" cy="716885"/>
          </a:xfrm>
          <a:prstGeom prst="rect">
            <a:avLst/>
          </a:prstGeom>
          <a:solidFill>
            <a:schemeClr val="bg1">
              <a:lumMod val="75000"/>
            </a:schemeClr>
          </a:solidFill>
        </p:spPr>
        <p:txBody>
          <a:bodyPr wrap="square" lIns="88699" tIns="44349" rIns="88699" bIns="44349" rtlCol="0">
            <a:noAutofit/>
          </a:bodyPr>
          <a:lstStyle/>
          <a:p>
            <a:pPr>
              <a:lnSpc>
                <a:spcPct val="107000"/>
              </a:lnSpc>
              <a:spcAft>
                <a:spcPts val="753"/>
              </a:spcAft>
            </a:pPr>
            <a:r>
              <a:rPr lang="en-SG" sz="1200" dirty="0">
                <a:solidFill>
                  <a:srgbClr val="000000"/>
                </a:solidFill>
                <a:ea typeface="ＭＳ 明朝"/>
                <a:cs typeface="Times New Roman"/>
              </a:rPr>
              <a:t>ULBs are expected to engage citizens by promoting SS-2022 messages through art work and other means and motivate them to contribute and make their city No.1. </a:t>
            </a:r>
            <a:r>
              <a:rPr lang="en-US" sz="1200" b="1" dirty="0"/>
              <a:t>IEC material should be designed in a gender-sensitive and inclusive manner.</a:t>
            </a:r>
            <a:endParaRPr lang="en-SG" sz="1200" b="1" dirty="0">
              <a:ea typeface="Calibri"/>
              <a:cs typeface="Times New Roman"/>
            </a:endParaRPr>
          </a:p>
        </p:txBody>
      </p:sp>
      <p:sp>
        <p:nvSpPr>
          <p:cNvPr id="16" name="Rounded Rectangle 7">
            <a:extLst>
              <a:ext uri="{FF2B5EF4-FFF2-40B4-BE49-F238E27FC236}">
                <a16:creationId xmlns:a16="http://schemas.microsoft.com/office/drawing/2014/main" id="{093AB2E8-02B3-43BC-B35C-AD83BC8580F7}"/>
              </a:ext>
            </a:extLst>
          </p:cNvPr>
          <p:cNvSpPr/>
          <p:nvPr/>
        </p:nvSpPr>
        <p:spPr>
          <a:xfrm>
            <a:off x="32276" y="1681358"/>
            <a:ext cx="6825724" cy="1238646"/>
          </a:xfrm>
          <a:prstGeom prst="roundRect">
            <a:avLst/>
          </a:prstGeom>
          <a:solidFill>
            <a:schemeClr val="accent3">
              <a:lumMod val="20000"/>
              <a:lumOff val="80000"/>
            </a:schemeClr>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62364" tIns="31182" rIns="62364" bIns="31182" numCol="1" spcCol="0" rtlCol="0" fromWordArt="0" anchor="ctr" anchorCtr="0" forceAA="0" compatLnSpc="1">
            <a:prstTxWarp prst="textNoShape">
              <a:avLst/>
            </a:prstTxWarp>
            <a:noAutofit/>
          </a:bodyPr>
          <a:lstStyle/>
          <a:p>
            <a:pPr defTabSz="402607"/>
            <a:r>
              <a:rPr lang="en-US" sz="1600" b="1" dirty="0">
                <a:solidFill>
                  <a:srgbClr val="000000"/>
                </a:solidFill>
                <a:ea typeface="Times New Roman"/>
                <a:cs typeface="Arial"/>
              </a:rPr>
              <a:t>12.    </a:t>
            </a:r>
            <a:r>
              <a:rPr lang="en-US" sz="1600" dirty="0">
                <a:solidFill>
                  <a:srgbClr val="000000"/>
                </a:solidFill>
                <a:ea typeface="Times New Roman"/>
                <a:cs typeface="Arial"/>
              </a:rPr>
              <a:t>Art Work around </a:t>
            </a:r>
            <a:r>
              <a:rPr lang="en-US" sz="1600" b="1" dirty="0">
                <a:solidFill>
                  <a:srgbClr val="000000"/>
                </a:solidFill>
                <a:ea typeface="Times New Roman"/>
                <a:cs typeface="Arial"/>
              </a:rPr>
              <a:t>Swachh Survekshan-2022</a:t>
            </a:r>
            <a:r>
              <a:rPr lang="en-US" sz="1600" dirty="0">
                <a:solidFill>
                  <a:srgbClr val="000000"/>
                </a:solidFill>
                <a:ea typeface="Times New Roman"/>
                <a:cs typeface="Arial"/>
              </a:rPr>
              <a:t>: Hoardings/Billboards/Wall Writing/Murals/Mascot/Messaging on Commercial vehicles/Artefacts visible in all commercial/public areas of the city</a:t>
            </a:r>
            <a:r>
              <a:rPr lang="en-US" sz="1400" dirty="0">
                <a:solidFill>
                  <a:srgbClr val="FF0000"/>
                </a:solidFill>
                <a:ea typeface="Times New Roman"/>
                <a:cs typeface="Arial"/>
              </a:rPr>
              <a:t>(</a:t>
            </a:r>
            <a:r>
              <a:rPr lang="en-US" sz="1600" dirty="0">
                <a:solidFill>
                  <a:srgbClr val="FF0000"/>
                </a:solidFill>
                <a:ea typeface="Times New Roman"/>
                <a:cs typeface="Arial"/>
              </a:rPr>
              <a:t>cities are advised not to make use of plastic for IEC to </a:t>
            </a:r>
            <a:r>
              <a:rPr lang="en-US" sz="1600" b="1" dirty="0">
                <a:solidFill>
                  <a:srgbClr val="FF0000"/>
                </a:solidFill>
                <a:ea typeface="Times New Roman"/>
                <a:cs typeface="Arial"/>
              </a:rPr>
              <a:t>get marks</a:t>
            </a:r>
            <a:r>
              <a:rPr lang="en-US" sz="1400" b="1" dirty="0">
                <a:solidFill>
                  <a:srgbClr val="FF0000"/>
                </a:solidFill>
                <a:ea typeface="Times New Roman"/>
                <a:cs typeface="Arial"/>
              </a:rPr>
              <a:t>)</a:t>
            </a:r>
            <a:endParaRPr lang="en-US" sz="1600" b="1" dirty="0">
              <a:solidFill>
                <a:srgbClr val="FF0000"/>
              </a:solidFill>
              <a:ea typeface="Times New Roman"/>
              <a:cs typeface="Arial"/>
            </a:endParaRPr>
          </a:p>
        </p:txBody>
      </p:sp>
      <p:sp>
        <p:nvSpPr>
          <p:cNvPr id="17" name="Rectangle 16">
            <a:extLst>
              <a:ext uri="{FF2B5EF4-FFF2-40B4-BE49-F238E27FC236}">
                <a16:creationId xmlns:a16="http://schemas.microsoft.com/office/drawing/2014/main" id="{0959D7DA-7D85-4182-8AA0-3311AC742D44}"/>
              </a:ext>
            </a:extLst>
          </p:cNvPr>
          <p:cNvSpPr/>
          <p:nvPr/>
        </p:nvSpPr>
        <p:spPr>
          <a:xfrm>
            <a:off x="0" y="775596"/>
            <a:ext cx="5467350" cy="806259"/>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914307"/>
            <a:r>
              <a:rPr lang="en-US" sz="3200" b="1" dirty="0">
                <a:solidFill>
                  <a:prstClr val="white"/>
                </a:solidFill>
              </a:rPr>
              <a:t>Citizen Engagement – </a:t>
            </a:r>
            <a:r>
              <a:rPr lang="en-US" sz="3200" dirty="0">
                <a:solidFill>
                  <a:srgbClr val="FFC000"/>
                </a:solidFill>
              </a:rPr>
              <a:t>through Direct Observation</a:t>
            </a:r>
          </a:p>
        </p:txBody>
      </p:sp>
      <p:graphicFrame>
        <p:nvGraphicFramePr>
          <p:cNvPr id="18" name="object 2">
            <a:extLst>
              <a:ext uri="{FF2B5EF4-FFF2-40B4-BE49-F238E27FC236}">
                <a16:creationId xmlns:a16="http://schemas.microsoft.com/office/drawing/2014/main" id="{E6CAB21B-4B88-47EE-87E8-6F8B09835A01}"/>
              </a:ext>
            </a:extLst>
          </p:cNvPr>
          <p:cNvGraphicFramePr>
            <a:graphicFrameLocks noGrp="1"/>
          </p:cNvGraphicFramePr>
          <p:nvPr>
            <p:extLst>
              <p:ext uri="{D42A27DB-BD31-4B8C-83A1-F6EECF244321}">
                <p14:modId xmlns:p14="http://schemas.microsoft.com/office/powerpoint/2010/main" val="2719786818"/>
              </p:ext>
            </p:extLst>
          </p:nvPr>
        </p:nvGraphicFramePr>
        <p:xfrm>
          <a:off x="57676" y="3611091"/>
          <a:ext cx="6800324" cy="1521767"/>
        </p:xfrm>
        <a:graphic>
          <a:graphicData uri="http://schemas.openxmlformats.org/drawingml/2006/table">
            <a:tbl>
              <a:tblPr firstRow="1" bandRow="1">
                <a:tableStyleId>{10A1B5D5-9B99-4C35-A422-299274C87663}</a:tableStyleId>
              </a:tblPr>
              <a:tblGrid>
                <a:gridCol w="5068845">
                  <a:extLst>
                    <a:ext uri="{9D8B030D-6E8A-4147-A177-3AD203B41FA5}">
                      <a16:colId xmlns:a16="http://schemas.microsoft.com/office/drawing/2014/main" val="20000"/>
                    </a:ext>
                  </a:extLst>
                </a:gridCol>
                <a:gridCol w="1731479">
                  <a:extLst>
                    <a:ext uri="{9D8B030D-6E8A-4147-A177-3AD203B41FA5}">
                      <a16:colId xmlns:a16="http://schemas.microsoft.com/office/drawing/2014/main" val="20001"/>
                    </a:ext>
                  </a:extLst>
                </a:gridCol>
              </a:tblGrid>
              <a:tr h="277927">
                <a:tc>
                  <a:txBody>
                    <a:bodyPr/>
                    <a:lstStyle/>
                    <a:p>
                      <a:pPr marL="62230">
                        <a:lnSpc>
                          <a:spcPct val="100000"/>
                        </a:lnSpc>
                      </a:pPr>
                      <a:r>
                        <a:rPr lang="en-US" sz="1800" dirty="0"/>
                        <a:t>Scheme of Marking</a:t>
                      </a:r>
                      <a:endParaRPr sz="1800" dirty="0">
                        <a:latin typeface="Arial"/>
                        <a:cs typeface="Arial"/>
                      </a:endParaRPr>
                    </a:p>
                  </a:txBody>
                  <a:tcPr marL="0" marR="0" marT="0" marB="0">
                    <a:solidFill>
                      <a:schemeClr val="accent2">
                        <a:lumMod val="60000"/>
                        <a:lumOff val="40000"/>
                      </a:schemeClr>
                    </a:solidFill>
                  </a:tcPr>
                </a:tc>
                <a:tc>
                  <a:txBody>
                    <a:bodyPr/>
                    <a:lstStyle/>
                    <a:p>
                      <a:pPr marL="2540" algn="ctr">
                        <a:lnSpc>
                          <a:spcPct val="100000"/>
                        </a:lnSpc>
                      </a:pPr>
                      <a:r>
                        <a:rPr sz="1800" dirty="0"/>
                        <a:t>Marks</a:t>
                      </a:r>
                      <a:endParaRPr sz="1800" dirty="0">
                        <a:latin typeface="Arial"/>
                        <a:cs typeface="Arial"/>
                      </a:endParaRPr>
                    </a:p>
                  </a:txBody>
                  <a:tcPr marL="0" marR="0" marT="0" marB="0">
                    <a:solidFill>
                      <a:schemeClr val="accent2">
                        <a:lumMod val="60000"/>
                        <a:lumOff val="40000"/>
                      </a:schemeClr>
                    </a:solidFill>
                  </a:tcPr>
                </a:tc>
                <a:extLst>
                  <a:ext uri="{0D108BD9-81ED-4DB2-BD59-A6C34878D82A}">
                    <a16:rowId xmlns:a16="http://schemas.microsoft.com/office/drawing/2014/main" val="10000"/>
                  </a:ext>
                </a:extLst>
              </a:tr>
              <a:tr h="253556">
                <a:tc>
                  <a:txBody>
                    <a:bodyPr/>
                    <a:lstStyle/>
                    <a:p>
                      <a:pPr marL="3175" marR="0" lvl="0" indent="0" algn="l" defTabSz="353848" rtl="0" eaLnBrk="1" fontAlgn="auto" latinLnBrk="0" hangingPunct="1">
                        <a:lnSpc>
                          <a:spcPts val="2870"/>
                        </a:lnSpc>
                        <a:spcBef>
                          <a:spcPts val="0"/>
                        </a:spcBef>
                        <a:spcAft>
                          <a:spcPts val="0"/>
                        </a:spcAft>
                        <a:buClrTx/>
                        <a:buSzTx/>
                        <a:buFontTx/>
                        <a:buNone/>
                        <a:tabLst/>
                        <a:defRPr/>
                      </a:pPr>
                      <a:r>
                        <a:rPr lang="en-US" sz="1200" spc="-225" dirty="0">
                          <a:latin typeface="Arial" panose="020B0604020202020204" pitchFamily="34" charset="0"/>
                          <a:cs typeface="Arial" panose="020B0604020202020204" pitchFamily="34" charset="0"/>
                        </a:rPr>
                        <a:t> </a:t>
                      </a:r>
                      <a:r>
                        <a:rPr lang="en-US" sz="1200" spc="-5" dirty="0">
                          <a:latin typeface="Arial" panose="020B0604020202020204" pitchFamily="34" charset="0"/>
                          <a:cs typeface="Arial" panose="020B0604020202020204" pitchFamily="34" charset="0"/>
                        </a:rPr>
                        <a:t>Yes, extensive promotion in terms of visibility is done (in</a:t>
                      </a:r>
                      <a:r>
                        <a:rPr lang="en-US" sz="1200" spc="-5" baseline="0" dirty="0">
                          <a:latin typeface="Arial" panose="020B0604020202020204" pitchFamily="34" charset="0"/>
                          <a:cs typeface="Arial" panose="020B0604020202020204" pitchFamily="34" charset="0"/>
                        </a:rPr>
                        <a:t> &gt;95% wards)</a:t>
                      </a:r>
                      <a:endParaRPr lang="en-US" sz="1200" dirty="0">
                        <a:latin typeface="Arial" panose="020B0604020202020204" pitchFamily="34" charset="0"/>
                        <a:cs typeface="Arial" panose="020B0604020202020204" pitchFamily="34" charset="0"/>
                      </a:endParaRPr>
                    </a:p>
                  </a:txBody>
                  <a:tcPr marL="0" marR="0" marT="0" marB="0"/>
                </a:tc>
                <a:tc>
                  <a:txBody>
                    <a:bodyPr/>
                    <a:lstStyle/>
                    <a:p>
                      <a:pPr marL="635" algn="ctr">
                        <a:lnSpc>
                          <a:spcPts val="2870"/>
                        </a:lnSpc>
                      </a:pPr>
                      <a:r>
                        <a:rPr lang="en-US" sz="1200" dirty="0">
                          <a:latin typeface="Arial" panose="020B0604020202020204" pitchFamily="34" charset="0"/>
                          <a:cs typeface="Arial" panose="020B0604020202020204" pitchFamily="34" charset="0"/>
                        </a:rPr>
                        <a:t>25</a:t>
                      </a:r>
                      <a:endParaRPr sz="12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253556">
                <a:tc>
                  <a:txBody>
                    <a:bodyPr/>
                    <a:lstStyle/>
                    <a:p>
                      <a:pPr marL="3175">
                        <a:lnSpc>
                          <a:spcPts val="2870"/>
                        </a:lnSpc>
                      </a:pPr>
                      <a:r>
                        <a:rPr lang="en-US" sz="1200" spc="-5" dirty="0">
                          <a:latin typeface="Arial" panose="020B0604020202020204" pitchFamily="34" charset="0"/>
                          <a:cs typeface="Arial" panose="020B0604020202020204" pitchFamily="34" charset="0"/>
                        </a:rPr>
                        <a:t> Yes, but</a:t>
                      </a:r>
                      <a:r>
                        <a:rPr lang="en-US" sz="1200" spc="-5" baseline="0" dirty="0">
                          <a:latin typeface="Arial" panose="020B0604020202020204" pitchFamily="34" charset="0"/>
                          <a:cs typeface="Arial" panose="020B0604020202020204" pitchFamily="34" charset="0"/>
                        </a:rPr>
                        <a:t> moderate </a:t>
                      </a:r>
                      <a:r>
                        <a:rPr lang="en-US" sz="1200" spc="-5" dirty="0">
                          <a:latin typeface="Arial" panose="020B0604020202020204" pitchFamily="34" charset="0"/>
                          <a:cs typeface="Arial" panose="020B0604020202020204" pitchFamily="34" charset="0"/>
                        </a:rPr>
                        <a:t>promotion is done (in 75%-94%</a:t>
                      </a:r>
                      <a:r>
                        <a:rPr lang="en-US" sz="1200" spc="-5" baseline="0" dirty="0">
                          <a:latin typeface="Arial" panose="020B0604020202020204" pitchFamily="34" charset="0"/>
                          <a:cs typeface="Arial" panose="020B0604020202020204" pitchFamily="34" charset="0"/>
                        </a:rPr>
                        <a:t> wards)</a:t>
                      </a:r>
                      <a:endParaRPr sz="1200" dirty="0">
                        <a:latin typeface="Arial" panose="020B0604020202020204" pitchFamily="34" charset="0"/>
                        <a:cs typeface="Arial" panose="020B0604020202020204" pitchFamily="34" charset="0"/>
                      </a:endParaRPr>
                    </a:p>
                  </a:txBody>
                  <a:tcPr marL="0" marR="0" marT="0" marB="0"/>
                </a:tc>
                <a:tc>
                  <a:txBody>
                    <a:bodyPr/>
                    <a:lstStyle/>
                    <a:p>
                      <a:pPr marL="2540" algn="ctr">
                        <a:lnSpc>
                          <a:spcPts val="2870"/>
                        </a:lnSpc>
                      </a:pPr>
                      <a:r>
                        <a:rPr lang="en-US" sz="1200" dirty="0">
                          <a:latin typeface="Arial" panose="020B0604020202020204" pitchFamily="34" charset="0"/>
                          <a:cs typeface="Arial" panose="020B0604020202020204" pitchFamily="34" charset="0"/>
                        </a:rPr>
                        <a:t>20</a:t>
                      </a:r>
                      <a:endParaRPr sz="12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253556">
                <a:tc>
                  <a:txBody>
                    <a:bodyPr/>
                    <a:lstStyle/>
                    <a:p>
                      <a:pPr marL="3175">
                        <a:lnSpc>
                          <a:spcPts val="2870"/>
                        </a:lnSpc>
                      </a:pPr>
                      <a:r>
                        <a:rPr lang="en-US" sz="1200" dirty="0">
                          <a:latin typeface="Arial" panose="020B0604020202020204" pitchFamily="34" charset="0"/>
                          <a:cs typeface="Arial" panose="020B0604020202020204" pitchFamily="34" charset="0"/>
                        </a:rPr>
                        <a:t>Yes, but partial promotion</a:t>
                      </a:r>
                      <a:r>
                        <a:rPr lang="en-US" sz="1200" baseline="0" dirty="0">
                          <a:latin typeface="Arial" panose="020B0604020202020204" pitchFamily="34" charset="0"/>
                          <a:cs typeface="Arial" panose="020B0604020202020204" pitchFamily="34" charset="0"/>
                        </a:rPr>
                        <a:t> is visible (50%-74% sample locations)</a:t>
                      </a:r>
                      <a:endParaRPr sz="1200" dirty="0">
                        <a:latin typeface="Arial" panose="020B0604020202020204" pitchFamily="34" charset="0"/>
                        <a:cs typeface="Arial" panose="020B0604020202020204" pitchFamily="34" charset="0"/>
                      </a:endParaRPr>
                    </a:p>
                  </a:txBody>
                  <a:tcPr marL="0" marR="0" marT="0" marB="0"/>
                </a:tc>
                <a:tc>
                  <a:txBody>
                    <a:bodyPr/>
                    <a:lstStyle/>
                    <a:p>
                      <a:pPr marL="2540" algn="ctr">
                        <a:lnSpc>
                          <a:spcPts val="2870"/>
                        </a:lnSpc>
                      </a:pPr>
                      <a:r>
                        <a:rPr lang="en-US" sz="1200" dirty="0">
                          <a:latin typeface="Arial" panose="020B0604020202020204" pitchFamily="34" charset="0"/>
                          <a:cs typeface="Arial" panose="020B0604020202020204" pitchFamily="34" charset="0"/>
                        </a:rPr>
                        <a:t>15</a:t>
                      </a:r>
                      <a:endParaRPr sz="12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253556">
                <a:tc>
                  <a:txBody>
                    <a:bodyPr/>
                    <a:lstStyle/>
                    <a:p>
                      <a:pPr marL="3175">
                        <a:lnSpc>
                          <a:spcPts val="2870"/>
                        </a:lnSpc>
                      </a:pPr>
                      <a:r>
                        <a:rPr lang="en-US" sz="1200" dirty="0">
                          <a:latin typeface="Arial" panose="020B0604020202020204" pitchFamily="34" charset="0"/>
                          <a:cs typeface="Arial" panose="020B0604020202020204" pitchFamily="34" charset="0"/>
                        </a:rPr>
                        <a:t>No or negligible promotion</a:t>
                      </a:r>
                      <a:r>
                        <a:rPr lang="en-US" sz="1200" baseline="0" dirty="0">
                          <a:latin typeface="Arial" panose="020B0604020202020204" pitchFamily="34" charset="0"/>
                          <a:cs typeface="Arial" panose="020B0604020202020204" pitchFamily="34" charset="0"/>
                        </a:rPr>
                        <a:t> (only in &lt;50% wards)</a:t>
                      </a:r>
                      <a:endParaRPr sz="1200" dirty="0">
                        <a:latin typeface="Arial" panose="020B0604020202020204" pitchFamily="34" charset="0"/>
                        <a:cs typeface="Arial" panose="020B0604020202020204" pitchFamily="34" charset="0"/>
                      </a:endParaRPr>
                    </a:p>
                  </a:txBody>
                  <a:tcPr marL="0" marR="0" marT="0" marB="0"/>
                </a:tc>
                <a:tc>
                  <a:txBody>
                    <a:bodyPr/>
                    <a:lstStyle/>
                    <a:p>
                      <a:pPr marL="2540" algn="ctr">
                        <a:lnSpc>
                          <a:spcPts val="2870"/>
                        </a:lnSpc>
                      </a:pPr>
                      <a:r>
                        <a:rPr lang="en-US" sz="1200" dirty="0">
                          <a:latin typeface="Arial" panose="020B0604020202020204" pitchFamily="34" charset="0"/>
                          <a:cs typeface="Arial" panose="020B0604020202020204" pitchFamily="34" charset="0"/>
                        </a:rPr>
                        <a:t>10</a:t>
                      </a:r>
                      <a:endParaRPr sz="1200" dirty="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bl>
          </a:graphicData>
        </a:graphic>
      </p:graphicFrame>
      <p:pic>
        <p:nvPicPr>
          <p:cNvPr id="19" name="Picture 18">
            <a:extLst>
              <a:ext uri="{FF2B5EF4-FFF2-40B4-BE49-F238E27FC236}">
                <a16:creationId xmlns:a16="http://schemas.microsoft.com/office/drawing/2014/main" id="{A80B814C-561B-4A55-A609-969CAA4E467C}"/>
              </a:ext>
            </a:extLst>
          </p:cNvPr>
          <p:cNvPicPr>
            <a:picLocks noChangeAspect="1"/>
          </p:cNvPicPr>
          <p:nvPr/>
        </p:nvPicPr>
        <p:blipFill>
          <a:blip r:embed="rId3"/>
          <a:stretch>
            <a:fillRect/>
          </a:stretch>
        </p:blipFill>
        <p:spPr>
          <a:xfrm>
            <a:off x="57676" y="5109029"/>
            <a:ext cx="6774924" cy="1784948"/>
          </a:xfrm>
          <a:prstGeom prst="rect">
            <a:avLst/>
          </a:prstGeom>
          <a:ln>
            <a:noFill/>
          </a:ln>
          <a:effectLst>
            <a:softEdge rad="112500"/>
          </a:effectLst>
        </p:spPr>
      </p:pic>
      <p:sp>
        <p:nvSpPr>
          <p:cNvPr id="20" name="Rounded Rectangle 3">
            <a:extLst>
              <a:ext uri="{FF2B5EF4-FFF2-40B4-BE49-F238E27FC236}">
                <a16:creationId xmlns:a16="http://schemas.microsoft.com/office/drawing/2014/main" id="{903CEC7D-8B1F-4734-8A48-3454920F85CA}"/>
              </a:ext>
            </a:extLst>
          </p:cNvPr>
          <p:cNvSpPr/>
          <p:nvPr/>
        </p:nvSpPr>
        <p:spPr>
          <a:xfrm>
            <a:off x="5436106" y="787311"/>
            <a:ext cx="1421894" cy="787210"/>
          </a:xfrm>
          <a:prstGeom prst="roundRect">
            <a:avLst/>
          </a:prstGeom>
          <a:solidFill>
            <a:schemeClr val="tx1"/>
          </a:solidFill>
          <a:ln>
            <a:noFill/>
          </a:ln>
        </p:spPr>
        <p:style>
          <a:lnRef idx="1">
            <a:schemeClr val="accent4"/>
          </a:lnRef>
          <a:fillRef idx="3">
            <a:schemeClr val="accent4"/>
          </a:fillRef>
          <a:effectRef idx="2">
            <a:schemeClr val="accent4"/>
          </a:effectRef>
          <a:fontRef idx="minor">
            <a:schemeClr val="lt1"/>
          </a:fontRef>
        </p:style>
        <p:txBody>
          <a:bodyPr rot="0" spcFirstLastPara="0" vert="horz" wrap="square" lIns="85865" tIns="42931" rIns="85865" bIns="42931" numCol="1" spcCol="0" rtlCol="0" fromWordArt="0" anchor="ctr" anchorCtr="0" forceAA="0" compatLnSpc="1">
            <a:prstTxWarp prst="textNoShape">
              <a:avLst/>
            </a:prstTxWarp>
            <a:noAutofit/>
          </a:bodyPr>
          <a:lstStyle/>
          <a:p>
            <a:pPr algn="ctr">
              <a:lnSpc>
                <a:spcPct val="107000"/>
              </a:lnSpc>
            </a:pPr>
            <a:r>
              <a:rPr lang="en-US" b="1" dirty="0">
                <a:solidFill>
                  <a:schemeClr val="bg1"/>
                </a:solidFill>
                <a:latin typeface="Arial"/>
                <a:ea typeface="Calibri"/>
                <a:cs typeface="Times New Roman"/>
              </a:rPr>
              <a:t>Marks</a:t>
            </a:r>
          </a:p>
          <a:p>
            <a:pPr algn="ctr">
              <a:lnSpc>
                <a:spcPct val="107000"/>
              </a:lnSpc>
            </a:pPr>
            <a:r>
              <a:rPr lang="en-SG" b="1" dirty="0">
                <a:solidFill>
                  <a:schemeClr val="bg1"/>
                </a:solidFill>
                <a:ea typeface="Calibri"/>
                <a:cs typeface="Times New Roman"/>
              </a:rPr>
              <a:t>25</a:t>
            </a:r>
          </a:p>
        </p:txBody>
      </p:sp>
      <p:pic>
        <p:nvPicPr>
          <p:cNvPr id="21" name="Picture 20">
            <a:extLst>
              <a:ext uri="{FF2B5EF4-FFF2-40B4-BE49-F238E27FC236}">
                <a16:creationId xmlns:a16="http://schemas.microsoft.com/office/drawing/2014/main" id="{EE5183AF-D48F-4C0B-BC23-90A4C289E67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53451" y="6838323"/>
            <a:ext cx="4579149" cy="1399747"/>
          </a:xfrm>
          <a:prstGeom prst="rect">
            <a:avLst/>
          </a:prstGeom>
          <a:ln>
            <a:noFill/>
          </a:ln>
          <a:effectLst>
            <a:softEdge rad="112500"/>
          </a:effectLst>
        </p:spPr>
      </p:pic>
      <p:pic>
        <p:nvPicPr>
          <p:cNvPr id="22" name="Picture 21">
            <a:extLst>
              <a:ext uri="{FF2B5EF4-FFF2-40B4-BE49-F238E27FC236}">
                <a16:creationId xmlns:a16="http://schemas.microsoft.com/office/drawing/2014/main" id="{DAD3077B-51F1-4A55-B119-19F80F34473E}"/>
              </a:ext>
            </a:extLst>
          </p:cNvPr>
          <p:cNvPicPr>
            <a:picLocks noChangeAspect="1"/>
          </p:cNvPicPr>
          <p:nvPr/>
        </p:nvPicPr>
        <p:blipFill>
          <a:blip r:embed="rId5"/>
          <a:stretch>
            <a:fillRect/>
          </a:stretch>
        </p:blipFill>
        <p:spPr>
          <a:xfrm>
            <a:off x="-44067" y="6895714"/>
            <a:ext cx="2195776" cy="1188467"/>
          </a:xfrm>
          <a:prstGeom prst="rect">
            <a:avLst/>
          </a:prstGeom>
          <a:ln>
            <a:noFill/>
          </a:ln>
          <a:effectLst>
            <a:softEdge rad="112500"/>
          </a:effectLst>
        </p:spPr>
      </p:pic>
      <p:sp>
        <p:nvSpPr>
          <p:cNvPr id="23" name="TextBox 22">
            <a:extLst>
              <a:ext uri="{FF2B5EF4-FFF2-40B4-BE49-F238E27FC236}">
                <a16:creationId xmlns:a16="http://schemas.microsoft.com/office/drawing/2014/main" id="{DF4B1695-0279-4BB0-80EF-43B6F2C05313}"/>
              </a:ext>
            </a:extLst>
          </p:cNvPr>
          <p:cNvSpPr txBox="1"/>
          <p:nvPr/>
        </p:nvSpPr>
        <p:spPr>
          <a:xfrm>
            <a:off x="-44068" y="7930293"/>
            <a:ext cx="2195776" cy="307777"/>
          </a:xfrm>
          <a:prstGeom prst="rect">
            <a:avLst/>
          </a:prstGeom>
          <a:solidFill>
            <a:schemeClr val="tx1"/>
          </a:solidFill>
        </p:spPr>
        <p:txBody>
          <a:bodyPr wrap="square" rtlCol="0">
            <a:spAutoFit/>
          </a:bodyPr>
          <a:lstStyle/>
          <a:p>
            <a:r>
              <a:rPr lang="en-US" sz="1400" b="1" dirty="0">
                <a:solidFill>
                  <a:schemeClr val="bg1"/>
                </a:solidFill>
              </a:rPr>
              <a:t>Sampling Criteria</a:t>
            </a:r>
          </a:p>
        </p:txBody>
      </p:sp>
      <p:graphicFrame>
        <p:nvGraphicFramePr>
          <p:cNvPr id="24" name="Table 23">
            <a:extLst>
              <a:ext uri="{FF2B5EF4-FFF2-40B4-BE49-F238E27FC236}">
                <a16:creationId xmlns:a16="http://schemas.microsoft.com/office/drawing/2014/main" id="{AA15C72C-42EA-4654-902C-3D33230EB44A}"/>
              </a:ext>
            </a:extLst>
          </p:cNvPr>
          <p:cNvGraphicFramePr>
            <a:graphicFrameLocks noGrp="1"/>
          </p:cNvGraphicFramePr>
          <p:nvPr>
            <p:extLst>
              <p:ext uri="{D42A27DB-BD31-4B8C-83A1-F6EECF244321}">
                <p14:modId xmlns:p14="http://schemas.microsoft.com/office/powerpoint/2010/main" val="74964218"/>
              </p:ext>
            </p:extLst>
          </p:nvPr>
        </p:nvGraphicFramePr>
        <p:xfrm>
          <a:off x="6439" y="8217480"/>
          <a:ext cx="5985286" cy="1658116"/>
        </p:xfrm>
        <a:graphic>
          <a:graphicData uri="http://schemas.openxmlformats.org/drawingml/2006/table">
            <a:tbl>
              <a:tblPr firstRow="1" firstCol="1" bandRow="1">
                <a:tableStyleId>{5C22544A-7EE6-4342-B048-85BDC9FD1C3A}</a:tableStyleId>
              </a:tblPr>
              <a:tblGrid>
                <a:gridCol w="1929208">
                  <a:extLst>
                    <a:ext uri="{9D8B030D-6E8A-4147-A177-3AD203B41FA5}">
                      <a16:colId xmlns:a16="http://schemas.microsoft.com/office/drawing/2014/main" val="4220340957"/>
                    </a:ext>
                  </a:extLst>
                </a:gridCol>
                <a:gridCol w="772786">
                  <a:extLst>
                    <a:ext uri="{9D8B030D-6E8A-4147-A177-3AD203B41FA5}">
                      <a16:colId xmlns:a16="http://schemas.microsoft.com/office/drawing/2014/main" val="2299473269"/>
                    </a:ext>
                  </a:extLst>
                </a:gridCol>
                <a:gridCol w="869899">
                  <a:extLst>
                    <a:ext uri="{9D8B030D-6E8A-4147-A177-3AD203B41FA5}">
                      <a16:colId xmlns:a16="http://schemas.microsoft.com/office/drawing/2014/main" val="2678226998"/>
                    </a:ext>
                  </a:extLst>
                </a:gridCol>
                <a:gridCol w="869899">
                  <a:extLst>
                    <a:ext uri="{9D8B030D-6E8A-4147-A177-3AD203B41FA5}">
                      <a16:colId xmlns:a16="http://schemas.microsoft.com/office/drawing/2014/main" val="3262198276"/>
                    </a:ext>
                  </a:extLst>
                </a:gridCol>
                <a:gridCol w="869899">
                  <a:extLst>
                    <a:ext uri="{9D8B030D-6E8A-4147-A177-3AD203B41FA5}">
                      <a16:colId xmlns:a16="http://schemas.microsoft.com/office/drawing/2014/main" val="2427779583"/>
                    </a:ext>
                  </a:extLst>
                </a:gridCol>
                <a:gridCol w="673595">
                  <a:extLst>
                    <a:ext uri="{9D8B030D-6E8A-4147-A177-3AD203B41FA5}">
                      <a16:colId xmlns:a16="http://schemas.microsoft.com/office/drawing/2014/main" val="2041923491"/>
                    </a:ext>
                  </a:extLst>
                </a:gridCol>
              </a:tblGrid>
              <a:tr h="175784">
                <a:tc>
                  <a:txBody>
                    <a:bodyPr/>
                    <a:lstStyle/>
                    <a:p>
                      <a:pPr>
                        <a:lnSpc>
                          <a:spcPct val="107000"/>
                        </a:lnSpc>
                        <a:spcAft>
                          <a:spcPts val="800"/>
                        </a:spcAft>
                      </a:pPr>
                      <a:r>
                        <a:rPr lang="en-IN" sz="1400">
                          <a:effectLst/>
                        </a:rPr>
                        <a:t>Assessment Area</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&lt;50K</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50K-1L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1-3L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3-10L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&gt;10L</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390571517"/>
                  </a:ext>
                </a:extLst>
              </a:tr>
              <a:tr h="423747">
                <a:tc>
                  <a:txBody>
                    <a:bodyPr/>
                    <a:lstStyle/>
                    <a:p>
                      <a:pPr>
                        <a:lnSpc>
                          <a:spcPct val="107000"/>
                        </a:lnSpc>
                        <a:spcAft>
                          <a:spcPts val="800"/>
                        </a:spcAft>
                      </a:pPr>
                      <a:r>
                        <a:rPr lang="en-IN" sz="1400" dirty="0">
                          <a:effectLst/>
                        </a:rPr>
                        <a:t>Sample Category – 1   (SS-2022 promotion)</a:t>
                      </a:r>
                      <a:endParaRPr lang="en-IN"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435018109"/>
                  </a:ext>
                </a:extLst>
              </a:tr>
              <a:tr h="271532">
                <a:tc>
                  <a:txBody>
                    <a:bodyPr/>
                    <a:lstStyle/>
                    <a:p>
                      <a:pPr>
                        <a:lnSpc>
                          <a:spcPct val="107000"/>
                        </a:lnSpc>
                        <a:spcAft>
                          <a:spcPts val="800"/>
                        </a:spcAft>
                      </a:pPr>
                      <a:r>
                        <a:rPr lang="en-IN" sz="1400">
                          <a:effectLst/>
                        </a:rPr>
                        <a:t>Locations to be covered per zone</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8</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10</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10</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12</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a:effectLst/>
                        </a:rPr>
                        <a:t>12</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17454412"/>
                  </a:ext>
                </a:extLst>
              </a:tr>
              <a:tr h="271532">
                <a:tc>
                  <a:txBody>
                    <a:bodyPr/>
                    <a:lstStyle/>
                    <a:p>
                      <a:pPr>
                        <a:lnSpc>
                          <a:spcPct val="107000"/>
                        </a:lnSpc>
                        <a:spcAft>
                          <a:spcPts val="800"/>
                        </a:spcAft>
                      </a:pPr>
                      <a:r>
                        <a:rPr lang="en-IN" sz="1400">
                          <a:effectLst/>
                        </a:rPr>
                        <a:t>Total zones in the city</a:t>
                      </a:r>
                      <a:endParaRPr lang="en-IN" sz="14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2</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2</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4</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4</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a:effectLst/>
                        </a:rPr>
                        <a:t>5</a:t>
                      </a:r>
                      <a:endParaRPr lang="en-IN" sz="1400" b="1">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892666327"/>
                  </a:ext>
                </a:extLst>
              </a:tr>
              <a:tr h="275460">
                <a:tc>
                  <a:txBody>
                    <a:bodyPr/>
                    <a:lstStyle/>
                    <a:p>
                      <a:pPr>
                        <a:lnSpc>
                          <a:spcPct val="107000"/>
                        </a:lnSpc>
                        <a:spcAft>
                          <a:spcPts val="800"/>
                        </a:spcAft>
                      </a:pPr>
                      <a:r>
                        <a:rPr lang="en-IN" sz="1400" dirty="0">
                          <a:effectLst/>
                        </a:rPr>
                        <a:t>Total locations</a:t>
                      </a:r>
                      <a:endParaRPr lang="en-IN" sz="14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16</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20</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40</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48</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tc>
                  <a:txBody>
                    <a:bodyPr/>
                    <a:lstStyle/>
                    <a:p>
                      <a:pPr algn="ctr">
                        <a:lnSpc>
                          <a:spcPct val="107000"/>
                        </a:lnSpc>
                        <a:spcAft>
                          <a:spcPts val="800"/>
                        </a:spcAft>
                      </a:pPr>
                      <a:r>
                        <a:rPr lang="en-IN" sz="1400" b="1" dirty="0">
                          <a:effectLst/>
                        </a:rPr>
                        <a:t>60</a:t>
                      </a:r>
                      <a:endParaRPr lang="en-IN" sz="1400" b="1"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08392450"/>
                  </a:ext>
                </a:extLst>
              </a:tr>
            </a:tbl>
          </a:graphicData>
        </a:graphic>
      </p:graphicFrame>
      <p:sp>
        <p:nvSpPr>
          <p:cNvPr id="3" name="Slide Number Placeholder 2">
            <a:extLst>
              <a:ext uri="{FF2B5EF4-FFF2-40B4-BE49-F238E27FC236}">
                <a16:creationId xmlns:a16="http://schemas.microsoft.com/office/drawing/2014/main" id="{E780F25B-8683-4217-900E-A1D562A3C348}"/>
              </a:ext>
            </a:extLst>
          </p:cNvPr>
          <p:cNvSpPr>
            <a:spLocks noGrp="1"/>
          </p:cNvSpPr>
          <p:nvPr>
            <p:ph type="sldNum" sz="quarter" idx="12"/>
          </p:nvPr>
        </p:nvSpPr>
        <p:spPr/>
        <p:txBody>
          <a:bodyPr/>
          <a:lstStyle/>
          <a:p>
            <a:fld id="{871FDAF4-F9BA-4E6E-AE28-9371978FF90C}" type="slidenum">
              <a:rPr lang="en-US" smtClean="0"/>
              <a:t>98</a:t>
            </a:fld>
            <a:endParaRPr lang="en-US"/>
          </a:p>
        </p:txBody>
      </p:sp>
    </p:spTree>
    <p:extLst>
      <p:ext uri="{BB962C8B-B14F-4D97-AF65-F5344CB8AC3E}">
        <p14:creationId xmlns:p14="http://schemas.microsoft.com/office/powerpoint/2010/main" val="18853067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9EB567F-B782-4C4E-90A1-9444A7132FF9}"/>
              </a:ext>
            </a:extLst>
          </p:cNvPr>
          <p:cNvGrpSpPr/>
          <p:nvPr/>
        </p:nvGrpSpPr>
        <p:grpSpPr>
          <a:xfrm>
            <a:off x="-342901" y="-203201"/>
            <a:ext cx="7351878" cy="10290629"/>
            <a:chOff x="-5927549" y="-197202"/>
            <a:chExt cx="18505056" cy="11703264"/>
          </a:xfrm>
        </p:grpSpPr>
        <p:sp>
          <p:nvSpPr>
            <p:cNvPr id="3" name="Rectangle 2"/>
            <p:cNvSpPr/>
            <p:nvPr/>
          </p:nvSpPr>
          <p:spPr>
            <a:xfrm>
              <a:off x="-5376335" y="1953578"/>
              <a:ext cx="17650963" cy="9552484"/>
            </a:xfrm>
            <a:prstGeom prst="rect">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050" dirty="0">
                <a:solidFill>
                  <a:prstClr val="white"/>
                </a:solidFill>
              </a:endParaRPr>
            </a:p>
          </p:txBody>
        </p:sp>
        <p:sp>
          <p:nvSpPr>
            <p:cNvPr id="4" name="TextBox 3"/>
            <p:cNvSpPr txBox="1"/>
            <p:nvPr/>
          </p:nvSpPr>
          <p:spPr>
            <a:xfrm>
              <a:off x="-5311108" y="1067886"/>
              <a:ext cx="15225270" cy="2039258"/>
            </a:xfrm>
            <a:prstGeom prst="rect">
              <a:avLst/>
            </a:prstGeom>
            <a:solidFill>
              <a:schemeClr val="accent2"/>
            </a:solidFill>
          </p:spPr>
          <p:txBody>
            <a:bodyPr wrap="square" rtlCol="0">
              <a:spAutoFit/>
            </a:bodyPr>
            <a:lstStyle/>
            <a:p>
              <a:pPr algn="ctr"/>
              <a:r>
                <a:rPr lang="en-US" sz="2000" dirty="0">
                  <a:solidFill>
                    <a:prstClr val="black"/>
                  </a:solidFill>
                </a:rPr>
                <a:t>Actions improving  </a:t>
              </a:r>
              <a:r>
                <a:rPr lang="en-US" sz="2000" b="1" dirty="0">
                  <a:solidFill>
                    <a:prstClr val="black"/>
                  </a:solidFill>
                </a:rPr>
                <a:t>Citizen’s Experience - </a:t>
              </a:r>
              <a:r>
                <a:rPr lang="en-US" sz="2000" b="1" dirty="0">
                  <a:solidFill>
                    <a:schemeClr val="bg1"/>
                  </a:solidFill>
                </a:rPr>
                <a:t>Direct Observation </a:t>
              </a:r>
            </a:p>
            <a:p>
              <a:pPr algn="ctr"/>
              <a:r>
                <a:rPr lang="en-US" sz="2000" b="1" dirty="0">
                  <a:solidFill>
                    <a:prstClr val="black"/>
                  </a:solidFill>
                </a:rPr>
                <a:t>Number of Indicators- 3       </a:t>
              </a:r>
            </a:p>
            <a:p>
              <a:pPr algn="ctr"/>
              <a:r>
                <a:rPr lang="en-US" sz="2000" b="1" dirty="0">
                  <a:solidFill>
                    <a:prstClr val="black"/>
                  </a:solidFill>
                </a:rPr>
                <a:t>         350/2,250 Marks   </a:t>
              </a:r>
            </a:p>
          </p:txBody>
        </p:sp>
        <p:sp>
          <p:nvSpPr>
            <p:cNvPr id="14" name="AutoShape 2" descr="Related image"/>
            <p:cNvSpPr>
              <a:spLocks noChangeAspect="1" noChangeArrowheads="1"/>
            </p:cNvSpPr>
            <p:nvPr/>
          </p:nvSpPr>
          <p:spPr bwMode="auto">
            <a:xfrm>
              <a:off x="-5927549" y="-197202"/>
              <a:ext cx="440267" cy="440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32080" tIns="66040" rIns="132080" bIns="66040" numCol="1" anchor="t" anchorCtr="0" compatLnSpc="1">
              <a:prstTxWarp prst="textNoShape">
                <a:avLst/>
              </a:prstTxWarp>
            </a:bodyPr>
            <a:lstStyle/>
            <a:p>
              <a:endParaRPr lang="en-US" sz="1100"/>
            </a:p>
          </p:txBody>
        </p:sp>
        <p:pic>
          <p:nvPicPr>
            <p:cNvPr id="31" name="Picture 30">
              <a:extLst>
                <a:ext uri="{FF2B5EF4-FFF2-40B4-BE49-F238E27FC236}">
                  <a16:creationId xmlns:a16="http://schemas.microsoft.com/office/drawing/2014/main" id="{8CF96CC6-746F-414E-BF37-DC64F1C8F5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6630" r="16440" b="3722"/>
            <a:stretch/>
          </p:blipFill>
          <p:spPr>
            <a:xfrm>
              <a:off x="-5487281" y="3107143"/>
              <a:ext cx="17761909" cy="8398918"/>
            </a:xfrm>
            <a:prstGeom prst="rect">
              <a:avLst/>
            </a:prstGeom>
            <a:ln>
              <a:noFill/>
            </a:ln>
            <a:effectLst>
              <a:softEdge rad="112500"/>
            </a:effectLst>
          </p:spPr>
        </p:pic>
        <p:pic>
          <p:nvPicPr>
            <p:cNvPr id="2" name="Picture 1">
              <a:extLst>
                <a:ext uri="{FF2B5EF4-FFF2-40B4-BE49-F238E27FC236}">
                  <a16:creationId xmlns:a16="http://schemas.microsoft.com/office/drawing/2014/main" id="{9B92831B-04D6-4F0A-8C73-705FC70DBE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1298" y="1054675"/>
              <a:ext cx="3056209" cy="2107778"/>
            </a:xfrm>
            <a:prstGeom prst="rect">
              <a:avLst/>
            </a:prstGeom>
          </p:spPr>
        </p:pic>
      </p:grpSp>
      <p:sp>
        <p:nvSpPr>
          <p:cNvPr id="7" name="Slide Number Placeholder 6">
            <a:extLst>
              <a:ext uri="{FF2B5EF4-FFF2-40B4-BE49-F238E27FC236}">
                <a16:creationId xmlns:a16="http://schemas.microsoft.com/office/drawing/2014/main" id="{DC581302-2C43-4252-BDC1-4EFFE6CD82BF}"/>
              </a:ext>
            </a:extLst>
          </p:cNvPr>
          <p:cNvSpPr>
            <a:spLocks noGrp="1"/>
          </p:cNvSpPr>
          <p:nvPr>
            <p:ph type="sldNum" sz="quarter" idx="12"/>
          </p:nvPr>
        </p:nvSpPr>
        <p:spPr/>
        <p:txBody>
          <a:bodyPr/>
          <a:lstStyle/>
          <a:p>
            <a:fld id="{871FDAF4-F9BA-4E6E-AE28-9371978FF90C}" type="slidenum">
              <a:rPr lang="en-US" smtClean="0">
                <a:solidFill>
                  <a:schemeClr val="bg1"/>
                </a:solidFill>
              </a:rPr>
              <a:t>99</a:t>
            </a:fld>
            <a:endParaRPr lang="en-US" dirty="0">
              <a:solidFill>
                <a:schemeClr val="bg1"/>
              </a:solidFill>
            </a:endParaRPr>
          </a:p>
        </p:txBody>
      </p:sp>
    </p:spTree>
    <p:extLst>
      <p:ext uri="{BB962C8B-B14F-4D97-AF65-F5344CB8AC3E}">
        <p14:creationId xmlns:p14="http://schemas.microsoft.com/office/powerpoint/2010/main" val="40999890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E1E04C178E2143A6623C19AD70E47B" ma:contentTypeVersion="13" ma:contentTypeDescription="Create a new document." ma:contentTypeScope="" ma:versionID="f27e861f89d5edaf279ac0e238421755">
  <xsd:schema xmlns:xsd="http://www.w3.org/2001/XMLSchema" xmlns:xs="http://www.w3.org/2001/XMLSchema" xmlns:p="http://schemas.microsoft.com/office/2006/metadata/properties" xmlns:ns3="0e795e1c-5248-4ec1-b601-7a39428f93c4" xmlns:ns4="61a260c3-bd5c-4574-859f-71217fd5614e" targetNamespace="http://schemas.microsoft.com/office/2006/metadata/properties" ma:root="true" ma:fieldsID="99afe94e137d63ff77cd3b6f3b4b771e" ns3:_="" ns4:_="">
    <xsd:import namespace="0e795e1c-5248-4ec1-b601-7a39428f93c4"/>
    <xsd:import namespace="61a260c3-bd5c-4574-859f-71217fd5614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795e1c-5248-4ec1-b601-7a39428f93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a260c3-bd5c-4574-859f-71217fd5614e"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D242856-6777-48A9-BBD9-5412B10B39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795e1c-5248-4ec1-b601-7a39428f93c4"/>
    <ds:schemaRef ds:uri="61a260c3-bd5c-4574-859f-71217fd561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49D4FF-1BAB-4EBD-82A8-D66BF1B61A98}">
  <ds:schemaRefs>
    <ds:schemaRef ds:uri="http://schemas.microsoft.com/sharepoint/v3/contenttype/forms"/>
  </ds:schemaRefs>
</ds:datastoreItem>
</file>

<file path=customXml/itemProps3.xml><?xml version="1.0" encoding="utf-8"?>
<ds:datastoreItem xmlns:ds="http://schemas.openxmlformats.org/officeDocument/2006/customXml" ds:itemID="{02064A23-5339-4E89-BAA1-18C2773FA267}">
  <ds:schemaRefs>
    <ds:schemaRef ds:uri="http://purl.org/dc/dcmitype/"/>
    <ds:schemaRef ds:uri="http://schemas.openxmlformats.org/package/2006/metadata/core-properties"/>
    <ds:schemaRef ds:uri="http://purl.org/dc/elements/1.1/"/>
    <ds:schemaRef ds:uri="http://schemas.microsoft.com/office/infopath/2007/PartnerControls"/>
    <ds:schemaRef ds:uri="http://www.w3.org/XML/1998/namespace"/>
    <ds:schemaRef ds:uri="http://schemas.microsoft.com/office/2006/documentManagement/types"/>
    <ds:schemaRef ds:uri="0e795e1c-5248-4ec1-b601-7a39428f93c4"/>
    <ds:schemaRef ds:uri="61a260c3-bd5c-4574-859f-71217fd5614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188471</TotalTime>
  <Words>21169</Words>
  <Application>Microsoft Office PowerPoint</Application>
  <PresentationFormat>A4 Paper (210x297 mm)</PresentationFormat>
  <Paragraphs>2656</Paragraphs>
  <Slides>118</Slides>
  <Notes>99</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2</vt:i4>
      </vt:variant>
      <vt:variant>
        <vt:lpstr>Slide Titles</vt:lpstr>
      </vt:variant>
      <vt:variant>
        <vt:i4>118</vt:i4>
      </vt:variant>
    </vt:vector>
  </HeadingPairs>
  <TitlesOfParts>
    <vt:vector size="136" baseType="lpstr">
      <vt:lpstr>Andalus</vt:lpstr>
      <vt:lpstr>APPLE CHANCERY</vt:lpstr>
      <vt:lpstr>Arial</vt:lpstr>
      <vt:lpstr>Calibri</vt:lpstr>
      <vt:lpstr>Calibri (Body)</vt:lpstr>
      <vt:lpstr>Calibri Light</vt:lpstr>
      <vt:lpstr>Cambria Math</vt:lpstr>
      <vt:lpstr>Castellar</vt:lpstr>
      <vt:lpstr>Garamond</vt:lpstr>
      <vt:lpstr>KPMG Extralight</vt:lpstr>
      <vt:lpstr>Lucida Calligraphy</vt:lpstr>
      <vt:lpstr>Segoe UI</vt:lpstr>
      <vt:lpstr>Times New Roman</vt:lpstr>
      <vt:lpstr>Univers for KPMG</vt:lpstr>
      <vt:lpstr>Wingdings</vt:lpstr>
      <vt:lpstr>1_Office Theme</vt:lpstr>
      <vt:lpstr>think-cell Slide</vt:lpstr>
      <vt:lpstr>Worksheet</vt:lpstr>
      <vt:lpstr>PowerPoint Presentation</vt:lpstr>
      <vt:lpstr>PowerPoint Presentation</vt:lpstr>
      <vt:lpstr>Evolution of Swachh Survekshan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Citizen  Engagement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Draft Toolkit</dc:title>
  <dc:creator>Prakash, Anil</dc:creator>
  <cp:lastModifiedBy>Rana, Abhiraj</cp:lastModifiedBy>
  <cp:revision>1724</cp:revision>
  <cp:lastPrinted>2021-07-28T07:16:00Z</cp:lastPrinted>
  <dcterms:created xsi:type="dcterms:W3CDTF">2020-04-10T04:18:33Z</dcterms:created>
  <dcterms:modified xsi:type="dcterms:W3CDTF">2021-10-20T06:54:32Z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0x010100F6E1E04C178E2143A6623C19AD70E47B</vt:lpwstr>
  </property>
</Properties>
</file>